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47" r:id="rId2"/>
    <p:sldId id="944" r:id="rId3"/>
    <p:sldId id="958" r:id="rId4"/>
    <p:sldId id="957" r:id="rId5"/>
    <p:sldId id="959" r:id="rId6"/>
    <p:sldId id="945" r:id="rId7"/>
    <p:sldId id="960" r:id="rId8"/>
    <p:sldId id="961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6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8A9"/>
    <a:srgbClr val="F3B911"/>
    <a:srgbClr val="D20000"/>
    <a:srgbClr val="BC1B1E"/>
    <a:srgbClr val="F6CB39"/>
    <a:srgbClr val="FF8000"/>
    <a:srgbClr val="2A2DB4"/>
    <a:srgbClr val="66FFFF"/>
    <a:srgbClr val="3A3EF4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83173" autoAdjust="0"/>
  </p:normalViewPr>
  <p:slideViewPr>
    <p:cSldViewPr>
      <p:cViewPr>
        <p:scale>
          <a:sx n="100" d="100"/>
          <a:sy n="100" d="100"/>
        </p:scale>
        <p:origin x="864" y="144"/>
      </p:cViewPr>
      <p:guideLst>
        <p:guide orient="horz" pos="2432"/>
        <p:guide pos="297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81FC3F-B4C1-1541-BA0B-34F2DB51C127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55AD63-260A-FC4E-95A5-08F63C707D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9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DCF844D-4556-4E0B-BB92-9E7BD95D586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47B406-AABA-41E3-88DA-E67AFD93998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56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91432" tIns="45716" rIns="91432" bIns="45716"/>
          <a:lstStyle/>
          <a:p>
            <a:pPr>
              <a:defRPr/>
            </a:pPr>
            <a:fld id="{94F7110E-833D-405A-953D-2B43F122FEB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  <a:buFontTx/>
              <a:buChar char="•"/>
            </a:pPr>
            <a:endParaRPr lang="bn-BD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endParaRPr kumimoji="1" lang="bn-BD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>
                <a:latin typeface="Verdana" pitchFamily="34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bn-BD">
                <a:latin typeface="Verdana" pitchFamily="34" charset="0"/>
              </a:rPr>
              <a:t>Farazul H Bhuiyan</a:t>
            </a: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bn-BD">
                <a:latin typeface="Verdana" pitchFamily="34" charset="0"/>
              </a:rPr>
              <a:t>Lecturer</a:t>
            </a: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bn-BD">
                <a:latin typeface="Verdana" pitchFamily="34" charset="0"/>
              </a:rPr>
              <a:t>Dept. of CSE</a:t>
            </a: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bn-BD">
                <a:latin typeface="Verdana" pitchFamily="34" charset="0"/>
              </a:rPr>
              <a:t>BRAC University</a:t>
            </a:r>
            <a:endParaRPr kumimoji="1" lang="en-US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bn-BD">
                <a:latin typeface="Verdana" pitchFamily="34" charset="0"/>
              </a:rPr>
              <a:t>Bangladesh</a:t>
            </a:r>
            <a:endParaRPr kumimoji="1" lang="en-US">
              <a:latin typeface="Verdana" pitchFamily="34" charset="0"/>
            </a:endParaRPr>
          </a:p>
          <a:p>
            <a:pPr>
              <a:lnSpc>
                <a:spcPct val="70000"/>
              </a:lnSpc>
            </a:pPr>
            <a:r>
              <a:rPr lang="bn-BD" smtClean="0"/>
              <a:t>			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lang="bn-BD" b="1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 algn="just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10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11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12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E653C-6C28-D141-868A-52D71A63AB65}" type="slidenum">
              <a:rPr lang="en-US"/>
              <a:pPr/>
              <a:t>13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E653C-6C28-D141-868A-52D71A63AB65}" type="slidenum">
              <a:rPr lang="en-US"/>
              <a:pPr/>
              <a:t>14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15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16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619FA-9F3D-5F43-B140-BFB0D7DDEE77}" type="slidenum">
              <a:rPr lang="en-US"/>
              <a:pPr/>
              <a:t>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619FA-9F3D-5F43-B140-BFB0D7DDEE77}" type="slidenum">
              <a:rPr lang="en-US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619FA-9F3D-5F43-B140-BFB0D7DDEE77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619FA-9F3D-5F43-B140-BFB0D7DDEE77}" type="slidenum">
              <a:rPr lang="en-US"/>
              <a:pPr/>
              <a:t>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60167-8F1A-8C4A-B074-1A5A882564E5}" type="slidenum">
              <a:rPr lang="en-US"/>
              <a:pPr/>
              <a:t>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60167-8F1A-8C4A-B074-1A5A882564E5}" type="slidenum">
              <a:rPr lang="en-US"/>
              <a:pPr/>
              <a:t>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60167-8F1A-8C4A-B074-1A5A882564E5}" type="slidenum">
              <a:rPr lang="en-US"/>
              <a:pPr/>
              <a:t>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C8165-8164-0040-A29E-6D9FC465EF80}" type="slidenum">
              <a:rPr lang="en-US"/>
              <a:pPr/>
              <a:t>9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879128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2377394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094996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407012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616003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3259888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2438406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6344641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9465039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0479426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37B8BD-7B0E-4581-8AE1-15057DFD2E23}" type="datetimeFigureOut">
              <a:rPr lang="en-MY" smtClean="0"/>
              <a:pPr/>
              <a:t>8/16/17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C5C252-1C73-4DF0-98FD-1310FB8A0F5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5534994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688" y="476672"/>
            <a:ext cx="67739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80" y="1600200"/>
            <a:ext cx="6995120" cy="444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0" y="6525344"/>
            <a:ext cx="4572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/>
              <a:t>CSE 417 </a:t>
            </a:r>
            <a:r>
              <a:rPr lang="en-US" sz="160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Automata and Theory of Computation</a:t>
            </a:r>
            <a:r>
              <a:rPr lang="en-US" sz="1400" dirty="0" smtClean="0">
                <a:effectLst/>
              </a:rPr>
              <a:t> </a:t>
            </a:r>
            <a:endParaRPr lang="en-MY" sz="1400" b="0" dirty="0"/>
          </a:p>
        </p:txBody>
      </p:sp>
      <p:sp>
        <p:nvSpPr>
          <p:cNvPr id="10" name="Rectangle 9"/>
          <p:cNvSpPr/>
          <p:nvPr/>
        </p:nvSpPr>
        <p:spPr>
          <a:xfrm>
            <a:off x="4559063" y="6525344"/>
            <a:ext cx="4572000" cy="3326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Prepared By Dr. </a:t>
            </a:r>
            <a:r>
              <a:rPr lang="en-US" sz="1800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Nafees</a:t>
            </a:r>
            <a:r>
              <a:rPr lang="en-US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Mansoor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532439" y="6490028"/>
            <a:ext cx="598623" cy="367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9E4170-231F-4EA4-88BD-79EF82B0D2F7}" type="slidenum">
              <a:rPr lang="en-MY" smtClean="0">
                <a:solidFill>
                  <a:schemeClr val="tx1"/>
                </a:solidFill>
              </a:rPr>
              <a:pPr/>
              <a:t>‹#›</a:t>
            </a:fld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8" y="764704"/>
            <a:ext cx="1683042" cy="299188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4" name="Picture 3" descr="ulab-logo-small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" y="14163"/>
            <a:ext cx="1648909" cy="6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00000"/>
        </a:buClr>
        <a:buSzPct val="110000"/>
        <a:buFont typeface="Calibri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 bwMode="auto">
          <a:xfrm>
            <a:off x="762000" y="22860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rmAutofit fontScale="92500" lnSpcReduction="10000"/>
          </a:bodyPr>
          <a:lstStyle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kumimoji="1" lang="fr-FR" sz="3200" kern="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endParaRPr kumimoji="1" lang="bn-BD" sz="3200" kern="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dirty="0"/>
              <a:t>Automata and Theory of Computation 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NFA</a:t>
            </a:r>
            <a:endParaRPr lang="en-US" sz="4000" dirty="0"/>
          </a:p>
        </p:txBody>
      </p:sp>
      <p:sp>
        <p:nvSpPr>
          <p:cNvPr id="13" name="Rectangle 4"/>
          <p:cNvSpPr txBox="1">
            <a:spLocks/>
          </p:cNvSpPr>
          <p:nvPr/>
        </p:nvSpPr>
        <p:spPr bwMode="auto">
          <a:xfrm>
            <a:off x="2209800" y="1371600"/>
            <a:ext cx="44958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rmAutofit/>
          </a:bodyPr>
          <a:lstStyle/>
          <a:p>
            <a:pPr marL="374650" algn="ctr" fontAlgn="auto"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Font typeface="Wingdings 2"/>
              <a:buNone/>
              <a:defRPr/>
            </a:pPr>
            <a:r>
              <a:rPr kumimoji="1" lang="en-US" sz="3600" b="1" kern="0" dirty="0">
                <a:solidFill>
                  <a:srgbClr val="292929"/>
                </a:solidFill>
                <a:latin typeface="+mn-lt"/>
                <a:cs typeface="+mn-cs"/>
              </a:rPr>
              <a:t>CSE </a:t>
            </a:r>
            <a:r>
              <a:rPr kumimoji="1" lang="en-US" sz="3600" b="1" kern="0" dirty="0" smtClean="0">
                <a:solidFill>
                  <a:srgbClr val="292929"/>
                </a:solidFill>
              </a:rPr>
              <a:t>417</a:t>
            </a:r>
            <a:endParaRPr kumimoji="1" lang="en-US" sz="3600" b="1" kern="0" dirty="0">
              <a:solidFill>
                <a:srgbClr val="292929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4915" y="1276290"/>
            <a:ext cx="8081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 smtClean="0">
                <a:latin typeface="Arial Unicode MS" charset="0"/>
              </a:rPr>
              <a:t>All Strings over {0,1}* that have a “0” in the second to the last position </a:t>
            </a:r>
            <a:endParaRPr lang="en-US" sz="2000" dirty="0">
              <a:latin typeface="Tahoma" charset="0"/>
            </a:endParaRPr>
          </a:p>
        </p:txBody>
      </p:sp>
      <p:sp>
        <p:nvSpPr>
          <p:cNvPr id="9" name="Oval 2056"/>
          <p:cNvSpPr>
            <a:spLocks noChangeArrowheads="1"/>
          </p:cNvSpPr>
          <p:nvPr/>
        </p:nvSpPr>
        <p:spPr bwMode="auto">
          <a:xfrm>
            <a:off x="2203724" y="24638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a</a:t>
            </a:r>
            <a:endParaRPr lang="en-US" dirty="0">
              <a:latin typeface="Tahoma" charset="0"/>
            </a:endParaRPr>
          </a:p>
        </p:txBody>
      </p:sp>
      <p:sp>
        <p:nvSpPr>
          <p:cNvPr id="10" name="Oval 2056"/>
          <p:cNvSpPr>
            <a:spLocks noChangeArrowheads="1"/>
          </p:cNvSpPr>
          <p:nvPr/>
        </p:nvSpPr>
        <p:spPr bwMode="auto">
          <a:xfrm>
            <a:off x="3306213" y="2449002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12" name="Line 2065"/>
          <p:cNvSpPr>
            <a:spLocks noChangeShapeType="1"/>
          </p:cNvSpPr>
          <p:nvPr/>
        </p:nvSpPr>
        <p:spPr bwMode="auto">
          <a:xfrm>
            <a:off x="1779857" y="2717800"/>
            <a:ext cx="403127" cy="243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2065"/>
          <p:cNvSpPr>
            <a:spLocks noChangeShapeType="1"/>
          </p:cNvSpPr>
          <p:nvPr/>
        </p:nvSpPr>
        <p:spPr bwMode="auto">
          <a:xfrm>
            <a:off x="2741227" y="2717800"/>
            <a:ext cx="53750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2065"/>
          <p:cNvSpPr>
            <a:spLocks noChangeShapeType="1"/>
          </p:cNvSpPr>
          <p:nvPr/>
        </p:nvSpPr>
        <p:spPr bwMode="auto">
          <a:xfrm>
            <a:off x="3886200" y="2669098"/>
            <a:ext cx="53750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2086"/>
          <p:cNvSpPr txBox="1">
            <a:spLocks noChangeArrowheads="1"/>
          </p:cNvSpPr>
          <p:nvPr/>
        </p:nvSpPr>
        <p:spPr bwMode="auto">
          <a:xfrm>
            <a:off x="2787675" y="24003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19" name="Text Box 2086"/>
          <p:cNvSpPr txBox="1">
            <a:spLocks noChangeArrowheads="1"/>
          </p:cNvSpPr>
          <p:nvPr/>
        </p:nvSpPr>
        <p:spPr bwMode="auto">
          <a:xfrm>
            <a:off x="3960130" y="2336800"/>
            <a:ext cx="506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0,1</a:t>
            </a:r>
            <a:endParaRPr lang="en-US" dirty="0">
              <a:latin typeface="Tahoma" charset="0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rot="21332794">
            <a:off x="2154531" y="2205313"/>
            <a:ext cx="597583" cy="379825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86"/>
          <p:cNvSpPr txBox="1">
            <a:spLocks noChangeArrowheads="1"/>
          </p:cNvSpPr>
          <p:nvPr/>
        </p:nvSpPr>
        <p:spPr bwMode="auto">
          <a:xfrm>
            <a:off x="2250172" y="1892300"/>
            <a:ext cx="6718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0, 1</a:t>
            </a:r>
            <a:endParaRPr lang="en-US" dirty="0">
              <a:latin typeface="Tahoma" charset="0"/>
            </a:endParaRPr>
          </a:p>
        </p:txBody>
      </p:sp>
      <p:sp>
        <p:nvSpPr>
          <p:cNvPr id="22" name="Oval 2062"/>
          <p:cNvSpPr>
            <a:spLocks noChangeArrowheads="1"/>
          </p:cNvSpPr>
          <p:nvPr/>
        </p:nvSpPr>
        <p:spPr bwMode="auto">
          <a:xfrm>
            <a:off x="4473600" y="24003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063"/>
          <p:cNvSpPr>
            <a:spLocks noChangeArrowheads="1"/>
          </p:cNvSpPr>
          <p:nvPr/>
        </p:nvSpPr>
        <p:spPr bwMode="auto">
          <a:xfrm>
            <a:off x="4540788" y="2463800"/>
            <a:ext cx="40312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018565" y="2296180"/>
            <a:ext cx="9156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NFA</a:t>
            </a:r>
            <a:endParaRPr lang="en-US" sz="2800" dirty="0">
              <a:latin typeface="Arial Unicode MS" charset="0"/>
            </a:endParaRPr>
          </a:p>
        </p:txBody>
      </p:sp>
      <p:sp>
        <p:nvSpPr>
          <p:cNvPr id="27" name="Oval 2056"/>
          <p:cNvSpPr>
            <a:spLocks noChangeArrowheads="1"/>
          </p:cNvSpPr>
          <p:nvPr/>
        </p:nvSpPr>
        <p:spPr bwMode="auto">
          <a:xfrm>
            <a:off x="2456996" y="4382674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a</a:t>
            </a:r>
            <a:endParaRPr lang="en-US" dirty="0">
              <a:latin typeface="Tahoma" charset="0"/>
            </a:endParaRPr>
          </a:p>
        </p:txBody>
      </p:sp>
      <p:sp>
        <p:nvSpPr>
          <p:cNvPr id="28" name="Oval 2056"/>
          <p:cNvSpPr>
            <a:spLocks noChangeArrowheads="1"/>
          </p:cNvSpPr>
          <p:nvPr/>
        </p:nvSpPr>
        <p:spPr bwMode="auto">
          <a:xfrm>
            <a:off x="3559485" y="4367876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9" name="Line 2065"/>
          <p:cNvSpPr>
            <a:spLocks noChangeShapeType="1"/>
          </p:cNvSpPr>
          <p:nvPr/>
        </p:nvSpPr>
        <p:spPr bwMode="auto">
          <a:xfrm>
            <a:off x="2033129" y="4636674"/>
            <a:ext cx="403127" cy="243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2065"/>
          <p:cNvSpPr>
            <a:spLocks noChangeShapeType="1"/>
          </p:cNvSpPr>
          <p:nvPr/>
        </p:nvSpPr>
        <p:spPr bwMode="auto">
          <a:xfrm>
            <a:off x="2994499" y="4636674"/>
            <a:ext cx="53750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2065"/>
          <p:cNvSpPr>
            <a:spLocks noChangeShapeType="1"/>
          </p:cNvSpPr>
          <p:nvPr/>
        </p:nvSpPr>
        <p:spPr bwMode="auto">
          <a:xfrm>
            <a:off x="4139472" y="4587972"/>
            <a:ext cx="53750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Text Box 2086"/>
          <p:cNvSpPr txBox="1">
            <a:spLocks noChangeArrowheads="1"/>
          </p:cNvSpPr>
          <p:nvPr/>
        </p:nvSpPr>
        <p:spPr bwMode="auto">
          <a:xfrm>
            <a:off x="3040947" y="43191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33" name="Text Box 2086"/>
          <p:cNvSpPr txBox="1">
            <a:spLocks noChangeArrowheads="1"/>
          </p:cNvSpPr>
          <p:nvPr/>
        </p:nvSpPr>
        <p:spPr bwMode="auto">
          <a:xfrm>
            <a:off x="4213402" y="42556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 rot="10983262" flipV="1">
            <a:off x="3319660" y="4133022"/>
            <a:ext cx="2214782" cy="204967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086"/>
          <p:cNvSpPr txBox="1">
            <a:spLocks noChangeArrowheads="1"/>
          </p:cNvSpPr>
          <p:nvPr/>
        </p:nvSpPr>
        <p:spPr bwMode="auto">
          <a:xfrm>
            <a:off x="2503444" y="3811174"/>
            <a:ext cx="671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6" name="Oval 2062"/>
          <p:cNvSpPr>
            <a:spLocks noChangeArrowheads="1"/>
          </p:cNvSpPr>
          <p:nvPr/>
        </p:nvSpPr>
        <p:spPr bwMode="auto">
          <a:xfrm>
            <a:off x="4726872" y="4319174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63"/>
          <p:cNvSpPr>
            <a:spLocks noChangeArrowheads="1"/>
          </p:cNvSpPr>
          <p:nvPr/>
        </p:nvSpPr>
        <p:spPr bwMode="auto">
          <a:xfrm>
            <a:off x="4794060" y="4382674"/>
            <a:ext cx="40312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38" name="Text Box 2086"/>
          <p:cNvSpPr txBox="1">
            <a:spLocks noChangeArrowheads="1"/>
          </p:cNvSpPr>
          <p:nvPr/>
        </p:nvSpPr>
        <p:spPr bwMode="auto">
          <a:xfrm>
            <a:off x="4319129" y="37349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 rot="10983262" flipV="1">
            <a:off x="1675632" y="3539210"/>
            <a:ext cx="4549264" cy="1003477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86"/>
          <p:cNvSpPr txBox="1">
            <a:spLocks noChangeArrowheads="1"/>
          </p:cNvSpPr>
          <p:nvPr/>
        </p:nvSpPr>
        <p:spPr bwMode="auto">
          <a:xfrm>
            <a:off x="4471529" y="33539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41" name="Freeform 23"/>
          <p:cNvSpPr>
            <a:spLocks/>
          </p:cNvSpPr>
          <p:nvPr/>
        </p:nvSpPr>
        <p:spPr bwMode="auto">
          <a:xfrm rot="10800000">
            <a:off x="2502346" y="4801774"/>
            <a:ext cx="597583" cy="379825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065"/>
          <p:cNvSpPr>
            <a:spLocks noChangeShapeType="1"/>
          </p:cNvSpPr>
          <p:nvPr/>
        </p:nvSpPr>
        <p:spPr bwMode="auto">
          <a:xfrm>
            <a:off x="3861929" y="4877974"/>
            <a:ext cx="27257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Oval 2062"/>
          <p:cNvSpPr>
            <a:spLocks noChangeArrowheads="1"/>
          </p:cNvSpPr>
          <p:nvPr/>
        </p:nvSpPr>
        <p:spPr bwMode="auto">
          <a:xfrm>
            <a:off x="3633329" y="5639974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2063"/>
          <p:cNvSpPr>
            <a:spLocks noChangeArrowheads="1"/>
          </p:cNvSpPr>
          <p:nvPr/>
        </p:nvSpPr>
        <p:spPr bwMode="auto">
          <a:xfrm>
            <a:off x="3700517" y="5703474"/>
            <a:ext cx="403127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charset="0"/>
              </a:rPr>
              <a:t>d</a:t>
            </a:r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 rot="10800000">
            <a:off x="3557129" y="6020974"/>
            <a:ext cx="597583" cy="379825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2086"/>
          <p:cNvSpPr txBox="1">
            <a:spLocks noChangeArrowheads="1"/>
          </p:cNvSpPr>
          <p:nvPr/>
        </p:nvSpPr>
        <p:spPr bwMode="auto">
          <a:xfrm>
            <a:off x="3322652" y="59447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48" name="Text Box 2086"/>
          <p:cNvSpPr txBox="1">
            <a:spLocks noChangeArrowheads="1"/>
          </p:cNvSpPr>
          <p:nvPr/>
        </p:nvSpPr>
        <p:spPr bwMode="auto">
          <a:xfrm>
            <a:off x="3551252" y="50303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49" name="Text Box 2086"/>
          <p:cNvSpPr txBox="1">
            <a:spLocks noChangeArrowheads="1"/>
          </p:cNvSpPr>
          <p:nvPr/>
        </p:nvSpPr>
        <p:spPr bwMode="auto">
          <a:xfrm>
            <a:off x="2642729" y="5118242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0" name="Line 2065"/>
          <p:cNvSpPr>
            <a:spLocks noChangeShapeType="1"/>
          </p:cNvSpPr>
          <p:nvPr/>
        </p:nvSpPr>
        <p:spPr bwMode="auto">
          <a:xfrm flipV="1">
            <a:off x="4166730" y="4801774"/>
            <a:ext cx="68580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Text Box 2086"/>
          <p:cNvSpPr txBox="1">
            <a:spLocks noChangeArrowheads="1"/>
          </p:cNvSpPr>
          <p:nvPr/>
        </p:nvSpPr>
        <p:spPr bwMode="auto">
          <a:xfrm>
            <a:off x="4471529" y="5182774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6170965" y="4582180"/>
            <a:ext cx="9156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DFA</a:t>
            </a:r>
            <a:endParaRPr lang="en-US" sz="2800" dirty="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6" grpId="0" animBg="1"/>
      <p:bldP spid="17" grpId="0"/>
      <p:bldP spid="19" grpId="0"/>
      <p:bldP spid="20" grpId="0" animBg="1"/>
      <p:bldP spid="21" grpId="0"/>
      <p:bldP spid="21" grpId="1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5" grpId="0"/>
      <p:bldP spid="35" grpId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4915" y="1276290"/>
            <a:ext cx="56162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 smtClean="0">
                <a:latin typeface="Arial Unicode MS" charset="0"/>
              </a:rPr>
              <a:t>String Contains either …. 0100 … or … 0111 …</a:t>
            </a:r>
            <a:endParaRPr lang="en-US" sz="2000" dirty="0">
              <a:latin typeface="Tahoma" charset="0"/>
            </a:endParaRPr>
          </a:p>
        </p:txBody>
      </p:sp>
      <p:sp>
        <p:nvSpPr>
          <p:cNvPr id="42" name="Oval 2056"/>
          <p:cNvSpPr>
            <a:spLocks noChangeArrowheads="1"/>
          </p:cNvSpPr>
          <p:nvPr/>
        </p:nvSpPr>
        <p:spPr bwMode="auto">
          <a:xfrm>
            <a:off x="685800" y="3505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a</a:t>
            </a:r>
            <a:endParaRPr lang="en-US" dirty="0">
              <a:latin typeface="Tahoma" charset="0"/>
            </a:endParaRPr>
          </a:p>
        </p:txBody>
      </p:sp>
      <p:sp>
        <p:nvSpPr>
          <p:cNvPr id="53" name="Oval 2056"/>
          <p:cNvSpPr>
            <a:spLocks noChangeArrowheads="1"/>
          </p:cNvSpPr>
          <p:nvPr/>
        </p:nvSpPr>
        <p:spPr bwMode="auto">
          <a:xfrm>
            <a:off x="1883491" y="264924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54" name="Line 2065"/>
          <p:cNvSpPr>
            <a:spLocks noChangeShapeType="1"/>
          </p:cNvSpPr>
          <p:nvPr/>
        </p:nvSpPr>
        <p:spPr bwMode="auto">
          <a:xfrm>
            <a:off x="228600" y="3810000"/>
            <a:ext cx="457200" cy="2916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2062"/>
          <p:cNvSpPr>
            <a:spLocks noChangeArrowheads="1"/>
          </p:cNvSpPr>
          <p:nvPr/>
        </p:nvSpPr>
        <p:spPr bwMode="auto">
          <a:xfrm>
            <a:off x="6983143" y="2590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063"/>
          <p:cNvSpPr>
            <a:spLocks noChangeArrowheads="1"/>
          </p:cNvSpPr>
          <p:nvPr/>
        </p:nvSpPr>
        <p:spPr bwMode="auto">
          <a:xfrm>
            <a:off x="7059343" y="2667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f</a:t>
            </a:r>
            <a:endParaRPr lang="en-US" dirty="0">
              <a:latin typeface="Tahoma" charset="0"/>
            </a:endParaRPr>
          </a:p>
        </p:txBody>
      </p:sp>
      <p:sp>
        <p:nvSpPr>
          <p:cNvPr id="57" name="Line 2065"/>
          <p:cNvSpPr>
            <a:spLocks noChangeShapeType="1"/>
          </p:cNvSpPr>
          <p:nvPr/>
        </p:nvSpPr>
        <p:spPr bwMode="auto">
          <a:xfrm flipV="1">
            <a:off x="1295400" y="2971800"/>
            <a:ext cx="556922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Oval 2056"/>
          <p:cNvSpPr>
            <a:spLocks noChangeArrowheads="1"/>
          </p:cNvSpPr>
          <p:nvPr/>
        </p:nvSpPr>
        <p:spPr bwMode="auto">
          <a:xfrm>
            <a:off x="3192753" y="26085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59" name="Oval 2056"/>
          <p:cNvSpPr>
            <a:spLocks noChangeArrowheads="1"/>
          </p:cNvSpPr>
          <p:nvPr/>
        </p:nvSpPr>
        <p:spPr bwMode="auto">
          <a:xfrm>
            <a:off x="4443122" y="2590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d</a:t>
            </a:r>
            <a:endParaRPr lang="en-US" dirty="0">
              <a:latin typeface="Tahoma" charset="0"/>
            </a:endParaRPr>
          </a:p>
        </p:txBody>
      </p:sp>
      <p:sp>
        <p:nvSpPr>
          <p:cNvPr id="60" name="Line 2065"/>
          <p:cNvSpPr>
            <a:spLocks noChangeShapeType="1"/>
          </p:cNvSpPr>
          <p:nvPr/>
        </p:nvSpPr>
        <p:spPr bwMode="auto">
          <a:xfrm>
            <a:off x="2559631" y="294252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2065"/>
          <p:cNvSpPr>
            <a:spLocks noChangeShapeType="1"/>
          </p:cNvSpPr>
          <p:nvPr/>
        </p:nvSpPr>
        <p:spPr bwMode="auto">
          <a:xfrm>
            <a:off x="3802353" y="291335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Oval 2056"/>
          <p:cNvSpPr>
            <a:spLocks noChangeArrowheads="1"/>
          </p:cNvSpPr>
          <p:nvPr/>
        </p:nvSpPr>
        <p:spPr bwMode="auto">
          <a:xfrm>
            <a:off x="5783553" y="2590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e</a:t>
            </a:r>
            <a:endParaRPr lang="en-US" dirty="0">
              <a:latin typeface="Tahoma" charset="0"/>
            </a:endParaRPr>
          </a:p>
        </p:txBody>
      </p:sp>
      <p:sp>
        <p:nvSpPr>
          <p:cNvPr id="64" name="Line 2065"/>
          <p:cNvSpPr>
            <a:spLocks noChangeShapeType="1"/>
          </p:cNvSpPr>
          <p:nvPr/>
        </p:nvSpPr>
        <p:spPr bwMode="auto">
          <a:xfrm>
            <a:off x="5150431" y="2924766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065"/>
          <p:cNvSpPr>
            <a:spLocks noChangeShapeType="1"/>
          </p:cNvSpPr>
          <p:nvPr/>
        </p:nvSpPr>
        <p:spPr bwMode="auto">
          <a:xfrm>
            <a:off x="6393153" y="2895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 Box 2086"/>
          <p:cNvSpPr txBox="1">
            <a:spLocks noChangeArrowheads="1"/>
          </p:cNvSpPr>
          <p:nvPr/>
        </p:nvSpPr>
        <p:spPr bwMode="auto">
          <a:xfrm>
            <a:off x="533400" y="2895600"/>
            <a:ext cx="506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0,1</a:t>
            </a:r>
            <a:endParaRPr lang="en-US" dirty="0">
              <a:latin typeface="Tahoma" charset="0"/>
            </a:endParaRPr>
          </a:p>
        </p:txBody>
      </p:sp>
      <p:sp>
        <p:nvSpPr>
          <p:cNvPr id="68" name="Text Box 2086"/>
          <p:cNvSpPr txBox="1">
            <a:spLocks noChangeArrowheads="1"/>
          </p:cNvSpPr>
          <p:nvPr/>
        </p:nvSpPr>
        <p:spPr bwMode="auto">
          <a:xfrm>
            <a:off x="2661123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69" name="Text Box 2086"/>
          <p:cNvSpPr txBox="1">
            <a:spLocks noChangeArrowheads="1"/>
          </p:cNvSpPr>
          <p:nvPr/>
        </p:nvSpPr>
        <p:spPr bwMode="auto">
          <a:xfrm>
            <a:off x="3886200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70" name="Text Box 2086"/>
          <p:cNvSpPr txBox="1">
            <a:spLocks noChangeArrowheads="1"/>
          </p:cNvSpPr>
          <p:nvPr/>
        </p:nvSpPr>
        <p:spPr bwMode="auto">
          <a:xfrm>
            <a:off x="5251923" y="24384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71" name="Text Box 2086"/>
          <p:cNvSpPr txBox="1">
            <a:spLocks noChangeArrowheads="1"/>
          </p:cNvSpPr>
          <p:nvPr/>
        </p:nvSpPr>
        <p:spPr bwMode="auto">
          <a:xfrm>
            <a:off x="6477000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73" name="Freeform 23"/>
          <p:cNvSpPr>
            <a:spLocks/>
          </p:cNvSpPr>
          <p:nvPr/>
        </p:nvSpPr>
        <p:spPr bwMode="auto">
          <a:xfrm rot="21332794">
            <a:off x="626273" y="314982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 rot="21332794">
            <a:off x="6950873" y="228061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Text Box 2086"/>
          <p:cNvSpPr txBox="1">
            <a:spLocks noChangeArrowheads="1"/>
          </p:cNvSpPr>
          <p:nvPr/>
        </p:nvSpPr>
        <p:spPr bwMode="auto">
          <a:xfrm>
            <a:off x="6961031" y="1981200"/>
            <a:ext cx="506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0,1</a:t>
            </a:r>
            <a:endParaRPr lang="en-US" dirty="0">
              <a:latin typeface="Tahoma" charset="0"/>
            </a:endParaRPr>
          </a:p>
        </p:txBody>
      </p:sp>
      <p:sp>
        <p:nvSpPr>
          <p:cNvPr id="76" name="Oval 2056"/>
          <p:cNvSpPr>
            <a:spLocks noChangeArrowheads="1"/>
          </p:cNvSpPr>
          <p:nvPr/>
        </p:nvSpPr>
        <p:spPr bwMode="auto">
          <a:xfrm>
            <a:off x="2010606" y="44196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g</a:t>
            </a:r>
            <a:endParaRPr lang="en-US" dirty="0">
              <a:latin typeface="Tahoma" charset="0"/>
            </a:endParaRPr>
          </a:p>
        </p:txBody>
      </p:sp>
      <p:sp>
        <p:nvSpPr>
          <p:cNvPr id="77" name="Oval 2062"/>
          <p:cNvSpPr>
            <a:spLocks noChangeArrowheads="1"/>
          </p:cNvSpPr>
          <p:nvPr/>
        </p:nvSpPr>
        <p:spPr bwMode="auto">
          <a:xfrm>
            <a:off x="7110258" y="43611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2063"/>
          <p:cNvSpPr>
            <a:spLocks noChangeArrowheads="1"/>
          </p:cNvSpPr>
          <p:nvPr/>
        </p:nvSpPr>
        <p:spPr bwMode="auto">
          <a:xfrm>
            <a:off x="7186458" y="443735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k</a:t>
            </a:r>
            <a:endParaRPr lang="en-US" dirty="0">
              <a:latin typeface="Tahoma" charset="0"/>
            </a:endParaRPr>
          </a:p>
        </p:txBody>
      </p:sp>
      <p:sp>
        <p:nvSpPr>
          <p:cNvPr id="79" name="Oval 2056"/>
          <p:cNvSpPr>
            <a:spLocks noChangeArrowheads="1"/>
          </p:cNvSpPr>
          <p:nvPr/>
        </p:nvSpPr>
        <p:spPr bwMode="auto">
          <a:xfrm>
            <a:off x="3319868" y="437891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h</a:t>
            </a:r>
            <a:endParaRPr lang="en-US" dirty="0">
              <a:latin typeface="Tahoma" charset="0"/>
            </a:endParaRPr>
          </a:p>
        </p:txBody>
      </p:sp>
      <p:sp>
        <p:nvSpPr>
          <p:cNvPr id="80" name="Oval 2056"/>
          <p:cNvSpPr>
            <a:spLocks noChangeArrowheads="1"/>
          </p:cNvSpPr>
          <p:nvPr/>
        </p:nvSpPr>
        <p:spPr bwMode="auto">
          <a:xfrm>
            <a:off x="4570237" y="43611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Tahoma" charset="0"/>
              </a:rPr>
              <a:t>i</a:t>
            </a:r>
            <a:endParaRPr lang="en-US" dirty="0">
              <a:latin typeface="Tahoma" charset="0"/>
            </a:endParaRPr>
          </a:p>
        </p:txBody>
      </p:sp>
      <p:sp>
        <p:nvSpPr>
          <p:cNvPr id="81" name="Line 2065"/>
          <p:cNvSpPr>
            <a:spLocks noChangeShapeType="1"/>
          </p:cNvSpPr>
          <p:nvPr/>
        </p:nvSpPr>
        <p:spPr bwMode="auto">
          <a:xfrm>
            <a:off x="2686746" y="4712882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" name="Line 2065"/>
          <p:cNvSpPr>
            <a:spLocks noChangeShapeType="1"/>
          </p:cNvSpPr>
          <p:nvPr/>
        </p:nvSpPr>
        <p:spPr bwMode="auto">
          <a:xfrm>
            <a:off x="3929468" y="4683716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" name="Oval 2056"/>
          <p:cNvSpPr>
            <a:spLocks noChangeArrowheads="1"/>
          </p:cNvSpPr>
          <p:nvPr/>
        </p:nvSpPr>
        <p:spPr bwMode="auto">
          <a:xfrm>
            <a:off x="5910668" y="43611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j</a:t>
            </a:r>
            <a:endParaRPr lang="en-US" dirty="0">
              <a:latin typeface="Tahoma" charset="0"/>
            </a:endParaRPr>
          </a:p>
        </p:txBody>
      </p:sp>
      <p:sp>
        <p:nvSpPr>
          <p:cNvPr id="84" name="Line 2065"/>
          <p:cNvSpPr>
            <a:spLocks noChangeShapeType="1"/>
          </p:cNvSpPr>
          <p:nvPr/>
        </p:nvSpPr>
        <p:spPr bwMode="auto">
          <a:xfrm>
            <a:off x="5277546" y="469512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" name="Line 2065"/>
          <p:cNvSpPr>
            <a:spLocks noChangeShapeType="1"/>
          </p:cNvSpPr>
          <p:nvPr/>
        </p:nvSpPr>
        <p:spPr bwMode="auto">
          <a:xfrm>
            <a:off x="6520268" y="466595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" name="Text Box 2086"/>
          <p:cNvSpPr txBox="1">
            <a:spLocks noChangeArrowheads="1"/>
          </p:cNvSpPr>
          <p:nvPr/>
        </p:nvSpPr>
        <p:spPr bwMode="auto">
          <a:xfrm>
            <a:off x="2788238" y="428495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87" name="Text Box 2086"/>
          <p:cNvSpPr txBox="1">
            <a:spLocks noChangeArrowheads="1"/>
          </p:cNvSpPr>
          <p:nvPr/>
        </p:nvSpPr>
        <p:spPr bwMode="auto">
          <a:xfrm>
            <a:off x="4013315" y="428495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88" name="Text Box 2086"/>
          <p:cNvSpPr txBox="1">
            <a:spLocks noChangeArrowheads="1"/>
          </p:cNvSpPr>
          <p:nvPr/>
        </p:nvSpPr>
        <p:spPr bwMode="auto">
          <a:xfrm>
            <a:off x="5379038" y="420875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89" name="Text Box 2086"/>
          <p:cNvSpPr txBox="1">
            <a:spLocks noChangeArrowheads="1"/>
          </p:cNvSpPr>
          <p:nvPr/>
        </p:nvSpPr>
        <p:spPr bwMode="auto">
          <a:xfrm>
            <a:off x="6604115" y="428495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90" name="Freeform 23"/>
          <p:cNvSpPr>
            <a:spLocks/>
          </p:cNvSpPr>
          <p:nvPr/>
        </p:nvSpPr>
        <p:spPr bwMode="auto">
          <a:xfrm rot="21332794">
            <a:off x="7077988" y="4050973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2086"/>
          <p:cNvSpPr txBox="1">
            <a:spLocks noChangeArrowheads="1"/>
          </p:cNvSpPr>
          <p:nvPr/>
        </p:nvSpPr>
        <p:spPr bwMode="auto">
          <a:xfrm>
            <a:off x="7086600" y="3745468"/>
            <a:ext cx="506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0,1</a:t>
            </a:r>
            <a:endParaRPr lang="en-US" dirty="0">
              <a:latin typeface="Tahoma" charset="0"/>
            </a:endParaRPr>
          </a:p>
        </p:txBody>
      </p:sp>
      <p:sp>
        <p:nvSpPr>
          <p:cNvPr id="92" name="Line 2065"/>
          <p:cNvSpPr>
            <a:spLocks noChangeShapeType="1"/>
          </p:cNvSpPr>
          <p:nvPr/>
        </p:nvSpPr>
        <p:spPr bwMode="auto">
          <a:xfrm>
            <a:off x="1143000" y="41148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1600" y="3059668"/>
            <a:ext cx="28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  <a:sym typeface="Symbol" charset="0"/>
              </a:rPr>
              <a:t>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295400" y="4267200"/>
            <a:ext cx="28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  <a:sym typeface="Symbol" charset="0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7" grpId="0"/>
      <p:bldP spid="68" grpId="0"/>
      <p:bldP spid="69" grpId="0"/>
      <p:bldP spid="70" grpId="0"/>
      <p:bldP spid="71" grpId="0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 animBg="1"/>
      <p:bldP spid="91" grpId="0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76200" y="1219200"/>
            <a:ext cx="3742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latin typeface="Arial Unicode MS" charset="0"/>
              </a:rPr>
              <a:t>  </a:t>
            </a:r>
            <a:r>
              <a:rPr lang="en-US" sz="3600" dirty="0" smtClean="0">
                <a:latin typeface="Arial Unicode MS" charset="0"/>
              </a:rPr>
              <a:t>NFA for </a:t>
            </a:r>
            <a:r>
              <a:rPr lang="en-US" sz="3600" dirty="0" err="1">
                <a:latin typeface="Arial Unicode MS" charset="0"/>
              </a:rPr>
              <a:t>ab</a:t>
            </a:r>
            <a:r>
              <a:rPr lang="en-US" sz="3600" dirty="0">
                <a:latin typeface="Arial Unicode MS" charset="0"/>
              </a:rPr>
              <a:t>* | </a:t>
            </a:r>
            <a:r>
              <a:rPr lang="en-US" sz="3600" dirty="0" smtClean="0">
                <a:latin typeface="Arial Unicode MS" charset="0"/>
              </a:rPr>
              <a:t>ad</a:t>
            </a:r>
            <a:endParaRPr lang="en-US" sz="3600" dirty="0">
              <a:latin typeface="Arial Unicode MS" charset="0"/>
            </a:endParaRPr>
          </a:p>
        </p:txBody>
      </p:sp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pic>
        <p:nvPicPr>
          <p:cNvPr id="12" name="Picture 6" descr="df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438400"/>
            <a:ext cx="5318125" cy="2767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3866" y="1219200"/>
            <a:ext cx="857673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latin typeface="Arial Unicode MS" charset="0"/>
              </a:rPr>
              <a:t>Power Set: The set of all subsets</a:t>
            </a:r>
          </a:p>
          <a:p>
            <a:pPr eaLnBrk="1" hangingPunct="1"/>
            <a:r>
              <a:rPr lang="en-US" sz="2400" dirty="0" smtClean="0">
                <a:latin typeface="Arial Unicode MS" charset="0"/>
              </a:rPr>
              <a:t>P({a, b, c}) </a:t>
            </a:r>
          </a:p>
          <a:p>
            <a:r>
              <a:rPr lang="en-US" sz="2400" dirty="0" smtClean="0">
                <a:latin typeface="Arial Unicode MS" charset="0"/>
              </a:rPr>
              <a:t>{}, {a}, {b}, {c}</a:t>
            </a:r>
            <a:r>
              <a:rPr lang="en-US" sz="2400" dirty="0">
                <a:latin typeface="Arial Unicode MS" charset="0"/>
              </a:rPr>
              <a:t>, </a:t>
            </a:r>
            <a:r>
              <a:rPr lang="en-US" sz="2400" dirty="0" smtClean="0">
                <a:latin typeface="Arial Unicode MS" charset="0"/>
              </a:rPr>
              <a:t>{a, b}, </a:t>
            </a:r>
            <a:r>
              <a:rPr lang="en-US" sz="2400" dirty="0">
                <a:latin typeface="Arial Unicode MS" charset="0"/>
              </a:rPr>
              <a:t>{</a:t>
            </a:r>
            <a:r>
              <a:rPr lang="en-US" sz="2400" dirty="0" smtClean="0">
                <a:latin typeface="Arial Unicode MS" charset="0"/>
              </a:rPr>
              <a:t>a, c}</a:t>
            </a:r>
            <a:r>
              <a:rPr lang="en-US" sz="2400" dirty="0">
                <a:latin typeface="Arial Unicode MS" charset="0"/>
              </a:rPr>
              <a:t>, {</a:t>
            </a:r>
            <a:r>
              <a:rPr lang="en-US" sz="2400" dirty="0" smtClean="0">
                <a:latin typeface="Arial Unicode MS" charset="0"/>
              </a:rPr>
              <a:t>b, c}, </a:t>
            </a:r>
            <a:r>
              <a:rPr lang="en-US" sz="2400" dirty="0">
                <a:latin typeface="Arial Unicode MS" charset="0"/>
              </a:rPr>
              <a:t>{</a:t>
            </a:r>
            <a:r>
              <a:rPr lang="en-US" sz="2400" dirty="0" smtClean="0">
                <a:latin typeface="Arial Unicode MS" charset="0"/>
              </a:rPr>
              <a:t>a, b, c}</a:t>
            </a:r>
            <a:endParaRPr lang="en-US" sz="2400" dirty="0">
              <a:latin typeface="Arial Unicode MS" charset="0"/>
            </a:endParaRPr>
          </a:p>
        </p:txBody>
      </p:sp>
      <p:sp>
        <p:nvSpPr>
          <p:cNvPr id="9" name="Oval 2056"/>
          <p:cNvSpPr>
            <a:spLocks noChangeArrowheads="1"/>
          </p:cNvSpPr>
          <p:nvPr/>
        </p:nvSpPr>
        <p:spPr bwMode="auto">
          <a:xfrm>
            <a:off x="3729697" y="39116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q</a:t>
            </a:r>
            <a:r>
              <a:rPr lang="en-US" baseline="-25000" dirty="0" smtClean="0">
                <a:latin typeface="Tahoma" charset="0"/>
              </a:rPr>
              <a:t>6</a:t>
            </a:r>
            <a:endParaRPr lang="en-US" baseline="-25000" dirty="0">
              <a:latin typeface="Tahoma" charset="0"/>
            </a:endParaRPr>
          </a:p>
        </p:txBody>
      </p:sp>
      <p:sp>
        <p:nvSpPr>
          <p:cNvPr id="10" name="Oval 2056"/>
          <p:cNvSpPr>
            <a:spLocks noChangeArrowheads="1"/>
          </p:cNvSpPr>
          <p:nvPr/>
        </p:nvSpPr>
        <p:spPr bwMode="auto">
          <a:xfrm>
            <a:off x="2358097" y="39624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q</a:t>
            </a:r>
            <a:r>
              <a:rPr lang="en-US" baseline="-25000" dirty="0" smtClean="0">
                <a:latin typeface="Tahoma" charset="0"/>
              </a:rPr>
              <a:t>4</a:t>
            </a:r>
            <a:endParaRPr lang="en-US" baseline="-25000" dirty="0">
              <a:latin typeface="Tahoma" charset="0"/>
            </a:endParaRPr>
          </a:p>
        </p:txBody>
      </p:sp>
      <p:sp>
        <p:nvSpPr>
          <p:cNvPr id="11" name="Oval 2056"/>
          <p:cNvSpPr>
            <a:spLocks noChangeArrowheads="1"/>
          </p:cNvSpPr>
          <p:nvPr/>
        </p:nvSpPr>
        <p:spPr bwMode="auto">
          <a:xfrm>
            <a:off x="5177497" y="43688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q</a:t>
            </a:r>
            <a:r>
              <a:rPr lang="en-US" baseline="-25000" dirty="0" smtClean="0">
                <a:latin typeface="Tahoma" charset="0"/>
              </a:rPr>
              <a:t>8</a:t>
            </a:r>
            <a:endParaRPr lang="en-US" baseline="-25000" dirty="0">
              <a:latin typeface="Tahoma" charset="0"/>
            </a:endParaRPr>
          </a:p>
        </p:txBody>
      </p:sp>
      <p:sp>
        <p:nvSpPr>
          <p:cNvPr id="12" name="Oval 2056"/>
          <p:cNvSpPr>
            <a:spLocks noChangeArrowheads="1"/>
          </p:cNvSpPr>
          <p:nvPr/>
        </p:nvSpPr>
        <p:spPr bwMode="auto">
          <a:xfrm>
            <a:off x="3505200" y="28956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q</a:t>
            </a:r>
            <a:r>
              <a:rPr lang="en-US" baseline="-25000" dirty="0" smtClean="0">
                <a:latin typeface="Tahoma" charset="0"/>
              </a:rPr>
              <a:t>5</a:t>
            </a:r>
            <a:endParaRPr lang="en-US" baseline="-25000" dirty="0">
              <a:latin typeface="Tahoma" charset="0"/>
            </a:endParaRPr>
          </a:p>
        </p:txBody>
      </p:sp>
      <p:sp>
        <p:nvSpPr>
          <p:cNvPr id="13" name="Oval 2056"/>
          <p:cNvSpPr>
            <a:spLocks noChangeArrowheads="1"/>
          </p:cNvSpPr>
          <p:nvPr/>
        </p:nvSpPr>
        <p:spPr bwMode="auto">
          <a:xfrm>
            <a:off x="4872697" y="29718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q</a:t>
            </a:r>
            <a:r>
              <a:rPr lang="en-US" baseline="-25000" dirty="0" smtClean="0">
                <a:latin typeface="Tahoma" charset="0"/>
              </a:rPr>
              <a:t>7</a:t>
            </a:r>
            <a:endParaRPr lang="en-US" baseline="-25000" dirty="0">
              <a:latin typeface="Tahoma" charset="0"/>
            </a:endParaRPr>
          </a:p>
        </p:txBody>
      </p:sp>
      <p:cxnSp>
        <p:nvCxnSpPr>
          <p:cNvPr id="4" name="Straight Arrow Connector 3"/>
          <p:cNvCxnSpPr>
            <a:stCxn id="9" idx="1"/>
            <a:endCxn id="10" idx="7"/>
          </p:cNvCxnSpPr>
          <p:nvPr/>
        </p:nvCxnSpPr>
        <p:spPr>
          <a:xfrm flipH="1">
            <a:off x="2816885" y="3985995"/>
            <a:ext cx="991527" cy="5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6"/>
          </p:cNvCxnSpPr>
          <p:nvPr/>
        </p:nvCxnSpPr>
        <p:spPr>
          <a:xfrm flipH="1">
            <a:off x="2895600" y="4165600"/>
            <a:ext cx="834097" cy="5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2" idx="4"/>
          </p:cNvCxnSpPr>
          <p:nvPr/>
        </p:nvCxnSpPr>
        <p:spPr>
          <a:xfrm flipH="1" flipV="1">
            <a:off x="3773952" y="3403600"/>
            <a:ext cx="224497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13" idx="2"/>
          </p:cNvCxnSpPr>
          <p:nvPr/>
        </p:nvCxnSpPr>
        <p:spPr>
          <a:xfrm flipV="1">
            <a:off x="4188485" y="3225800"/>
            <a:ext cx="684212" cy="760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3" idx="4"/>
          </p:cNvCxnSpPr>
          <p:nvPr/>
        </p:nvCxnSpPr>
        <p:spPr>
          <a:xfrm flipV="1">
            <a:off x="4267200" y="3479800"/>
            <a:ext cx="874249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5"/>
            <a:endCxn id="11" idx="1"/>
          </p:cNvCxnSpPr>
          <p:nvPr/>
        </p:nvCxnSpPr>
        <p:spPr>
          <a:xfrm>
            <a:off x="4188485" y="4345205"/>
            <a:ext cx="1067727" cy="97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4"/>
            <a:endCxn id="11" idx="2"/>
          </p:cNvCxnSpPr>
          <p:nvPr/>
        </p:nvCxnSpPr>
        <p:spPr>
          <a:xfrm>
            <a:off x="3998449" y="4419600"/>
            <a:ext cx="117904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23"/>
          <p:cNvSpPr>
            <a:spLocks/>
          </p:cNvSpPr>
          <p:nvPr/>
        </p:nvSpPr>
        <p:spPr bwMode="auto">
          <a:xfrm rot="11734945">
            <a:off x="3676957" y="4391516"/>
            <a:ext cx="389425" cy="227957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77297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43897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96297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82097" y="3440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3097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91697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2904" y="3669268"/>
            <a:ext cx="28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  <a:sym typeface="Symbol" charset="0"/>
              </a:rPr>
              <a:t>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10504" y="4050268"/>
            <a:ext cx="28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  <a:sym typeface="Symbol" charset="0"/>
              </a:rPr>
              <a:t></a:t>
            </a:r>
            <a:endParaRPr lang="en-US" dirty="0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2819400" y="5181600"/>
            <a:ext cx="46905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>
                <a:latin typeface="Arial Unicode MS" charset="0"/>
              </a:rPr>
              <a:t>Current State q</a:t>
            </a:r>
            <a:r>
              <a:rPr lang="en-US" sz="2000" baseline="-25000" dirty="0" smtClean="0">
                <a:latin typeface="Arial Unicode MS" charset="0"/>
              </a:rPr>
              <a:t>6</a:t>
            </a:r>
            <a:r>
              <a:rPr lang="en-US" sz="2000" dirty="0" smtClean="0">
                <a:latin typeface="Arial Unicode MS" charset="0"/>
              </a:rPr>
              <a:t> </a:t>
            </a:r>
          </a:p>
          <a:p>
            <a:r>
              <a:rPr lang="en-US" sz="2000" dirty="0" smtClean="0">
                <a:latin typeface="Arial Unicode MS" charset="0"/>
              </a:rPr>
              <a:t>With a, it can move to {q</a:t>
            </a:r>
            <a:r>
              <a:rPr lang="en-US" sz="2000" baseline="-25000" dirty="0" smtClean="0">
                <a:latin typeface="Arial Unicode MS" charset="0"/>
              </a:rPr>
              <a:t>4, 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5, </a:t>
            </a:r>
            <a:r>
              <a:rPr lang="en-US" sz="2000" dirty="0">
                <a:latin typeface="Arial Unicode MS" charset="0"/>
              </a:rPr>
              <a:t>q</a:t>
            </a:r>
            <a:r>
              <a:rPr lang="en-US" sz="2000" baseline="-25000" dirty="0">
                <a:latin typeface="Arial Unicode MS" charset="0"/>
              </a:rPr>
              <a:t>6, 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8</a:t>
            </a:r>
            <a:r>
              <a:rPr lang="en-US" sz="2000" dirty="0" smtClean="0">
                <a:latin typeface="Arial Unicode MS" charset="0"/>
              </a:rPr>
              <a:t>}</a:t>
            </a:r>
          </a:p>
          <a:p>
            <a:r>
              <a:rPr lang="en-US" sz="2000" dirty="0">
                <a:latin typeface="Arial Unicode MS" charset="0"/>
              </a:rPr>
              <a:t>With </a:t>
            </a:r>
            <a:r>
              <a:rPr lang="en-US" sz="2000" dirty="0" smtClean="0">
                <a:latin typeface="Arial Unicode MS" charset="0"/>
              </a:rPr>
              <a:t>b, </a:t>
            </a:r>
            <a:r>
              <a:rPr lang="en-US" sz="2000" dirty="0">
                <a:latin typeface="Arial Unicode MS" charset="0"/>
              </a:rPr>
              <a:t>it can move to {q</a:t>
            </a:r>
            <a:r>
              <a:rPr lang="en-US" sz="2000" baseline="-25000" dirty="0">
                <a:latin typeface="Arial Unicode MS" charset="0"/>
              </a:rPr>
              <a:t>4, 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6</a:t>
            </a:r>
            <a:r>
              <a:rPr lang="en-US" sz="2000" baseline="-25000" dirty="0">
                <a:latin typeface="Arial Unicode MS" charset="0"/>
              </a:rPr>
              <a:t>, 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7</a:t>
            </a:r>
            <a:r>
              <a:rPr lang="en-US" sz="2000" dirty="0" smtClean="0">
                <a:latin typeface="Arial Unicode MS" charset="0"/>
              </a:rPr>
              <a:t>} </a:t>
            </a:r>
          </a:p>
          <a:p>
            <a:r>
              <a:rPr lang="en-US" sz="2000" dirty="0">
                <a:latin typeface="Arial Unicode MS" charset="0"/>
              </a:rPr>
              <a:t>With </a:t>
            </a:r>
            <a:r>
              <a:rPr lang="en-US" sz="2000" dirty="0" smtClean="0">
                <a:latin typeface="Tahoma" charset="0"/>
                <a:sym typeface="Symbol" charset="0"/>
              </a:rPr>
              <a:t></a:t>
            </a:r>
            <a:r>
              <a:rPr lang="en-US" sz="2000" dirty="0" smtClean="0">
                <a:latin typeface="Arial Unicode MS" charset="0"/>
              </a:rPr>
              <a:t>, </a:t>
            </a:r>
            <a:r>
              <a:rPr lang="en-US" sz="2000" dirty="0">
                <a:latin typeface="Arial Unicode MS" charset="0"/>
              </a:rPr>
              <a:t>it can move to {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7, </a:t>
            </a:r>
            <a:r>
              <a:rPr lang="en-US" sz="2000" dirty="0" smtClean="0">
                <a:latin typeface="Arial Unicode MS" charset="0"/>
              </a:rPr>
              <a:t>q</a:t>
            </a:r>
            <a:r>
              <a:rPr lang="en-US" sz="2000" baseline="-25000" dirty="0" smtClean="0">
                <a:latin typeface="Arial Unicode MS" charset="0"/>
              </a:rPr>
              <a:t>8</a:t>
            </a:r>
            <a:r>
              <a:rPr lang="en-US" sz="2000" dirty="0" smtClean="0">
                <a:latin typeface="Arial Unicode MS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19200"/>
            <a:ext cx="3352800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 smtClean="0"/>
              <a:t>M= </a:t>
            </a:r>
            <a:r>
              <a:rPr lang="en-US" altLang="zh-TW" sz="2200" dirty="0"/>
              <a:t>{Q, </a:t>
            </a:r>
            <a:r>
              <a:rPr lang="en-US" altLang="zh-TW" sz="2200" dirty="0">
                <a:sym typeface="Symbol" charset="0"/>
              </a:rPr>
              <a:t></a:t>
            </a:r>
            <a:r>
              <a:rPr lang="en-US" sz="2400" baseline="-25000" dirty="0">
                <a:latin typeface="Tahoma" charset="0"/>
                <a:sym typeface="Symbol" charset="0"/>
              </a:rPr>
              <a:t></a:t>
            </a:r>
            <a:r>
              <a:rPr lang="en-US" altLang="zh-TW" sz="2200" dirty="0" smtClean="0">
                <a:sym typeface="Symbol" charset="0"/>
              </a:rPr>
              <a:t>, </a:t>
            </a:r>
            <a:r>
              <a:rPr lang="en-US" altLang="zh-TW" sz="2200" dirty="0">
                <a:sym typeface="Symbol" charset="0"/>
              </a:rPr>
              <a:t>, q</a:t>
            </a:r>
            <a:r>
              <a:rPr lang="en-US" altLang="zh-TW" sz="2200" baseline="-25000" dirty="0">
                <a:sym typeface="Symbol" charset="0"/>
              </a:rPr>
              <a:t>0</a:t>
            </a:r>
            <a:r>
              <a:rPr lang="en-US" altLang="zh-TW" sz="2200" dirty="0">
                <a:sym typeface="Symbol" charset="0"/>
              </a:rPr>
              <a:t>, F</a:t>
            </a:r>
            <a:r>
              <a:rPr lang="en-US" altLang="zh-TW" sz="2200" dirty="0" smtClean="0">
                <a:sym typeface="Symbol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2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ym typeface="Symbol" charset="0"/>
              </a:rPr>
              <a:t>Q</a:t>
            </a:r>
            <a:r>
              <a:rPr lang="en-US" altLang="zh-TW" sz="2200" dirty="0" smtClean="0">
                <a:sym typeface="Symbol" charset="0"/>
              </a:rPr>
              <a:t>=states</a:t>
            </a:r>
            <a:endParaRPr lang="en-US" altLang="zh-TW" sz="22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ym typeface="Symbol" charset="0"/>
              </a:rPr>
              <a:t></a:t>
            </a:r>
            <a:r>
              <a:rPr lang="en-US" sz="2400" baseline="-25000" dirty="0">
                <a:latin typeface="Tahoma" charset="0"/>
                <a:sym typeface="Symbol" charset="0"/>
              </a:rPr>
              <a:t></a:t>
            </a:r>
            <a:r>
              <a:rPr lang="en-US" altLang="zh-TW" sz="2200" dirty="0" smtClean="0">
                <a:sym typeface="Symbol" charset="0"/>
              </a:rPr>
              <a:t>=Alphabet</a:t>
            </a:r>
            <a:endParaRPr lang="en-US" altLang="zh-TW" sz="22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ym typeface="Symbol" charset="0"/>
              </a:rPr>
              <a:t>q</a:t>
            </a:r>
            <a:r>
              <a:rPr lang="en-US" altLang="zh-TW" sz="2200" baseline="-25000" dirty="0" smtClean="0">
                <a:sym typeface="Symbol" charset="0"/>
              </a:rPr>
              <a:t>0</a:t>
            </a:r>
            <a:r>
              <a:rPr lang="en-US" altLang="zh-TW" sz="2200" dirty="0" smtClean="0">
                <a:sym typeface="Symbol" charset="0"/>
              </a:rPr>
              <a:t> =Start State</a:t>
            </a:r>
            <a:endParaRPr lang="en-US" altLang="zh-TW" sz="22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ym typeface="Symbol" charset="0"/>
              </a:rPr>
              <a:t>F</a:t>
            </a:r>
            <a:r>
              <a:rPr lang="en-US" altLang="zh-TW" sz="2200" dirty="0" smtClean="0">
                <a:sym typeface="Symbol" charset="0"/>
              </a:rPr>
              <a:t>=Accepted States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ym typeface="Symbol" charset="0"/>
              </a:rPr>
              <a:t> = transition function</a:t>
            </a:r>
          </a:p>
          <a:p>
            <a:pPr lvl="1">
              <a:lnSpc>
                <a:spcPct val="90000"/>
              </a:lnSpc>
            </a:pPr>
            <a:endParaRPr lang="en-US" altLang="zh-TW" sz="2200" dirty="0"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1295400"/>
            <a:ext cx="2057400" cy="402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200" dirty="0" smtClean="0">
                <a:sym typeface="Symbol" charset="0"/>
              </a:rPr>
              <a:t></a:t>
            </a:r>
            <a:r>
              <a:rPr lang="en-US" sz="2400" baseline="-25000" dirty="0">
                <a:latin typeface="Tahoma" charset="0"/>
                <a:sym typeface="Symbol" charset="0"/>
              </a:rPr>
              <a:t></a:t>
            </a:r>
            <a:r>
              <a:rPr lang="en-US" altLang="zh-TW" sz="2200" dirty="0" smtClean="0">
                <a:sym typeface="Symbol" charset="0"/>
              </a:rPr>
              <a:t>= U {</a:t>
            </a:r>
            <a:r>
              <a:rPr lang="en-US" sz="2000" dirty="0" smtClean="0">
                <a:latin typeface="Tahoma" charset="0"/>
                <a:sym typeface="Symbol" charset="0"/>
              </a:rPr>
              <a:t>}</a:t>
            </a:r>
            <a:endParaRPr lang="en-US" altLang="zh-TW" sz="2200" dirty="0">
              <a:sym typeface="Symbo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5079" y="1828800"/>
            <a:ext cx="2109121" cy="402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200" dirty="0">
                <a:sym typeface="Symbol" charset="0"/>
              </a:rPr>
              <a:t> </a:t>
            </a:r>
            <a:r>
              <a:rPr lang="en-US" altLang="zh-TW" sz="2200" dirty="0" smtClean="0">
                <a:sym typeface="Symbol" charset="0"/>
              </a:rPr>
              <a:t>: Q X </a:t>
            </a:r>
            <a:r>
              <a:rPr lang="en-US" altLang="zh-TW" sz="2200" dirty="0">
                <a:sym typeface="Symbol" charset="0"/>
              </a:rPr>
              <a:t></a:t>
            </a:r>
            <a:r>
              <a:rPr lang="en-US" sz="2400" baseline="-25000" dirty="0" smtClean="0">
                <a:latin typeface="Tahoma" charset="0"/>
                <a:sym typeface="Symbol" charset="0"/>
              </a:rPr>
              <a:t></a:t>
            </a:r>
            <a:r>
              <a:rPr lang="en-US" altLang="zh-TW" sz="2200" dirty="0" smtClean="0">
                <a:sym typeface="Symbol" charset="0"/>
              </a:rPr>
              <a:t> -&gt; P(Q)</a:t>
            </a:r>
            <a:endParaRPr lang="en-US" altLang="zh-TW" sz="2200" dirty="0">
              <a:sym typeface="Symbo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76800" y="2590800"/>
          <a:ext cx="2228850" cy="1591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/>
                <a:gridCol w="742950"/>
                <a:gridCol w="742950"/>
              </a:tblGrid>
              <a:tr h="397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57600" y="4753187"/>
          <a:ext cx="35052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952500"/>
                <a:gridCol w="1295400"/>
                <a:gridCol w="685800"/>
              </a:tblGrid>
              <a:tr h="151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charset="0"/>
                          <a:sym typeface="Symbol" charset="0"/>
                        </a:rPr>
                        <a:t>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094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{q1,q2}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51"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{q2}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{q1,q2,q3,}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{q3}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751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{q2}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15200" y="2971800"/>
            <a:ext cx="167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>
                <a:latin typeface="Arial Unicode MS" charset="0"/>
              </a:rPr>
              <a:t>DFA’s Transition Table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620000" y="5181600"/>
            <a:ext cx="1371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Arial Unicode MS" charset="0"/>
              </a:rPr>
              <a:t>N</a:t>
            </a:r>
            <a:r>
              <a:rPr lang="en-US" sz="2000" dirty="0" smtClean="0">
                <a:latin typeface="Arial Unicode MS" charset="0"/>
              </a:rPr>
              <a:t>FA’s Transition Table</a:t>
            </a:r>
            <a:endParaRPr lang="en-US" sz="2000" dirty="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NFA to DFA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9" name="Oval 2056"/>
          <p:cNvSpPr>
            <a:spLocks noChangeArrowheads="1"/>
          </p:cNvSpPr>
          <p:nvPr/>
        </p:nvSpPr>
        <p:spPr bwMode="auto">
          <a:xfrm>
            <a:off x="1981200" y="22860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D</a:t>
            </a:r>
            <a:endParaRPr lang="en-US" dirty="0">
              <a:latin typeface="Tahoma" charset="0"/>
            </a:endParaRPr>
          </a:p>
        </p:txBody>
      </p:sp>
      <p:sp>
        <p:nvSpPr>
          <p:cNvPr id="10" name="Oval 2056"/>
          <p:cNvSpPr>
            <a:spLocks noChangeArrowheads="1"/>
          </p:cNvSpPr>
          <p:nvPr/>
        </p:nvSpPr>
        <p:spPr bwMode="auto">
          <a:xfrm>
            <a:off x="609600" y="2209800"/>
            <a:ext cx="537503" cy="5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13" name="Line 2065"/>
          <p:cNvSpPr>
            <a:spLocks noChangeShapeType="1"/>
          </p:cNvSpPr>
          <p:nvPr/>
        </p:nvSpPr>
        <p:spPr bwMode="auto">
          <a:xfrm>
            <a:off x="1219200" y="1447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rot="4483554">
            <a:off x="2243730" y="1198707"/>
            <a:ext cx="473583" cy="273959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86"/>
          <p:cNvSpPr txBox="1">
            <a:spLocks noChangeArrowheads="1"/>
          </p:cNvSpPr>
          <p:nvPr/>
        </p:nvSpPr>
        <p:spPr bwMode="auto">
          <a:xfrm rot="4410265">
            <a:off x="2484094" y="1073025"/>
            <a:ext cx="579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1697" y="1143000"/>
            <a:ext cx="537503" cy="508000"/>
            <a:chOff x="4626000" y="1828800"/>
            <a:chExt cx="537503" cy="508000"/>
          </a:xfrm>
        </p:grpSpPr>
        <p:sp>
          <p:nvSpPr>
            <p:cNvPr id="42" name="Oval 2062"/>
            <p:cNvSpPr>
              <a:spLocks noChangeArrowheads="1"/>
            </p:cNvSpPr>
            <p:nvPr/>
          </p:nvSpPr>
          <p:spPr bwMode="auto">
            <a:xfrm>
              <a:off x="4626000" y="1828800"/>
              <a:ext cx="537503" cy="5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063"/>
            <p:cNvSpPr>
              <a:spLocks noChangeArrowheads="1"/>
            </p:cNvSpPr>
            <p:nvPr/>
          </p:nvSpPr>
          <p:spPr bwMode="auto">
            <a:xfrm>
              <a:off x="4693188" y="1892300"/>
              <a:ext cx="403127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Tahoma" charset="0"/>
                </a:rPr>
                <a:t>A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00897" y="1143000"/>
            <a:ext cx="537503" cy="508000"/>
            <a:chOff x="4626000" y="1828800"/>
            <a:chExt cx="537503" cy="508000"/>
          </a:xfrm>
        </p:grpSpPr>
        <p:sp>
          <p:nvSpPr>
            <p:cNvPr id="57" name="Oval 2062"/>
            <p:cNvSpPr>
              <a:spLocks noChangeArrowheads="1"/>
            </p:cNvSpPr>
            <p:nvPr/>
          </p:nvSpPr>
          <p:spPr bwMode="auto">
            <a:xfrm>
              <a:off x="4626000" y="1828800"/>
              <a:ext cx="537503" cy="5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063"/>
            <p:cNvSpPr>
              <a:spLocks noChangeArrowheads="1"/>
            </p:cNvSpPr>
            <p:nvPr/>
          </p:nvSpPr>
          <p:spPr bwMode="auto">
            <a:xfrm>
              <a:off x="4693188" y="1892300"/>
              <a:ext cx="403127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dirty="0" smtClean="0">
                  <a:latin typeface="Tahoma" charset="0"/>
                </a:rPr>
                <a:t>B</a:t>
              </a:r>
              <a:endParaRPr lang="en-US" dirty="0">
                <a:latin typeface="Tahoma" charset="0"/>
              </a:endParaRPr>
            </a:p>
          </p:txBody>
        </p:sp>
      </p:grpSp>
      <p:sp>
        <p:nvSpPr>
          <p:cNvPr id="59" name="Text Box 2086"/>
          <p:cNvSpPr txBox="1">
            <a:spLocks noChangeArrowheads="1"/>
          </p:cNvSpPr>
          <p:nvPr/>
        </p:nvSpPr>
        <p:spPr bwMode="auto">
          <a:xfrm>
            <a:off x="1447800" y="107846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60" name="Line 2065"/>
          <p:cNvSpPr>
            <a:spLocks noChangeShapeType="1"/>
          </p:cNvSpPr>
          <p:nvPr/>
        </p:nvSpPr>
        <p:spPr bwMode="auto">
          <a:xfrm flipV="1">
            <a:off x="1066800" y="16002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2065"/>
          <p:cNvSpPr>
            <a:spLocks noChangeShapeType="1"/>
          </p:cNvSpPr>
          <p:nvPr/>
        </p:nvSpPr>
        <p:spPr bwMode="auto">
          <a:xfrm flipH="1">
            <a:off x="1143000" y="16764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2065"/>
          <p:cNvSpPr>
            <a:spLocks noChangeShapeType="1"/>
          </p:cNvSpPr>
          <p:nvPr/>
        </p:nvSpPr>
        <p:spPr bwMode="auto">
          <a:xfrm flipH="1" flipV="1">
            <a:off x="2286000" y="1600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2065"/>
          <p:cNvSpPr>
            <a:spLocks noChangeShapeType="1"/>
          </p:cNvSpPr>
          <p:nvPr/>
        </p:nvSpPr>
        <p:spPr bwMode="auto">
          <a:xfrm flipH="1">
            <a:off x="1143000" y="2514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65"/>
          <p:cNvSpPr>
            <a:spLocks noChangeShapeType="1"/>
          </p:cNvSpPr>
          <p:nvPr/>
        </p:nvSpPr>
        <p:spPr bwMode="auto">
          <a:xfrm flipV="1">
            <a:off x="1080911" y="2619022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2065"/>
          <p:cNvSpPr>
            <a:spLocks noChangeShapeType="1"/>
          </p:cNvSpPr>
          <p:nvPr/>
        </p:nvSpPr>
        <p:spPr bwMode="auto">
          <a:xfrm flipH="1">
            <a:off x="914400" y="160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 Box 2086"/>
          <p:cNvSpPr txBox="1">
            <a:spLocks noChangeArrowheads="1"/>
          </p:cNvSpPr>
          <p:nvPr/>
        </p:nvSpPr>
        <p:spPr bwMode="auto">
          <a:xfrm>
            <a:off x="603723" y="168806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68" name="Text Box 2086"/>
          <p:cNvSpPr txBox="1">
            <a:spLocks noChangeArrowheads="1"/>
          </p:cNvSpPr>
          <p:nvPr/>
        </p:nvSpPr>
        <p:spPr bwMode="auto">
          <a:xfrm>
            <a:off x="1295400" y="161186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69" name="Text Box 2086"/>
          <p:cNvSpPr txBox="1">
            <a:spLocks noChangeArrowheads="1"/>
          </p:cNvSpPr>
          <p:nvPr/>
        </p:nvSpPr>
        <p:spPr bwMode="auto">
          <a:xfrm>
            <a:off x="1600200" y="18288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70" name="Text Box 2086"/>
          <p:cNvSpPr txBox="1">
            <a:spLocks noChangeArrowheads="1"/>
          </p:cNvSpPr>
          <p:nvPr/>
        </p:nvSpPr>
        <p:spPr bwMode="auto">
          <a:xfrm>
            <a:off x="2286000" y="168806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71" name="Text Box 2086"/>
          <p:cNvSpPr txBox="1">
            <a:spLocks noChangeArrowheads="1"/>
          </p:cNvSpPr>
          <p:nvPr/>
        </p:nvSpPr>
        <p:spPr bwMode="auto">
          <a:xfrm>
            <a:off x="1524000" y="2145268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72" name="Text Box 2086"/>
          <p:cNvSpPr txBox="1">
            <a:spLocks noChangeArrowheads="1"/>
          </p:cNvSpPr>
          <p:nvPr/>
        </p:nvSpPr>
        <p:spPr bwMode="auto">
          <a:xfrm>
            <a:off x="1447800" y="2590913"/>
            <a:ext cx="2966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Tahoma" charset="0"/>
                <a:sym typeface="Symbol" charset="0"/>
              </a:rPr>
              <a:t>1</a:t>
            </a:r>
            <a:endParaRPr lang="en-US" sz="1600" dirty="0">
              <a:latin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1219200"/>
            <a:ext cx="1967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0                 1</a:t>
            </a:r>
          </a:p>
          <a:p>
            <a:r>
              <a:rPr lang="en-US" dirty="0" smtClean="0"/>
              <a:t>A  {B, C}          {}</a:t>
            </a:r>
          </a:p>
          <a:p>
            <a:r>
              <a:rPr lang="en-US" dirty="0" smtClean="0"/>
              <a:t>B  {B, C}          {}</a:t>
            </a:r>
          </a:p>
          <a:p>
            <a:r>
              <a:rPr lang="en-US" dirty="0" smtClean="0"/>
              <a:t>C  {}                 {B, D}</a:t>
            </a:r>
          </a:p>
          <a:p>
            <a:r>
              <a:rPr lang="en-US" dirty="0" smtClean="0"/>
              <a:t>D  {B, C}          {} 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81800" y="1295400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0                1</a:t>
            </a:r>
          </a:p>
          <a:p>
            <a:r>
              <a:rPr lang="en-US" dirty="0" smtClean="0"/>
              <a:t>A         {B,C}          {}</a:t>
            </a:r>
          </a:p>
          <a:p>
            <a:r>
              <a:rPr lang="en-US" dirty="0" smtClean="0"/>
              <a:t>{B,C}   {B,C}          {B,D}</a:t>
            </a:r>
          </a:p>
          <a:p>
            <a:r>
              <a:rPr lang="en-US" dirty="0" smtClean="0"/>
              <a:t>{B,D}   {B,C}          {}</a:t>
            </a:r>
          </a:p>
          <a:p>
            <a:r>
              <a:rPr lang="en-US" dirty="0" smtClean="0"/>
              <a:t>{}          {}               {} </a:t>
            </a:r>
            <a:endParaRPr lang="en-US" dirty="0"/>
          </a:p>
        </p:txBody>
      </p:sp>
      <p:sp>
        <p:nvSpPr>
          <p:cNvPr id="76" name="Line 2065"/>
          <p:cNvSpPr>
            <a:spLocks noChangeShapeType="1"/>
          </p:cNvSpPr>
          <p:nvPr/>
        </p:nvSpPr>
        <p:spPr bwMode="auto">
          <a:xfrm>
            <a:off x="381892" y="1399822"/>
            <a:ext cx="28979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867400" y="1981200"/>
            <a:ext cx="609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consider {B,C} as B, {B,D} as C and {} as 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9136" y="2983468"/>
            <a:ext cx="11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NFA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2667000" y="1981200"/>
            <a:ext cx="609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412882" y="29718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Table for NFA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08482" y="2971800"/>
            <a:ext cx="244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Table for DFA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05400" y="5943600"/>
            <a:ext cx="56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67200" y="3948289"/>
            <a:ext cx="2819400" cy="1766711"/>
            <a:chOff x="3810000" y="3948289"/>
            <a:chExt cx="2819400" cy="1766711"/>
          </a:xfrm>
        </p:grpSpPr>
        <p:sp>
          <p:nvSpPr>
            <p:cNvPr id="79" name="Oval 2056"/>
            <p:cNvSpPr>
              <a:spLocks noChangeArrowheads="1"/>
            </p:cNvSpPr>
            <p:nvPr/>
          </p:nvSpPr>
          <p:spPr bwMode="auto">
            <a:xfrm>
              <a:off x="4037708" y="5101027"/>
              <a:ext cx="537503" cy="5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latin typeface="Tahoma" charset="0"/>
              </a:endParaRPr>
            </a:p>
          </p:txBody>
        </p:sp>
        <p:sp>
          <p:nvSpPr>
            <p:cNvPr id="78" name="Oval 2056"/>
            <p:cNvSpPr>
              <a:spLocks noChangeArrowheads="1"/>
            </p:cNvSpPr>
            <p:nvPr/>
          </p:nvSpPr>
          <p:spPr bwMode="auto">
            <a:xfrm>
              <a:off x="5409308" y="5024827"/>
              <a:ext cx="537503" cy="5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dirty="0" smtClean="0">
                  <a:latin typeface="Tahoma" charset="0"/>
                </a:rPr>
                <a:t>D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80" name="Line 2065"/>
            <p:cNvSpPr>
              <a:spLocks noChangeShapeType="1"/>
            </p:cNvSpPr>
            <p:nvPr/>
          </p:nvSpPr>
          <p:spPr bwMode="auto">
            <a:xfrm>
              <a:off x="4647308" y="4339027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 rot="4483554">
              <a:off x="5671838" y="4089934"/>
              <a:ext cx="473583" cy="273959"/>
            </a:xfrm>
            <a:custGeom>
              <a:avLst/>
              <a:gdLst>
                <a:gd name="T0" fmla="*/ 96 w 432"/>
                <a:gd name="T1" fmla="*/ 392 h 440"/>
                <a:gd name="T2" fmla="*/ 48 w 432"/>
                <a:gd name="T3" fmla="*/ 104 h 440"/>
                <a:gd name="T4" fmla="*/ 384 w 432"/>
                <a:gd name="T5" fmla="*/ 56 h 440"/>
                <a:gd name="T6" fmla="*/ 336 w 43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440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109805" y="4034227"/>
              <a:ext cx="537503" cy="508000"/>
              <a:chOff x="4626000" y="1828800"/>
              <a:chExt cx="537503" cy="508000"/>
            </a:xfrm>
          </p:grpSpPr>
          <p:sp>
            <p:nvSpPr>
              <p:cNvPr id="83" name="Oval 2062"/>
              <p:cNvSpPr>
                <a:spLocks noChangeArrowheads="1"/>
              </p:cNvSpPr>
              <p:nvPr/>
            </p:nvSpPr>
            <p:spPr bwMode="auto">
              <a:xfrm>
                <a:off x="4626000" y="1828800"/>
                <a:ext cx="537503" cy="508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2063"/>
              <p:cNvSpPr>
                <a:spLocks noChangeArrowheads="1"/>
              </p:cNvSpPr>
              <p:nvPr/>
            </p:nvSpPr>
            <p:spPr bwMode="auto">
              <a:xfrm>
                <a:off x="4693188" y="1892300"/>
                <a:ext cx="403127" cy="381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dirty="0">
                    <a:latin typeface="Tahoma" charset="0"/>
                  </a:rPr>
                  <a:t>A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329005" y="4034227"/>
              <a:ext cx="537503" cy="508000"/>
              <a:chOff x="4626000" y="1828800"/>
              <a:chExt cx="537503" cy="508000"/>
            </a:xfrm>
          </p:grpSpPr>
          <p:sp>
            <p:nvSpPr>
              <p:cNvPr id="86" name="Oval 2062"/>
              <p:cNvSpPr>
                <a:spLocks noChangeArrowheads="1"/>
              </p:cNvSpPr>
              <p:nvPr/>
            </p:nvSpPr>
            <p:spPr bwMode="auto">
              <a:xfrm>
                <a:off x="4626000" y="1828800"/>
                <a:ext cx="537503" cy="508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Oval 2063"/>
              <p:cNvSpPr>
                <a:spLocks noChangeArrowheads="1"/>
              </p:cNvSpPr>
              <p:nvPr/>
            </p:nvSpPr>
            <p:spPr bwMode="auto">
              <a:xfrm>
                <a:off x="4693188" y="1892300"/>
                <a:ext cx="403127" cy="381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dirty="0" smtClean="0">
                    <a:latin typeface="Tahoma" charset="0"/>
                  </a:rPr>
                  <a:t>B</a:t>
                </a:r>
                <a:endParaRPr lang="en-US" dirty="0">
                  <a:latin typeface="Tahoma" charset="0"/>
                </a:endParaRPr>
              </a:p>
            </p:txBody>
          </p:sp>
        </p:grpSp>
        <p:sp>
          <p:nvSpPr>
            <p:cNvPr id="88" name="Text Box 2086"/>
            <p:cNvSpPr txBox="1">
              <a:spLocks noChangeArrowheads="1"/>
            </p:cNvSpPr>
            <p:nvPr/>
          </p:nvSpPr>
          <p:spPr bwMode="auto">
            <a:xfrm>
              <a:off x="4875908" y="3969695"/>
              <a:ext cx="3106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smtClean="0">
                  <a:latin typeface="Tahoma" charset="0"/>
                  <a:sym typeface="Symbol" charset="0"/>
                </a:rPr>
                <a:t>0</a:t>
              </a:r>
              <a:endParaRPr lang="en-US" dirty="0">
                <a:latin typeface="Tahoma" charset="0"/>
              </a:endParaRPr>
            </a:p>
          </p:txBody>
        </p:sp>
        <p:sp>
          <p:nvSpPr>
            <p:cNvPr id="89" name="Line 2065"/>
            <p:cNvSpPr>
              <a:spLocks noChangeShapeType="1"/>
            </p:cNvSpPr>
            <p:nvPr/>
          </p:nvSpPr>
          <p:spPr bwMode="auto">
            <a:xfrm>
              <a:off x="4572000" y="44196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2065"/>
            <p:cNvSpPr>
              <a:spLocks noChangeShapeType="1"/>
            </p:cNvSpPr>
            <p:nvPr/>
          </p:nvSpPr>
          <p:spPr bwMode="auto">
            <a:xfrm flipH="1">
              <a:off x="4495800" y="4495801"/>
              <a:ext cx="914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2065"/>
            <p:cNvSpPr>
              <a:spLocks noChangeShapeType="1"/>
            </p:cNvSpPr>
            <p:nvPr/>
          </p:nvSpPr>
          <p:spPr bwMode="auto">
            <a:xfrm flipH="1" flipV="1">
              <a:off x="5714108" y="4491427"/>
              <a:ext cx="762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2065"/>
            <p:cNvSpPr>
              <a:spLocks noChangeShapeType="1"/>
            </p:cNvSpPr>
            <p:nvPr/>
          </p:nvSpPr>
          <p:spPr bwMode="auto">
            <a:xfrm>
              <a:off x="4572000" y="541020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2065"/>
            <p:cNvSpPr>
              <a:spLocks noChangeShapeType="1"/>
            </p:cNvSpPr>
            <p:nvPr/>
          </p:nvSpPr>
          <p:spPr bwMode="auto">
            <a:xfrm flipV="1">
              <a:off x="4343400" y="4571999"/>
              <a:ext cx="0" cy="533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Text Box 2086"/>
            <p:cNvSpPr txBox="1">
              <a:spLocks noChangeArrowheads="1"/>
            </p:cNvSpPr>
            <p:nvPr/>
          </p:nvSpPr>
          <p:spPr bwMode="auto">
            <a:xfrm>
              <a:off x="4108923" y="4648200"/>
              <a:ext cx="2966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 smtClean="0">
                  <a:latin typeface="Tahoma" charset="0"/>
                  <a:sym typeface="Symbol" charset="0"/>
                </a:rPr>
                <a:t>0</a:t>
              </a:r>
              <a:endParaRPr lang="en-US" sz="1600" dirty="0">
                <a:latin typeface="Tahoma" charset="0"/>
              </a:endParaRPr>
            </a:p>
          </p:txBody>
        </p:sp>
        <p:sp>
          <p:nvSpPr>
            <p:cNvPr id="96" name="Text Box 2086"/>
            <p:cNvSpPr txBox="1">
              <a:spLocks noChangeArrowheads="1"/>
            </p:cNvSpPr>
            <p:nvPr/>
          </p:nvSpPr>
          <p:spPr bwMode="auto">
            <a:xfrm>
              <a:off x="4709397" y="4517206"/>
              <a:ext cx="2826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dirty="0">
                  <a:latin typeface="Tahoma" charset="0"/>
                  <a:sym typeface="Symbol" charset="0"/>
                </a:rPr>
                <a:t>1</a:t>
              </a:r>
              <a:endParaRPr lang="en-US" sz="1400" dirty="0">
                <a:latin typeface="Tahoma" charset="0"/>
              </a:endParaRPr>
            </a:p>
          </p:txBody>
        </p:sp>
        <p:sp>
          <p:nvSpPr>
            <p:cNvPr id="97" name="Text Box 2086"/>
            <p:cNvSpPr txBox="1">
              <a:spLocks noChangeArrowheads="1"/>
            </p:cNvSpPr>
            <p:nvPr/>
          </p:nvSpPr>
          <p:spPr bwMode="auto">
            <a:xfrm>
              <a:off x="4724400" y="4828401"/>
              <a:ext cx="2686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 smtClean="0">
                  <a:latin typeface="Tahoma" charset="0"/>
                  <a:sym typeface="Symbol" charset="0"/>
                </a:rPr>
                <a:t>1</a:t>
              </a:r>
              <a:endParaRPr lang="en-US" sz="1200" dirty="0">
                <a:latin typeface="Tahoma" charset="0"/>
              </a:endParaRPr>
            </a:p>
          </p:txBody>
        </p:sp>
        <p:sp>
          <p:nvSpPr>
            <p:cNvPr id="98" name="Text Box 2086"/>
            <p:cNvSpPr txBox="1">
              <a:spLocks noChangeArrowheads="1"/>
            </p:cNvSpPr>
            <p:nvPr/>
          </p:nvSpPr>
          <p:spPr bwMode="auto">
            <a:xfrm>
              <a:off x="5957711" y="3948289"/>
              <a:ext cx="2966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 smtClean="0">
                  <a:latin typeface="Tahoma" charset="0"/>
                  <a:sym typeface="Symbol" charset="0"/>
                </a:rPr>
                <a:t>0</a:t>
              </a:r>
              <a:endParaRPr lang="en-US" sz="1600" dirty="0">
                <a:latin typeface="Tahoma" charset="0"/>
              </a:endParaRPr>
            </a:p>
          </p:txBody>
        </p:sp>
        <p:sp>
          <p:nvSpPr>
            <p:cNvPr id="100" name="Text Box 2086"/>
            <p:cNvSpPr txBox="1">
              <a:spLocks noChangeArrowheads="1"/>
            </p:cNvSpPr>
            <p:nvPr/>
          </p:nvSpPr>
          <p:spPr bwMode="auto">
            <a:xfrm>
              <a:off x="4800600" y="5349383"/>
              <a:ext cx="2826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dirty="0">
                  <a:latin typeface="Tahoma" charset="0"/>
                  <a:sym typeface="Symbol" charset="0"/>
                </a:rPr>
                <a:t>1</a:t>
              </a:r>
              <a:endParaRPr lang="en-US" sz="1400" dirty="0">
                <a:latin typeface="Tahoma" charset="0"/>
              </a:endParaRPr>
            </a:p>
          </p:txBody>
        </p:sp>
        <p:sp>
          <p:nvSpPr>
            <p:cNvPr id="101" name="Line 2065"/>
            <p:cNvSpPr>
              <a:spLocks noChangeShapeType="1"/>
            </p:cNvSpPr>
            <p:nvPr/>
          </p:nvSpPr>
          <p:spPr bwMode="auto">
            <a:xfrm>
              <a:off x="3810000" y="4291049"/>
              <a:ext cx="289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23"/>
            <p:cNvSpPr>
              <a:spLocks/>
            </p:cNvSpPr>
            <p:nvPr/>
          </p:nvSpPr>
          <p:spPr bwMode="auto">
            <a:xfrm rot="7380507">
              <a:off x="5722074" y="5317813"/>
              <a:ext cx="473583" cy="273959"/>
            </a:xfrm>
            <a:custGeom>
              <a:avLst/>
              <a:gdLst>
                <a:gd name="T0" fmla="*/ 96 w 432"/>
                <a:gd name="T1" fmla="*/ 392 h 440"/>
                <a:gd name="T2" fmla="*/ 48 w 432"/>
                <a:gd name="T3" fmla="*/ 104 h 440"/>
                <a:gd name="T4" fmla="*/ 384 w 432"/>
                <a:gd name="T5" fmla="*/ 56 h 440"/>
                <a:gd name="T6" fmla="*/ 336 w 43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440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2086"/>
            <p:cNvSpPr txBox="1">
              <a:spLocks noChangeArrowheads="1"/>
            </p:cNvSpPr>
            <p:nvPr/>
          </p:nvSpPr>
          <p:spPr bwMode="auto">
            <a:xfrm>
              <a:off x="6019800" y="5407223"/>
              <a:ext cx="609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 smtClean="0">
                  <a:latin typeface="Tahoma" charset="0"/>
                  <a:sym typeface="Symbol" charset="0"/>
                </a:rPr>
                <a:t>1,0</a:t>
              </a:r>
              <a:endParaRPr lang="en-US" sz="1400" dirty="0">
                <a:latin typeface="Tahoma" charset="0"/>
              </a:endParaRPr>
            </a:p>
          </p:txBody>
        </p:sp>
        <p:sp>
          <p:nvSpPr>
            <p:cNvPr id="108" name="Oval 2063"/>
            <p:cNvSpPr>
              <a:spLocks noChangeArrowheads="1"/>
            </p:cNvSpPr>
            <p:nvPr/>
          </p:nvSpPr>
          <p:spPr bwMode="auto">
            <a:xfrm>
              <a:off x="4108008" y="5168016"/>
              <a:ext cx="403127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dirty="0" smtClean="0">
                  <a:latin typeface="Tahoma" charset="0"/>
                </a:rPr>
                <a:t>C</a:t>
              </a:r>
              <a:endParaRPr lang="en-US" dirty="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2" grpId="0" animBg="1"/>
      <p:bldP spid="103" grpId="0"/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NFA to DFA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152400" y="1524000"/>
            <a:ext cx="888409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 smtClean="0">
                <a:latin typeface="Arial Unicode MS" charset="0"/>
              </a:rPr>
              <a:t>Assignment 2: DIY</a:t>
            </a:r>
          </a:p>
          <a:p>
            <a:pPr eaLnBrk="1" hangingPunct="1"/>
            <a:endParaRPr lang="en-US" sz="2800" dirty="0">
              <a:latin typeface="Arial Unicode MS" charset="0"/>
            </a:endParaRPr>
          </a:p>
          <a:p>
            <a:pPr algn="just" eaLnBrk="1" hangingPunct="1"/>
            <a:r>
              <a:rPr lang="en-US" sz="2800" dirty="0" smtClean="0">
                <a:latin typeface="Arial Unicode MS" charset="0"/>
              </a:rPr>
              <a:t>Prepare </a:t>
            </a:r>
            <a:r>
              <a:rPr lang="en-US" sz="2800" dirty="0" smtClean="0">
                <a:latin typeface="Arial Unicode MS" charset="0"/>
              </a:rPr>
              <a:t>animated presentation using </a:t>
            </a:r>
            <a:r>
              <a:rPr lang="en-US" sz="2800" b="1" dirty="0" err="1" smtClean="0">
                <a:solidFill>
                  <a:srgbClr val="FF0000"/>
                </a:solidFill>
                <a:latin typeface="Arial Unicode MS" charset="0"/>
              </a:rPr>
              <a:t>Powtoon</a:t>
            </a:r>
            <a:r>
              <a:rPr lang="en-US" sz="2800" dirty="0" smtClean="0">
                <a:latin typeface="Arial Unicode MS" charset="0"/>
              </a:rPr>
              <a:t> on </a:t>
            </a:r>
            <a:r>
              <a:rPr lang="en-US" sz="2800" dirty="0" smtClean="0">
                <a:solidFill>
                  <a:srgbClr val="FF0000"/>
                </a:solidFill>
                <a:latin typeface="Arial Unicode MS" charset="0"/>
              </a:rPr>
              <a:t>epsilon-NFA</a:t>
            </a:r>
            <a:r>
              <a:rPr lang="en-US" sz="2800" dirty="0" smtClean="0">
                <a:latin typeface="Arial Unicode MS" charset="0"/>
              </a:rPr>
              <a:t> to DFA Conversion </a:t>
            </a:r>
            <a:endParaRPr lang="en-US" sz="2800" dirty="0" smtClean="0">
              <a:latin typeface="Arial Unicode MS" charset="0"/>
            </a:endParaRPr>
          </a:p>
          <a:p>
            <a:pPr eaLnBrk="1" hangingPunct="1"/>
            <a:endParaRPr lang="en-US" sz="2800" dirty="0">
              <a:latin typeface="Arial Unicode MS" charset="0"/>
            </a:endParaRPr>
          </a:p>
          <a:p>
            <a:pPr eaLnBrk="1" hangingPunct="1"/>
            <a:endParaRPr lang="en-US" sz="2800" dirty="0" smtClean="0">
              <a:latin typeface="Arial Unicode MS" charset="0"/>
            </a:endParaRPr>
          </a:p>
          <a:p>
            <a:pPr eaLnBrk="1" hangingPunct="1"/>
            <a:endParaRPr lang="en-US" sz="2800" dirty="0">
              <a:latin typeface="Arial Unicode MS" charset="0"/>
            </a:endParaRPr>
          </a:p>
          <a:p>
            <a:pPr algn="ctr" eaLnBrk="1" hangingPunct="1"/>
            <a:r>
              <a:rPr lang="en-US" sz="2800" b="1" dirty="0" smtClean="0">
                <a:solidFill>
                  <a:srgbClr val="FF0000"/>
                </a:solidFill>
                <a:latin typeface="Arial Unicode MS" charset="0"/>
              </a:rPr>
              <a:t>Submission: </a:t>
            </a:r>
            <a:r>
              <a:rPr lang="en-US" sz="2800" b="1" dirty="0" smtClean="0">
                <a:solidFill>
                  <a:srgbClr val="FF0000"/>
                </a:solidFill>
                <a:latin typeface="Arial Unicode MS" charset="0"/>
              </a:rPr>
              <a:t>Next </a:t>
            </a:r>
            <a:r>
              <a:rPr lang="en-US" sz="2800" b="1" dirty="0" smtClean="0">
                <a:solidFill>
                  <a:srgbClr val="FF0000"/>
                </a:solidFill>
                <a:latin typeface="Arial Unicode MS" charset="0"/>
              </a:rPr>
              <a:t>Class</a:t>
            </a:r>
            <a:endParaRPr lang="en-US" sz="2800" b="1" dirty="0">
              <a:solidFill>
                <a:srgbClr val="FF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Unicode MS" charset="0"/>
              </a:rPr>
              <a:t>In determinism, given the current start, we know only one unique next state for a input symbol.</a:t>
            </a:r>
          </a:p>
          <a:p>
            <a:r>
              <a:rPr lang="en-US" dirty="0" smtClean="0">
                <a:latin typeface="Arial Unicode MS" charset="0"/>
              </a:rPr>
              <a:t>No Choice</a:t>
            </a:r>
          </a:p>
          <a:p>
            <a:r>
              <a:rPr lang="en-US" dirty="0" smtClean="0">
                <a:latin typeface="Arial Unicode MS" charset="0"/>
              </a:rPr>
              <a:t>No randomness </a:t>
            </a:r>
          </a:p>
          <a:p>
            <a:r>
              <a:rPr lang="en-US" dirty="0" smtClean="0">
                <a:latin typeface="Arial Unicode MS" charset="0"/>
              </a:rPr>
              <a:t>No Oracle</a:t>
            </a:r>
            <a:endParaRPr 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632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55088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Unicode MS" charset="0"/>
              </a:rPr>
              <a:t>Modern computers are deterministic or not?</a:t>
            </a:r>
            <a:endParaRPr lang="en-US" sz="2800" dirty="0" smtClean="0">
              <a:latin typeface="Arial Unicode MS" charset="0"/>
            </a:endParaRPr>
          </a:p>
          <a:p>
            <a:pPr lvl="1"/>
            <a:r>
              <a:rPr lang="en-US" sz="3200" dirty="0" smtClean="0">
                <a:latin typeface="Arial Unicode MS" charset="0"/>
              </a:rPr>
              <a:t>Movement of mouse over the screen</a:t>
            </a:r>
          </a:p>
          <a:p>
            <a:pPr lvl="1"/>
            <a:r>
              <a:rPr lang="en-US" sz="3200" dirty="0" smtClean="0">
                <a:latin typeface="Arial Unicode MS" charset="0"/>
              </a:rPr>
              <a:t>Timing of keystrokes </a:t>
            </a:r>
          </a:p>
          <a:p>
            <a:pPr lvl="1"/>
            <a:r>
              <a:rPr lang="en-US" sz="3200" dirty="0" smtClean="0">
                <a:latin typeface="Arial Unicode MS" charset="0"/>
              </a:rPr>
              <a:t>Random errors </a:t>
            </a:r>
          </a:p>
          <a:p>
            <a:pPr lvl="2"/>
            <a:r>
              <a:rPr lang="en-US" sz="2800" dirty="0" smtClean="0">
                <a:latin typeface="Arial Unicode MS" charset="0"/>
              </a:rPr>
              <a:t>Software bugs </a:t>
            </a:r>
          </a:p>
          <a:p>
            <a:pPr lvl="3"/>
            <a:r>
              <a:rPr lang="en-US" sz="2400" dirty="0" smtClean="0">
                <a:latin typeface="Arial Unicode MS" charset="0"/>
              </a:rPr>
              <a:t>they are more or less deterministic</a:t>
            </a:r>
          </a:p>
          <a:p>
            <a:pPr lvl="2"/>
            <a:r>
              <a:rPr lang="en-US" sz="2800" dirty="0" smtClean="0">
                <a:latin typeface="Arial Unicode MS" charset="0"/>
              </a:rPr>
              <a:t>Bits flipping on the disk</a:t>
            </a:r>
            <a:endParaRPr lang="en-US" sz="2800" dirty="0">
              <a:latin typeface="Arial Unicode MS" charset="0"/>
            </a:endParaRPr>
          </a:p>
          <a:p>
            <a:pPr lvl="2"/>
            <a:r>
              <a:rPr lang="en-US" sz="2800" dirty="0" smtClean="0">
                <a:latin typeface="Arial Unicode MS" charset="0"/>
              </a:rPr>
              <a:t>Alpha particles slamming on the micro processor (soft error)</a:t>
            </a:r>
          </a:p>
          <a:p>
            <a:pPr lvl="3"/>
            <a:r>
              <a:rPr lang="en-US" sz="2400" dirty="0" smtClean="0">
                <a:latin typeface="Arial Unicode MS" charset="0"/>
              </a:rPr>
              <a:t>May introduce quantum fluctuation 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0460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114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Unicode MS" charset="0"/>
              </a:rPr>
              <a:t>A nondeterministic finite automata (NFA) allows transitions on a symbol from one state to </a:t>
            </a:r>
            <a:r>
              <a:rPr lang="en-US" sz="2800" dirty="0" smtClean="0">
                <a:latin typeface="Arial Unicode MS" charset="0"/>
              </a:rPr>
              <a:t>one or multiple states.</a:t>
            </a:r>
          </a:p>
          <a:p>
            <a:r>
              <a:rPr lang="en-US" sz="2800" dirty="0" smtClean="0">
                <a:latin typeface="Arial Unicode MS" charset="0"/>
              </a:rPr>
              <a:t>The next can be chosen at random</a:t>
            </a:r>
          </a:p>
          <a:p>
            <a:r>
              <a:rPr lang="en-US" sz="2800" dirty="0" smtClean="0">
                <a:latin typeface="Arial Unicode MS" charset="0"/>
              </a:rPr>
              <a:t>All next states are chosen in parallel and pursued simultaneously</a:t>
            </a:r>
            <a:endParaRPr lang="en-US" sz="2800" dirty="0"/>
          </a:p>
        </p:txBody>
      </p:sp>
      <p:sp>
        <p:nvSpPr>
          <p:cNvPr id="5" name="Horizontal Scroll 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8812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114800"/>
          </a:xfrm>
        </p:spPr>
        <p:txBody>
          <a:bodyPr/>
          <a:lstStyle/>
          <a:p>
            <a:r>
              <a:rPr lang="en-US" sz="2800" dirty="0" smtClean="0">
                <a:latin typeface="Arial Unicode MS" charset="0"/>
              </a:rPr>
              <a:t>Allows </a:t>
            </a:r>
            <a:r>
              <a:rPr lang="en-US" sz="2800" dirty="0">
                <a:latin typeface="Symbol" charset="0"/>
              </a:rPr>
              <a:t>e</a:t>
            </a:r>
            <a:r>
              <a:rPr lang="en-US" sz="2800" dirty="0">
                <a:latin typeface="Arial Unicode MS" charset="0"/>
              </a:rPr>
              <a:t>-transitions from one state to another whereby we can move from the </a:t>
            </a:r>
            <a:r>
              <a:rPr lang="en-US" sz="2800" dirty="0" smtClean="0">
                <a:latin typeface="Arial Unicode MS" charset="0"/>
              </a:rPr>
              <a:t>one state </a:t>
            </a:r>
            <a:r>
              <a:rPr lang="en-US" sz="2800" dirty="0">
                <a:latin typeface="Arial Unicode MS" charset="0"/>
              </a:rPr>
              <a:t>to </a:t>
            </a:r>
            <a:r>
              <a:rPr lang="en-US" sz="2800" dirty="0" smtClean="0">
                <a:latin typeface="Arial Unicode MS" charset="0"/>
              </a:rPr>
              <a:t>a other without </a:t>
            </a:r>
            <a:r>
              <a:rPr lang="en-US" sz="2800" dirty="0">
                <a:latin typeface="Arial Unicode MS" charset="0"/>
              </a:rPr>
              <a:t>inputting the </a:t>
            </a:r>
            <a:r>
              <a:rPr lang="en-US" sz="2800" dirty="0" smtClean="0">
                <a:latin typeface="Arial Unicode MS" charset="0"/>
              </a:rPr>
              <a:t>a character</a:t>
            </a:r>
            <a:r>
              <a:rPr lang="en-US" sz="2800" dirty="0">
                <a:latin typeface="Arial Unicode MS" charset="0"/>
              </a:rPr>
              <a:t>.</a:t>
            </a:r>
          </a:p>
          <a:p>
            <a:r>
              <a:rPr lang="en-US" sz="2800" dirty="0">
                <a:latin typeface="Arial Unicode MS" charset="0"/>
              </a:rPr>
              <a:t>In a NFA, a string is matched if there </a:t>
            </a:r>
            <a:r>
              <a:rPr lang="en-US" sz="2800" dirty="0" smtClean="0">
                <a:latin typeface="Arial Unicode MS" charset="0"/>
              </a:rPr>
              <a:t>is any path </a:t>
            </a:r>
            <a:r>
              <a:rPr lang="en-US" sz="2800" dirty="0">
                <a:latin typeface="Arial Unicode MS" charset="0"/>
              </a:rPr>
              <a:t>from the start state to an accepting state using that string.  </a:t>
            </a:r>
            <a:r>
              <a:rPr lang="en-US" sz="2800" dirty="0"/>
              <a:t> 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2212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4" name="Picture 4" descr="nf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78305"/>
            <a:ext cx="4724400" cy="42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29892" y="1600200"/>
            <a:ext cx="56124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 Unicode MS" charset="0"/>
              </a:rPr>
              <a:t>This NFA accepts strings such as: </a:t>
            </a:r>
          </a:p>
          <a:p>
            <a:pPr eaLnBrk="1" hangingPunct="1"/>
            <a:r>
              <a:rPr lang="en-US" sz="2800" dirty="0">
                <a:latin typeface="Arial Unicode MS" charset="0"/>
              </a:rPr>
              <a:t>               </a:t>
            </a:r>
            <a:r>
              <a:rPr lang="en-US" sz="2800" dirty="0" err="1">
                <a:latin typeface="Arial Unicode MS" charset="0"/>
              </a:rPr>
              <a:t>abc</a:t>
            </a:r>
            <a:r>
              <a:rPr lang="en-US" sz="2800" dirty="0">
                <a:latin typeface="Arial Unicode MS" charset="0"/>
              </a:rPr>
              <a:t> </a:t>
            </a:r>
          </a:p>
          <a:p>
            <a:pPr eaLnBrk="1" hangingPunct="1"/>
            <a:r>
              <a:rPr lang="en-US" sz="2800" dirty="0">
                <a:latin typeface="Arial Unicode MS" charset="0"/>
              </a:rPr>
              <a:t>               </a:t>
            </a:r>
            <a:r>
              <a:rPr lang="en-US" sz="2800" dirty="0" err="1">
                <a:latin typeface="Arial Unicode MS" charset="0"/>
              </a:rPr>
              <a:t>abd</a:t>
            </a:r>
            <a:r>
              <a:rPr lang="en-US" sz="2800" dirty="0">
                <a:latin typeface="Arial Unicode MS" charset="0"/>
              </a:rPr>
              <a:t> </a:t>
            </a:r>
          </a:p>
          <a:p>
            <a:pPr eaLnBrk="1" hangingPunct="1"/>
            <a:r>
              <a:rPr lang="en-US" sz="2800" dirty="0">
                <a:latin typeface="Arial Unicode MS" charset="0"/>
              </a:rPr>
              <a:t>               ad </a:t>
            </a:r>
          </a:p>
          <a:p>
            <a:pPr eaLnBrk="1" hangingPunct="1"/>
            <a:r>
              <a:rPr lang="en-US" sz="2800" dirty="0">
                <a:latin typeface="Arial Unicode MS" charset="0"/>
              </a:rPr>
              <a:t>               ac</a:t>
            </a:r>
            <a:r>
              <a:rPr lang="en-US" sz="2800" dirty="0">
                <a:latin typeface="Tahoma" charset="0"/>
              </a:rPr>
              <a:t> 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6586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All strings that contains 011110</a:t>
            </a:r>
            <a:endParaRPr lang="en-US" sz="2800" dirty="0">
              <a:latin typeface="Arial Unicode MS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5" name="Oval 2056"/>
          <p:cNvSpPr>
            <a:spLocks noChangeArrowheads="1"/>
          </p:cNvSpPr>
          <p:nvPr/>
        </p:nvSpPr>
        <p:spPr bwMode="auto">
          <a:xfrm>
            <a:off x="633122" y="2667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a</a:t>
            </a:r>
            <a:endParaRPr lang="en-US" dirty="0">
              <a:latin typeface="Tahoma" charset="0"/>
            </a:endParaRPr>
          </a:p>
        </p:txBody>
      </p:sp>
      <p:sp>
        <p:nvSpPr>
          <p:cNvPr id="8" name="Oval 2056"/>
          <p:cNvSpPr>
            <a:spLocks noChangeArrowheads="1"/>
          </p:cNvSpPr>
          <p:nvPr/>
        </p:nvSpPr>
        <p:spPr bwMode="auto">
          <a:xfrm>
            <a:off x="1883491" y="264924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10" name="Line 2065"/>
          <p:cNvSpPr>
            <a:spLocks noChangeShapeType="1"/>
          </p:cNvSpPr>
          <p:nvPr/>
        </p:nvSpPr>
        <p:spPr bwMode="auto">
          <a:xfrm>
            <a:off x="152400" y="2971800"/>
            <a:ext cx="457200" cy="2916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2062"/>
          <p:cNvSpPr>
            <a:spLocks noChangeArrowheads="1"/>
          </p:cNvSpPr>
          <p:nvPr/>
        </p:nvSpPr>
        <p:spPr bwMode="auto">
          <a:xfrm>
            <a:off x="8382000" y="25146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063"/>
          <p:cNvSpPr>
            <a:spLocks noChangeArrowheads="1"/>
          </p:cNvSpPr>
          <p:nvPr/>
        </p:nvSpPr>
        <p:spPr bwMode="auto">
          <a:xfrm>
            <a:off x="8458200" y="2590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g</a:t>
            </a:r>
            <a:endParaRPr lang="en-US" dirty="0">
              <a:latin typeface="Tahoma" charset="0"/>
            </a:endParaRPr>
          </a:p>
        </p:txBody>
      </p:sp>
      <p:sp>
        <p:nvSpPr>
          <p:cNvPr id="13" name="Line 2065"/>
          <p:cNvSpPr>
            <a:spLocks noChangeShapeType="1"/>
          </p:cNvSpPr>
          <p:nvPr/>
        </p:nvSpPr>
        <p:spPr bwMode="auto">
          <a:xfrm>
            <a:off x="1242722" y="2971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2056"/>
          <p:cNvSpPr>
            <a:spLocks noChangeArrowheads="1"/>
          </p:cNvSpPr>
          <p:nvPr/>
        </p:nvSpPr>
        <p:spPr bwMode="auto">
          <a:xfrm>
            <a:off x="3192753" y="26085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15" name="Oval 2056"/>
          <p:cNvSpPr>
            <a:spLocks noChangeArrowheads="1"/>
          </p:cNvSpPr>
          <p:nvPr/>
        </p:nvSpPr>
        <p:spPr bwMode="auto">
          <a:xfrm>
            <a:off x="4443122" y="2590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d</a:t>
            </a:r>
            <a:endParaRPr lang="en-US" dirty="0">
              <a:latin typeface="Tahoma" charset="0"/>
            </a:endParaRPr>
          </a:p>
        </p:txBody>
      </p:sp>
      <p:sp>
        <p:nvSpPr>
          <p:cNvPr id="16" name="Line 2065"/>
          <p:cNvSpPr>
            <a:spLocks noChangeShapeType="1"/>
          </p:cNvSpPr>
          <p:nvPr/>
        </p:nvSpPr>
        <p:spPr bwMode="auto">
          <a:xfrm>
            <a:off x="2559631" y="294252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065"/>
          <p:cNvSpPr>
            <a:spLocks noChangeShapeType="1"/>
          </p:cNvSpPr>
          <p:nvPr/>
        </p:nvSpPr>
        <p:spPr bwMode="auto">
          <a:xfrm>
            <a:off x="3802353" y="291335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2056"/>
          <p:cNvSpPr>
            <a:spLocks noChangeArrowheads="1"/>
          </p:cNvSpPr>
          <p:nvPr/>
        </p:nvSpPr>
        <p:spPr bwMode="auto">
          <a:xfrm>
            <a:off x="5783553" y="2590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e</a:t>
            </a:r>
            <a:endParaRPr lang="en-US" dirty="0">
              <a:latin typeface="Tahoma" charset="0"/>
            </a:endParaRPr>
          </a:p>
        </p:txBody>
      </p:sp>
      <p:sp>
        <p:nvSpPr>
          <p:cNvPr id="23" name="Oval 2056"/>
          <p:cNvSpPr>
            <a:spLocks noChangeArrowheads="1"/>
          </p:cNvSpPr>
          <p:nvPr/>
        </p:nvSpPr>
        <p:spPr bwMode="auto">
          <a:xfrm>
            <a:off x="7033922" y="257304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f</a:t>
            </a:r>
            <a:endParaRPr lang="en-US" dirty="0">
              <a:latin typeface="Tahoma" charset="0"/>
            </a:endParaRPr>
          </a:p>
        </p:txBody>
      </p:sp>
      <p:sp>
        <p:nvSpPr>
          <p:cNvPr id="24" name="Line 2065"/>
          <p:cNvSpPr>
            <a:spLocks noChangeShapeType="1"/>
          </p:cNvSpPr>
          <p:nvPr/>
        </p:nvSpPr>
        <p:spPr bwMode="auto">
          <a:xfrm>
            <a:off x="5150431" y="2924766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2065"/>
          <p:cNvSpPr>
            <a:spLocks noChangeShapeType="1"/>
          </p:cNvSpPr>
          <p:nvPr/>
        </p:nvSpPr>
        <p:spPr bwMode="auto">
          <a:xfrm>
            <a:off x="6393153" y="2895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065"/>
          <p:cNvSpPr>
            <a:spLocks noChangeShapeType="1"/>
          </p:cNvSpPr>
          <p:nvPr/>
        </p:nvSpPr>
        <p:spPr bwMode="auto">
          <a:xfrm>
            <a:off x="7696200" y="2895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2086"/>
          <p:cNvSpPr txBox="1">
            <a:spLocks noChangeArrowheads="1"/>
          </p:cNvSpPr>
          <p:nvPr/>
        </p:nvSpPr>
        <p:spPr bwMode="auto">
          <a:xfrm>
            <a:off x="1295400" y="25908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28" name="Text Box 2086"/>
          <p:cNvSpPr txBox="1">
            <a:spLocks noChangeArrowheads="1"/>
          </p:cNvSpPr>
          <p:nvPr/>
        </p:nvSpPr>
        <p:spPr bwMode="auto">
          <a:xfrm>
            <a:off x="2661123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9" name="Text Box 2086"/>
          <p:cNvSpPr txBox="1">
            <a:spLocks noChangeArrowheads="1"/>
          </p:cNvSpPr>
          <p:nvPr/>
        </p:nvSpPr>
        <p:spPr bwMode="auto">
          <a:xfrm>
            <a:off x="3886200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0" name="Text Box 2086"/>
          <p:cNvSpPr txBox="1">
            <a:spLocks noChangeArrowheads="1"/>
          </p:cNvSpPr>
          <p:nvPr/>
        </p:nvSpPr>
        <p:spPr bwMode="auto">
          <a:xfrm>
            <a:off x="5251923" y="24384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1" name="Text Box 2086"/>
          <p:cNvSpPr txBox="1">
            <a:spLocks noChangeArrowheads="1"/>
          </p:cNvSpPr>
          <p:nvPr/>
        </p:nvSpPr>
        <p:spPr bwMode="auto">
          <a:xfrm>
            <a:off x="6477000" y="2514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2" name="Text Box 2086"/>
          <p:cNvSpPr txBox="1">
            <a:spLocks noChangeArrowheads="1"/>
          </p:cNvSpPr>
          <p:nvPr/>
        </p:nvSpPr>
        <p:spPr bwMode="auto">
          <a:xfrm>
            <a:off x="7842723" y="24384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</a:t>
            </a:r>
            <a:endParaRPr lang="en-US" dirty="0">
              <a:latin typeface="Tahoma" charset="0"/>
            </a:endParaRPr>
          </a:p>
        </p:txBody>
      </p:sp>
      <p:sp>
        <p:nvSpPr>
          <p:cNvPr id="37" name="Freeform 23"/>
          <p:cNvSpPr>
            <a:spLocks/>
          </p:cNvSpPr>
          <p:nvPr/>
        </p:nvSpPr>
        <p:spPr bwMode="auto">
          <a:xfrm rot="21332794">
            <a:off x="577330" y="235681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2086"/>
          <p:cNvSpPr txBox="1">
            <a:spLocks noChangeArrowheads="1"/>
          </p:cNvSpPr>
          <p:nvPr/>
        </p:nvSpPr>
        <p:spPr bwMode="auto">
          <a:xfrm>
            <a:off x="685800" y="19812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0, 1</a:t>
            </a:r>
            <a:endParaRPr lang="en-US" dirty="0">
              <a:latin typeface="Tahoma" charset="0"/>
            </a:endParaRPr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 rot="21332794">
            <a:off x="8349730" y="220441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086"/>
          <p:cNvSpPr txBox="1">
            <a:spLocks noChangeArrowheads="1"/>
          </p:cNvSpPr>
          <p:nvPr/>
        </p:nvSpPr>
        <p:spPr bwMode="auto">
          <a:xfrm>
            <a:off x="8458200" y="1828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0, 1</a:t>
            </a:r>
            <a:endParaRPr lang="en-US" dirty="0">
              <a:latin typeface="Tahoma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Input string 010</a:t>
            </a:r>
            <a:r>
              <a:rPr lang="en-US" sz="2800" b="1" dirty="0" smtClean="0">
                <a:solidFill>
                  <a:srgbClr val="FF0000"/>
                </a:solidFill>
                <a:latin typeface="Arial Unicode MS" charset="0"/>
              </a:rPr>
              <a:t>011110</a:t>
            </a:r>
            <a:r>
              <a:rPr lang="en-US" sz="2800" dirty="0" smtClean="0">
                <a:latin typeface="Arial Unicode MS" charset="0"/>
              </a:rPr>
              <a:t>01</a:t>
            </a:r>
            <a:endParaRPr lang="en-US" sz="2800" dirty="0">
              <a:latin typeface="Arial Unicode MS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04800" y="4048780"/>
            <a:ext cx="86106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Lots of bad choices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 Unicode MS" charset="0"/>
              </a:rPr>
              <a:t>That don</a:t>
            </a:r>
            <a:r>
              <a:rPr lang="fr-FR" sz="2800" dirty="0" smtClean="0">
                <a:latin typeface="Arial Unicode MS" charset="0"/>
              </a:rPr>
              <a:t>’</a:t>
            </a:r>
            <a:r>
              <a:rPr lang="en-US" sz="2800" dirty="0" smtClean="0">
                <a:latin typeface="Arial Unicode MS" charset="0"/>
              </a:rPr>
              <a:t>t work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Arial Unicode MS" charset="0"/>
              </a:rPr>
              <a:t>That don</a:t>
            </a:r>
            <a:r>
              <a:rPr lang="fr-FR" sz="2800" dirty="0" smtClean="0">
                <a:latin typeface="Arial Unicode MS" charset="0"/>
              </a:rPr>
              <a:t>’</a:t>
            </a:r>
            <a:r>
              <a:rPr lang="en-US" sz="2800" dirty="0" smtClean="0">
                <a:latin typeface="Arial Unicode MS" charset="0"/>
              </a:rPr>
              <a:t>t reach an accepted state</a:t>
            </a:r>
          </a:p>
          <a:p>
            <a:r>
              <a:rPr lang="en-US" sz="3200" dirty="0" smtClean="0">
                <a:latin typeface="Arial Unicode MS" charset="0"/>
              </a:rPr>
              <a:t>All we need is one way to reach the accept state</a:t>
            </a:r>
            <a:endParaRPr lang="en-US" sz="3200" dirty="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3400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7" grpId="0" animBg="1"/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  <p:sp>
        <p:nvSpPr>
          <p:cNvPr id="5" name="Oval 2056"/>
          <p:cNvSpPr>
            <a:spLocks noChangeArrowheads="1"/>
          </p:cNvSpPr>
          <p:nvPr/>
        </p:nvSpPr>
        <p:spPr bwMode="auto">
          <a:xfrm>
            <a:off x="2108179" y="2286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a</a:t>
            </a:r>
            <a:endParaRPr lang="en-US" dirty="0">
              <a:latin typeface="Tahoma" charset="0"/>
            </a:endParaRPr>
          </a:p>
        </p:txBody>
      </p:sp>
      <p:sp>
        <p:nvSpPr>
          <p:cNvPr id="8" name="Oval 2056"/>
          <p:cNvSpPr>
            <a:spLocks noChangeArrowheads="1"/>
          </p:cNvSpPr>
          <p:nvPr/>
        </p:nvSpPr>
        <p:spPr bwMode="auto">
          <a:xfrm>
            <a:off x="3358548" y="226824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10" name="Line 2065"/>
          <p:cNvSpPr>
            <a:spLocks noChangeShapeType="1"/>
          </p:cNvSpPr>
          <p:nvPr/>
        </p:nvSpPr>
        <p:spPr bwMode="auto">
          <a:xfrm>
            <a:off x="1627457" y="2590800"/>
            <a:ext cx="457200" cy="2916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2065"/>
          <p:cNvSpPr>
            <a:spLocks noChangeShapeType="1"/>
          </p:cNvSpPr>
          <p:nvPr/>
        </p:nvSpPr>
        <p:spPr bwMode="auto">
          <a:xfrm>
            <a:off x="2717779" y="2590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2056"/>
          <p:cNvSpPr>
            <a:spLocks noChangeArrowheads="1"/>
          </p:cNvSpPr>
          <p:nvPr/>
        </p:nvSpPr>
        <p:spPr bwMode="auto">
          <a:xfrm>
            <a:off x="4667810" y="222755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</p:txBody>
      </p:sp>
      <p:sp>
        <p:nvSpPr>
          <p:cNvPr id="16" name="Line 2065"/>
          <p:cNvSpPr>
            <a:spLocks noChangeShapeType="1"/>
          </p:cNvSpPr>
          <p:nvPr/>
        </p:nvSpPr>
        <p:spPr bwMode="auto">
          <a:xfrm>
            <a:off x="4034688" y="256152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065"/>
          <p:cNvSpPr>
            <a:spLocks noChangeShapeType="1"/>
          </p:cNvSpPr>
          <p:nvPr/>
        </p:nvSpPr>
        <p:spPr bwMode="auto">
          <a:xfrm>
            <a:off x="5277410" y="253235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2086"/>
          <p:cNvSpPr txBox="1">
            <a:spLocks noChangeArrowheads="1"/>
          </p:cNvSpPr>
          <p:nvPr/>
        </p:nvSpPr>
        <p:spPr bwMode="auto">
          <a:xfrm>
            <a:off x="2770457" y="22098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8" name="Text Box 2086"/>
          <p:cNvSpPr txBox="1">
            <a:spLocks noChangeArrowheads="1"/>
          </p:cNvSpPr>
          <p:nvPr/>
        </p:nvSpPr>
        <p:spPr bwMode="auto">
          <a:xfrm>
            <a:off x="4087661" y="2057400"/>
            <a:ext cx="5877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charset="0"/>
              </a:rPr>
              <a:t>0, </a:t>
            </a:r>
            <a:r>
              <a:rPr lang="en-US" sz="2400" dirty="0">
                <a:latin typeface="Tahoma" charset="0"/>
                <a:sym typeface="Symbol" charset="0"/>
              </a:rPr>
              <a:t></a:t>
            </a:r>
            <a:endParaRPr lang="en-US" sz="2400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29" name="Text Box 2086"/>
          <p:cNvSpPr txBox="1">
            <a:spLocks noChangeArrowheads="1"/>
          </p:cNvSpPr>
          <p:nvPr/>
        </p:nvSpPr>
        <p:spPr bwMode="auto">
          <a:xfrm>
            <a:off x="5361257" y="2133600"/>
            <a:ext cx="31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7" name="Freeform 23"/>
          <p:cNvSpPr>
            <a:spLocks/>
          </p:cNvSpPr>
          <p:nvPr/>
        </p:nvSpPr>
        <p:spPr bwMode="auto">
          <a:xfrm rot="21332794">
            <a:off x="2052387" y="197581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2086"/>
          <p:cNvSpPr txBox="1">
            <a:spLocks noChangeArrowheads="1"/>
          </p:cNvSpPr>
          <p:nvPr/>
        </p:nvSpPr>
        <p:spPr bwMode="auto">
          <a:xfrm>
            <a:off x="2160857" y="16002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0, 1</a:t>
            </a:r>
            <a:endParaRPr lang="en-US" dirty="0">
              <a:latin typeface="Tahoma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Input string 010110</a:t>
            </a:r>
            <a:endParaRPr lang="en-US" sz="2800" dirty="0">
              <a:latin typeface="Arial Unicode MS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85800" y="4124980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Arial Unicode MS" charset="0"/>
              </a:rPr>
              <a:t>Computation Tree or Choice Tree</a:t>
            </a:r>
            <a:endParaRPr lang="en-US" sz="2800" dirty="0">
              <a:latin typeface="Arial Unicode MS" charset="0"/>
            </a:endParaRPr>
          </a:p>
        </p:txBody>
      </p:sp>
      <p:sp>
        <p:nvSpPr>
          <p:cNvPr id="33" name="Oval 2062"/>
          <p:cNvSpPr>
            <a:spLocks noChangeArrowheads="1"/>
          </p:cNvSpPr>
          <p:nvPr/>
        </p:nvSpPr>
        <p:spPr bwMode="auto">
          <a:xfrm>
            <a:off x="5943600" y="22098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063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d</a:t>
            </a:r>
            <a:endParaRPr lang="en-US" dirty="0">
              <a:latin typeface="Tahoma" charset="0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 rot="21332794">
            <a:off x="5911330" y="1899615"/>
            <a:ext cx="677739" cy="455790"/>
          </a:xfrm>
          <a:custGeom>
            <a:avLst/>
            <a:gdLst>
              <a:gd name="T0" fmla="*/ 96 w 432"/>
              <a:gd name="T1" fmla="*/ 392 h 440"/>
              <a:gd name="T2" fmla="*/ 48 w 432"/>
              <a:gd name="T3" fmla="*/ 104 h 440"/>
              <a:gd name="T4" fmla="*/ 384 w 432"/>
              <a:gd name="T5" fmla="*/ 56 h 440"/>
              <a:gd name="T6" fmla="*/ 336 w 432"/>
              <a:gd name="T7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4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86"/>
          <p:cNvSpPr txBox="1">
            <a:spLocks noChangeArrowheads="1"/>
          </p:cNvSpPr>
          <p:nvPr/>
        </p:nvSpPr>
        <p:spPr bwMode="auto">
          <a:xfrm>
            <a:off x="6019800" y="1524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Tahoma" charset="0"/>
                <a:sym typeface="Symbol" charset="0"/>
              </a:rPr>
              <a:t>0, 1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6778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27" grpId="0"/>
      <p:bldP spid="28" grpId="0"/>
      <p:bldP spid="29" grpId="0"/>
      <p:bldP spid="37" grpId="0" animBg="1"/>
      <p:bldP spid="38" grpId="0"/>
      <p:bldP spid="33" grpId="0" animBg="1"/>
      <p:bldP spid="34" grpId="0" animBg="1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304800" y="1563469"/>
            <a:ext cx="25964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 smtClean="0">
                <a:latin typeface="Arial Unicode MS" charset="0"/>
              </a:rPr>
              <a:t>NFA </a:t>
            </a:r>
            <a:r>
              <a:rPr lang="en-US" sz="3600" dirty="0">
                <a:latin typeface="Arial Unicode MS" charset="0"/>
              </a:rPr>
              <a:t>for </a:t>
            </a:r>
            <a:r>
              <a:rPr lang="en-US" sz="3600" dirty="0" err="1">
                <a:latin typeface="Arial Unicode MS" charset="0"/>
              </a:rPr>
              <a:t>ab</a:t>
            </a:r>
            <a:r>
              <a:rPr lang="en-US" sz="3600" dirty="0" smtClean="0">
                <a:latin typeface="Arial Unicode MS" charset="0"/>
              </a:rPr>
              <a:t>* </a:t>
            </a:r>
            <a:endParaRPr lang="en-US" sz="3600" dirty="0">
              <a:latin typeface="Arial Unicode MS" charset="0"/>
            </a:endParaRPr>
          </a:p>
        </p:txBody>
      </p:sp>
      <p:pic>
        <p:nvPicPr>
          <p:cNvPr id="538629" name="Picture 5" descr="df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5" y="1219200"/>
            <a:ext cx="5105065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326402" y="3544669"/>
            <a:ext cx="2416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 smtClean="0">
                <a:latin typeface="Arial Unicode MS" charset="0"/>
              </a:rPr>
              <a:t>NFA </a:t>
            </a:r>
            <a:r>
              <a:rPr lang="en-US" sz="3600" dirty="0">
                <a:latin typeface="Arial Unicode MS" charset="0"/>
              </a:rPr>
              <a:t>for ad</a:t>
            </a:r>
            <a:r>
              <a:rPr lang="en-US" sz="3600" dirty="0">
                <a:latin typeface="Tahoma" charset="0"/>
              </a:rPr>
              <a:t> </a:t>
            </a:r>
          </a:p>
        </p:txBody>
      </p:sp>
      <p:pic>
        <p:nvPicPr>
          <p:cNvPr id="538640" name="Picture 16" descr="df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95663"/>
            <a:ext cx="5606256" cy="947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orizontal Scroll 10"/>
          <p:cNvSpPr/>
          <p:nvPr/>
        </p:nvSpPr>
        <p:spPr>
          <a:xfrm>
            <a:off x="1907704" y="212034"/>
            <a:ext cx="7128792" cy="768694"/>
          </a:xfrm>
          <a:prstGeom prst="horizontalScroll">
            <a:avLst>
              <a:gd name="adj" fmla="val 11980"/>
            </a:avLst>
          </a:prstGeom>
          <a:solidFill>
            <a:srgbClr val="1158A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r>
              <a:rPr lang="en-US" altLang="zh-TW" sz="2400" dirty="0" smtClean="0"/>
              <a:t>Nondeterministic </a:t>
            </a:r>
            <a:r>
              <a:rPr lang="en-US" altLang="zh-TW" sz="2400" dirty="0"/>
              <a:t>Finite Automata</a:t>
            </a:r>
            <a:endParaRPr lang="en-US" sz="2400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/>
      <p:bldP spid="5386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71629</TotalTime>
  <Words>724</Words>
  <Application>Microsoft Macintosh PowerPoint</Application>
  <PresentationFormat>On-screen Show (4:3)</PresentationFormat>
  <Paragraphs>268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Black</vt:lpstr>
      <vt:lpstr>Arial Unicode MS</vt:lpstr>
      <vt:lpstr>Calibri</vt:lpstr>
      <vt:lpstr>Symbol</vt:lpstr>
      <vt:lpstr>Tahoma</vt:lpstr>
      <vt:lpstr>Verdana</vt:lpstr>
      <vt:lpstr>Vrinda</vt:lpstr>
      <vt:lpstr>Wingdings 2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Nafees Mansoor</dc:creator>
  <cp:lastModifiedBy>Microsoft Office User</cp:lastModifiedBy>
  <cp:revision>981</cp:revision>
  <cp:lastPrinted>2016-11-20T13:40:56Z</cp:lastPrinted>
  <dcterms:created xsi:type="dcterms:W3CDTF">2011-12-07T11:53:07Z</dcterms:created>
  <dcterms:modified xsi:type="dcterms:W3CDTF">2017-08-16T15:06:45Z</dcterms:modified>
</cp:coreProperties>
</file>