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32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32" orient="horz"/>
        <p:guide pos="297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3225" lIns="86475" spcFirstLastPara="1" rIns="86475" wrap="square" tIns="43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Farazul H Bhuiyan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Lecturer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Dept. of CSE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BRAC University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Bangladesh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52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52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966394" y="325485"/>
            <a:ext cx="4445691" cy="699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691680" y="1600200"/>
            <a:ext cx="699512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2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spcBef>
                <a:spcPts val="640"/>
              </a:spcBef>
              <a:spcAft>
                <a:spcPts val="0"/>
              </a:spcAft>
              <a:buSzPts val="352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91680" y="1600200"/>
            <a:ext cx="699512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520"/>
              <a:buFont typeface="Calibri"/>
              <a:buChar char="●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25344"/>
            <a:ext cx="4572000" cy="332656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CSE 417 Automata and Theory of Computation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559063" y="6525344"/>
            <a:ext cx="4572000" cy="332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 Dr. Nafees Mansoor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8532439" y="6490028"/>
            <a:ext cx="598623" cy="367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638" y="764704"/>
            <a:ext cx="1683042" cy="299188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lab-logo-small.gif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155" y="14163"/>
            <a:ext cx="1648909" cy="6785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762000" y="22860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60" u="none" cap="none" strike="noStrike">
                <a:solidFill>
                  <a:srgbClr val="10478B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2960" u="none" cap="none" strike="noStrike">
              <a:solidFill>
                <a:srgbClr val="1047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Automata and Theory of Computation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PDA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2209800" y="1371600"/>
            <a:ext cx="4495800" cy="1052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374650" marR="0" rtl="0" algn="ctr"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CSE 417</a:t>
            </a:r>
            <a:endParaRPr b="1" i="0" sz="3600" u="none" cap="none" strike="noStrike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685800" y="441960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i="1" lang="en-US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δ(q, ε, v) 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i="1" lang="en-US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(p, u)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means that this a ε-move.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23"/>
          <p:cNvCxnSpPr/>
          <p:nvPr/>
        </p:nvCxnSpPr>
        <p:spPr>
          <a:xfrm rot="10800000">
            <a:off x="5486400" y="2560637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3"/>
          <p:cNvSpPr txBox="1"/>
          <p:nvPr/>
        </p:nvSpPr>
        <p:spPr>
          <a:xfrm>
            <a:off x="5835650" y="2133600"/>
            <a:ext cx="1841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3"/>
          <p:cNvCxnSpPr/>
          <p:nvPr/>
        </p:nvCxnSpPr>
        <p:spPr>
          <a:xfrm>
            <a:off x="3733800" y="2713037"/>
            <a:ext cx="38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3"/>
          <p:cNvCxnSpPr/>
          <p:nvPr/>
        </p:nvCxnSpPr>
        <p:spPr>
          <a:xfrm>
            <a:off x="1143000" y="2027237"/>
            <a:ext cx="136048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3"/>
          <p:cNvCxnSpPr/>
          <p:nvPr/>
        </p:nvCxnSpPr>
        <p:spPr>
          <a:xfrm>
            <a:off x="1143000" y="2536825"/>
            <a:ext cx="136048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3"/>
          <p:cNvCxnSpPr/>
          <p:nvPr/>
        </p:nvCxnSpPr>
        <p:spPr>
          <a:xfrm>
            <a:off x="1752600" y="2027237"/>
            <a:ext cx="0" cy="47466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3"/>
          <p:cNvCxnSpPr/>
          <p:nvPr/>
        </p:nvCxnSpPr>
        <p:spPr>
          <a:xfrm>
            <a:off x="2209800" y="2027237"/>
            <a:ext cx="0" cy="47466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3"/>
          <p:cNvCxnSpPr/>
          <p:nvPr/>
        </p:nvCxnSpPr>
        <p:spPr>
          <a:xfrm>
            <a:off x="1295400" y="2027237"/>
            <a:ext cx="0" cy="47466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3"/>
          <p:cNvCxnSpPr/>
          <p:nvPr/>
        </p:nvCxnSpPr>
        <p:spPr>
          <a:xfrm rot="10800000">
            <a:off x="1501775" y="2536825"/>
            <a:ext cx="0" cy="4730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3"/>
          <p:cNvCxnSpPr/>
          <p:nvPr/>
        </p:nvCxnSpPr>
        <p:spPr>
          <a:xfrm>
            <a:off x="5181600" y="2103437"/>
            <a:ext cx="129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3"/>
          <p:cNvCxnSpPr/>
          <p:nvPr/>
        </p:nvCxnSpPr>
        <p:spPr>
          <a:xfrm>
            <a:off x="5181600" y="2560637"/>
            <a:ext cx="129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3"/>
          <p:cNvCxnSpPr/>
          <p:nvPr/>
        </p:nvCxnSpPr>
        <p:spPr>
          <a:xfrm>
            <a:off x="5341938" y="2103437"/>
            <a:ext cx="0" cy="4603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3"/>
          <p:cNvCxnSpPr/>
          <p:nvPr/>
        </p:nvCxnSpPr>
        <p:spPr>
          <a:xfrm>
            <a:off x="6096000" y="2103437"/>
            <a:ext cx="0" cy="4603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3"/>
          <p:cNvCxnSpPr/>
          <p:nvPr/>
        </p:nvCxnSpPr>
        <p:spPr>
          <a:xfrm>
            <a:off x="5711825" y="2103437"/>
            <a:ext cx="0" cy="4603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3"/>
          <p:cNvSpPr/>
          <p:nvPr/>
        </p:nvSpPr>
        <p:spPr>
          <a:xfrm>
            <a:off x="5280025" y="3024187"/>
            <a:ext cx="493713" cy="52705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1295400" y="3017837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282" name="Google Shape;282;p23"/>
          <p:cNvSpPr txBox="1"/>
          <p:nvPr/>
        </p:nvSpPr>
        <p:spPr>
          <a:xfrm>
            <a:off x="1295400" y="2103437"/>
            <a:ext cx="374650" cy="366713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2667000" y="3246437"/>
            <a:ext cx="381000" cy="3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23"/>
          <p:cNvCxnSpPr/>
          <p:nvPr/>
        </p:nvCxnSpPr>
        <p:spPr>
          <a:xfrm rot="10800000">
            <a:off x="2667000" y="3094037"/>
            <a:ext cx="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3"/>
          <p:cNvCxnSpPr/>
          <p:nvPr/>
        </p:nvCxnSpPr>
        <p:spPr>
          <a:xfrm rot="10800000">
            <a:off x="3048000" y="3094037"/>
            <a:ext cx="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3"/>
          <p:cNvCxnSpPr/>
          <p:nvPr/>
        </p:nvCxnSpPr>
        <p:spPr>
          <a:xfrm>
            <a:off x="3048000" y="3094037"/>
            <a:ext cx="15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3"/>
          <p:cNvCxnSpPr/>
          <p:nvPr/>
        </p:nvCxnSpPr>
        <p:spPr>
          <a:xfrm rot="10800000">
            <a:off x="2590800" y="3094037"/>
            <a:ext cx="76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3"/>
          <p:cNvCxnSpPr/>
          <p:nvPr/>
        </p:nvCxnSpPr>
        <p:spPr>
          <a:xfrm flipH="1" rot="10800000">
            <a:off x="1752600" y="2713037"/>
            <a:ext cx="30480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3"/>
          <p:cNvCxnSpPr/>
          <p:nvPr/>
        </p:nvCxnSpPr>
        <p:spPr>
          <a:xfrm>
            <a:off x="2057400" y="2713037"/>
            <a:ext cx="60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3"/>
          <p:cNvCxnSpPr/>
          <p:nvPr/>
        </p:nvCxnSpPr>
        <p:spPr>
          <a:xfrm>
            <a:off x="2667000" y="2713037"/>
            <a:ext cx="15240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3"/>
          <p:cNvSpPr txBox="1"/>
          <p:nvPr/>
        </p:nvSpPr>
        <p:spPr>
          <a:xfrm>
            <a:off x="2651125" y="3206750"/>
            <a:ext cx="2984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6553200" y="3170237"/>
            <a:ext cx="381000" cy="3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23"/>
          <p:cNvCxnSpPr/>
          <p:nvPr/>
        </p:nvCxnSpPr>
        <p:spPr>
          <a:xfrm rot="10800000">
            <a:off x="6553200" y="3017837"/>
            <a:ext cx="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3"/>
          <p:cNvCxnSpPr/>
          <p:nvPr/>
        </p:nvCxnSpPr>
        <p:spPr>
          <a:xfrm rot="10800000">
            <a:off x="6934200" y="3017837"/>
            <a:ext cx="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3"/>
          <p:cNvCxnSpPr/>
          <p:nvPr/>
        </p:nvCxnSpPr>
        <p:spPr>
          <a:xfrm>
            <a:off x="6934200" y="3017837"/>
            <a:ext cx="15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3"/>
          <p:cNvCxnSpPr/>
          <p:nvPr/>
        </p:nvCxnSpPr>
        <p:spPr>
          <a:xfrm rot="10800000">
            <a:off x="6477000" y="3017837"/>
            <a:ext cx="76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3"/>
          <p:cNvCxnSpPr/>
          <p:nvPr/>
        </p:nvCxnSpPr>
        <p:spPr>
          <a:xfrm flipH="1" rot="10800000">
            <a:off x="5791200" y="2713037"/>
            <a:ext cx="45720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3"/>
          <p:cNvCxnSpPr/>
          <p:nvPr/>
        </p:nvCxnSpPr>
        <p:spPr>
          <a:xfrm>
            <a:off x="6248400" y="2713037"/>
            <a:ext cx="38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3"/>
          <p:cNvCxnSpPr/>
          <p:nvPr/>
        </p:nvCxnSpPr>
        <p:spPr>
          <a:xfrm>
            <a:off x="6629400" y="2713037"/>
            <a:ext cx="76200" cy="4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3"/>
          <p:cNvSpPr txBox="1"/>
          <p:nvPr/>
        </p:nvSpPr>
        <p:spPr>
          <a:xfrm>
            <a:off x="6537325" y="3130550"/>
            <a:ext cx="3111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5394325" y="2139950"/>
            <a:ext cx="3111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idx="1" type="body"/>
          </p:nvPr>
        </p:nvSpPr>
        <p:spPr>
          <a:xfrm>
            <a:off x="228600" y="4191001"/>
            <a:ext cx="8763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i="1"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δ(q, a, ε) </a:t>
            </a:r>
            <a:r>
              <a:rPr b="1" lang="en-US">
                <a:solidFill>
                  <a:srgbClr val="000000"/>
                </a:solidFill>
              </a:rPr>
              <a:t>-&gt; </a:t>
            </a:r>
            <a:r>
              <a:rPr i="1"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(p, u)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Means that only a push operation is performed at the stack.</a:t>
            </a:r>
            <a:endParaRPr/>
          </a:p>
        </p:txBody>
      </p:sp>
      <p:cxnSp>
        <p:nvCxnSpPr>
          <p:cNvPr id="308" name="Google Shape;308;p24"/>
          <p:cNvCxnSpPr/>
          <p:nvPr/>
        </p:nvCxnSpPr>
        <p:spPr>
          <a:xfrm rot="10800000">
            <a:off x="5486400" y="2332037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4"/>
          <p:cNvSpPr txBox="1"/>
          <p:nvPr/>
        </p:nvSpPr>
        <p:spPr>
          <a:xfrm>
            <a:off x="5661025" y="2171700"/>
            <a:ext cx="1841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24"/>
          <p:cNvCxnSpPr/>
          <p:nvPr/>
        </p:nvCxnSpPr>
        <p:spPr>
          <a:xfrm>
            <a:off x="3733800" y="2484437"/>
            <a:ext cx="38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4"/>
          <p:cNvCxnSpPr/>
          <p:nvPr/>
        </p:nvCxnSpPr>
        <p:spPr>
          <a:xfrm>
            <a:off x="1143000" y="1798637"/>
            <a:ext cx="136048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4"/>
          <p:cNvCxnSpPr/>
          <p:nvPr/>
        </p:nvCxnSpPr>
        <p:spPr>
          <a:xfrm>
            <a:off x="1143000" y="2308225"/>
            <a:ext cx="136048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4"/>
          <p:cNvCxnSpPr/>
          <p:nvPr/>
        </p:nvCxnSpPr>
        <p:spPr>
          <a:xfrm>
            <a:off x="1752600" y="1798637"/>
            <a:ext cx="0" cy="47466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4"/>
          <p:cNvCxnSpPr/>
          <p:nvPr/>
        </p:nvCxnSpPr>
        <p:spPr>
          <a:xfrm>
            <a:off x="2209800" y="1798637"/>
            <a:ext cx="0" cy="47466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4"/>
          <p:cNvCxnSpPr/>
          <p:nvPr/>
        </p:nvCxnSpPr>
        <p:spPr>
          <a:xfrm>
            <a:off x="1295400" y="1798637"/>
            <a:ext cx="0" cy="47466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4"/>
          <p:cNvCxnSpPr/>
          <p:nvPr/>
        </p:nvCxnSpPr>
        <p:spPr>
          <a:xfrm rot="10800000">
            <a:off x="1501775" y="2308225"/>
            <a:ext cx="0" cy="4730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4"/>
          <p:cNvCxnSpPr/>
          <p:nvPr/>
        </p:nvCxnSpPr>
        <p:spPr>
          <a:xfrm>
            <a:off x="4724400" y="1874837"/>
            <a:ext cx="129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4"/>
          <p:cNvCxnSpPr/>
          <p:nvPr/>
        </p:nvCxnSpPr>
        <p:spPr>
          <a:xfrm>
            <a:off x="4724400" y="2335212"/>
            <a:ext cx="129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4"/>
          <p:cNvCxnSpPr/>
          <p:nvPr/>
        </p:nvCxnSpPr>
        <p:spPr>
          <a:xfrm>
            <a:off x="5341938" y="1874837"/>
            <a:ext cx="0" cy="4603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4"/>
          <p:cNvCxnSpPr/>
          <p:nvPr/>
        </p:nvCxnSpPr>
        <p:spPr>
          <a:xfrm>
            <a:off x="4970463" y="1874837"/>
            <a:ext cx="0" cy="4603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4"/>
          <p:cNvCxnSpPr/>
          <p:nvPr/>
        </p:nvCxnSpPr>
        <p:spPr>
          <a:xfrm>
            <a:off x="5711825" y="1874837"/>
            <a:ext cx="0" cy="4603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4"/>
          <p:cNvSpPr/>
          <p:nvPr/>
        </p:nvSpPr>
        <p:spPr>
          <a:xfrm>
            <a:off x="5280025" y="2795587"/>
            <a:ext cx="493713" cy="52705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295400" y="2789237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1295400" y="1874837"/>
            <a:ext cx="374650" cy="366713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4953000" y="1951037"/>
            <a:ext cx="304800" cy="366713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667000" y="3017837"/>
            <a:ext cx="381000" cy="3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24"/>
          <p:cNvCxnSpPr/>
          <p:nvPr/>
        </p:nvCxnSpPr>
        <p:spPr>
          <a:xfrm rot="10800000">
            <a:off x="2667000" y="2865437"/>
            <a:ext cx="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4"/>
          <p:cNvCxnSpPr/>
          <p:nvPr/>
        </p:nvCxnSpPr>
        <p:spPr>
          <a:xfrm rot="10800000">
            <a:off x="3048000" y="2865437"/>
            <a:ext cx="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4"/>
          <p:cNvCxnSpPr/>
          <p:nvPr/>
        </p:nvCxnSpPr>
        <p:spPr>
          <a:xfrm>
            <a:off x="3048000" y="2865437"/>
            <a:ext cx="15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4"/>
          <p:cNvCxnSpPr/>
          <p:nvPr/>
        </p:nvCxnSpPr>
        <p:spPr>
          <a:xfrm rot="10800000">
            <a:off x="2590800" y="2865437"/>
            <a:ext cx="76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4"/>
          <p:cNvCxnSpPr/>
          <p:nvPr/>
        </p:nvCxnSpPr>
        <p:spPr>
          <a:xfrm flipH="1" rot="10800000">
            <a:off x="1752600" y="2484437"/>
            <a:ext cx="30480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4"/>
          <p:cNvCxnSpPr/>
          <p:nvPr/>
        </p:nvCxnSpPr>
        <p:spPr>
          <a:xfrm>
            <a:off x="2057400" y="2484437"/>
            <a:ext cx="60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4"/>
          <p:cNvCxnSpPr/>
          <p:nvPr/>
        </p:nvCxnSpPr>
        <p:spPr>
          <a:xfrm>
            <a:off x="2667000" y="2484437"/>
            <a:ext cx="15240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4"/>
          <p:cNvSpPr/>
          <p:nvPr/>
        </p:nvSpPr>
        <p:spPr>
          <a:xfrm>
            <a:off x="6553200" y="2941637"/>
            <a:ext cx="381000" cy="3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24"/>
          <p:cNvCxnSpPr/>
          <p:nvPr/>
        </p:nvCxnSpPr>
        <p:spPr>
          <a:xfrm rot="10800000">
            <a:off x="6553200" y="2789237"/>
            <a:ext cx="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4"/>
          <p:cNvCxnSpPr/>
          <p:nvPr/>
        </p:nvCxnSpPr>
        <p:spPr>
          <a:xfrm rot="10800000">
            <a:off x="6934200" y="2789237"/>
            <a:ext cx="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4"/>
          <p:cNvCxnSpPr/>
          <p:nvPr/>
        </p:nvCxnSpPr>
        <p:spPr>
          <a:xfrm>
            <a:off x="6934200" y="2789237"/>
            <a:ext cx="15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4"/>
          <p:cNvCxnSpPr/>
          <p:nvPr/>
        </p:nvCxnSpPr>
        <p:spPr>
          <a:xfrm rot="10800000">
            <a:off x="6477000" y="2789237"/>
            <a:ext cx="76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4"/>
          <p:cNvCxnSpPr/>
          <p:nvPr/>
        </p:nvCxnSpPr>
        <p:spPr>
          <a:xfrm flipH="1" rot="10800000">
            <a:off x="5791200" y="2484437"/>
            <a:ext cx="45720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4"/>
          <p:cNvCxnSpPr/>
          <p:nvPr/>
        </p:nvCxnSpPr>
        <p:spPr>
          <a:xfrm>
            <a:off x="6248400" y="2484437"/>
            <a:ext cx="38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4"/>
          <p:cNvCxnSpPr/>
          <p:nvPr/>
        </p:nvCxnSpPr>
        <p:spPr>
          <a:xfrm>
            <a:off x="6629400" y="2484437"/>
            <a:ext cx="76200" cy="4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24"/>
          <p:cNvSpPr txBox="1"/>
          <p:nvPr/>
        </p:nvSpPr>
        <p:spPr>
          <a:xfrm>
            <a:off x="6537325" y="2901950"/>
            <a:ext cx="3111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43" name="Google Shape;343;p24"/>
          <p:cNvSpPr/>
          <p:nvPr/>
        </p:nvSpPr>
        <p:spPr>
          <a:xfrm>
            <a:off x="6553200" y="3322637"/>
            <a:ext cx="381000" cy="3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533400" y="4114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80"/>
              <a:buChar char="●"/>
            </a:pPr>
            <a:r>
              <a:rPr i="1" lang="en-US" sz="2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(p, ε)     δ(q, a, v)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means that a pop operation performs at stack</a:t>
            </a:r>
            <a:endParaRPr/>
          </a:p>
        </p:txBody>
      </p:sp>
      <p:cxnSp>
        <p:nvCxnSpPr>
          <p:cNvPr id="350" name="Google Shape;350;p25"/>
          <p:cNvCxnSpPr/>
          <p:nvPr/>
        </p:nvCxnSpPr>
        <p:spPr>
          <a:xfrm rot="10800000">
            <a:off x="5486400" y="19812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5"/>
          <p:cNvSpPr txBox="1"/>
          <p:nvPr/>
        </p:nvSpPr>
        <p:spPr>
          <a:xfrm>
            <a:off x="5661025" y="1820863"/>
            <a:ext cx="1841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25"/>
          <p:cNvCxnSpPr/>
          <p:nvPr/>
        </p:nvCxnSpPr>
        <p:spPr>
          <a:xfrm>
            <a:off x="3733800" y="2133600"/>
            <a:ext cx="38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5"/>
          <p:cNvCxnSpPr/>
          <p:nvPr/>
        </p:nvCxnSpPr>
        <p:spPr>
          <a:xfrm>
            <a:off x="1143000" y="1447800"/>
            <a:ext cx="136048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5"/>
          <p:cNvCxnSpPr/>
          <p:nvPr/>
        </p:nvCxnSpPr>
        <p:spPr>
          <a:xfrm>
            <a:off x="1143000" y="1957388"/>
            <a:ext cx="136048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5"/>
          <p:cNvCxnSpPr/>
          <p:nvPr/>
        </p:nvCxnSpPr>
        <p:spPr>
          <a:xfrm>
            <a:off x="1752600" y="1447800"/>
            <a:ext cx="0" cy="47466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5"/>
          <p:cNvCxnSpPr/>
          <p:nvPr/>
        </p:nvCxnSpPr>
        <p:spPr>
          <a:xfrm>
            <a:off x="2209800" y="1447800"/>
            <a:ext cx="0" cy="47466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5"/>
          <p:cNvCxnSpPr/>
          <p:nvPr/>
        </p:nvCxnSpPr>
        <p:spPr>
          <a:xfrm>
            <a:off x="1295400" y="1447800"/>
            <a:ext cx="0" cy="47466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5"/>
          <p:cNvCxnSpPr/>
          <p:nvPr/>
        </p:nvCxnSpPr>
        <p:spPr>
          <a:xfrm rot="10800000">
            <a:off x="1501775" y="1957388"/>
            <a:ext cx="0" cy="4730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5"/>
          <p:cNvCxnSpPr/>
          <p:nvPr/>
        </p:nvCxnSpPr>
        <p:spPr>
          <a:xfrm>
            <a:off x="4724400" y="1524000"/>
            <a:ext cx="129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5"/>
          <p:cNvCxnSpPr/>
          <p:nvPr/>
        </p:nvCxnSpPr>
        <p:spPr>
          <a:xfrm>
            <a:off x="4724400" y="1984375"/>
            <a:ext cx="129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5"/>
          <p:cNvCxnSpPr/>
          <p:nvPr/>
        </p:nvCxnSpPr>
        <p:spPr>
          <a:xfrm>
            <a:off x="5341938" y="1524000"/>
            <a:ext cx="0" cy="4603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5"/>
          <p:cNvCxnSpPr/>
          <p:nvPr/>
        </p:nvCxnSpPr>
        <p:spPr>
          <a:xfrm>
            <a:off x="4970463" y="1524000"/>
            <a:ext cx="0" cy="4603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5"/>
          <p:cNvCxnSpPr/>
          <p:nvPr/>
        </p:nvCxnSpPr>
        <p:spPr>
          <a:xfrm>
            <a:off x="5711825" y="1524000"/>
            <a:ext cx="0" cy="4603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5"/>
          <p:cNvSpPr/>
          <p:nvPr/>
        </p:nvSpPr>
        <p:spPr>
          <a:xfrm>
            <a:off x="5280025" y="2444750"/>
            <a:ext cx="493713" cy="52705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1295400" y="2438400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366" name="Google Shape;366;p25"/>
          <p:cNvSpPr txBox="1"/>
          <p:nvPr/>
        </p:nvSpPr>
        <p:spPr>
          <a:xfrm>
            <a:off x="1295400" y="1524000"/>
            <a:ext cx="374650" cy="366713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endParaRPr/>
          </a:p>
        </p:txBody>
      </p:sp>
      <p:sp>
        <p:nvSpPr>
          <p:cNvPr id="367" name="Google Shape;367;p25"/>
          <p:cNvSpPr txBox="1"/>
          <p:nvPr/>
        </p:nvSpPr>
        <p:spPr>
          <a:xfrm>
            <a:off x="4953000" y="1600200"/>
            <a:ext cx="304800" cy="366713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pic>
        <p:nvPicPr>
          <p:cNvPr id="368" name="Google Shape;3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426720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5"/>
          <p:cNvSpPr/>
          <p:nvPr/>
        </p:nvSpPr>
        <p:spPr>
          <a:xfrm>
            <a:off x="2667000" y="2667000"/>
            <a:ext cx="381000" cy="3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25"/>
          <p:cNvCxnSpPr/>
          <p:nvPr/>
        </p:nvCxnSpPr>
        <p:spPr>
          <a:xfrm rot="10800000">
            <a:off x="2667000" y="2514600"/>
            <a:ext cx="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5"/>
          <p:cNvCxnSpPr/>
          <p:nvPr/>
        </p:nvCxnSpPr>
        <p:spPr>
          <a:xfrm rot="10800000">
            <a:off x="3048000" y="2514600"/>
            <a:ext cx="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5"/>
          <p:cNvCxnSpPr/>
          <p:nvPr/>
        </p:nvCxnSpPr>
        <p:spPr>
          <a:xfrm>
            <a:off x="3048000" y="2514600"/>
            <a:ext cx="15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5"/>
          <p:cNvCxnSpPr/>
          <p:nvPr/>
        </p:nvCxnSpPr>
        <p:spPr>
          <a:xfrm rot="10800000">
            <a:off x="2590800" y="2514600"/>
            <a:ext cx="76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5"/>
          <p:cNvCxnSpPr/>
          <p:nvPr/>
        </p:nvCxnSpPr>
        <p:spPr>
          <a:xfrm flipH="1" rot="10800000">
            <a:off x="1752600" y="2133600"/>
            <a:ext cx="30480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5"/>
          <p:cNvCxnSpPr/>
          <p:nvPr/>
        </p:nvCxnSpPr>
        <p:spPr>
          <a:xfrm>
            <a:off x="2057400" y="2133600"/>
            <a:ext cx="60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5"/>
          <p:cNvCxnSpPr/>
          <p:nvPr/>
        </p:nvCxnSpPr>
        <p:spPr>
          <a:xfrm>
            <a:off x="2667000" y="2133600"/>
            <a:ext cx="15240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25"/>
          <p:cNvSpPr/>
          <p:nvPr/>
        </p:nvSpPr>
        <p:spPr>
          <a:xfrm>
            <a:off x="6553200" y="2590800"/>
            <a:ext cx="381000" cy="3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25"/>
          <p:cNvCxnSpPr/>
          <p:nvPr/>
        </p:nvCxnSpPr>
        <p:spPr>
          <a:xfrm rot="10800000">
            <a:off x="6553200" y="2438400"/>
            <a:ext cx="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5"/>
          <p:cNvCxnSpPr/>
          <p:nvPr/>
        </p:nvCxnSpPr>
        <p:spPr>
          <a:xfrm rot="10800000">
            <a:off x="6934200" y="2438400"/>
            <a:ext cx="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5"/>
          <p:cNvCxnSpPr/>
          <p:nvPr/>
        </p:nvCxnSpPr>
        <p:spPr>
          <a:xfrm>
            <a:off x="6934200" y="2438400"/>
            <a:ext cx="15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5"/>
          <p:cNvCxnSpPr/>
          <p:nvPr/>
        </p:nvCxnSpPr>
        <p:spPr>
          <a:xfrm rot="10800000">
            <a:off x="6477000" y="2438400"/>
            <a:ext cx="76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5"/>
          <p:cNvCxnSpPr/>
          <p:nvPr/>
        </p:nvCxnSpPr>
        <p:spPr>
          <a:xfrm flipH="1" rot="10800000">
            <a:off x="5791200" y="2133600"/>
            <a:ext cx="45720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5"/>
          <p:cNvCxnSpPr/>
          <p:nvPr/>
        </p:nvCxnSpPr>
        <p:spPr>
          <a:xfrm>
            <a:off x="6248400" y="2133600"/>
            <a:ext cx="38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5"/>
          <p:cNvCxnSpPr/>
          <p:nvPr/>
        </p:nvCxnSpPr>
        <p:spPr>
          <a:xfrm>
            <a:off x="6629400" y="2133600"/>
            <a:ext cx="76200" cy="4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25"/>
          <p:cNvSpPr txBox="1"/>
          <p:nvPr/>
        </p:nvSpPr>
        <p:spPr>
          <a:xfrm>
            <a:off x="2651125" y="2627313"/>
            <a:ext cx="2984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386" name="Google Shape;386;p25"/>
          <p:cNvSpPr/>
          <p:nvPr/>
        </p:nvSpPr>
        <p:spPr>
          <a:xfrm>
            <a:off x="2667000" y="3048000"/>
            <a:ext cx="381000" cy="3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idx="1" type="body"/>
          </p:nvPr>
        </p:nvSpPr>
        <p:spPr>
          <a:xfrm>
            <a:off x="457200" y="3703637"/>
            <a:ext cx="8305800" cy="300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are some special states: an initial state </a:t>
            </a:r>
            <a:r>
              <a:rPr i="1"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and a final set </a:t>
            </a:r>
            <a:r>
              <a:rPr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of final states.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Initially, the PDA is in the initial state </a:t>
            </a:r>
            <a:r>
              <a:rPr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and the head scans the leftmost cell. The tape holds an input string.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stack is empty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cxnSp>
        <p:nvCxnSpPr>
          <p:cNvPr id="393" name="Google Shape;393;p26"/>
          <p:cNvCxnSpPr/>
          <p:nvPr/>
        </p:nvCxnSpPr>
        <p:spPr>
          <a:xfrm>
            <a:off x="3048000" y="1341437"/>
            <a:ext cx="1752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6"/>
          <p:cNvCxnSpPr/>
          <p:nvPr/>
        </p:nvCxnSpPr>
        <p:spPr>
          <a:xfrm>
            <a:off x="3048000" y="1341437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6"/>
          <p:cNvCxnSpPr/>
          <p:nvPr/>
        </p:nvCxnSpPr>
        <p:spPr>
          <a:xfrm>
            <a:off x="3048000" y="1874837"/>
            <a:ext cx="1676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6"/>
          <p:cNvCxnSpPr/>
          <p:nvPr/>
        </p:nvCxnSpPr>
        <p:spPr>
          <a:xfrm>
            <a:off x="3505200" y="1341437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6"/>
          <p:cNvCxnSpPr/>
          <p:nvPr/>
        </p:nvCxnSpPr>
        <p:spPr>
          <a:xfrm>
            <a:off x="3962400" y="1341437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6"/>
          <p:cNvCxnSpPr/>
          <p:nvPr/>
        </p:nvCxnSpPr>
        <p:spPr>
          <a:xfrm rot="10800000">
            <a:off x="3276600" y="1874837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6"/>
          <p:cNvSpPr/>
          <p:nvPr/>
        </p:nvSpPr>
        <p:spPr>
          <a:xfrm>
            <a:off x="3048000" y="2560637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cxnSp>
        <p:nvCxnSpPr>
          <p:cNvPr id="400" name="Google Shape;400;p26"/>
          <p:cNvCxnSpPr/>
          <p:nvPr/>
        </p:nvCxnSpPr>
        <p:spPr>
          <a:xfrm>
            <a:off x="4953000" y="2713037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6"/>
          <p:cNvCxnSpPr/>
          <p:nvPr/>
        </p:nvCxnSpPr>
        <p:spPr>
          <a:xfrm>
            <a:off x="4800600" y="2713037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6"/>
          <p:cNvCxnSpPr/>
          <p:nvPr/>
        </p:nvCxnSpPr>
        <p:spPr>
          <a:xfrm>
            <a:off x="4953000" y="2865437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6"/>
          <p:cNvCxnSpPr/>
          <p:nvPr/>
        </p:nvCxnSpPr>
        <p:spPr>
          <a:xfrm rot="10800000">
            <a:off x="5410200" y="2713037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6"/>
          <p:cNvCxnSpPr/>
          <p:nvPr/>
        </p:nvCxnSpPr>
        <p:spPr>
          <a:xfrm>
            <a:off x="5410200" y="2713037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6"/>
          <p:cNvCxnSpPr/>
          <p:nvPr/>
        </p:nvCxnSpPr>
        <p:spPr>
          <a:xfrm flipH="1" rot="10800000">
            <a:off x="3505200" y="2179637"/>
            <a:ext cx="9144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6"/>
          <p:cNvCxnSpPr/>
          <p:nvPr/>
        </p:nvCxnSpPr>
        <p:spPr>
          <a:xfrm>
            <a:off x="4419600" y="217963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6"/>
          <p:cNvCxnSpPr/>
          <p:nvPr/>
        </p:nvCxnSpPr>
        <p:spPr>
          <a:xfrm>
            <a:off x="4953000" y="2179637"/>
            <a:ext cx="228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26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"/>
          <p:cNvSpPr txBox="1"/>
          <p:nvPr>
            <p:ph idx="1" type="body"/>
          </p:nvPr>
        </p:nvSpPr>
        <p:spPr>
          <a:xfrm>
            <a:off x="457200" y="3627437"/>
            <a:ext cx="8458200" cy="300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 the head gets off the tape, the PDA stops. An input string </a:t>
            </a:r>
            <a:r>
              <a:rPr i="1"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accepted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by the PDA if the PDA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stops at a final state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stack is empty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Otherwise, the input string is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rejected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19379" lvl="0" marL="34290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27"/>
          <p:cNvCxnSpPr/>
          <p:nvPr/>
        </p:nvCxnSpPr>
        <p:spPr>
          <a:xfrm>
            <a:off x="2286000" y="1265237"/>
            <a:ext cx="198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7"/>
          <p:cNvCxnSpPr/>
          <p:nvPr/>
        </p:nvCxnSpPr>
        <p:spPr>
          <a:xfrm>
            <a:off x="2286000" y="1265237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7"/>
          <p:cNvCxnSpPr/>
          <p:nvPr/>
        </p:nvCxnSpPr>
        <p:spPr>
          <a:xfrm>
            <a:off x="2286000" y="1722437"/>
            <a:ext cx="198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27"/>
          <p:cNvSpPr/>
          <p:nvPr/>
        </p:nvSpPr>
        <p:spPr>
          <a:xfrm>
            <a:off x="2819400" y="2332037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418" name="Google Shape;418;p27"/>
          <p:cNvSpPr txBox="1"/>
          <p:nvPr/>
        </p:nvSpPr>
        <p:spPr>
          <a:xfrm>
            <a:off x="2917825" y="1265237"/>
            <a:ext cx="2063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419" name="Google Shape;419;p27"/>
          <p:cNvCxnSpPr/>
          <p:nvPr/>
        </p:nvCxnSpPr>
        <p:spPr>
          <a:xfrm>
            <a:off x="4267200" y="1265237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7"/>
          <p:cNvCxnSpPr/>
          <p:nvPr/>
        </p:nvCxnSpPr>
        <p:spPr>
          <a:xfrm>
            <a:off x="4419600" y="2636837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7"/>
          <p:cNvCxnSpPr/>
          <p:nvPr/>
        </p:nvCxnSpPr>
        <p:spPr>
          <a:xfrm>
            <a:off x="4572000" y="263683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7"/>
          <p:cNvCxnSpPr/>
          <p:nvPr/>
        </p:nvCxnSpPr>
        <p:spPr>
          <a:xfrm>
            <a:off x="4572000" y="2865437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7"/>
          <p:cNvCxnSpPr/>
          <p:nvPr/>
        </p:nvCxnSpPr>
        <p:spPr>
          <a:xfrm rot="10800000">
            <a:off x="5029200" y="263683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7"/>
          <p:cNvCxnSpPr/>
          <p:nvPr/>
        </p:nvCxnSpPr>
        <p:spPr>
          <a:xfrm>
            <a:off x="5029200" y="2636837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7"/>
          <p:cNvCxnSpPr/>
          <p:nvPr/>
        </p:nvCxnSpPr>
        <p:spPr>
          <a:xfrm flipH="1" rot="10800000">
            <a:off x="3429000" y="2255837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7"/>
          <p:cNvCxnSpPr/>
          <p:nvPr/>
        </p:nvCxnSpPr>
        <p:spPr>
          <a:xfrm>
            <a:off x="4191000" y="225583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7"/>
          <p:cNvCxnSpPr/>
          <p:nvPr/>
        </p:nvCxnSpPr>
        <p:spPr>
          <a:xfrm>
            <a:off x="4724400" y="2255837"/>
            <a:ext cx="76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27"/>
          <p:cNvCxnSpPr/>
          <p:nvPr/>
        </p:nvCxnSpPr>
        <p:spPr>
          <a:xfrm flipH="1" rot="10800000">
            <a:off x="3124200" y="1722437"/>
            <a:ext cx="12954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27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/>
          <p:nvPr>
            <p:ph idx="1" type="body"/>
          </p:nvPr>
        </p:nvSpPr>
        <p:spPr>
          <a:xfrm>
            <a:off x="457200" y="1447801"/>
            <a:ext cx="8382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40"/>
              <a:buChar char="●"/>
            </a:pPr>
            <a:r>
              <a:rPr lang="en-US" sz="2400"/>
              <a:t>The nodes correspond to the states of the PDA.</a:t>
            </a:r>
            <a:endParaRPr/>
          </a:p>
          <a:p>
            <a:pPr indent="-342900" lvl="0" marL="342900" rtl="0" algn="l">
              <a:spcBef>
                <a:spcPts val="1320"/>
              </a:spcBef>
              <a:spcAft>
                <a:spcPts val="0"/>
              </a:spcAft>
              <a:buSzPts val="2640"/>
              <a:buChar char="●"/>
            </a:pPr>
            <a:r>
              <a:rPr lang="en-US" sz="2400"/>
              <a:t>An arrow labeled </a:t>
            </a:r>
            <a:r>
              <a:rPr i="1" lang="en-US" sz="2400"/>
              <a:t>Start</a:t>
            </a:r>
            <a:r>
              <a:rPr lang="en-US" sz="2400"/>
              <a:t> indicates the unique start state.</a:t>
            </a:r>
            <a:endParaRPr/>
          </a:p>
          <a:p>
            <a:pPr indent="-342900" lvl="0" marL="342900" rtl="0" algn="l">
              <a:spcBef>
                <a:spcPts val="1320"/>
              </a:spcBef>
              <a:spcAft>
                <a:spcPts val="0"/>
              </a:spcAft>
              <a:buSzPts val="2640"/>
              <a:buChar char="●"/>
            </a:pPr>
            <a:r>
              <a:rPr lang="en-US" sz="2400"/>
              <a:t>Doubly circled states are accepting states.</a:t>
            </a:r>
            <a:endParaRPr/>
          </a:p>
          <a:p>
            <a:pPr indent="-342900" lvl="0" marL="342900" rtl="0" algn="l">
              <a:spcBef>
                <a:spcPts val="1320"/>
              </a:spcBef>
              <a:spcAft>
                <a:spcPts val="0"/>
              </a:spcAft>
              <a:buSzPts val="2640"/>
              <a:buChar char="●"/>
            </a:pPr>
            <a:r>
              <a:rPr lang="en-US" sz="2400"/>
              <a:t>Edges correspond to transitions in the PDA as follows: </a:t>
            </a:r>
            <a:endParaRPr/>
          </a:p>
          <a:p>
            <a:pPr indent="-342900" lvl="0" marL="342900" rtl="0" algn="l">
              <a:spcBef>
                <a:spcPts val="1540"/>
              </a:spcBef>
              <a:spcAft>
                <a:spcPts val="0"/>
              </a:spcAft>
              <a:buSzPts val="3080"/>
              <a:buChar char="●"/>
            </a:pPr>
            <a:r>
              <a:rPr lang="en-US" sz="2800">
                <a:solidFill>
                  <a:srgbClr val="000000"/>
                </a:solidFill>
              </a:rPr>
              <a:t>An edge labeled (</a:t>
            </a:r>
            <a:r>
              <a:rPr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, </a:t>
            </a:r>
            <a:r>
              <a:rPr lang="en-US" sz="2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aseline="-25000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)/</a:t>
            </a:r>
            <a:r>
              <a:rPr lang="en-US" sz="2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aseline="-25000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from state </a:t>
            </a:r>
            <a:r>
              <a:rPr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800">
                <a:solidFill>
                  <a:srgbClr val="000000"/>
                </a:solidFill>
              </a:rPr>
              <a:t> to state </a:t>
            </a:r>
            <a:r>
              <a:rPr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 means that </a:t>
            </a:r>
            <a:r>
              <a:rPr lang="en-US" sz="2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000000"/>
                </a:solidFill>
              </a:rPr>
              <a:t>(</a:t>
            </a:r>
            <a:r>
              <a:rPr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800">
                <a:solidFill>
                  <a:srgbClr val="000000"/>
                </a:solidFill>
              </a:rPr>
              <a:t>, </a:t>
            </a:r>
            <a:r>
              <a:rPr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, </a:t>
            </a:r>
            <a:r>
              <a:rPr lang="en-US" sz="2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aseline="-25000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) contains the pair (</a:t>
            </a:r>
            <a:r>
              <a:rPr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, </a:t>
            </a:r>
            <a:r>
              <a:rPr lang="en-US" sz="2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aseline="-25000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), where </a:t>
            </a:r>
            <a:r>
              <a:rPr lang="en-US" sz="2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aseline="-25000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800">
                <a:solidFill>
                  <a:srgbClr val="000000"/>
                </a:solidFill>
              </a:rPr>
              <a:t>is the popped symbol and </a:t>
            </a:r>
            <a:r>
              <a:rPr lang="en-US" sz="2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aseline="-25000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is the pushed symbol.</a:t>
            </a:r>
            <a:endParaRPr/>
          </a:p>
        </p:txBody>
      </p:sp>
      <p:sp>
        <p:nvSpPr>
          <p:cNvPr id="435" name="Google Shape;435;p28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Graphical Notation for 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/>
        </p:nvSpPr>
        <p:spPr>
          <a:xfrm>
            <a:off x="228600" y="1143000"/>
            <a:ext cx="1600200" cy="53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Civic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Kayak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Racecar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Repaper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Sagas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Wow</a:t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3810000" y="3288268"/>
            <a:ext cx="3810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p29"/>
          <p:cNvCxnSpPr/>
          <p:nvPr/>
        </p:nvCxnSpPr>
        <p:spPr>
          <a:xfrm>
            <a:off x="3581400" y="3440668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29"/>
          <p:cNvSpPr/>
          <p:nvPr/>
        </p:nvSpPr>
        <p:spPr>
          <a:xfrm>
            <a:off x="3810000" y="4659868"/>
            <a:ext cx="3810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p29"/>
          <p:cNvCxnSpPr/>
          <p:nvPr/>
        </p:nvCxnSpPr>
        <p:spPr>
          <a:xfrm>
            <a:off x="4191000" y="3440668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29"/>
          <p:cNvSpPr txBox="1"/>
          <p:nvPr/>
        </p:nvSpPr>
        <p:spPr>
          <a:xfrm>
            <a:off x="4251325" y="2946956"/>
            <a:ext cx="7753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ε,  ε/$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5715000" y="4659868"/>
            <a:ext cx="3810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5486400" y="3288268"/>
            <a:ext cx="3810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29"/>
          <p:cNvCxnSpPr/>
          <p:nvPr/>
        </p:nvCxnSpPr>
        <p:spPr>
          <a:xfrm flipH="1">
            <a:off x="4191000" y="4888468"/>
            <a:ext cx="15240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9"/>
          <p:cNvCxnSpPr/>
          <p:nvPr/>
        </p:nvCxnSpPr>
        <p:spPr>
          <a:xfrm>
            <a:off x="5715000" y="3669268"/>
            <a:ext cx="762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9"/>
          <p:cNvCxnSpPr/>
          <p:nvPr/>
        </p:nvCxnSpPr>
        <p:spPr>
          <a:xfrm flipH="1">
            <a:off x="5791208" y="5040868"/>
            <a:ext cx="269400" cy="126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29"/>
          <p:cNvSpPr txBox="1"/>
          <p:nvPr/>
        </p:nvSpPr>
        <p:spPr>
          <a:xfrm>
            <a:off x="5331097" y="2678668"/>
            <a:ext cx="7649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σ, ε/σ</a:t>
            </a:r>
            <a:endParaRPr/>
          </a:p>
        </p:txBody>
      </p:sp>
      <p:sp>
        <p:nvSpPr>
          <p:cNvPr id="452" name="Google Shape;452;p29"/>
          <p:cNvSpPr txBox="1"/>
          <p:nvPr/>
        </p:nvSpPr>
        <p:spPr>
          <a:xfrm>
            <a:off x="5791200" y="3833336"/>
            <a:ext cx="6857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ε, ε/ε</a:t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3886200" y="4736068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3886200" y="3364468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5" name="Google Shape;455;p29"/>
          <p:cNvCxnSpPr/>
          <p:nvPr/>
        </p:nvCxnSpPr>
        <p:spPr>
          <a:xfrm rot="10800000">
            <a:off x="5562608" y="3351868"/>
            <a:ext cx="269400" cy="126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29"/>
          <p:cNvSpPr/>
          <p:nvPr/>
        </p:nvSpPr>
        <p:spPr>
          <a:xfrm>
            <a:off x="5105400" y="1905000"/>
            <a:ext cx="35734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 = {a, b, c, ..., z}, σ ∈ Σ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9"/>
          <p:cNvSpPr txBox="1"/>
          <p:nvPr/>
        </p:nvSpPr>
        <p:spPr>
          <a:xfrm>
            <a:off x="4495800" y="4350603"/>
            <a:ext cx="83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ε, $/  ε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9"/>
          <p:cNvSpPr txBox="1"/>
          <p:nvPr/>
        </p:nvSpPr>
        <p:spPr>
          <a:xfrm>
            <a:off x="5486400" y="5269468"/>
            <a:ext cx="829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σ, σ/ ε</a:t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0" name="Google Shape;460;p29"/>
          <p:cNvSpPr/>
          <p:nvPr/>
        </p:nvSpPr>
        <p:spPr>
          <a:xfrm>
            <a:off x="2057400" y="950893"/>
            <a:ext cx="6248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Example. Construct the PDA that accepts even length palindromes 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"/>
          <p:cNvSpPr txBox="1"/>
          <p:nvPr/>
        </p:nvSpPr>
        <p:spPr>
          <a:xfrm>
            <a:off x="228600" y="1295400"/>
            <a:ext cx="86868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Example. Construct the PDA that accepts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L= {0</a:t>
            </a:r>
            <a:r>
              <a:rPr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| n </a:t>
            </a:r>
            <a:r>
              <a:rPr lang="en-US" sz="3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0}</a:t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2836862" y="3465512"/>
            <a:ext cx="3810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7" name="Google Shape;467;p30"/>
          <p:cNvCxnSpPr/>
          <p:nvPr/>
        </p:nvCxnSpPr>
        <p:spPr>
          <a:xfrm>
            <a:off x="2608262" y="3617912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0"/>
          <p:cNvSpPr/>
          <p:nvPr/>
        </p:nvSpPr>
        <p:spPr>
          <a:xfrm>
            <a:off x="4589462" y="3465512"/>
            <a:ext cx="3810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9" name="Google Shape;469;p30"/>
          <p:cNvCxnSpPr>
            <a:stCxn id="466" idx="5"/>
            <a:endCxn id="466" idx="3"/>
          </p:cNvCxnSpPr>
          <p:nvPr/>
        </p:nvCxnSpPr>
        <p:spPr>
          <a:xfrm rot="5400000">
            <a:off x="3027066" y="3656316"/>
            <a:ext cx="600" cy="269400"/>
          </a:xfrm>
          <a:prstGeom prst="curvedConnector3">
            <a:avLst>
              <a:gd fmla="val 4738455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0"/>
          <p:cNvCxnSpPr/>
          <p:nvPr/>
        </p:nvCxnSpPr>
        <p:spPr>
          <a:xfrm>
            <a:off x="3217862" y="3617912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30"/>
          <p:cNvCxnSpPr>
            <a:stCxn id="468" idx="5"/>
            <a:endCxn id="468" idx="3"/>
          </p:cNvCxnSpPr>
          <p:nvPr/>
        </p:nvCxnSpPr>
        <p:spPr>
          <a:xfrm rot="5400000">
            <a:off x="4779666" y="3656316"/>
            <a:ext cx="600" cy="269400"/>
          </a:xfrm>
          <a:prstGeom prst="curvedConnector3">
            <a:avLst>
              <a:gd fmla="val 4738455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30"/>
          <p:cNvSpPr txBox="1"/>
          <p:nvPr/>
        </p:nvSpPr>
        <p:spPr>
          <a:xfrm>
            <a:off x="2668587" y="4038600"/>
            <a:ext cx="912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 ε/0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0"/>
          <p:cNvSpPr txBox="1"/>
          <p:nvPr/>
        </p:nvSpPr>
        <p:spPr>
          <a:xfrm>
            <a:off x="3354387" y="3048000"/>
            <a:ext cx="9204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0/ε</a:t>
            </a:r>
            <a:endParaRPr/>
          </a:p>
        </p:txBody>
      </p:sp>
      <p:sp>
        <p:nvSpPr>
          <p:cNvPr id="474" name="Google Shape;474;p30"/>
          <p:cNvSpPr txBox="1"/>
          <p:nvPr/>
        </p:nvSpPr>
        <p:spPr>
          <a:xfrm>
            <a:off x="4421187" y="4038600"/>
            <a:ext cx="912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0/ε</a:t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2913062" y="3541712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0"/>
          <p:cNvSpPr/>
          <p:nvPr/>
        </p:nvSpPr>
        <p:spPr>
          <a:xfrm>
            <a:off x="4665662" y="3541712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0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04800" y="1295400"/>
            <a:ext cx="8534400" cy="4750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80"/>
              <a:buFont typeface="Noto Sans Symbols"/>
              <a:buNone/>
            </a:pPr>
            <a:r>
              <a:rPr lang="en-US" sz="2800"/>
              <a:t>Construct the finite machine that accepts all strings of the following language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Font typeface="Noto Sans Symbols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Font typeface="Noto Sans Symbols"/>
              <a:buNone/>
            </a:pPr>
            <a:r>
              <a:rPr lang="en-US" sz="2800"/>
              <a:t>                     L ={0</a:t>
            </a:r>
            <a:r>
              <a:rPr baseline="30000" lang="en-US" sz="2800"/>
              <a:t>n</a:t>
            </a:r>
            <a:r>
              <a:rPr lang="en-US" sz="2800"/>
              <a:t>1</a:t>
            </a:r>
            <a:r>
              <a:rPr baseline="30000" lang="en-US" sz="2800"/>
              <a:t>n</a:t>
            </a:r>
            <a:r>
              <a:rPr lang="en-US" sz="2800"/>
              <a:t>, where n&gt;0}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Font typeface="Noto Sans Symbols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103" name="Google Shape;103;p15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457200" y="1219200"/>
            <a:ext cx="8382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1" lang="en-US" sz="2400">
                <a:solidFill>
                  <a:schemeClr val="dk1"/>
                </a:solidFill>
              </a:rPr>
              <a:t>A Pushdown Automaton is a nondeterministic finite state automaton (NFA).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1" lang="en-US" sz="2400">
                <a:solidFill>
                  <a:schemeClr val="dk1"/>
                </a:solidFill>
              </a:rPr>
              <a:t>It requires a memory. Thus, it uses a stack. 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1295400" y="2971800"/>
            <a:ext cx="3200400" cy="533400"/>
            <a:chOff x="1295400" y="2971800"/>
            <a:chExt cx="3200400" cy="533400"/>
          </a:xfrm>
        </p:grpSpPr>
        <p:sp>
          <p:nvSpPr>
            <p:cNvPr id="111" name="Google Shape;111;p16"/>
            <p:cNvSpPr/>
            <p:nvPr/>
          </p:nvSpPr>
          <p:spPr>
            <a:xfrm>
              <a:off x="1295400" y="2971800"/>
              <a:ext cx="3200400" cy="533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p16"/>
            <p:cNvCxnSpPr/>
            <p:nvPr/>
          </p:nvCxnSpPr>
          <p:spPr>
            <a:xfrm>
              <a:off x="1752600" y="2971800"/>
              <a:ext cx="0" cy="533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6"/>
            <p:cNvCxnSpPr/>
            <p:nvPr/>
          </p:nvCxnSpPr>
          <p:spPr>
            <a:xfrm>
              <a:off x="2209800" y="2971800"/>
              <a:ext cx="0" cy="533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6"/>
            <p:cNvCxnSpPr/>
            <p:nvPr/>
          </p:nvCxnSpPr>
          <p:spPr>
            <a:xfrm>
              <a:off x="2667000" y="2971800"/>
              <a:ext cx="0" cy="533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6"/>
            <p:cNvCxnSpPr/>
            <p:nvPr/>
          </p:nvCxnSpPr>
          <p:spPr>
            <a:xfrm>
              <a:off x="3124200" y="2971800"/>
              <a:ext cx="0" cy="533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6"/>
            <p:cNvCxnSpPr/>
            <p:nvPr/>
          </p:nvCxnSpPr>
          <p:spPr>
            <a:xfrm>
              <a:off x="3581400" y="2971800"/>
              <a:ext cx="0" cy="533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6"/>
            <p:cNvCxnSpPr/>
            <p:nvPr/>
          </p:nvCxnSpPr>
          <p:spPr>
            <a:xfrm>
              <a:off x="4038600" y="2971800"/>
              <a:ext cx="0" cy="533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" name="Google Shape;118;p16"/>
          <p:cNvSpPr/>
          <p:nvPr/>
        </p:nvSpPr>
        <p:spPr>
          <a:xfrm>
            <a:off x="2057400" y="4495800"/>
            <a:ext cx="1676400" cy="1219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 rot="10800000">
            <a:off x="1524000" y="3505200"/>
            <a:ext cx="838200" cy="990600"/>
          </a:xfrm>
          <a:prstGeom prst="straightConnector1">
            <a:avLst/>
          </a:prstGeom>
          <a:noFill/>
          <a:ln cap="flat" cmpd="sng" w="38100">
            <a:solidFill>
              <a:srgbClr val="D2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0" name="Google Shape;120;p16"/>
          <p:cNvGrpSpPr/>
          <p:nvPr/>
        </p:nvGrpSpPr>
        <p:grpSpPr>
          <a:xfrm>
            <a:off x="5127625" y="4459287"/>
            <a:ext cx="762000" cy="1676400"/>
            <a:chOff x="5127625" y="4459287"/>
            <a:chExt cx="762000" cy="1676400"/>
          </a:xfrm>
        </p:grpSpPr>
        <p:sp>
          <p:nvSpPr>
            <p:cNvPr id="121" name="Google Shape;121;p16"/>
            <p:cNvSpPr/>
            <p:nvPr/>
          </p:nvSpPr>
          <p:spPr>
            <a:xfrm>
              <a:off x="5280025" y="4687887"/>
              <a:ext cx="457200" cy="1447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2" name="Google Shape;122;p16"/>
            <p:cNvCxnSpPr/>
            <p:nvPr/>
          </p:nvCxnSpPr>
          <p:spPr>
            <a:xfrm>
              <a:off x="5280025" y="5678487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5280025" y="5221287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6"/>
            <p:cNvCxnSpPr/>
            <p:nvPr/>
          </p:nvCxnSpPr>
          <p:spPr>
            <a:xfrm rot="10800000">
              <a:off x="5280025" y="4459287"/>
              <a:ext cx="0" cy="228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5127625" y="4459287"/>
              <a:ext cx="1524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6"/>
            <p:cNvCxnSpPr/>
            <p:nvPr/>
          </p:nvCxnSpPr>
          <p:spPr>
            <a:xfrm rot="10800000">
              <a:off x="5737225" y="4459287"/>
              <a:ext cx="0" cy="228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6"/>
            <p:cNvCxnSpPr/>
            <p:nvPr/>
          </p:nvCxnSpPr>
          <p:spPr>
            <a:xfrm>
              <a:off x="5737225" y="4459287"/>
              <a:ext cx="1524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8" name="Google Shape;128;p16"/>
          <p:cNvGrpSpPr/>
          <p:nvPr/>
        </p:nvGrpSpPr>
        <p:grpSpPr>
          <a:xfrm>
            <a:off x="3756025" y="4002087"/>
            <a:ext cx="1752600" cy="1066800"/>
            <a:chOff x="3756025" y="4002087"/>
            <a:chExt cx="1752600" cy="1066800"/>
          </a:xfrm>
        </p:grpSpPr>
        <p:cxnSp>
          <p:nvCxnSpPr>
            <p:cNvPr id="129" name="Google Shape;129;p16"/>
            <p:cNvCxnSpPr/>
            <p:nvPr/>
          </p:nvCxnSpPr>
          <p:spPr>
            <a:xfrm flipH="1" rot="10800000">
              <a:off x="3756025" y="4078287"/>
              <a:ext cx="609600" cy="990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6"/>
            <p:cNvCxnSpPr/>
            <p:nvPr/>
          </p:nvCxnSpPr>
          <p:spPr>
            <a:xfrm flipH="1" rot="10800000">
              <a:off x="4365625" y="4002087"/>
              <a:ext cx="990600" cy="7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6"/>
            <p:cNvCxnSpPr/>
            <p:nvPr/>
          </p:nvCxnSpPr>
          <p:spPr>
            <a:xfrm>
              <a:off x="5356225" y="4002087"/>
              <a:ext cx="152400" cy="6858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2" name="Google Shape;132;p16"/>
          <p:cNvSpPr txBox="1"/>
          <p:nvPr/>
        </p:nvSpPr>
        <p:spPr>
          <a:xfrm>
            <a:off x="5149850" y="6186488"/>
            <a:ext cx="717550" cy="366712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5334000" y="3810000"/>
            <a:ext cx="1289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head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2482850" y="4800600"/>
            <a:ext cx="869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1905000" y="3657600"/>
            <a:ext cx="1200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tape head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76200" y="2935069"/>
            <a:ext cx="1219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symbols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8001000" y="2743200"/>
            <a:ext cx="609600" cy="2590800"/>
            <a:chOff x="762000" y="2322512"/>
            <a:chExt cx="609600" cy="2590800"/>
          </a:xfrm>
        </p:grpSpPr>
        <p:sp>
          <p:nvSpPr>
            <p:cNvPr id="142" name="Google Shape;142;p17"/>
            <p:cNvSpPr/>
            <p:nvPr/>
          </p:nvSpPr>
          <p:spPr>
            <a:xfrm>
              <a:off x="838200" y="3084512"/>
              <a:ext cx="457200" cy="1828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" name="Google Shape;143;p17"/>
            <p:cNvCxnSpPr/>
            <p:nvPr/>
          </p:nvCxnSpPr>
          <p:spPr>
            <a:xfrm>
              <a:off x="838200" y="4456112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7"/>
            <p:cNvCxnSpPr/>
            <p:nvPr/>
          </p:nvCxnSpPr>
          <p:spPr>
            <a:xfrm>
              <a:off x="838200" y="3998912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7"/>
            <p:cNvCxnSpPr/>
            <p:nvPr/>
          </p:nvCxnSpPr>
          <p:spPr>
            <a:xfrm>
              <a:off x="838200" y="3541712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7"/>
            <p:cNvCxnSpPr/>
            <p:nvPr/>
          </p:nvCxnSpPr>
          <p:spPr>
            <a:xfrm rot="10800000">
              <a:off x="838200" y="2932112"/>
              <a:ext cx="0" cy="152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7"/>
            <p:cNvCxnSpPr/>
            <p:nvPr/>
          </p:nvCxnSpPr>
          <p:spPr>
            <a:xfrm rot="10800000">
              <a:off x="1295400" y="2932112"/>
              <a:ext cx="0" cy="152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7"/>
            <p:cNvCxnSpPr/>
            <p:nvPr/>
          </p:nvCxnSpPr>
          <p:spPr>
            <a:xfrm rot="10800000">
              <a:off x="762000" y="2932112"/>
              <a:ext cx="762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7"/>
            <p:cNvCxnSpPr/>
            <p:nvPr/>
          </p:nvCxnSpPr>
          <p:spPr>
            <a:xfrm>
              <a:off x="1295400" y="2932112"/>
              <a:ext cx="762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7"/>
            <p:cNvCxnSpPr/>
            <p:nvPr/>
          </p:nvCxnSpPr>
          <p:spPr>
            <a:xfrm>
              <a:off x="838200" y="2322512"/>
              <a:ext cx="152400" cy="762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1" name="Google Shape;151;p17"/>
          <p:cNvSpPr txBox="1"/>
          <p:nvPr/>
        </p:nvSpPr>
        <p:spPr>
          <a:xfrm>
            <a:off x="228600" y="1447800"/>
            <a:ext cx="8534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stack head always scans the top symbol of the stack. It performs two basic operations: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457200" y="2819400"/>
            <a:ext cx="71527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 operation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Adds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new symbol at the top.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498159" y="3657600"/>
            <a:ext cx="62836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 operation 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Removes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top symbol.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533400" y="4800600"/>
            <a:ext cx="43190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Alphabet of stack symbols: </a:t>
            </a:r>
            <a:r>
              <a:rPr lang="en-US" sz="28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8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457200" y="14478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head scans at a cell on the tape and can </a:t>
            </a:r>
            <a:r>
              <a:rPr i="1" lang="en-US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 symbol on the cell. In each move, the head can move to the right cell.</a:t>
            </a:r>
            <a:endParaRPr/>
          </a:p>
          <a:p>
            <a:pPr indent="-119379" lvl="0" marL="342900" rtl="0" algn="l"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18"/>
          <p:cNvGrpSpPr/>
          <p:nvPr/>
        </p:nvGrpSpPr>
        <p:grpSpPr>
          <a:xfrm>
            <a:off x="2514600" y="3962400"/>
            <a:ext cx="3886200" cy="617108"/>
            <a:chOff x="1981200" y="1964789"/>
            <a:chExt cx="3886200" cy="617108"/>
          </a:xfrm>
        </p:grpSpPr>
        <p:cxnSp>
          <p:nvCxnSpPr>
            <p:cNvPr id="162" name="Google Shape;162;p18"/>
            <p:cNvCxnSpPr/>
            <p:nvPr/>
          </p:nvCxnSpPr>
          <p:spPr>
            <a:xfrm>
              <a:off x="1981200" y="2057399"/>
              <a:ext cx="38862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8"/>
            <p:cNvCxnSpPr/>
            <p:nvPr/>
          </p:nvCxnSpPr>
          <p:spPr>
            <a:xfrm>
              <a:off x="1981200" y="2057399"/>
              <a:ext cx="0" cy="17838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8"/>
            <p:cNvCxnSpPr/>
            <p:nvPr/>
          </p:nvCxnSpPr>
          <p:spPr>
            <a:xfrm>
              <a:off x="1981200" y="2268359"/>
              <a:ext cx="38862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8"/>
            <p:cNvCxnSpPr/>
            <p:nvPr/>
          </p:nvCxnSpPr>
          <p:spPr>
            <a:xfrm>
              <a:off x="2362200" y="2057399"/>
              <a:ext cx="0" cy="17838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8"/>
            <p:cNvCxnSpPr/>
            <p:nvPr/>
          </p:nvCxnSpPr>
          <p:spPr>
            <a:xfrm>
              <a:off x="2743200" y="2057399"/>
              <a:ext cx="0" cy="17838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8"/>
            <p:cNvCxnSpPr/>
            <p:nvPr/>
          </p:nvCxnSpPr>
          <p:spPr>
            <a:xfrm>
              <a:off x="3124200" y="2057399"/>
              <a:ext cx="0" cy="17838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8"/>
            <p:cNvCxnSpPr/>
            <p:nvPr/>
          </p:nvCxnSpPr>
          <p:spPr>
            <a:xfrm>
              <a:off x="3505200" y="2057399"/>
              <a:ext cx="0" cy="17838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8"/>
            <p:cNvCxnSpPr/>
            <p:nvPr/>
          </p:nvCxnSpPr>
          <p:spPr>
            <a:xfrm>
              <a:off x="3886200" y="2057399"/>
              <a:ext cx="0" cy="17838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8"/>
            <p:cNvCxnSpPr/>
            <p:nvPr/>
          </p:nvCxnSpPr>
          <p:spPr>
            <a:xfrm>
              <a:off x="4267200" y="2057399"/>
              <a:ext cx="0" cy="17838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8"/>
            <p:cNvCxnSpPr/>
            <p:nvPr/>
          </p:nvCxnSpPr>
          <p:spPr>
            <a:xfrm>
              <a:off x="4648200" y="2057399"/>
              <a:ext cx="0" cy="17838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18"/>
            <p:cNvCxnSpPr/>
            <p:nvPr/>
          </p:nvCxnSpPr>
          <p:spPr>
            <a:xfrm>
              <a:off x="5029200" y="2057399"/>
              <a:ext cx="0" cy="17838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8"/>
            <p:cNvCxnSpPr/>
            <p:nvPr/>
          </p:nvCxnSpPr>
          <p:spPr>
            <a:xfrm>
              <a:off x="5410200" y="2057399"/>
              <a:ext cx="0" cy="17838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8"/>
            <p:cNvCxnSpPr/>
            <p:nvPr/>
          </p:nvCxnSpPr>
          <p:spPr>
            <a:xfrm rot="10800000">
              <a:off x="3352800" y="2367835"/>
              <a:ext cx="0" cy="21406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5" name="Google Shape;175;p18"/>
            <p:cNvSpPr txBox="1"/>
            <p:nvPr/>
          </p:nvSpPr>
          <p:spPr>
            <a:xfrm>
              <a:off x="3184525" y="1964789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176" name="Google Shape;176;p18"/>
            <p:cNvCxnSpPr/>
            <p:nvPr/>
          </p:nvCxnSpPr>
          <p:spPr>
            <a:xfrm>
              <a:off x="5867400" y="2057399"/>
              <a:ext cx="0" cy="17838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18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47800"/>
            <a:ext cx="5450194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609600" y="2438400"/>
            <a:ext cx="7772400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finite set of states.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A finite set of input symbols.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finite stack alphabet.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The transition function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start state.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="1" baseline="-25000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Initial symbol in the stack.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set of accepting states.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/>
        </p:nvSpPr>
        <p:spPr>
          <a:xfrm>
            <a:off x="152400" y="1371600"/>
            <a:ext cx="8686800" cy="4293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The transition function 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input:</a:t>
            </a:r>
            <a:endParaRPr/>
          </a:p>
          <a:p>
            <a:pPr indent="0" lvl="1" marL="4572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current state where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1" marL="4572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symbo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(the empty string).</a:t>
            </a:r>
            <a:endParaRPr/>
          </a:p>
          <a:p>
            <a:pPr indent="0" lvl="1" marL="4572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stack symbol,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may be popped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output:</a:t>
            </a:r>
            <a:endParaRPr/>
          </a:p>
          <a:p>
            <a:pPr indent="0" lvl="1" marL="4572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new state.</a:t>
            </a:r>
            <a:endParaRPr/>
          </a:p>
          <a:p>
            <a:pPr indent="0" lvl="1" marL="4572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stack symbols that may be pushed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52400" y="2743201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352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PDA gets input from a tape where the tape is divided into finitely many cells. Each cell contains a symbol in an alphabet </a:t>
            </a:r>
            <a:r>
              <a:rPr lang="en-US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52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21"/>
          <p:cNvCxnSpPr/>
          <p:nvPr/>
        </p:nvCxnSpPr>
        <p:spPr>
          <a:xfrm>
            <a:off x="1981200" y="1722437"/>
            <a:ext cx="365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1"/>
          <p:cNvCxnSpPr/>
          <p:nvPr/>
        </p:nvCxnSpPr>
        <p:spPr>
          <a:xfrm>
            <a:off x="1981200" y="1722437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1"/>
          <p:cNvCxnSpPr/>
          <p:nvPr/>
        </p:nvCxnSpPr>
        <p:spPr>
          <a:xfrm>
            <a:off x="2016480" y="2255837"/>
            <a:ext cx="365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1"/>
          <p:cNvCxnSpPr/>
          <p:nvPr/>
        </p:nvCxnSpPr>
        <p:spPr>
          <a:xfrm>
            <a:off x="2514600" y="1722437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1"/>
          <p:cNvCxnSpPr/>
          <p:nvPr/>
        </p:nvCxnSpPr>
        <p:spPr>
          <a:xfrm>
            <a:off x="4038600" y="1722437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1"/>
          <p:cNvCxnSpPr/>
          <p:nvPr/>
        </p:nvCxnSpPr>
        <p:spPr>
          <a:xfrm>
            <a:off x="4495800" y="1722437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1"/>
          <p:cNvCxnSpPr/>
          <p:nvPr/>
        </p:nvCxnSpPr>
        <p:spPr>
          <a:xfrm>
            <a:off x="4953000" y="1722437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1"/>
          <p:cNvCxnSpPr/>
          <p:nvPr/>
        </p:nvCxnSpPr>
        <p:spPr>
          <a:xfrm>
            <a:off x="3505200" y="1722437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1"/>
          <p:cNvCxnSpPr/>
          <p:nvPr/>
        </p:nvCxnSpPr>
        <p:spPr>
          <a:xfrm>
            <a:off x="3048000" y="1722437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1"/>
          <p:cNvSpPr txBox="1"/>
          <p:nvPr/>
        </p:nvSpPr>
        <p:spPr>
          <a:xfrm>
            <a:off x="2041525" y="1835150"/>
            <a:ext cx="3111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2574925" y="1835150"/>
            <a:ext cx="2349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3108325" y="1758950"/>
            <a:ext cx="3111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3565525" y="1758950"/>
            <a:ext cx="3111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4022725" y="1835150"/>
            <a:ext cx="3111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4556125" y="1758950"/>
            <a:ext cx="3111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211" name="Google Shape;211;p21"/>
          <p:cNvCxnSpPr/>
          <p:nvPr/>
        </p:nvCxnSpPr>
        <p:spPr>
          <a:xfrm>
            <a:off x="5410200" y="1722437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1"/>
          <p:cNvSpPr txBox="1"/>
          <p:nvPr/>
        </p:nvSpPr>
        <p:spPr>
          <a:xfrm>
            <a:off x="4953000" y="1722437"/>
            <a:ext cx="260350" cy="366713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213" name="Google Shape;213;p21"/>
          <p:cNvCxnSpPr/>
          <p:nvPr/>
        </p:nvCxnSpPr>
        <p:spPr>
          <a:xfrm>
            <a:off x="5638800" y="1722437"/>
            <a:ext cx="15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1"/>
          <p:cNvCxnSpPr/>
          <p:nvPr/>
        </p:nvCxnSpPr>
        <p:spPr>
          <a:xfrm flipH="1" rot="10800000">
            <a:off x="5638800" y="2209800"/>
            <a:ext cx="228600" cy="460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1"/>
          <p:cNvCxnSpPr/>
          <p:nvPr/>
        </p:nvCxnSpPr>
        <p:spPr>
          <a:xfrm>
            <a:off x="5791200" y="17526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1"/>
          <p:cNvSpPr txBox="1"/>
          <p:nvPr/>
        </p:nvSpPr>
        <p:spPr>
          <a:xfrm>
            <a:off x="5470525" y="1758950"/>
            <a:ext cx="2476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228600" y="3475037"/>
            <a:ext cx="8686800" cy="300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49"/>
              <a:buNone/>
            </a:pPr>
            <a:r>
              <a:rPr b="1" i="1" lang="en-US" sz="259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δ(q, a, v) </a:t>
            </a:r>
            <a:r>
              <a:rPr b="1" lang="en-US" sz="259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b="1" i="1" lang="en-US" sz="2590">
                <a:solidFill>
                  <a:srgbClr val="000000"/>
                </a:solidFill>
              </a:rPr>
              <a:t>(p, u)</a:t>
            </a:r>
            <a:endParaRPr b="1" sz="259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SzPts val="2849"/>
              <a:buNone/>
            </a:pP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Means that </a:t>
            </a:r>
            <a:r>
              <a:rPr lang="en-US" sz="2590"/>
              <a:t>the finite control is in the state </a:t>
            </a:r>
            <a:r>
              <a:rPr i="1" lang="en-US" sz="2590">
                <a:solidFill>
                  <a:schemeClr val="hlink"/>
                </a:solidFill>
              </a:rPr>
              <a:t>q</a:t>
            </a:r>
            <a:endParaRPr sz="25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SzPts val="2849"/>
              <a:buNone/>
            </a:pP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And if the tape head reads </a:t>
            </a:r>
            <a:r>
              <a:rPr i="1" lang="en-US" sz="259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a, </a:t>
            </a: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SzPts val="2849"/>
              <a:buNone/>
            </a:pP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And the stack head reads </a:t>
            </a:r>
            <a:r>
              <a:rPr i="1" lang="en-US" sz="259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, then 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SzPts val="2849"/>
              <a:buNone/>
            </a:pP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one of possible moves is that the next state is </a:t>
            </a:r>
            <a:r>
              <a:rPr i="1" lang="en-US" sz="259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59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 is replaced by </a:t>
            </a:r>
            <a:r>
              <a:rPr i="1" lang="en-US" sz="259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 at stack, and the tape head moves one cell to the right.</a:t>
            </a:r>
            <a:endParaRPr/>
          </a:p>
          <a:p>
            <a:pPr indent="-161988" lvl="0" marL="342900" rtl="0" algn="l">
              <a:spcBef>
                <a:spcPts val="518"/>
              </a:spcBef>
              <a:spcAft>
                <a:spcPts val="0"/>
              </a:spcAft>
              <a:buSzPts val="2849"/>
              <a:buNone/>
            </a:pPr>
            <a:r>
              <a:t/>
            </a:r>
            <a:endParaRPr sz="259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2"/>
          <p:cNvCxnSpPr/>
          <p:nvPr/>
        </p:nvCxnSpPr>
        <p:spPr>
          <a:xfrm rot="10800000">
            <a:off x="5486400" y="2103437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2"/>
          <p:cNvSpPr txBox="1"/>
          <p:nvPr/>
        </p:nvSpPr>
        <p:spPr>
          <a:xfrm>
            <a:off x="5433480" y="1734959"/>
            <a:ext cx="1841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2"/>
          <p:cNvCxnSpPr/>
          <p:nvPr/>
        </p:nvCxnSpPr>
        <p:spPr>
          <a:xfrm>
            <a:off x="3733800" y="2255837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2"/>
          <p:cNvCxnSpPr/>
          <p:nvPr/>
        </p:nvCxnSpPr>
        <p:spPr>
          <a:xfrm>
            <a:off x="4724400" y="1646237"/>
            <a:ext cx="129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2"/>
          <p:cNvCxnSpPr/>
          <p:nvPr/>
        </p:nvCxnSpPr>
        <p:spPr>
          <a:xfrm>
            <a:off x="4724400" y="2106612"/>
            <a:ext cx="129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2"/>
          <p:cNvCxnSpPr/>
          <p:nvPr/>
        </p:nvCxnSpPr>
        <p:spPr>
          <a:xfrm>
            <a:off x="5341938" y="1646237"/>
            <a:ext cx="0" cy="4603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2"/>
          <p:cNvCxnSpPr/>
          <p:nvPr/>
        </p:nvCxnSpPr>
        <p:spPr>
          <a:xfrm>
            <a:off x="4970463" y="1646237"/>
            <a:ext cx="0" cy="4603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2"/>
          <p:cNvCxnSpPr/>
          <p:nvPr/>
        </p:nvCxnSpPr>
        <p:spPr>
          <a:xfrm>
            <a:off x="5711825" y="1646237"/>
            <a:ext cx="0" cy="4603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2"/>
          <p:cNvSpPr/>
          <p:nvPr/>
        </p:nvSpPr>
        <p:spPr>
          <a:xfrm>
            <a:off x="5280025" y="2566987"/>
            <a:ext cx="493713" cy="52705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4953000" y="1722437"/>
            <a:ext cx="304800" cy="366713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pSp>
        <p:nvGrpSpPr>
          <p:cNvPr id="233" name="Google Shape;233;p22"/>
          <p:cNvGrpSpPr/>
          <p:nvPr/>
        </p:nvGrpSpPr>
        <p:grpSpPr>
          <a:xfrm>
            <a:off x="1143000" y="1570037"/>
            <a:ext cx="2057400" cy="1600200"/>
            <a:chOff x="1143000" y="1570037"/>
            <a:chExt cx="2057400" cy="1600200"/>
          </a:xfrm>
        </p:grpSpPr>
        <p:cxnSp>
          <p:nvCxnSpPr>
            <p:cNvPr id="234" name="Google Shape;234;p22"/>
            <p:cNvCxnSpPr/>
            <p:nvPr/>
          </p:nvCxnSpPr>
          <p:spPr>
            <a:xfrm>
              <a:off x="1143000" y="1570037"/>
              <a:ext cx="1360488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2"/>
            <p:cNvCxnSpPr/>
            <p:nvPr/>
          </p:nvCxnSpPr>
          <p:spPr>
            <a:xfrm>
              <a:off x="1143000" y="2079625"/>
              <a:ext cx="1360488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2"/>
            <p:cNvCxnSpPr/>
            <p:nvPr/>
          </p:nvCxnSpPr>
          <p:spPr>
            <a:xfrm>
              <a:off x="1752600" y="1570037"/>
              <a:ext cx="0" cy="474663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2"/>
            <p:cNvCxnSpPr/>
            <p:nvPr/>
          </p:nvCxnSpPr>
          <p:spPr>
            <a:xfrm>
              <a:off x="2209800" y="1570037"/>
              <a:ext cx="0" cy="474663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2"/>
            <p:cNvCxnSpPr/>
            <p:nvPr/>
          </p:nvCxnSpPr>
          <p:spPr>
            <a:xfrm>
              <a:off x="1295400" y="1570037"/>
              <a:ext cx="0" cy="474663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2"/>
            <p:cNvCxnSpPr/>
            <p:nvPr/>
          </p:nvCxnSpPr>
          <p:spPr>
            <a:xfrm rot="10800000">
              <a:off x="1501775" y="2079625"/>
              <a:ext cx="0" cy="47307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0" name="Google Shape;240;p22"/>
            <p:cNvSpPr/>
            <p:nvPr/>
          </p:nvSpPr>
          <p:spPr>
            <a:xfrm>
              <a:off x="1295400" y="2560637"/>
              <a:ext cx="457200" cy="5334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/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1295400" y="1646237"/>
              <a:ext cx="374650" cy="366713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</a:t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2667000" y="2789237"/>
              <a:ext cx="381000" cy="3810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22"/>
            <p:cNvCxnSpPr/>
            <p:nvPr/>
          </p:nvCxnSpPr>
          <p:spPr>
            <a:xfrm rot="10800000">
              <a:off x="2667000" y="2636837"/>
              <a:ext cx="0" cy="152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2"/>
            <p:cNvCxnSpPr/>
            <p:nvPr/>
          </p:nvCxnSpPr>
          <p:spPr>
            <a:xfrm rot="10800000">
              <a:off x="3048000" y="2636837"/>
              <a:ext cx="0" cy="152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2"/>
            <p:cNvCxnSpPr/>
            <p:nvPr/>
          </p:nvCxnSpPr>
          <p:spPr>
            <a:xfrm>
              <a:off x="3048000" y="2636837"/>
              <a:ext cx="1524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22"/>
            <p:cNvCxnSpPr/>
            <p:nvPr/>
          </p:nvCxnSpPr>
          <p:spPr>
            <a:xfrm rot="10800000">
              <a:off x="2590800" y="2636837"/>
              <a:ext cx="762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2"/>
            <p:cNvCxnSpPr/>
            <p:nvPr/>
          </p:nvCxnSpPr>
          <p:spPr>
            <a:xfrm flipH="1" rot="10800000">
              <a:off x="1752600" y="2255837"/>
              <a:ext cx="304800" cy="381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2"/>
            <p:cNvCxnSpPr/>
            <p:nvPr/>
          </p:nvCxnSpPr>
          <p:spPr>
            <a:xfrm>
              <a:off x="2057400" y="2255837"/>
              <a:ext cx="6096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2"/>
            <p:cNvCxnSpPr/>
            <p:nvPr/>
          </p:nvCxnSpPr>
          <p:spPr>
            <a:xfrm>
              <a:off x="2667000" y="2255837"/>
              <a:ext cx="152400" cy="533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0" name="Google Shape;250;p22"/>
            <p:cNvSpPr txBox="1"/>
            <p:nvPr/>
          </p:nvSpPr>
          <p:spPr>
            <a:xfrm>
              <a:off x="2651125" y="2749550"/>
              <a:ext cx="298450" cy="366712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sp>
        <p:nvSpPr>
          <p:cNvPr id="251" name="Google Shape;251;p22"/>
          <p:cNvSpPr/>
          <p:nvPr/>
        </p:nvSpPr>
        <p:spPr>
          <a:xfrm>
            <a:off x="6553200" y="2713037"/>
            <a:ext cx="381000" cy="3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22"/>
          <p:cNvCxnSpPr/>
          <p:nvPr/>
        </p:nvCxnSpPr>
        <p:spPr>
          <a:xfrm rot="10800000">
            <a:off x="6553200" y="2560637"/>
            <a:ext cx="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2"/>
          <p:cNvCxnSpPr/>
          <p:nvPr/>
        </p:nvCxnSpPr>
        <p:spPr>
          <a:xfrm rot="10800000">
            <a:off x="6934200" y="2560637"/>
            <a:ext cx="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2"/>
          <p:cNvCxnSpPr/>
          <p:nvPr/>
        </p:nvCxnSpPr>
        <p:spPr>
          <a:xfrm>
            <a:off x="6934200" y="2560637"/>
            <a:ext cx="15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2"/>
          <p:cNvCxnSpPr/>
          <p:nvPr/>
        </p:nvCxnSpPr>
        <p:spPr>
          <a:xfrm rot="10800000">
            <a:off x="6477000" y="2560637"/>
            <a:ext cx="76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2"/>
          <p:cNvCxnSpPr/>
          <p:nvPr/>
        </p:nvCxnSpPr>
        <p:spPr>
          <a:xfrm flipH="1" rot="10800000">
            <a:off x="5791200" y="2255837"/>
            <a:ext cx="45720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2"/>
          <p:cNvCxnSpPr/>
          <p:nvPr/>
        </p:nvCxnSpPr>
        <p:spPr>
          <a:xfrm>
            <a:off x="6248400" y="2255837"/>
            <a:ext cx="38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2"/>
          <p:cNvCxnSpPr/>
          <p:nvPr/>
        </p:nvCxnSpPr>
        <p:spPr>
          <a:xfrm>
            <a:off x="6629400" y="2255837"/>
            <a:ext cx="76200" cy="4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2"/>
          <p:cNvSpPr txBox="1"/>
          <p:nvPr/>
        </p:nvSpPr>
        <p:spPr>
          <a:xfrm>
            <a:off x="6537325" y="2673350"/>
            <a:ext cx="311150" cy="366712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fmla="val 11980" name="adj"/>
            </a:avLst>
          </a:prstGeom>
          <a:solidFill>
            <a:srgbClr val="1158A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Pushdown Automata (PDA)</a:t>
            </a:r>
            <a:endParaRPr b="1"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