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32">
          <p15:clr>
            <a:srgbClr val="A4A3A4"/>
          </p15:clr>
        </p15:guide>
        <p15:guide id="2" pos="29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32" orient="horz"/>
        <p:guide pos="297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3225" lIns="86475" spcFirstLastPara="1" rIns="86475" wrap="square" tIns="43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3225" lIns="86475" spcFirstLastPara="1" rIns="86475" wrap="square" tIns="43225">
            <a:no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Farazul H Bhuiyan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Lecturer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Dept. of CSE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BRAC University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Bangladesh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20/2/17</a:t>
            </a:r>
            <a:endParaRPr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20/2/17</a:t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20/2/17</a:t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20/2/17</a:t>
            </a:r>
            <a:endParaRPr/>
          </a:p>
        </p:txBody>
      </p:sp>
      <p:sp>
        <p:nvSpPr>
          <p:cNvPr id="116" name="Google Shape;11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20/2/17</a:t>
            </a:r>
            <a:endParaRPr/>
          </a:p>
        </p:txBody>
      </p:sp>
      <p:sp>
        <p:nvSpPr>
          <p:cNvPr id="124" name="Google Shape;12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20/2/17</a:t>
            </a:r>
            <a:endParaRPr/>
          </a:p>
        </p:txBody>
      </p:sp>
      <p:sp>
        <p:nvSpPr>
          <p:cNvPr id="132" name="Google Shape;13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20/2/17</a:t>
            </a:r>
            <a:endParaRPr/>
          </a:p>
        </p:txBody>
      </p:sp>
      <p:sp>
        <p:nvSpPr>
          <p:cNvPr id="140" name="Google Shape;14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20/2/17</a:t>
            </a:r>
            <a:endParaRPr/>
          </a:p>
        </p:txBody>
      </p:sp>
      <p:sp>
        <p:nvSpPr>
          <p:cNvPr id="148" name="Google Shape;148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52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1763688" y="476672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2966394" y="325485"/>
            <a:ext cx="4445691" cy="6995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763688" y="476672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691680" y="1600200"/>
            <a:ext cx="6995120" cy="444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763688" y="476672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2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763688" y="476672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560"/>
              </a:spcBef>
              <a:spcAft>
                <a:spcPts val="0"/>
              </a:spcAft>
              <a:buSzPts val="308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560"/>
              </a:spcBef>
              <a:spcAft>
                <a:spcPts val="0"/>
              </a:spcAft>
              <a:buSzPts val="308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1763688" y="476672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algn="l">
              <a:spcBef>
                <a:spcPts val="640"/>
              </a:spcBef>
              <a:spcAft>
                <a:spcPts val="0"/>
              </a:spcAft>
              <a:buSzPts val="352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800000"/>
              </a:buClr>
              <a:buSzPts val="352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763688" y="476672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91680" y="1600200"/>
            <a:ext cx="6995120" cy="444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800000"/>
              </a:buClr>
              <a:buSzPts val="3520"/>
              <a:buFont typeface="Calibri"/>
              <a:buChar char="●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525344"/>
            <a:ext cx="4572000" cy="332656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CSE 417 Automata and Theory of Computation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4559063" y="6525344"/>
            <a:ext cx="4572000" cy="332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 Nafees Mansoor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8532439" y="6490028"/>
            <a:ext cx="598623" cy="367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8638" y="764704"/>
            <a:ext cx="1683042" cy="299188"/>
          </a:xfrm>
          <a:prstGeom prst="rect">
            <a:avLst/>
          </a:prstGeom>
          <a:solidFill>
            <a:srgbClr val="FFDC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lab-logo-small.gif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155" y="14163"/>
            <a:ext cx="1648909" cy="6785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762000" y="22860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60" u="none" cap="none" strike="noStrike">
                <a:solidFill>
                  <a:srgbClr val="10478B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b="0" i="0" sz="2960" u="none" cap="none" strike="noStrike">
              <a:solidFill>
                <a:srgbClr val="1047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Automata and Theory of Computation </a:t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RE</a:t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209800" y="1371600"/>
            <a:ext cx="4495800" cy="1052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374650" marR="0" rtl="0" algn="ctr"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CSE 417</a:t>
            </a:r>
            <a:endParaRPr b="1" i="0" sz="3600" u="none" cap="none" strike="noStrike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228600" y="1066800"/>
            <a:ext cx="6995120" cy="444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●"/>
            </a:pPr>
            <a:r>
              <a:rPr lang="en-US"/>
              <a:t>R.E. 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8132" y="1219200"/>
            <a:ext cx="1446068" cy="38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2"/>
          <p:cNvGrpSpPr/>
          <p:nvPr/>
        </p:nvGrpSpPr>
        <p:grpSpPr>
          <a:xfrm>
            <a:off x="838200" y="1981200"/>
            <a:ext cx="7010400" cy="3352800"/>
            <a:chOff x="381000" y="1981200"/>
            <a:chExt cx="8636000" cy="4445000"/>
          </a:xfrm>
        </p:grpSpPr>
        <p:pic>
          <p:nvPicPr>
            <p:cNvPr id="161" name="Google Shape;161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1000" y="1981200"/>
              <a:ext cx="2768600" cy="55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52800" y="1981200"/>
              <a:ext cx="3644900" cy="57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52800" y="2743200"/>
              <a:ext cx="3327400" cy="57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352800" y="3505200"/>
              <a:ext cx="4699000" cy="57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352800" y="4267200"/>
              <a:ext cx="3784600" cy="57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52800" y="5029200"/>
              <a:ext cx="4749800" cy="57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352800" y="5867400"/>
              <a:ext cx="5664200" cy="55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22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228600" y="1143000"/>
            <a:ext cx="6995120" cy="444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9379" lvl="0" marL="342900" rtl="0" algn="l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/>
              <a:t>R.E.</a:t>
            </a:r>
            <a:endParaRPr/>
          </a:p>
          <a:p>
            <a:pPr indent="-119379" lvl="0" marL="342900" rtl="0" algn="l"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828800"/>
            <a:ext cx="324196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2743200"/>
            <a:ext cx="5410200" cy="474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04800" y="1066800"/>
            <a:ext cx="8610600" cy="444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9379" lvl="0" marL="342900" rtl="0" algn="l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/>
              <a:t>What would be the R.E. to define the set of strings over {0,1} that end in 2 consecutive 1's.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rPr lang="en-US"/>
              <a:t>	R.E. (0 | 1)* 11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/>
              <a:t>What would be the R.E. to define the set of strings over {0,1} that have at least one 1.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rPr lang="en-US"/>
              <a:t>	R.E. 0* 1 (0 | 1)*</a:t>
            </a:r>
            <a:endParaRPr/>
          </a:p>
          <a:p>
            <a:pPr indent="-119379" lvl="0" marL="342900" rtl="0" algn="l"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/>
          </a:p>
          <a:p>
            <a:pPr indent="-119379" lvl="0" marL="342900" rtl="0" algn="l"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0" y="1066800"/>
            <a:ext cx="6995120" cy="444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9379" lvl="0" marL="342900" rtl="0" algn="l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/>
              <a:t>Regular expression</a:t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828800"/>
            <a:ext cx="2895600" cy="47717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0" y="1066800"/>
            <a:ext cx="6995120" cy="444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9379" lvl="0" marL="342900" rtl="0" algn="l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/>
              <a:t>Regular expression</a:t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743075"/>
            <a:ext cx="4432300" cy="54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26"/>
          <p:cNvGrpSpPr/>
          <p:nvPr/>
        </p:nvGrpSpPr>
        <p:grpSpPr>
          <a:xfrm>
            <a:off x="914400" y="2819400"/>
            <a:ext cx="6629400" cy="584204"/>
            <a:chOff x="836" y="2128"/>
            <a:chExt cx="4789" cy="368"/>
          </a:xfrm>
        </p:grpSpPr>
        <p:pic>
          <p:nvPicPr>
            <p:cNvPr id="198" name="Google Shape;198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6" y="2144"/>
              <a:ext cx="584" cy="3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26"/>
            <p:cNvSpPr txBox="1"/>
            <p:nvPr/>
          </p:nvSpPr>
          <p:spPr>
            <a:xfrm>
              <a:off x="1478" y="2128"/>
              <a:ext cx="4147" cy="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2362200" y="2895600"/>
            <a:ext cx="55626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6000"/>
              <a:buFont typeface="Calibri"/>
              <a:buNone/>
            </a:pPr>
            <a:r>
              <a:rPr b="1" lang="en-US" sz="6000"/>
              <a:t>Thank You</a:t>
            </a:r>
            <a:endParaRPr b="1" sz="6000"/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81000" y="1219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●"/>
            </a:pPr>
            <a:r>
              <a:rPr i="1" lang="en-US"/>
              <a:t>Regular expressions</a:t>
            </a:r>
            <a:r>
              <a:rPr lang="en-US"/>
              <a:t>  are an algebraic way to describe languages.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/>
              <a:t>Describes exactly the regular languages.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/>
              <a:t>If R is a regular expression, then L(R) is the language it defines.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228600" y="1066800"/>
            <a:ext cx="8382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8"/>
              <a:buFont typeface="Verdana"/>
              <a:buNone/>
            </a:pPr>
            <a:r>
              <a:rPr lang="en-US" sz="2480">
                <a:latin typeface="Verdana"/>
                <a:ea typeface="Verdana"/>
                <a:cs typeface="Verdana"/>
                <a:sym typeface="Verdana"/>
              </a:rPr>
              <a:t>A regular expression over an alphabet Σ is recursively defined as follows: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728"/>
              <a:buFont typeface="Calibri"/>
              <a:buNone/>
            </a:pPr>
            <a:r>
              <a:t/>
            </a:r>
            <a:endParaRPr sz="248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728"/>
              <a:buChar char="●"/>
            </a:pPr>
            <a:r>
              <a:rPr lang="en-US" sz="2480">
                <a:latin typeface="Verdana"/>
                <a:ea typeface="Verdana"/>
                <a:cs typeface="Verdana"/>
                <a:sym typeface="Verdana"/>
              </a:rPr>
              <a:t>a denotes Regular Expression where a ∈ Σ</a:t>
            </a:r>
            <a:endParaRPr sz="248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728"/>
              <a:buChar char="●"/>
            </a:pPr>
            <a:r>
              <a:rPr lang="en-US" sz="2480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aseline="-25000" lang="en-US" sz="2480"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i="1" lang="en-US" sz="2480"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-US" sz="2480">
                <a:latin typeface="Verdana"/>
                <a:ea typeface="Verdana"/>
                <a:cs typeface="Verdana"/>
                <a:sym typeface="Verdana"/>
              </a:rPr>
              <a:t> R</a:t>
            </a:r>
            <a:r>
              <a:rPr baseline="-25000" lang="en-US" sz="2480"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2480">
                <a:latin typeface="Verdana"/>
                <a:ea typeface="Verdana"/>
                <a:cs typeface="Verdana"/>
                <a:sym typeface="Verdana"/>
              </a:rPr>
              <a:t>is a R.E.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>
                <a:latin typeface="Verdana"/>
                <a:ea typeface="Verdana"/>
                <a:cs typeface="Verdana"/>
                <a:sym typeface="Verdana"/>
              </a:rPr>
              <a:t>Where R</a:t>
            </a:r>
            <a:r>
              <a:rPr baseline="-25000" lang="en-US" sz="217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2170">
                <a:latin typeface="Verdana"/>
                <a:ea typeface="Verdana"/>
                <a:cs typeface="Verdana"/>
                <a:sym typeface="Verdana"/>
              </a:rPr>
              <a:t> and R</a:t>
            </a:r>
            <a:r>
              <a:rPr baseline="-25000" lang="en-US" sz="217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2170">
                <a:latin typeface="Verdana"/>
                <a:ea typeface="Verdana"/>
                <a:cs typeface="Verdana"/>
                <a:sym typeface="Verdana"/>
              </a:rPr>
              <a:t> are R.Es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>
                <a:latin typeface="Verdana"/>
                <a:ea typeface="Verdana"/>
                <a:cs typeface="Verdana"/>
                <a:sym typeface="Verdana"/>
              </a:rPr>
              <a:t>Other Notation: R</a:t>
            </a:r>
            <a:r>
              <a:rPr baseline="-25000" lang="en-US" sz="2170"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i="1" lang="en-US" sz="217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lang="en-US" sz="2170">
                <a:latin typeface="Verdana"/>
                <a:ea typeface="Verdana"/>
                <a:cs typeface="Verdana"/>
                <a:sym typeface="Verdana"/>
              </a:rPr>
              <a:t> R</a:t>
            </a:r>
            <a:r>
              <a:rPr baseline="-25000" lang="en-US" sz="2170"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2170">
                <a:latin typeface="Verdana"/>
                <a:ea typeface="Verdana"/>
                <a:cs typeface="Verdana"/>
                <a:sym typeface="Verdana"/>
              </a:rPr>
              <a:t>(‘|’ is read as OR)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728"/>
              <a:buChar char="●"/>
            </a:pPr>
            <a:r>
              <a:rPr lang="en-US" sz="2480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aseline="-25000" lang="en-US" sz="2480"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i="1" lang="en-US" sz="2480"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lang="en-US" sz="2480">
                <a:latin typeface="Verdana"/>
                <a:ea typeface="Verdana"/>
                <a:cs typeface="Verdana"/>
                <a:sym typeface="Verdana"/>
              </a:rPr>
              <a:t> R</a:t>
            </a:r>
            <a:r>
              <a:rPr baseline="-25000" lang="en-US" sz="2480"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2480">
                <a:latin typeface="Verdana"/>
                <a:ea typeface="Verdana"/>
                <a:cs typeface="Verdana"/>
                <a:sym typeface="Verdana"/>
              </a:rPr>
              <a:t>is a R.E.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>
                <a:latin typeface="Verdana"/>
                <a:ea typeface="Verdana"/>
                <a:cs typeface="Verdana"/>
                <a:sym typeface="Verdana"/>
              </a:rPr>
              <a:t>Concatenation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>
                <a:latin typeface="Verdana"/>
                <a:ea typeface="Verdana"/>
                <a:cs typeface="Verdana"/>
                <a:sym typeface="Verdana"/>
              </a:rPr>
              <a:t>Other Notation: R</a:t>
            </a:r>
            <a:r>
              <a:rPr baseline="-25000" lang="en-US" sz="2170"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en-US" sz="2170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aseline="-25000" lang="en-US" sz="2170"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728"/>
              <a:buChar char="●"/>
            </a:pPr>
            <a:r>
              <a:rPr lang="en-US" sz="2480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aseline="-25000" lang="en-US" sz="248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2480">
                <a:latin typeface="Verdana"/>
                <a:ea typeface="Verdana"/>
                <a:cs typeface="Verdana"/>
                <a:sym typeface="Verdana"/>
              </a:rPr>
              <a:t>* is a R.E.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728"/>
              <a:buChar char="●"/>
            </a:pPr>
            <a:r>
              <a:rPr lang="en-US" sz="2480">
                <a:latin typeface="Verdana"/>
                <a:ea typeface="Verdana"/>
                <a:cs typeface="Verdana"/>
                <a:sym typeface="Verdana"/>
              </a:rPr>
              <a:t>ε is R.E. </a:t>
            </a:r>
            <a:endParaRPr sz="248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728"/>
              <a:buChar char="●"/>
            </a:pPr>
            <a:r>
              <a:rPr lang="en-US" sz="2480">
                <a:latin typeface="Verdana"/>
                <a:ea typeface="Verdana"/>
                <a:cs typeface="Verdana"/>
                <a:sym typeface="Verdana"/>
              </a:rPr>
              <a:t>ø is R.E.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728"/>
              <a:buChar char="●"/>
            </a:pPr>
            <a:r>
              <a:rPr lang="en-US" sz="2480">
                <a:latin typeface="Verdana"/>
                <a:ea typeface="Verdana"/>
                <a:cs typeface="Verdana"/>
                <a:sym typeface="Verdana"/>
              </a:rPr>
              <a:t>(R</a:t>
            </a:r>
            <a:r>
              <a:rPr baseline="-25000" lang="en-US" sz="248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2480">
                <a:latin typeface="Verdana"/>
                <a:ea typeface="Verdana"/>
                <a:cs typeface="Verdana"/>
                <a:sym typeface="Verdana"/>
              </a:rPr>
              <a:t>) is R.E.</a:t>
            </a:r>
            <a:endParaRPr sz="248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520"/>
              <a:buFont typeface="Verdana"/>
              <a:buNone/>
            </a:pPr>
            <a:r>
              <a:rPr lang="en-US" u="sng">
                <a:latin typeface="Verdana"/>
                <a:ea typeface="Verdana"/>
                <a:cs typeface="Verdana"/>
                <a:sym typeface="Verdana"/>
              </a:rPr>
              <a:t>Star Binds Tightest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ab*  = a(b)*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	   != (ab)*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Concatenation Binds Tighter Than union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ab U c = (ab) U c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	     != a (b U c)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ab | c = (ab) | c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	     != a (b | c)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80"/>
              <a:buNone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Star or Closure (Zero or More Occurrences 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3080"/>
              <a:buChar char="●"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a*  = {a}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 	 = {a}*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Plus (One or More Occurrences) 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3080"/>
              <a:buChar char="●"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aseline="30000" lang="en-US" sz="2800"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  = aa*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 	 </a:t>
            </a: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= {a}</a:t>
            </a:r>
            <a:r>
              <a:rPr baseline="30000" lang="en-US" sz="2800">
                <a:latin typeface="Verdana"/>
                <a:ea typeface="Verdana"/>
                <a:cs typeface="Verdana"/>
                <a:sym typeface="Verdana"/>
              </a:rPr>
              <a:t>+</a:t>
            </a:r>
            <a:endParaRPr baseline="30000"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Optional (One or No Occurrence) 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3080"/>
              <a:buChar char="●"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[a]  = a|ε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 	  = (a U ε)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 	  = a?</a:t>
            </a:r>
            <a:endParaRPr baseline="30000"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t/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t/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80"/>
              <a:buNone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Parentheses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3080"/>
              <a:buChar char="●"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aa  bUc aa bUc aa = 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(aab)U(caab)U(caa)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(aab)|(caab)|(caa)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d U ab*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cd* = 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(d) U (a(b*)c(d*))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(d) | (a(b*)c(d*))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80"/>
              <a:buNone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Each Regular Expression describes a Language.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Which Language?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L(R)=?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L(a) = {a}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L(R</a:t>
            </a:r>
            <a:r>
              <a:rPr baseline="-25000" lang="en-US"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i="1" lang="en-US"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 R</a:t>
            </a:r>
            <a:r>
              <a:rPr baseline="-25000" lang="en-US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) = L(R</a:t>
            </a:r>
            <a:r>
              <a:rPr baseline="-25000" lang="en-US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) U L(R</a:t>
            </a:r>
            <a:r>
              <a:rPr baseline="-25000" lang="en-US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L(R</a:t>
            </a:r>
            <a:r>
              <a:rPr baseline="-25000" lang="en-US"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i="1" lang="en-US"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 R</a:t>
            </a:r>
            <a:r>
              <a:rPr baseline="-25000" lang="en-US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) = L(R</a:t>
            </a:r>
            <a:r>
              <a:rPr baseline="-25000" lang="en-US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)o L(R</a:t>
            </a:r>
            <a:r>
              <a:rPr baseline="-25000" lang="en-US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L(R</a:t>
            </a:r>
            <a:r>
              <a:rPr baseline="-25000" lang="en-US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*) = L(R</a:t>
            </a:r>
            <a:r>
              <a:rPr baseline="-25000" lang="en-US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)*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L(ε) = {ε}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L(ø) = {}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80"/>
              <a:buNone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For Σ ={a, b, c, d}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R.E. 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Language {a}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R.E. abdcd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Language {abdbd}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R.E. ab U cd = ab | cd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Language {ab, cd}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R.E. a(bUc)d = a(b|c)d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Language {abd, acd}</a:t>
            </a:r>
            <a:endParaRPr/>
          </a:p>
          <a:p>
            <a:pPr indent="-119379" lvl="0" marL="342900" rtl="0" algn="l"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80"/>
              <a:buNone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For Σ ={a, b, c, d}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R.E. ab</a:t>
            </a:r>
            <a:r>
              <a:rPr baseline="30000" lang="en-US"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c </a:t>
            </a:r>
            <a:endParaRPr/>
          </a:p>
          <a:p>
            <a:pPr indent="-39497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R.E. a[b]c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9497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R.E. a(bUc)ø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