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embeddedFontLst>
    <p:embeddedFont>
      <p:font typeface="Corbel" panose="020B0503020204020204" pitchFamily="3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  <p:embeddedFont>
      <p:font typeface="Arial Black" panose="020B0A04020102020204" pitchFamily="34" charset="0"/>
      <p:bold r:id="rId55"/>
    </p:embeddedFont>
    <p:embeddedFont>
      <p:font typeface="Tahoma" panose="020B0604030504040204" pitchFamily="34" charset="0"/>
      <p:regular r:id="rId56"/>
      <p:bold r:id="rId57"/>
    </p:embeddedFont>
    <p:embeddedFont>
      <p:font typeface="Corsiva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A93AC9-745D-411D-B3AC-C149896D0FAE}">
  <a:tblStyle styleId="{94A93AC9-745D-411D-B3AC-C149896D0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114"/>
      </p:cViewPr>
      <p:guideLst>
        <p:guide orient="horz" pos="2432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0035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Farazul H Bhuiyan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Lecturer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Dept. of CSE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BRAC University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Bangladesh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80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Farazul H Bhuiyan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BRAC University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574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Farazul H Bhuiyan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BRAC University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021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Farazul H Bhuiyan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BRAC University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956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Farazul H Bhuiyan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BRAC University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507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57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99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274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723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256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83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69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846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435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119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489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56" name="Google Shape;3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375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63" name="Google Shape;3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884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1678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77" name="Google Shape;3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936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99" name="Google Shape;3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45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20" name="Google Shape;4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20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0" name="Google Shape;1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915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56" name="Google Shape;4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521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97" name="Google Shape;4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09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31" name="Google Shape;5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774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62" name="Google Shape;5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Google Shape;56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020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86" name="Google Shape;5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Google Shape;58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400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93" name="Google Shape;5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682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638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078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12" name="Google Shape;6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1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5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Farazul H Bhuiyan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BRAC University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115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40" name="Google Shape;64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Google Shape;64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35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Farazul H Bhuiyan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Lecturer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Dept. Of CSE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70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Farazul H Bhuiyan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BRAC University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36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33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Farazul H Bhuiyan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BRAC University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17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41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F7F7F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2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3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4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5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6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299846" y="76200"/>
            <a:ext cx="639635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381000" y="1066801"/>
            <a:ext cx="8077200" cy="518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219200" y="-27505"/>
            <a:ext cx="7365113" cy="768694"/>
          </a:xfrm>
          <a:prstGeom prst="horizontalScroll">
            <a:avLst>
              <a:gd name="adj" fmla="val 11980"/>
            </a:avLst>
          </a:prstGeom>
          <a:solidFill>
            <a:srgbClr val="B01613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3F3F3">
                  <a:alpha val="13725"/>
                </a:srgbClr>
              </a:gs>
              <a:gs pos="36000">
                <a:srgbClr val="F3F3F3">
                  <a:alpha val="6666"/>
                </a:srgbClr>
              </a:gs>
              <a:gs pos="73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3F3F3">
                  <a:alpha val="8627"/>
                </a:srgbClr>
              </a:gs>
              <a:gs pos="36000">
                <a:srgbClr val="F3F3F3">
                  <a:alpha val="4705"/>
                </a:srgbClr>
              </a:gs>
              <a:gs pos="66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3F3F3">
                  <a:alpha val="10980"/>
                </a:srgbClr>
              </a:gs>
              <a:gs pos="36000">
                <a:srgbClr val="F3F3F3">
                  <a:alpha val="9803"/>
                </a:srgbClr>
              </a:gs>
              <a:gs pos="75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3F3F3">
                  <a:alpha val="7843"/>
                </a:srgbClr>
              </a:gs>
              <a:gs pos="36000">
                <a:srgbClr val="F3F3F3">
                  <a:alpha val="7843"/>
                </a:srgbClr>
              </a:gs>
              <a:gs pos="72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" descr="ulab-logo-small.gif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2400" y="76200"/>
            <a:ext cx="990600" cy="52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7391400" y="6448083"/>
            <a:ext cx="1752600" cy="414189"/>
          </a:xfrm>
          <a:prstGeom prst="rect">
            <a:avLst/>
          </a:prstGeom>
          <a:solidFill>
            <a:srgbClr val="B01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 Nafees Mansoor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>
            <a:off x="7753193" y="6144517"/>
            <a:ext cx="761908" cy="323195"/>
            <a:chOff x="6772602" y="6591507"/>
            <a:chExt cx="761908" cy="323195"/>
          </a:xfrm>
        </p:grpSpPr>
        <p:sp>
          <p:nvSpPr>
            <p:cNvPr id="20" name="Google Shape;20;p1"/>
            <p:cNvSpPr/>
            <p:nvPr/>
          </p:nvSpPr>
          <p:spPr>
            <a:xfrm>
              <a:off x="6981335" y="6636669"/>
              <a:ext cx="553175" cy="23287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2017</a:t>
              </a:r>
              <a:endPara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6772602" y="6591507"/>
              <a:ext cx="323195" cy="3231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"/>
          <p:cNvSpPr/>
          <p:nvPr/>
        </p:nvSpPr>
        <p:spPr>
          <a:xfrm rot="5400000">
            <a:off x="6142298" y="2947575"/>
            <a:ext cx="5236255" cy="768694"/>
          </a:xfrm>
          <a:prstGeom prst="horizontalScroll">
            <a:avLst>
              <a:gd name="adj" fmla="val 11980"/>
            </a:avLst>
          </a:prstGeom>
          <a:solidFill>
            <a:srgbClr val="B01613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 417 </a:t>
            </a:r>
            <a:r>
              <a:rPr lang="en-US" sz="1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Automata and Theory of Computation</a:t>
            </a:r>
            <a:r>
              <a:rPr lang="en-US" sz="1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1300060" y="68423"/>
            <a:ext cx="72842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849323" y="1295399"/>
            <a:ext cx="7548228" cy="46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Automata and Theory of Computation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CSE 417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 rot="-5400000">
            <a:off x="-2388451" y="3167455"/>
            <a:ext cx="5545596" cy="768694"/>
          </a:xfrm>
          <a:prstGeom prst="horizontalScroll">
            <a:avLst>
              <a:gd name="adj" fmla="val 11980"/>
            </a:avLst>
          </a:prstGeom>
          <a:solidFill>
            <a:srgbClr val="B01613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9" name="Google Shape;149;p19"/>
          <p:cNvSpPr/>
          <p:nvPr/>
        </p:nvSpPr>
        <p:spPr>
          <a:xfrm rot="-5400000">
            <a:off x="6161500" y="2940411"/>
            <a:ext cx="5240797" cy="768694"/>
          </a:xfrm>
          <a:prstGeom prst="horizontalScroll">
            <a:avLst>
              <a:gd name="adj" fmla="val 11980"/>
            </a:avLst>
          </a:prstGeom>
          <a:solidFill>
            <a:srgbClr val="B01613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915551" y="6139934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Lecture 1-</a:t>
            </a:r>
            <a:r>
              <a:rPr lang="en-US" sz="1800" b="1">
                <a:solidFill>
                  <a:srgbClr val="757575"/>
                </a:solidFill>
              </a:rPr>
              <a:t>2</a:t>
            </a:r>
            <a:endParaRPr sz="1800" b="1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/>
        </p:nvSpPr>
        <p:spPr>
          <a:xfrm>
            <a:off x="533400" y="1319212"/>
            <a:ext cx="8229600" cy="526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understand the limits of computation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problems require more resources to compute, and others may be computed with less. </a:t>
            </a:r>
            <a:endParaRPr/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study these issues we need mathematical notions of “resource” and “compute”. </a:t>
            </a:r>
            <a:endParaRPr/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study different “machine models” (finite automata, pushdown automata). . 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1468026" y="113525"/>
            <a:ext cx="425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Why to study Automata Theory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/>
        </p:nvSpPr>
        <p:spPr>
          <a:xfrm>
            <a:off x="533400" y="1319212"/>
            <a:ext cx="8229600" cy="526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Direct application in creating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Compilers,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editors,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 protocols,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design, . . 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compilers took several person-years; now can be written by a single student in one semester ☺ thanks to theory of parsing.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learn to think analytically about computing 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1468017" y="113522"/>
            <a:ext cx="49054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Why to study Automata Theory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533400" y="1143000"/>
            <a:ext cx="7696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Divided into three areas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Computability Theory</a:t>
            </a:r>
            <a:endParaRPr/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Classifies problems as solvable or not solvable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Theory</a:t>
            </a:r>
            <a:endParaRPr/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Classifies problems as easy ones and hard ones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Automata Theory</a:t>
            </a:r>
            <a:endParaRPr/>
          </a:p>
          <a:p>
            <a:pPr marL="1371600" marR="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Deals with definitions and properties of mathematical  models of computation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468017" y="113522"/>
            <a:ext cx="41002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Theory of Computation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>
            <a:spLocks noGrp="1"/>
          </p:cNvSpPr>
          <p:nvPr>
            <p:ph type="title"/>
          </p:nvPr>
        </p:nvSpPr>
        <p:spPr>
          <a:xfrm>
            <a:off x="762000" y="2286000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 Notions and Terminology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FF0000"/>
                </a:solidFill>
              </a:rPr>
              <a:t>What are Sets?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	Sets are collections of objects</a:t>
            </a: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S={a, b, c}</a:t>
            </a:r>
            <a:r>
              <a:rPr lang="en-US" sz="2800"/>
              <a:t> refers to the set </a:t>
            </a:r>
            <a:endParaRPr sz="2800"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whose elements are </a:t>
            </a:r>
            <a:r>
              <a:rPr lang="en-US" sz="2400">
                <a:solidFill>
                  <a:schemeClr val="accent2"/>
                </a:solidFill>
              </a:rPr>
              <a:t>a, b </a:t>
            </a:r>
            <a:r>
              <a:rPr lang="en-US" sz="2400"/>
              <a:t>and</a:t>
            </a:r>
            <a:r>
              <a:rPr lang="en-US" sz="2400">
                <a:solidFill>
                  <a:schemeClr val="accent2"/>
                </a:solidFill>
              </a:rPr>
              <a:t> c</a:t>
            </a:r>
            <a:r>
              <a:rPr lang="en-US" sz="2400"/>
              <a:t>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a ∈ S</a:t>
            </a:r>
            <a:r>
              <a:rPr lang="en-US" sz="2800"/>
              <a:t> </a:t>
            </a:r>
            <a:endParaRPr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means 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accent2"/>
                </a:solidFill>
              </a:rPr>
              <a:t>a is an element of set S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400"/>
              <a:t>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d ∉ S</a:t>
            </a:r>
            <a:r>
              <a:rPr lang="en-US" sz="2800"/>
              <a:t> </a:t>
            </a:r>
            <a:endParaRPr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means 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accent2"/>
                </a:solidFill>
              </a:rPr>
              <a:t>d is </a:t>
            </a:r>
            <a:r>
              <a:rPr lang="en-US" sz="2400" i="1">
                <a:solidFill>
                  <a:schemeClr val="accent2"/>
                </a:solidFill>
              </a:rPr>
              <a:t>not</a:t>
            </a:r>
            <a:r>
              <a:rPr lang="en-US" sz="2400">
                <a:solidFill>
                  <a:schemeClr val="accent2"/>
                </a:solidFill>
              </a:rPr>
              <a:t> an element of set S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400"/>
              <a:t>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{x ∈ S | P(x)}</a:t>
            </a:r>
            <a:r>
              <a:rPr lang="en-US" sz="2800"/>
              <a:t> </a:t>
            </a:r>
            <a:endParaRPr sz="2800"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is the set of all those x from S such that P(x) is true.   </a:t>
            </a:r>
            <a:endParaRPr sz="2400"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i="1"/>
              <a:t>E.g.,</a:t>
            </a:r>
            <a:r>
              <a:rPr lang="en-US" sz="2400"/>
              <a:t> T={x ∈</a:t>
            </a:r>
            <a:r>
              <a:rPr lang="en-US" sz="2400" b="1"/>
              <a:t>Z</a:t>
            </a:r>
            <a:r>
              <a:rPr lang="en-US" sz="2400"/>
              <a:t> | 0&lt;x&lt;10} .</a:t>
            </a:r>
            <a:endParaRPr sz="2400"/>
          </a:p>
        </p:txBody>
      </p:sp>
      <p:sp>
        <p:nvSpPr>
          <p:cNvPr id="286" name="Google Shape;286;p32"/>
          <p:cNvSpPr txBox="1"/>
          <p:nvPr/>
        </p:nvSpPr>
        <p:spPr>
          <a:xfrm>
            <a:off x="1468016" y="113522"/>
            <a:ext cx="26399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b="1"/>
              <a:t>Definition:</a:t>
            </a:r>
            <a:r>
              <a:rPr lang="en-US"/>
              <a:t> Suppose A and B are sets. Then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A is called a </a:t>
            </a:r>
            <a:r>
              <a:rPr lang="en-US" b="1">
                <a:solidFill>
                  <a:schemeClr val="accent2"/>
                </a:solidFill>
              </a:rPr>
              <a:t>subset </a:t>
            </a:r>
            <a:r>
              <a:rPr lang="en-US"/>
              <a:t>of B:  </a:t>
            </a:r>
            <a:r>
              <a:rPr lang="en-US" b="1">
                <a:solidFill>
                  <a:schemeClr val="accent2"/>
                </a:solidFill>
              </a:rPr>
              <a:t>A ⊆ B </a:t>
            </a:r>
            <a:r>
              <a:rPr lang="en-US">
                <a:solidFill>
                  <a:srgbClr val="FF0000"/>
                </a:solidFill>
              </a:rPr>
              <a:t>iff 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every element of A is also an element of B.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	Symbolically,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⊆B  ⇔  ∀x, if x∈A then x ∈B.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⊄ B   ⇔ ∃x such that x ∈ A and x∉B.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</a:t>
            </a:r>
            <a:endParaRPr/>
          </a:p>
        </p:txBody>
      </p:sp>
      <p:grpSp>
        <p:nvGrpSpPr>
          <p:cNvPr id="292" name="Google Shape;292;p33"/>
          <p:cNvGrpSpPr/>
          <p:nvPr/>
        </p:nvGrpSpPr>
        <p:grpSpPr>
          <a:xfrm>
            <a:off x="2286000" y="5181600"/>
            <a:ext cx="1676400" cy="914400"/>
            <a:chOff x="768" y="3360"/>
            <a:chExt cx="1056" cy="576"/>
          </a:xfrm>
        </p:grpSpPr>
        <p:sp>
          <p:nvSpPr>
            <p:cNvPr id="293" name="Google Shape;293;p33"/>
            <p:cNvSpPr/>
            <p:nvPr/>
          </p:nvSpPr>
          <p:spPr>
            <a:xfrm>
              <a:off x="768" y="3360"/>
              <a:ext cx="1056" cy="57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B</a:t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864" y="3456"/>
              <a:ext cx="480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sp>
        <p:nvSpPr>
          <p:cNvPr id="295" name="Google Shape;295;p33"/>
          <p:cNvSpPr txBox="1"/>
          <p:nvPr/>
        </p:nvSpPr>
        <p:spPr>
          <a:xfrm>
            <a:off x="2286000" y="6172200"/>
            <a:ext cx="1752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⊆ B 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5105400" y="5257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59436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4953000" y="6019800"/>
            <a:ext cx="1752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⊄ B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1468017" y="127170"/>
            <a:ext cx="542410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Relation between Sets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b="1"/>
              <a:t>Definition:</a:t>
            </a:r>
            <a:r>
              <a:rPr lang="en-US" sz="2800"/>
              <a:t> Suppose A and B are sets. Then</a:t>
            </a:r>
            <a:endParaRPr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	A </a:t>
            </a:r>
            <a:r>
              <a:rPr lang="en-US" sz="2800" b="1">
                <a:solidFill>
                  <a:schemeClr val="accent2"/>
                </a:solidFill>
              </a:rPr>
              <a:t>equals </a:t>
            </a:r>
            <a:r>
              <a:rPr lang="en-US" sz="2800"/>
              <a:t>B:  </a:t>
            </a:r>
            <a:r>
              <a:rPr lang="en-US" sz="2800" b="1">
                <a:solidFill>
                  <a:schemeClr val="accent2"/>
                </a:solidFill>
              </a:rPr>
              <a:t>A = B</a:t>
            </a:r>
            <a:endParaRPr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</a:t>
            </a:r>
            <a:r>
              <a:rPr lang="en-US" sz="2800">
                <a:solidFill>
                  <a:srgbClr val="FF0000"/>
                </a:solidFill>
              </a:rPr>
              <a:t>iff </a:t>
            </a:r>
            <a:r>
              <a:rPr lang="en-US" sz="2800"/>
              <a:t>every element of A is in B </a:t>
            </a:r>
            <a:r>
              <a:rPr lang="en-US" sz="2800">
                <a:solidFill>
                  <a:srgbClr val="FF0000"/>
                </a:solidFill>
              </a:rPr>
              <a:t>and</a:t>
            </a:r>
            <a:endParaRPr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    every element of B is in A.</a:t>
            </a:r>
            <a:endParaRPr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	Symbolically,</a:t>
            </a:r>
            <a:endParaRPr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A=B  ⇔ A⊆B and B⊆A .</a:t>
            </a:r>
            <a:endParaRPr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endParaRPr sz="2800"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b="1"/>
              <a:t>Example:</a:t>
            </a:r>
            <a:r>
              <a:rPr lang="en-US" sz="2800"/>
              <a:t> Let A = {m∈</a:t>
            </a:r>
            <a:r>
              <a:rPr lang="en-US" sz="2800" b="1"/>
              <a:t>Z</a:t>
            </a:r>
            <a:r>
              <a:rPr lang="en-US" sz="2800"/>
              <a:t> | m=2k+3 for some integer k};</a:t>
            </a:r>
            <a:endParaRPr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		B =  the set of all odd integers.</a:t>
            </a:r>
            <a:endParaRPr/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		Then A=B.</a:t>
            </a:r>
            <a:endParaRPr/>
          </a:p>
          <a:p>
            <a:pPr marL="342906" lvl="0" indent="-20066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  <p:sp>
        <p:nvSpPr>
          <p:cNvPr id="305" name="Google Shape;305;p34"/>
          <p:cNvSpPr txBox="1"/>
          <p:nvPr/>
        </p:nvSpPr>
        <p:spPr>
          <a:xfrm>
            <a:off x="1468017" y="113522"/>
            <a:ext cx="51511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Relation between Sets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7848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 b="1"/>
              <a:t>Definition:</a:t>
            </a:r>
            <a:r>
              <a:rPr lang="en-US" sz="2400"/>
              <a:t> Let </a:t>
            </a:r>
            <a:r>
              <a:rPr lang="en-US" sz="2400">
                <a:solidFill>
                  <a:srgbClr val="009900"/>
                </a:solidFill>
              </a:rPr>
              <a:t>A</a:t>
            </a:r>
            <a:r>
              <a:rPr lang="en-US" sz="2400"/>
              <a:t> and </a:t>
            </a:r>
            <a:r>
              <a:rPr lang="en-US" sz="2400">
                <a:solidFill>
                  <a:srgbClr val="009900"/>
                </a:solidFill>
              </a:rPr>
              <a:t>B</a:t>
            </a:r>
            <a:r>
              <a:rPr lang="en-US" sz="2400"/>
              <a:t> be subsets of a set </a:t>
            </a:r>
            <a:r>
              <a:rPr lang="en-US" sz="2400">
                <a:solidFill>
                  <a:srgbClr val="009900"/>
                </a:solidFill>
              </a:rPr>
              <a:t>U</a:t>
            </a:r>
            <a:r>
              <a:rPr lang="en-US" sz="2400"/>
              <a:t>.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1. Union</a:t>
            </a:r>
            <a:r>
              <a:rPr lang="en-US" sz="2400"/>
              <a:t> of A and B: </a:t>
            </a:r>
            <a:r>
              <a:rPr lang="en-US" sz="2400">
                <a:solidFill>
                  <a:schemeClr val="accent2"/>
                </a:solidFill>
              </a:rPr>
              <a:t>A ∪ B</a:t>
            </a:r>
            <a:r>
              <a:rPr lang="en-US" sz="2400"/>
              <a:t> = {x∈U | x∈A or x∈B}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2. Intersection</a:t>
            </a:r>
            <a:r>
              <a:rPr lang="en-US" sz="2400"/>
              <a:t> of A and B: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				A ∩ B</a:t>
            </a:r>
            <a:r>
              <a:rPr lang="en-US" sz="2400"/>
              <a:t> = {x∈U | x∈A and x∈B}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3. Difference</a:t>
            </a:r>
            <a:r>
              <a:rPr lang="en-US" sz="2400"/>
              <a:t> of B minus A: </a:t>
            </a:r>
            <a:r>
              <a:rPr lang="en-US" sz="2400">
                <a:solidFill>
                  <a:schemeClr val="accent2"/>
                </a:solidFill>
              </a:rPr>
              <a:t>B−A </a:t>
            </a:r>
            <a:r>
              <a:rPr lang="en-US" sz="2400"/>
              <a:t>= {x∈U | x∈B and x∉A}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4. Complement</a:t>
            </a:r>
            <a:r>
              <a:rPr lang="en-US" sz="2400"/>
              <a:t> of A:  </a:t>
            </a:r>
            <a:r>
              <a:rPr lang="en-US" sz="2400">
                <a:solidFill>
                  <a:schemeClr val="accent2"/>
                </a:solidFill>
              </a:rPr>
              <a:t>A</a:t>
            </a:r>
            <a:r>
              <a:rPr lang="en-US" sz="2400" baseline="30000">
                <a:solidFill>
                  <a:schemeClr val="accent2"/>
                </a:solidFill>
              </a:rPr>
              <a:t>c</a:t>
            </a:r>
            <a:r>
              <a:rPr lang="en-US" sz="2400"/>
              <a:t> = {x∈U | x∉A}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endParaRPr sz="2400"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 i="1"/>
              <a:t>Ex.:</a:t>
            </a:r>
            <a:r>
              <a:rPr lang="en-US" sz="2400"/>
              <a:t> Let </a:t>
            </a:r>
            <a:r>
              <a:rPr lang="en-US" sz="2400">
                <a:solidFill>
                  <a:srgbClr val="009900"/>
                </a:solidFill>
              </a:rPr>
              <a:t>U</a:t>
            </a:r>
            <a:r>
              <a:rPr lang="en-US" sz="2400"/>
              <a:t>=</a:t>
            </a:r>
            <a:r>
              <a:rPr lang="en-US" sz="2400" b="1"/>
              <a:t>R</a:t>
            </a:r>
            <a:r>
              <a:rPr lang="en-US" sz="2400"/>
              <a:t>,  </a:t>
            </a:r>
            <a:r>
              <a:rPr lang="en-US" sz="2400">
                <a:solidFill>
                  <a:srgbClr val="009900"/>
                </a:solidFill>
              </a:rPr>
              <a:t>A</a:t>
            </a:r>
            <a:r>
              <a:rPr lang="en-US" sz="2400"/>
              <a:t>={x ∈</a:t>
            </a:r>
            <a:r>
              <a:rPr lang="en-US" sz="2400" b="1"/>
              <a:t>R</a:t>
            </a:r>
            <a:r>
              <a:rPr lang="en-US" sz="2400"/>
              <a:t> | 3&lt;x&lt;5},  </a:t>
            </a:r>
            <a:r>
              <a:rPr lang="en-US" sz="2400">
                <a:solidFill>
                  <a:srgbClr val="009900"/>
                </a:solidFill>
              </a:rPr>
              <a:t>B</a:t>
            </a:r>
            <a:r>
              <a:rPr lang="en-US" sz="2400"/>
              <a:t> ={x ∈</a:t>
            </a:r>
            <a:r>
              <a:rPr lang="en-US" sz="2400" b="1"/>
              <a:t>R</a:t>
            </a:r>
            <a:r>
              <a:rPr lang="en-US" sz="2400"/>
              <a:t>| 4&lt;x&lt;9}.   Then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/>
              <a:t>	1) </a:t>
            </a:r>
            <a:r>
              <a:rPr lang="en-US" sz="2400">
                <a:solidFill>
                  <a:schemeClr val="accent2"/>
                </a:solidFill>
              </a:rPr>
              <a:t>A ∪ B</a:t>
            </a:r>
            <a:r>
              <a:rPr lang="en-US" sz="2400"/>
              <a:t> = {x ∈</a:t>
            </a:r>
            <a:r>
              <a:rPr lang="en-US" sz="2400" b="1"/>
              <a:t>R</a:t>
            </a:r>
            <a:r>
              <a:rPr lang="en-US" sz="2400"/>
              <a:t> | 3&lt;x&lt;9}.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/>
              <a:t>	2) </a:t>
            </a:r>
            <a:r>
              <a:rPr lang="en-US" sz="2400">
                <a:solidFill>
                  <a:schemeClr val="accent2"/>
                </a:solidFill>
              </a:rPr>
              <a:t>A ∩ B</a:t>
            </a:r>
            <a:r>
              <a:rPr lang="en-US" sz="2400"/>
              <a:t> = {x ∈</a:t>
            </a:r>
            <a:r>
              <a:rPr lang="en-US" sz="2400" b="1"/>
              <a:t>R</a:t>
            </a:r>
            <a:r>
              <a:rPr lang="en-US" sz="2400"/>
              <a:t> | 4&lt;x&lt;5}.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/>
              <a:t>	3) </a:t>
            </a:r>
            <a:r>
              <a:rPr lang="en-US" sz="2400">
                <a:solidFill>
                  <a:schemeClr val="accent2"/>
                </a:solidFill>
              </a:rPr>
              <a:t>B−A</a:t>
            </a:r>
            <a:r>
              <a:rPr lang="en-US" sz="2400"/>
              <a:t> = {x ∈</a:t>
            </a:r>
            <a:r>
              <a:rPr lang="en-US" sz="2400" b="1"/>
              <a:t>R</a:t>
            </a:r>
            <a:r>
              <a:rPr lang="en-US" sz="2400"/>
              <a:t> | 5 ≤x&lt;9},  </a:t>
            </a:r>
            <a:r>
              <a:rPr lang="en-US" sz="2400">
                <a:solidFill>
                  <a:schemeClr val="accent2"/>
                </a:solidFill>
              </a:rPr>
              <a:t>A−B</a:t>
            </a:r>
            <a:r>
              <a:rPr lang="en-US" sz="2400"/>
              <a:t> = {x ∈</a:t>
            </a:r>
            <a:r>
              <a:rPr lang="en-US" sz="2400" b="1"/>
              <a:t>R</a:t>
            </a:r>
            <a:r>
              <a:rPr lang="en-US" sz="2400"/>
              <a:t> | 3&lt;x ≤4}.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</a:pPr>
            <a:r>
              <a:rPr lang="en-US" sz="2400"/>
              <a:t>	4) </a:t>
            </a:r>
            <a:r>
              <a:rPr lang="en-US" sz="2400">
                <a:solidFill>
                  <a:schemeClr val="accent2"/>
                </a:solidFill>
              </a:rPr>
              <a:t>A</a:t>
            </a:r>
            <a:r>
              <a:rPr lang="en-US" sz="2400" baseline="30000">
                <a:solidFill>
                  <a:schemeClr val="accent2"/>
                </a:solidFill>
              </a:rPr>
              <a:t>c</a:t>
            </a:r>
            <a:r>
              <a:rPr lang="en-US" sz="2400"/>
              <a:t> = {x∈</a:t>
            </a:r>
            <a:r>
              <a:rPr lang="en-US" sz="2400" b="1"/>
              <a:t>R</a:t>
            </a:r>
            <a:r>
              <a:rPr lang="en-US" sz="2400"/>
              <a:t> | x ≤3 or x≥5}, </a:t>
            </a:r>
            <a:r>
              <a:rPr lang="en-US" sz="2400">
                <a:solidFill>
                  <a:schemeClr val="accent2"/>
                </a:solidFill>
              </a:rPr>
              <a:t>B</a:t>
            </a:r>
            <a:r>
              <a:rPr lang="en-US" sz="2400" baseline="30000">
                <a:solidFill>
                  <a:schemeClr val="accent2"/>
                </a:solidFill>
              </a:rPr>
              <a:t>c</a:t>
            </a:r>
            <a:r>
              <a:rPr lang="en-US" sz="2400"/>
              <a:t> = {x∈</a:t>
            </a:r>
            <a:r>
              <a:rPr lang="en-US" sz="2400" b="1"/>
              <a:t>R</a:t>
            </a:r>
            <a:r>
              <a:rPr lang="en-US" sz="2400"/>
              <a:t> | x ≤4 or x≥9}</a:t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1468017" y="113522"/>
            <a:ext cx="4332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Operations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7924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Commutative Laws:</a:t>
            </a:r>
            <a:endParaRPr/>
          </a:p>
          <a:p>
            <a:pPr marL="342906" lvl="0" indent="-20066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20066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Associative Laws: </a:t>
            </a:r>
            <a:endParaRPr/>
          </a:p>
          <a:p>
            <a:pPr marL="342906" lvl="0" indent="-20066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20066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20066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Distributive Laws:</a:t>
            </a:r>
            <a:endParaRPr/>
          </a:p>
          <a:p>
            <a:pPr marL="342906" lvl="0" indent="-20066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	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346" y="1625785"/>
            <a:ext cx="2971800" cy="107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346" y="3289556"/>
            <a:ext cx="4495800" cy="99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100" y="5301240"/>
            <a:ext cx="52578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6"/>
          <p:cNvSpPr txBox="1"/>
          <p:nvPr/>
        </p:nvSpPr>
        <p:spPr>
          <a:xfrm>
            <a:off x="1468016" y="113522"/>
            <a:ext cx="40320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Properties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Double Complement Law:</a:t>
            </a:r>
            <a:endParaRPr/>
          </a:p>
          <a:p>
            <a:pPr marL="342906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20066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20066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De Morgan</a:t>
            </a: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800">
                <a:solidFill>
                  <a:schemeClr val="accent2"/>
                </a:solidFill>
              </a:rPr>
              <a:t>s Laws: </a:t>
            </a:r>
            <a:endParaRPr/>
          </a:p>
          <a:p>
            <a:pPr marL="342906" lvl="0" indent="-20066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20066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20066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accent2"/>
                </a:solidFill>
              </a:rPr>
              <a:t>Absorption Laws:</a:t>
            </a:r>
            <a:endParaRPr/>
          </a:p>
          <a:p>
            <a:pPr marL="342906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endParaRPr sz="2800">
              <a:solidFill>
                <a:schemeClr val="accent2"/>
              </a:solidFill>
            </a:endParaRPr>
          </a:p>
          <a:p>
            <a:pPr marL="342906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	</a:t>
            </a:r>
            <a:endParaRPr/>
          </a:p>
        </p:txBody>
      </p:sp>
      <p:pic>
        <p:nvPicPr>
          <p:cNvPr id="326" name="Google Shape;32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575" y="1776413"/>
            <a:ext cx="1644650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9263" y="3219450"/>
            <a:ext cx="3444875" cy="11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6775" y="4953000"/>
            <a:ext cx="29146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/>
          <p:nvPr/>
        </p:nvSpPr>
        <p:spPr>
          <a:xfrm>
            <a:off x="1468017" y="113522"/>
            <a:ext cx="42094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Properties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742962" lvl="1" indent="-28575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 will try to remember your names. But if you have a Long name, please let me know how should I call you  ☺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Major and Academic status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Thoughts on Programming</a:t>
            </a:r>
            <a:endParaRPr/>
          </a:p>
          <a:p>
            <a:pPr marL="742962" lvl="1" indent="-28575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Java, C/C++, VB, Matlab, Scripts etc.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342906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b="1"/>
              <a:t>Expectation from this course</a:t>
            </a:r>
            <a:endParaRPr sz="2800" b="1"/>
          </a:p>
        </p:txBody>
      </p:sp>
      <p:sp>
        <p:nvSpPr>
          <p:cNvPr id="156" name="Google Shape;156;p20"/>
          <p:cNvSpPr txBox="1"/>
          <p:nvPr/>
        </p:nvSpPr>
        <p:spPr>
          <a:xfrm>
            <a:off x="1468017" y="113522"/>
            <a:ext cx="30500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Student’s Introduction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body" idx="1"/>
          </p:nvPr>
        </p:nvSpPr>
        <p:spPr>
          <a:xfrm>
            <a:off x="990600" y="1371600"/>
            <a:ext cx="7543800" cy="44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unique set with no elements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	is called </a:t>
            </a:r>
            <a:r>
              <a:rPr lang="en-US" b="1">
                <a:solidFill>
                  <a:srgbClr val="009900"/>
                </a:solidFill>
              </a:rPr>
              <a:t>empty set</a:t>
            </a:r>
            <a:r>
              <a:rPr lang="en-US"/>
              <a:t> and denoted by </a:t>
            </a:r>
            <a:r>
              <a:rPr lang="en-US" b="1">
                <a:solidFill>
                  <a:srgbClr val="009900"/>
                </a:solidFill>
              </a:rPr>
              <a:t>∅</a:t>
            </a:r>
            <a:r>
              <a:rPr lang="en-US"/>
              <a:t>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Set Properties that involve ∅ </a:t>
            </a:r>
            <a:r>
              <a:rPr lang="en-US" b="1"/>
              <a:t>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 b="1">
                <a:solidFill>
                  <a:schemeClr val="accent2"/>
                </a:solidFill>
              </a:rPr>
              <a:t>	   </a:t>
            </a:r>
            <a:r>
              <a:rPr lang="en-US"/>
              <a:t>For all sets A,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/>
              <a:t>1. </a:t>
            </a:r>
            <a:r>
              <a:rPr lang="en-US">
                <a:solidFill>
                  <a:schemeClr val="accent2"/>
                </a:solidFill>
              </a:rPr>
              <a:t>∅ ⊆ A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2. </a:t>
            </a:r>
            <a:r>
              <a:rPr lang="en-US">
                <a:solidFill>
                  <a:schemeClr val="accent2"/>
                </a:solidFill>
              </a:rPr>
              <a:t>A ∪ ∅ = A</a:t>
            </a:r>
            <a:r>
              <a:rPr lang="en-US"/>
              <a:t>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3. </a:t>
            </a:r>
            <a:r>
              <a:rPr lang="en-US">
                <a:solidFill>
                  <a:schemeClr val="accent2"/>
                </a:solidFill>
              </a:rPr>
              <a:t>A ∩ ∅ = ∅</a:t>
            </a:r>
            <a:r>
              <a:rPr lang="en-US"/>
              <a:t>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4. </a:t>
            </a:r>
            <a:r>
              <a:rPr lang="en-US">
                <a:solidFill>
                  <a:schemeClr val="accent2"/>
                </a:solidFill>
              </a:rPr>
              <a:t>A ∩ A</a:t>
            </a:r>
            <a:r>
              <a:rPr lang="en-US" baseline="30000">
                <a:solidFill>
                  <a:schemeClr val="accent2"/>
                </a:solidFill>
              </a:rPr>
              <a:t>c</a:t>
            </a:r>
            <a:r>
              <a:rPr lang="en-US">
                <a:solidFill>
                  <a:schemeClr val="accent2"/>
                </a:solidFill>
              </a:rPr>
              <a:t> = ∅</a:t>
            </a:r>
            <a:r>
              <a:rPr lang="en-US"/>
              <a:t>  </a:t>
            </a:r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1468016" y="113522"/>
            <a:ext cx="33496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Empty Set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chemeClr val="accent2"/>
                </a:solidFill>
              </a:rPr>
              <a:t>A</a:t>
            </a:r>
            <a:r>
              <a:rPr lang="en-US" sz="2800"/>
              <a:t> and </a:t>
            </a:r>
            <a:r>
              <a:rPr lang="en-US" sz="2800">
                <a:solidFill>
                  <a:schemeClr val="accent2"/>
                </a:solidFill>
              </a:rPr>
              <a:t>B</a:t>
            </a:r>
            <a:r>
              <a:rPr lang="en-US" sz="2800"/>
              <a:t> are called </a:t>
            </a:r>
            <a:r>
              <a:rPr lang="en-US" sz="2800" b="1">
                <a:solidFill>
                  <a:srgbClr val="009900"/>
                </a:solidFill>
              </a:rPr>
              <a:t>disjoint</a:t>
            </a:r>
            <a:r>
              <a:rPr lang="en-US" sz="2800"/>
              <a:t>  iff  </a:t>
            </a:r>
            <a:endParaRPr sz="2800"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chemeClr val="accent2"/>
                </a:solidFill>
              </a:rPr>
              <a:t>				A ∩ B = ∅</a:t>
            </a:r>
            <a:r>
              <a:rPr lang="en-US" sz="2800"/>
              <a:t>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/>
              <a:t>Sets </a:t>
            </a:r>
            <a:r>
              <a:rPr lang="en-US" sz="2800">
                <a:solidFill>
                  <a:schemeClr val="accent2"/>
                </a:solidFill>
              </a:rPr>
              <a:t>A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r>
              <a:rPr lang="en-US" sz="2800">
                <a:solidFill>
                  <a:schemeClr val="accent2"/>
                </a:solidFill>
              </a:rPr>
              <a:t>, A</a:t>
            </a:r>
            <a:r>
              <a:rPr lang="en-US" sz="2800" baseline="-25000">
                <a:solidFill>
                  <a:schemeClr val="accent2"/>
                </a:solidFill>
              </a:rPr>
              <a:t>2</a:t>
            </a:r>
            <a:r>
              <a:rPr lang="en-US" sz="2800">
                <a:solidFill>
                  <a:schemeClr val="accent2"/>
                </a:solidFill>
              </a:rPr>
              <a:t>, …, A</a:t>
            </a:r>
            <a:r>
              <a:rPr lang="en-US" sz="2800" baseline="-25000">
                <a:solidFill>
                  <a:schemeClr val="accent2"/>
                </a:solidFill>
              </a:rPr>
              <a:t>n</a:t>
            </a:r>
            <a:r>
              <a:rPr lang="en-US" sz="2800"/>
              <a:t> are called </a:t>
            </a:r>
            <a:r>
              <a:rPr lang="en-US" sz="2800" b="1">
                <a:solidFill>
                  <a:srgbClr val="009900"/>
                </a:solidFill>
              </a:rPr>
              <a:t>mutually disjoint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 b="1">
                <a:solidFill>
                  <a:srgbClr val="009900"/>
                </a:solidFill>
              </a:rPr>
              <a:t>	  </a:t>
            </a:r>
            <a:r>
              <a:rPr lang="en-US" sz="2800" i="1"/>
              <a:t>iff</a:t>
            </a:r>
            <a:r>
              <a:rPr lang="en-US" sz="2800"/>
              <a:t>   for all i,j = 1,2,…, n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	          	</a:t>
            </a:r>
            <a:r>
              <a:rPr lang="en-US" sz="2800">
                <a:solidFill>
                  <a:schemeClr val="accent2"/>
                </a:solidFill>
              </a:rPr>
              <a:t>A</a:t>
            </a:r>
            <a:r>
              <a:rPr lang="en-US" sz="2800" baseline="-25000">
                <a:solidFill>
                  <a:schemeClr val="accent2"/>
                </a:solidFill>
              </a:rPr>
              <a:t>i</a:t>
            </a:r>
            <a:r>
              <a:rPr lang="en-US" sz="2800">
                <a:solidFill>
                  <a:schemeClr val="accent2"/>
                </a:solidFill>
              </a:rPr>
              <a:t> ∩ A</a:t>
            </a:r>
            <a:r>
              <a:rPr lang="en-US" sz="2800" baseline="-25000">
                <a:solidFill>
                  <a:schemeClr val="accent2"/>
                </a:solidFill>
              </a:rPr>
              <a:t>j</a:t>
            </a:r>
            <a:r>
              <a:rPr lang="en-US" sz="2800">
                <a:solidFill>
                  <a:schemeClr val="accent2"/>
                </a:solidFill>
              </a:rPr>
              <a:t> = ∅</a:t>
            </a:r>
            <a:r>
              <a:rPr lang="en-US" sz="2800"/>
              <a:t>  whenever  i ≠ j 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 i="1"/>
              <a:t>Examples: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1) A={1,2} and B={3,4} are disjoint.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2) The sets of even and odd integers are disjoint.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3) A={1,4}, B={2,5}, C={3} are mutually disjoint.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Calibri"/>
              <a:buNone/>
            </a:pPr>
            <a:r>
              <a:rPr lang="en-US" sz="2800"/>
              <a:t>	4) A−B, B−A and A∩B are mutually disjoint.</a:t>
            </a:r>
            <a:endParaRPr/>
          </a:p>
        </p:txBody>
      </p:sp>
      <p:sp>
        <p:nvSpPr>
          <p:cNvPr id="341" name="Google Shape;341;p39"/>
          <p:cNvSpPr txBox="1"/>
          <p:nvPr/>
        </p:nvSpPr>
        <p:spPr>
          <a:xfrm>
            <a:off x="1468017" y="113522"/>
            <a:ext cx="36225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Disjoint Set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772400" cy="44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b="1">
                <a:solidFill>
                  <a:schemeClr val="accent2"/>
                </a:solidFill>
              </a:rPr>
              <a:t>Definition:</a:t>
            </a:r>
            <a:r>
              <a:rPr lang="en-US"/>
              <a:t> Given a set A,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	the </a:t>
            </a:r>
            <a:r>
              <a:rPr lang="en-US" b="1">
                <a:solidFill>
                  <a:srgbClr val="009900"/>
                </a:solidFill>
              </a:rPr>
              <a:t>power set</a:t>
            </a:r>
            <a:r>
              <a:rPr lang="en-US"/>
              <a:t> of A, denoted </a:t>
            </a:r>
            <a:r>
              <a:rPr lang="en-US" b="1">
                <a:solidFill>
                  <a:srgbClr val="009900"/>
                </a:solidFill>
                <a:latin typeface="Corsiva"/>
                <a:ea typeface="Corsiva"/>
                <a:cs typeface="Corsiva"/>
                <a:sym typeface="Corsiva"/>
              </a:rPr>
              <a:t>P </a:t>
            </a:r>
            <a:r>
              <a:rPr lang="en-US" b="1">
                <a:solidFill>
                  <a:srgbClr val="009900"/>
                </a:solidFill>
              </a:rPr>
              <a:t>(A) </a:t>
            </a:r>
            <a:r>
              <a:rPr lang="en-US"/>
              <a:t>, 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			is the set of all subsets of A.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i="1"/>
              <a:t>Example:</a:t>
            </a:r>
            <a:r>
              <a:rPr lang="en-US"/>
              <a:t> </a:t>
            </a:r>
            <a:r>
              <a:rPr lang="en-US">
                <a:latin typeface="Corsiva"/>
                <a:ea typeface="Corsiva"/>
                <a:cs typeface="Corsiva"/>
                <a:sym typeface="Corsiva"/>
              </a:rPr>
              <a:t>P </a:t>
            </a:r>
            <a:r>
              <a:rPr lang="en-US"/>
              <a:t>({a,b}) = {∅, {a}, {b}, {a,b}} .</a:t>
            </a:r>
            <a:endParaRPr/>
          </a:p>
        </p:txBody>
      </p:sp>
      <p:sp>
        <p:nvSpPr>
          <p:cNvPr id="347" name="Google Shape;347;p40"/>
          <p:cNvSpPr txBox="1"/>
          <p:nvPr/>
        </p:nvSpPr>
        <p:spPr>
          <a:xfrm>
            <a:off x="1468016" y="113522"/>
            <a:ext cx="36498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Power Set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772400" cy="44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b="1">
                <a:solidFill>
                  <a:schemeClr val="accent2"/>
                </a:solidFill>
              </a:rPr>
              <a:t>Properties: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	</a:t>
            </a:r>
            <a:r>
              <a:rPr lang="en-US">
                <a:solidFill>
                  <a:schemeClr val="accent2"/>
                </a:solidFill>
              </a:rPr>
              <a:t>1)</a:t>
            </a:r>
            <a:r>
              <a:rPr lang="en-US"/>
              <a:t> </a:t>
            </a:r>
            <a:r>
              <a:rPr lang="en-US" i="1"/>
              <a:t>If</a:t>
            </a:r>
            <a:r>
              <a:rPr lang="en-US"/>
              <a:t> A ⊆ B  </a:t>
            </a:r>
            <a:r>
              <a:rPr lang="en-US" i="1"/>
              <a:t> then</a:t>
            </a:r>
            <a:r>
              <a:rPr lang="en-US"/>
              <a:t> </a:t>
            </a:r>
            <a:r>
              <a:rPr lang="en-US">
                <a:latin typeface="Corsiva"/>
                <a:ea typeface="Corsiva"/>
                <a:cs typeface="Corsiva"/>
                <a:sym typeface="Corsiva"/>
              </a:rPr>
              <a:t>P </a:t>
            </a:r>
            <a:r>
              <a:rPr lang="en-US"/>
              <a:t>(A) ⊆ </a:t>
            </a:r>
            <a:r>
              <a:rPr lang="en-US">
                <a:latin typeface="Corsiva"/>
                <a:ea typeface="Corsiva"/>
                <a:cs typeface="Corsiva"/>
                <a:sym typeface="Corsiva"/>
              </a:rPr>
              <a:t>P </a:t>
            </a:r>
            <a:r>
              <a:rPr lang="en-US"/>
              <a:t>(B) .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	</a:t>
            </a:r>
            <a:r>
              <a:rPr lang="en-US">
                <a:solidFill>
                  <a:schemeClr val="accent2"/>
                </a:solidFill>
              </a:rPr>
              <a:t>2)</a:t>
            </a:r>
            <a:r>
              <a:rPr lang="en-US"/>
              <a:t> </a:t>
            </a:r>
            <a:r>
              <a:rPr lang="en-US" i="1"/>
              <a:t>If</a:t>
            </a:r>
            <a:r>
              <a:rPr lang="en-US"/>
              <a:t> a set A has n elements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r>
              <a:rPr lang="en-US"/>
              <a:t>			</a:t>
            </a:r>
            <a:r>
              <a:rPr lang="en-US" i="1"/>
              <a:t>then </a:t>
            </a:r>
            <a:r>
              <a:rPr lang="en-US">
                <a:latin typeface="Corsiva"/>
                <a:ea typeface="Corsiva"/>
                <a:cs typeface="Corsiva"/>
                <a:sym typeface="Corsiva"/>
              </a:rPr>
              <a:t>P </a:t>
            </a:r>
            <a:r>
              <a:rPr lang="en-US"/>
              <a:t>(A) has 2</a:t>
            </a:r>
            <a:r>
              <a:rPr lang="en-US" baseline="30000"/>
              <a:t>n</a:t>
            </a:r>
            <a:r>
              <a:rPr lang="en-US"/>
              <a:t> elements.</a:t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1468016" y="113522"/>
            <a:ext cx="36635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Set Theory: Power Set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077200" cy="4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graph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G(V,E)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two sets of object</a:t>
            </a:r>
            <a:endParaRPr/>
          </a:p>
          <a:p>
            <a:pPr marL="742962" lvl="1" indent="-285755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Vertices (or nodes) , set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  <a:p>
            <a:pPr marL="742962" lvl="1" indent="-285755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Edges, set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graph is represented with dots or circles (vertices) joined by lines (edges)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magnitude of graph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characterized by number of vertices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|V|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(called the order of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number of edges |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(size of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G)</a:t>
            </a:r>
            <a:endParaRPr sz="2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1468017" y="113522"/>
            <a:ext cx="16974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endParaRPr sz="24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43"/>
          <p:cNvGraphicFramePr/>
          <p:nvPr/>
        </p:nvGraphicFramePr>
        <p:xfrm>
          <a:off x="1555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{94A93AC9-745D-411D-B3AC-C149896D0FAE}</a:tableStyleId>
              </a:tblPr>
              <a:tblGrid>
                <a:gridCol w="2192425"/>
                <a:gridCol w="2406325"/>
                <a:gridCol w="2232525"/>
                <a:gridCol w="1550725"/>
              </a:tblGrid>
              <a:tr h="120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Graph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(Network)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Vertexes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(Nodes)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Edges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(Arcs)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Flow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77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Communications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Telephones exchanges, computers, satellites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Cables, fiber optics, microwave relays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Voice, video, packets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8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Circuits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Gates, registers, processors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Wires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Current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Financial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Stocks, currency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Transactions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Money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0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Transportation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Airports, rail yards, street intersections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Highways, railbeds, airway routes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Flights, vehicles, passengers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67" name="Google Shape;367;p43"/>
          <p:cNvSpPr txBox="1"/>
          <p:nvPr/>
        </p:nvSpPr>
        <p:spPr>
          <a:xfrm>
            <a:off x="1468017" y="113522"/>
            <a:ext cx="31615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Graph Theory: Applications</a:t>
            </a:r>
            <a:endParaRPr sz="24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610600" cy="44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Types of graphs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62" lvl="1" indent="-28575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Directed graphs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	G=(V,E)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composed of ordered pairs of vertices; i.e. the edges have direction and point from one vertex to another.</a:t>
            </a:r>
            <a:endParaRPr/>
          </a:p>
          <a:p>
            <a:pPr marL="742962" lvl="1" indent="-28575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Undirected graphs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	G=(V,E)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composed of unordered pairs of vertices; i.e. the edges are bidirectional.</a:t>
            </a:r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1468017" y="113522"/>
            <a:ext cx="25990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/>
        </p:nvSpPr>
        <p:spPr>
          <a:xfrm>
            <a:off x="449489" y="941248"/>
            <a:ext cx="7511143" cy="175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edge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∈ 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 directed graph is represented as an ordered pair (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 v ∈ V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initial vertex and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terminal vertex, assuming that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 ≠ 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45"/>
          <p:cNvGrpSpPr/>
          <p:nvPr/>
        </p:nvGrpSpPr>
        <p:grpSpPr>
          <a:xfrm>
            <a:off x="4876800" y="2819400"/>
            <a:ext cx="3505200" cy="2895600"/>
            <a:chOff x="2743200" y="2359025"/>
            <a:chExt cx="3505200" cy="2895600"/>
          </a:xfrm>
        </p:grpSpPr>
        <p:sp>
          <p:nvSpPr>
            <p:cNvPr id="382" name="Google Shape;382;p45"/>
            <p:cNvSpPr/>
            <p:nvPr/>
          </p:nvSpPr>
          <p:spPr>
            <a:xfrm>
              <a:off x="2743200" y="3654425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4419600" y="4797425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5791200" y="3502025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4267200" y="2359025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" name="Google Shape;386;p45"/>
            <p:cNvCxnSpPr/>
            <p:nvPr/>
          </p:nvCxnSpPr>
          <p:spPr>
            <a:xfrm>
              <a:off x="4724400" y="2663825"/>
              <a:ext cx="1104900" cy="93345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" name="Google Shape;387;p45"/>
            <p:cNvCxnSpPr/>
            <p:nvPr/>
          </p:nvCxnSpPr>
          <p:spPr>
            <a:xfrm rot="10800000" flipH="1">
              <a:off x="3162300" y="2720975"/>
              <a:ext cx="1123950" cy="1000125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8" name="Google Shape;388;p45"/>
            <p:cNvCxnSpPr/>
            <p:nvPr/>
          </p:nvCxnSpPr>
          <p:spPr>
            <a:xfrm rot="10800000">
              <a:off x="4438650" y="2854325"/>
              <a:ext cx="76200" cy="19050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9" name="Google Shape;389;p45"/>
            <p:cNvCxnSpPr/>
            <p:nvPr/>
          </p:nvCxnSpPr>
          <p:spPr>
            <a:xfrm rot="10800000">
              <a:off x="3165475" y="4048125"/>
              <a:ext cx="1235075" cy="8763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0" name="Google Shape;390;p45"/>
            <p:cNvCxnSpPr/>
            <p:nvPr/>
          </p:nvCxnSpPr>
          <p:spPr>
            <a:xfrm>
              <a:off x="4591050" y="2835275"/>
              <a:ext cx="76200" cy="19431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1" name="Google Shape;391;p45"/>
            <p:cNvSpPr txBox="1"/>
            <p:nvPr/>
          </p:nvSpPr>
          <p:spPr>
            <a:xfrm>
              <a:off x="4489450" y="4840288"/>
              <a:ext cx="304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92" name="Google Shape;392;p45"/>
            <p:cNvSpPr txBox="1"/>
            <p:nvPr/>
          </p:nvSpPr>
          <p:spPr>
            <a:xfrm>
              <a:off x="5870575" y="3544888"/>
              <a:ext cx="304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93" name="Google Shape;393;p45"/>
            <p:cNvSpPr txBox="1"/>
            <p:nvPr/>
          </p:nvSpPr>
          <p:spPr>
            <a:xfrm>
              <a:off x="2813050" y="3697288"/>
              <a:ext cx="3143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394" name="Google Shape;394;p45"/>
          <p:cNvSpPr txBox="1"/>
          <p:nvPr/>
        </p:nvSpPr>
        <p:spPr>
          <a:xfrm>
            <a:off x="449489" y="5160228"/>
            <a:ext cx="52482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{ 1, 2, 3, 4}, |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{(1,2), (2,3), (2,4), (4,1), (4,2)}, |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|=5</a:t>
            </a:r>
            <a:endParaRPr/>
          </a:p>
        </p:txBody>
      </p:sp>
      <p:sp>
        <p:nvSpPr>
          <p:cNvPr id="395" name="Google Shape;395;p45"/>
          <p:cNvSpPr txBox="1"/>
          <p:nvPr/>
        </p:nvSpPr>
        <p:spPr>
          <a:xfrm>
            <a:off x="6486525" y="2833688"/>
            <a:ext cx="2952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6" name="Google Shape;396;p45"/>
          <p:cNvSpPr txBox="1"/>
          <p:nvPr/>
        </p:nvSpPr>
        <p:spPr>
          <a:xfrm>
            <a:off x="1468017" y="113522"/>
            <a:ext cx="25990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Directed Graph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46"/>
          <p:cNvGrpSpPr/>
          <p:nvPr/>
        </p:nvGrpSpPr>
        <p:grpSpPr>
          <a:xfrm>
            <a:off x="4876800" y="2286000"/>
            <a:ext cx="3505200" cy="2895600"/>
            <a:chOff x="4876800" y="2590800"/>
            <a:chExt cx="3505200" cy="2895600"/>
          </a:xfrm>
        </p:grpSpPr>
        <p:sp>
          <p:nvSpPr>
            <p:cNvPr id="403" name="Google Shape;403;p46"/>
            <p:cNvSpPr/>
            <p:nvPr/>
          </p:nvSpPr>
          <p:spPr>
            <a:xfrm>
              <a:off x="4876800" y="3886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6464300" y="5029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7924800" y="373380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6400800" y="259080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7" name="Google Shape;407;p46"/>
            <p:cNvCxnSpPr/>
            <p:nvPr/>
          </p:nvCxnSpPr>
          <p:spPr>
            <a:xfrm>
              <a:off x="6858000" y="2895600"/>
              <a:ext cx="1104900" cy="93345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46"/>
            <p:cNvCxnSpPr/>
            <p:nvPr/>
          </p:nvCxnSpPr>
          <p:spPr>
            <a:xfrm rot="10800000" flipH="1">
              <a:off x="5295900" y="2952750"/>
              <a:ext cx="1123950" cy="1000125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46"/>
            <p:cNvCxnSpPr/>
            <p:nvPr/>
          </p:nvCxnSpPr>
          <p:spPr>
            <a:xfrm rot="10800000">
              <a:off x="5205006" y="4358300"/>
              <a:ext cx="1254125" cy="901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46"/>
            <p:cNvCxnSpPr/>
            <p:nvPr/>
          </p:nvCxnSpPr>
          <p:spPr>
            <a:xfrm>
              <a:off x="6648450" y="3079750"/>
              <a:ext cx="25400" cy="18923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1" name="Google Shape;411;p46"/>
            <p:cNvSpPr txBox="1"/>
            <p:nvPr/>
          </p:nvSpPr>
          <p:spPr>
            <a:xfrm>
              <a:off x="6480175" y="2624138"/>
              <a:ext cx="295275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46"/>
            <p:cNvSpPr txBox="1"/>
            <p:nvPr/>
          </p:nvSpPr>
          <p:spPr>
            <a:xfrm>
              <a:off x="6534150" y="5072063"/>
              <a:ext cx="304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13" name="Google Shape;413;p46"/>
            <p:cNvSpPr txBox="1"/>
            <p:nvPr/>
          </p:nvSpPr>
          <p:spPr>
            <a:xfrm>
              <a:off x="8004175" y="3776663"/>
              <a:ext cx="304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14" name="Google Shape;414;p46"/>
            <p:cNvSpPr txBox="1"/>
            <p:nvPr/>
          </p:nvSpPr>
          <p:spPr>
            <a:xfrm>
              <a:off x="4946650" y="3929063"/>
              <a:ext cx="3143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415" name="Google Shape;415;p46"/>
          <p:cNvSpPr txBox="1"/>
          <p:nvPr/>
        </p:nvSpPr>
        <p:spPr>
          <a:xfrm>
            <a:off x="457200" y="4724400"/>
            <a:ext cx="4648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{ 1, 2, 3, 4}, |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{(1,2), (2,3), (2,4), (4,1)}, |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|=4</a:t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304800" y="1066800"/>
            <a:ext cx="838200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edge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∈ 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an undirected graph is represented as an 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unordered pair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(u,v)=(v,u),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 v ∈ V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Also assumed that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 ≠ 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1468016" y="113522"/>
            <a:ext cx="34786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/>
        </p:nvSpPr>
        <p:spPr>
          <a:xfrm>
            <a:off x="76200" y="1143000"/>
            <a:ext cx="8991600" cy="175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 vertex in an undirected graph is the number of edges incident on it. 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directed graph, the </a:t>
            </a:r>
            <a:r>
              <a:rPr lang="en-US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out degree</a:t>
            </a:r>
            <a:r>
              <a:rPr lang="en-US" sz="24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 vertex is the number of edges leaving it and the </a:t>
            </a:r>
            <a:r>
              <a:rPr lang="en-US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 degree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number of edges entering it</a:t>
            </a:r>
            <a:endParaRPr/>
          </a:p>
        </p:txBody>
      </p:sp>
      <p:grpSp>
        <p:nvGrpSpPr>
          <p:cNvPr id="424" name="Google Shape;424;p47"/>
          <p:cNvGrpSpPr/>
          <p:nvPr/>
        </p:nvGrpSpPr>
        <p:grpSpPr>
          <a:xfrm>
            <a:off x="685800" y="3017838"/>
            <a:ext cx="2489200" cy="2159000"/>
            <a:chOff x="1346200" y="3017838"/>
            <a:chExt cx="2489200" cy="2159000"/>
          </a:xfrm>
        </p:grpSpPr>
        <p:sp>
          <p:nvSpPr>
            <p:cNvPr id="425" name="Google Shape;425;p47"/>
            <p:cNvSpPr/>
            <p:nvPr/>
          </p:nvSpPr>
          <p:spPr>
            <a:xfrm>
              <a:off x="1346200" y="4005263"/>
              <a:ext cx="325438" cy="334962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2536825" y="4841875"/>
              <a:ext cx="323850" cy="334963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3509963" y="3894138"/>
              <a:ext cx="325437" cy="334962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7"/>
            <p:cNvSpPr/>
            <p:nvPr/>
          </p:nvSpPr>
          <p:spPr>
            <a:xfrm>
              <a:off x="2428875" y="3057525"/>
              <a:ext cx="323850" cy="334963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9" name="Google Shape;429;p47"/>
            <p:cNvCxnSpPr/>
            <p:nvPr/>
          </p:nvCxnSpPr>
          <p:spPr>
            <a:xfrm>
              <a:off x="2752725" y="3281363"/>
              <a:ext cx="785813" cy="682625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47"/>
            <p:cNvCxnSpPr/>
            <p:nvPr/>
          </p:nvCxnSpPr>
          <p:spPr>
            <a:xfrm rot="10800000" flipH="1">
              <a:off x="1643063" y="3322638"/>
              <a:ext cx="798512" cy="731837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47"/>
            <p:cNvCxnSpPr/>
            <p:nvPr/>
          </p:nvCxnSpPr>
          <p:spPr>
            <a:xfrm rot="10800000">
              <a:off x="1646238" y="4294188"/>
              <a:ext cx="876300" cy="64135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47"/>
            <p:cNvCxnSpPr/>
            <p:nvPr/>
          </p:nvCxnSpPr>
          <p:spPr>
            <a:xfrm>
              <a:off x="2605088" y="3414713"/>
              <a:ext cx="61912" cy="140335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3" name="Google Shape;433;p47"/>
            <p:cNvSpPr txBox="1"/>
            <p:nvPr/>
          </p:nvSpPr>
          <p:spPr>
            <a:xfrm>
              <a:off x="2446338" y="3017838"/>
              <a:ext cx="2095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34" name="Google Shape;434;p47"/>
            <p:cNvSpPr txBox="1"/>
            <p:nvPr/>
          </p:nvSpPr>
          <p:spPr>
            <a:xfrm>
              <a:off x="2547938" y="4806950"/>
              <a:ext cx="2159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35" name="Google Shape;435;p47"/>
            <p:cNvSpPr txBox="1"/>
            <p:nvPr/>
          </p:nvSpPr>
          <p:spPr>
            <a:xfrm>
              <a:off x="3538538" y="3873500"/>
              <a:ext cx="2159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36" name="Google Shape;436;p47"/>
            <p:cNvSpPr txBox="1"/>
            <p:nvPr/>
          </p:nvSpPr>
          <p:spPr>
            <a:xfrm>
              <a:off x="1357313" y="3986213"/>
              <a:ext cx="2254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437" name="Google Shape;437;p47"/>
          <p:cNvGrpSpPr/>
          <p:nvPr/>
        </p:nvGrpSpPr>
        <p:grpSpPr>
          <a:xfrm>
            <a:off x="5289550" y="2971800"/>
            <a:ext cx="2641600" cy="2227263"/>
            <a:chOff x="5289550" y="2971800"/>
            <a:chExt cx="2641600" cy="2227263"/>
          </a:xfrm>
        </p:grpSpPr>
        <p:sp>
          <p:nvSpPr>
            <p:cNvPr id="438" name="Google Shape;438;p47"/>
            <p:cNvSpPr/>
            <p:nvPr/>
          </p:nvSpPr>
          <p:spPr>
            <a:xfrm>
              <a:off x="6437313" y="2971800"/>
              <a:ext cx="346075" cy="347663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5289550" y="3984625"/>
              <a:ext cx="344488" cy="346075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7"/>
            <p:cNvSpPr/>
            <p:nvPr/>
          </p:nvSpPr>
          <p:spPr>
            <a:xfrm>
              <a:off x="6553200" y="4852988"/>
              <a:ext cx="344488" cy="346075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7"/>
            <p:cNvSpPr/>
            <p:nvPr/>
          </p:nvSpPr>
          <p:spPr>
            <a:xfrm>
              <a:off x="7586663" y="3868738"/>
              <a:ext cx="344487" cy="347662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2" name="Google Shape;442;p47"/>
            <p:cNvCxnSpPr/>
            <p:nvPr/>
          </p:nvCxnSpPr>
          <p:spPr>
            <a:xfrm rot="10800000" flipH="1">
              <a:off x="5605463" y="3275013"/>
              <a:ext cx="847725" cy="760412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3" name="Google Shape;443;p47"/>
            <p:cNvCxnSpPr/>
            <p:nvPr/>
          </p:nvCxnSpPr>
          <p:spPr>
            <a:xfrm>
              <a:off x="6783388" y="3232150"/>
              <a:ext cx="831850" cy="708025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4" name="Google Shape;444;p47"/>
            <p:cNvCxnSpPr/>
            <p:nvPr/>
          </p:nvCxnSpPr>
          <p:spPr>
            <a:xfrm rot="10800000">
              <a:off x="6567488" y="3376613"/>
              <a:ext cx="57150" cy="1446212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5" name="Google Shape;445;p47"/>
            <p:cNvCxnSpPr/>
            <p:nvPr/>
          </p:nvCxnSpPr>
          <p:spPr>
            <a:xfrm rot="10800000">
              <a:off x="5607050" y="4283075"/>
              <a:ext cx="931863" cy="665163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6" name="Google Shape;446;p47"/>
            <p:cNvCxnSpPr/>
            <p:nvPr/>
          </p:nvCxnSpPr>
          <p:spPr>
            <a:xfrm>
              <a:off x="6681788" y="3362325"/>
              <a:ext cx="57150" cy="147478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7" name="Google Shape;447;p47"/>
            <p:cNvSpPr txBox="1"/>
            <p:nvPr/>
          </p:nvSpPr>
          <p:spPr>
            <a:xfrm>
              <a:off x="6573838" y="4822825"/>
              <a:ext cx="228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448" name="Google Shape;448;p47"/>
            <p:cNvSpPr txBox="1"/>
            <p:nvPr/>
          </p:nvSpPr>
          <p:spPr>
            <a:xfrm>
              <a:off x="7613650" y="3843338"/>
              <a:ext cx="228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49" name="Google Shape;449;p47"/>
            <p:cNvSpPr txBox="1"/>
            <p:nvPr/>
          </p:nvSpPr>
          <p:spPr>
            <a:xfrm>
              <a:off x="5313363" y="3968750"/>
              <a:ext cx="236537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450" name="Google Shape;450;p47"/>
          <p:cNvSpPr txBox="1"/>
          <p:nvPr/>
        </p:nvSpPr>
        <p:spPr>
          <a:xfrm>
            <a:off x="6459538" y="2968625"/>
            <a:ext cx="222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51" name="Google Shape;451;p47"/>
          <p:cNvSpPr txBox="1"/>
          <p:nvPr/>
        </p:nvSpPr>
        <p:spPr>
          <a:xfrm>
            <a:off x="304800" y="5461000"/>
            <a:ext cx="4191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vertex 2 is ???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Ans: 3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4749800" y="5422900"/>
            <a:ext cx="38100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vertex 2 is 2 and the </a:t>
            </a:r>
            <a:r>
              <a:rPr lang="en-US" sz="18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in degree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vertex 4 is 1</a:t>
            </a:r>
            <a:endParaRPr/>
          </a:p>
        </p:txBody>
      </p:sp>
      <p:sp>
        <p:nvSpPr>
          <p:cNvPr id="453" name="Google Shape;453;p47"/>
          <p:cNvSpPr txBox="1"/>
          <p:nvPr/>
        </p:nvSpPr>
        <p:spPr>
          <a:xfrm>
            <a:off x="1468016" y="113522"/>
            <a:ext cx="3281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Degree of a Vertex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533400" y="12954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NAFEES MANSOOR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nafees.mansoor@ulab.edu.bd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Office: Room PC315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Hours: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11:30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13:00 (S/T)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 Hours: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13:30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14:30 (S/T)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alibri"/>
              <a:buNone/>
            </a:pP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Available by appointment at other hours (e.g. email) </a:t>
            </a:r>
            <a:r>
              <a:rPr lang="en-US" sz="2000" b="1" i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Calibri"/>
              <a:buNone/>
            </a:pPr>
            <a:endParaRPr sz="2400" dirty="0">
              <a:solidFill>
                <a:srgbClr val="37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524000" y="152400"/>
            <a:ext cx="15090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/>
        </p:nvSpPr>
        <p:spPr>
          <a:xfrm>
            <a:off x="228600" y="1139825"/>
            <a:ext cx="89154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weighted graph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graph for which each edge has an associated </a:t>
            </a:r>
            <a:r>
              <a:rPr lang="en-US" sz="28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usually given by a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weight function</a:t>
            </a:r>
            <a:r>
              <a:rPr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w: E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→ 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5657850" y="3984625"/>
            <a:ext cx="344488" cy="34607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6921500" y="4852988"/>
            <a:ext cx="344488" cy="34607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7954963" y="3868738"/>
            <a:ext cx="344487" cy="347662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6805613" y="3000375"/>
            <a:ext cx="346075" cy="347663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48"/>
          <p:cNvCxnSpPr/>
          <p:nvPr/>
        </p:nvCxnSpPr>
        <p:spPr>
          <a:xfrm>
            <a:off x="7151688" y="3232150"/>
            <a:ext cx="831850" cy="7080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48"/>
          <p:cNvCxnSpPr/>
          <p:nvPr/>
        </p:nvCxnSpPr>
        <p:spPr>
          <a:xfrm rot="10800000" flipH="1">
            <a:off x="5973763" y="3275013"/>
            <a:ext cx="847725" cy="76041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48"/>
          <p:cNvCxnSpPr/>
          <p:nvPr/>
        </p:nvCxnSpPr>
        <p:spPr>
          <a:xfrm rot="10800000">
            <a:off x="6935788" y="3376613"/>
            <a:ext cx="57150" cy="144621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48"/>
          <p:cNvCxnSpPr/>
          <p:nvPr/>
        </p:nvCxnSpPr>
        <p:spPr>
          <a:xfrm rot="10800000">
            <a:off x="5975350" y="4283075"/>
            <a:ext cx="931863" cy="66516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48"/>
          <p:cNvCxnSpPr/>
          <p:nvPr/>
        </p:nvCxnSpPr>
        <p:spPr>
          <a:xfrm>
            <a:off x="7050088" y="3362325"/>
            <a:ext cx="57150" cy="147478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" name="Google Shape;469;p48"/>
          <p:cNvSpPr txBox="1"/>
          <p:nvPr/>
        </p:nvSpPr>
        <p:spPr>
          <a:xfrm>
            <a:off x="6827838" y="2968625"/>
            <a:ext cx="222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70" name="Google Shape;470;p48"/>
          <p:cNvSpPr txBox="1"/>
          <p:nvPr/>
        </p:nvSpPr>
        <p:spPr>
          <a:xfrm>
            <a:off x="6942138" y="4822825"/>
            <a:ext cx="228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1" name="Google Shape;471;p48"/>
          <p:cNvSpPr txBox="1"/>
          <p:nvPr/>
        </p:nvSpPr>
        <p:spPr>
          <a:xfrm>
            <a:off x="7981950" y="3843338"/>
            <a:ext cx="228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72" name="Google Shape;472;p48"/>
          <p:cNvSpPr txBox="1"/>
          <p:nvPr/>
        </p:nvSpPr>
        <p:spPr>
          <a:xfrm>
            <a:off x="5681663" y="3968750"/>
            <a:ext cx="23653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3" name="Google Shape;473;p48"/>
          <p:cNvSpPr/>
          <p:nvPr/>
        </p:nvSpPr>
        <p:spPr>
          <a:xfrm>
            <a:off x="1346200" y="4005263"/>
            <a:ext cx="325438" cy="334962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2536825" y="4841875"/>
            <a:ext cx="323850" cy="334963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3509963" y="3894138"/>
            <a:ext cx="325437" cy="334962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2428875" y="3057525"/>
            <a:ext cx="323850" cy="334963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48"/>
          <p:cNvCxnSpPr/>
          <p:nvPr/>
        </p:nvCxnSpPr>
        <p:spPr>
          <a:xfrm>
            <a:off x="2752725" y="3281363"/>
            <a:ext cx="785813" cy="6826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48"/>
          <p:cNvCxnSpPr/>
          <p:nvPr/>
        </p:nvCxnSpPr>
        <p:spPr>
          <a:xfrm rot="10800000" flipH="1">
            <a:off x="1643063" y="3322638"/>
            <a:ext cx="798512" cy="7318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48"/>
          <p:cNvCxnSpPr/>
          <p:nvPr/>
        </p:nvCxnSpPr>
        <p:spPr>
          <a:xfrm rot="10800000">
            <a:off x="1646238" y="4294188"/>
            <a:ext cx="876300" cy="64135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48"/>
          <p:cNvCxnSpPr/>
          <p:nvPr/>
        </p:nvCxnSpPr>
        <p:spPr>
          <a:xfrm>
            <a:off x="2605088" y="3414713"/>
            <a:ext cx="61912" cy="140335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8"/>
          <p:cNvSpPr txBox="1"/>
          <p:nvPr/>
        </p:nvSpPr>
        <p:spPr>
          <a:xfrm>
            <a:off x="2446338" y="3017838"/>
            <a:ext cx="209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2" name="Google Shape;482;p48"/>
          <p:cNvSpPr txBox="1"/>
          <p:nvPr/>
        </p:nvSpPr>
        <p:spPr>
          <a:xfrm>
            <a:off x="2547938" y="4806950"/>
            <a:ext cx="2159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83" name="Google Shape;483;p48"/>
          <p:cNvSpPr txBox="1"/>
          <p:nvPr/>
        </p:nvSpPr>
        <p:spPr>
          <a:xfrm>
            <a:off x="3538538" y="3873500"/>
            <a:ext cx="2159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84" name="Google Shape;484;p48"/>
          <p:cNvSpPr txBox="1"/>
          <p:nvPr/>
        </p:nvSpPr>
        <p:spPr>
          <a:xfrm>
            <a:off x="1357313" y="3986213"/>
            <a:ext cx="2254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5" name="Google Shape;485;p48"/>
          <p:cNvSpPr txBox="1"/>
          <p:nvPr/>
        </p:nvSpPr>
        <p:spPr>
          <a:xfrm>
            <a:off x="1673225" y="3390900"/>
            <a:ext cx="4699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endParaRPr/>
          </a:p>
        </p:txBody>
      </p:sp>
      <p:sp>
        <p:nvSpPr>
          <p:cNvPr id="486" name="Google Shape;486;p48"/>
          <p:cNvSpPr txBox="1"/>
          <p:nvPr/>
        </p:nvSpPr>
        <p:spPr>
          <a:xfrm>
            <a:off x="1762125" y="4610100"/>
            <a:ext cx="4699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487" name="Google Shape;487;p48"/>
          <p:cNvSpPr txBox="1"/>
          <p:nvPr/>
        </p:nvSpPr>
        <p:spPr>
          <a:xfrm>
            <a:off x="2562225" y="3987800"/>
            <a:ext cx="4699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/>
          </a:p>
        </p:txBody>
      </p:sp>
      <p:sp>
        <p:nvSpPr>
          <p:cNvPr id="488" name="Google Shape;488;p48"/>
          <p:cNvSpPr txBox="1"/>
          <p:nvPr/>
        </p:nvSpPr>
        <p:spPr>
          <a:xfrm>
            <a:off x="3121025" y="3340100"/>
            <a:ext cx="4699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/>
          </a:p>
        </p:txBody>
      </p:sp>
      <p:sp>
        <p:nvSpPr>
          <p:cNvPr id="489" name="Google Shape;489;p48"/>
          <p:cNvSpPr txBox="1"/>
          <p:nvPr/>
        </p:nvSpPr>
        <p:spPr>
          <a:xfrm>
            <a:off x="6105525" y="33528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90" name="Google Shape;490;p48"/>
          <p:cNvSpPr txBox="1"/>
          <p:nvPr/>
        </p:nvSpPr>
        <p:spPr>
          <a:xfrm>
            <a:off x="6194425" y="45974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91" name="Google Shape;491;p48"/>
          <p:cNvSpPr txBox="1"/>
          <p:nvPr/>
        </p:nvSpPr>
        <p:spPr>
          <a:xfrm>
            <a:off x="6677025" y="36576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92" name="Google Shape;492;p48"/>
          <p:cNvSpPr txBox="1"/>
          <p:nvPr/>
        </p:nvSpPr>
        <p:spPr>
          <a:xfrm>
            <a:off x="7489825" y="32893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93" name="Google Shape;493;p48"/>
          <p:cNvSpPr txBox="1"/>
          <p:nvPr/>
        </p:nvSpPr>
        <p:spPr>
          <a:xfrm>
            <a:off x="7096125" y="42926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94" name="Google Shape;494;p48"/>
          <p:cNvSpPr txBox="1"/>
          <p:nvPr/>
        </p:nvSpPr>
        <p:spPr>
          <a:xfrm>
            <a:off x="1468017" y="113522"/>
            <a:ext cx="2571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Weighted Graph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/>
          <p:nvPr/>
        </p:nvSpPr>
        <p:spPr>
          <a:xfrm>
            <a:off x="2268117" y="2716212"/>
            <a:ext cx="496888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9"/>
          <p:cNvSpPr/>
          <p:nvPr/>
        </p:nvSpPr>
        <p:spPr>
          <a:xfrm>
            <a:off x="972717" y="2716212"/>
            <a:ext cx="496888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9"/>
          <p:cNvSpPr/>
          <p:nvPr/>
        </p:nvSpPr>
        <p:spPr>
          <a:xfrm>
            <a:off x="515517" y="4621212"/>
            <a:ext cx="496888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9"/>
          <p:cNvSpPr/>
          <p:nvPr/>
        </p:nvSpPr>
        <p:spPr>
          <a:xfrm>
            <a:off x="2268117" y="3935412"/>
            <a:ext cx="496888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9"/>
          <p:cNvSpPr txBox="1"/>
          <p:nvPr/>
        </p:nvSpPr>
        <p:spPr>
          <a:xfrm>
            <a:off x="1056855" y="2767012"/>
            <a:ext cx="336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9"/>
          <p:cNvSpPr txBox="1"/>
          <p:nvPr/>
        </p:nvSpPr>
        <p:spPr>
          <a:xfrm>
            <a:off x="591717" y="4672012"/>
            <a:ext cx="349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9"/>
          <p:cNvSpPr txBox="1"/>
          <p:nvPr/>
        </p:nvSpPr>
        <p:spPr>
          <a:xfrm>
            <a:off x="2344317" y="3987800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07" name="Google Shape;507;p49"/>
          <p:cNvSpPr txBox="1"/>
          <p:nvPr/>
        </p:nvSpPr>
        <p:spPr>
          <a:xfrm>
            <a:off x="2363367" y="2767012"/>
            <a:ext cx="336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08" name="Google Shape;508;p49"/>
          <p:cNvCxnSpPr/>
          <p:nvPr/>
        </p:nvCxnSpPr>
        <p:spPr>
          <a:xfrm>
            <a:off x="1391817" y="3148012"/>
            <a:ext cx="909638" cy="812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49"/>
          <p:cNvCxnSpPr/>
          <p:nvPr/>
        </p:nvCxnSpPr>
        <p:spPr>
          <a:xfrm rot="10800000" flipH="1">
            <a:off x="1468017" y="2946400"/>
            <a:ext cx="782638" cy="1111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49"/>
          <p:cNvCxnSpPr/>
          <p:nvPr/>
        </p:nvCxnSpPr>
        <p:spPr>
          <a:xfrm rot="10800000" flipH="1">
            <a:off x="2496717" y="3173412"/>
            <a:ext cx="1588" cy="762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49"/>
          <p:cNvCxnSpPr/>
          <p:nvPr/>
        </p:nvCxnSpPr>
        <p:spPr>
          <a:xfrm rot="10800000" flipH="1">
            <a:off x="1010817" y="4278312"/>
            <a:ext cx="1266825" cy="546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49"/>
          <p:cNvCxnSpPr/>
          <p:nvPr/>
        </p:nvCxnSpPr>
        <p:spPr>
          <a:xfrm rot="10800000" flipH="1">
            <a:off x="744117" y="3186112"/>
            <a:ext cx="388938" cy="1409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49"/>
          <p:cNvCxnSpPr/>
          <p:nvPr/>
        </p:nvCxnSpPr>
        <p:spPr>
          <a:xfrm rot="10800000" flipH="1">
            <a:off x="921917" y="3148012"/>
            <a:ext cx="1431925" cy="1511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4" name="Google Shape;514;p49"/>
          <p:cNvSpPr txBox="1"/>
          <p:nvPr/>
        </p:nvSpPr>
        <p:spPr>
          <a:xfrm>
            <a:off x="228600" y="5181600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an undirected graph G has V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nodes, how many edges are required to define it as a complete graph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9"/>
          <p:cNvSpPr/>
          <p:nvPr/>
        </p:nvSpPr>
        <p:spPr>
          <a:xfrm>
            <a:off x="4703762" y="4491037"/>
            <a:ext cx="496888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16" name="Google Shape;516;p49"/>
          <p:cNvSpPr/>
          <p:nvPr/>
        </p:nvSpPr>
        <p:spPr>
          <a:xfrm>
            <a:off x="5160962" y="2586037"/>
            <a:ext cx="496888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>
            <a:off x="7294562" y="2890837"/>
            <a:ext cx="496888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18" name="Google Shape;518;p49"/>
          <p:cNvSpPr txBox="1"/>
          <p:nvPr/>
        </p:nvSpPr>
        <p:spPr>
          <a:xfrm>
            <a:off x="5410200" y="59436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Ans: V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*(</a:t>
            </a: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-1) edges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cxnSp>
        <p:nvCxnSpPr>
          <p:cNvPr id="519" name="Google Shape;519;p49"/>
          <p:cNvCxnSpPr>
            <a:stCxn id="516" idx="0"/>
            <a:endCxn id="517" idx="1"/>
          </p:cNvCxnSpPr>
          <p:nvPr/>
        </p:nvCxnSpPr>
        <p:spPr>
          <a:xfrm rot="-5400000" flipH="1">
            <a:off x="6202456" y="1792987"/>
            <a:ext cx="371700" cy="1957800"/>
          </a:xfrm>
          <a:prstGeom prst="curvedConnector3">
            <a:avLst>
              <a:gd name="adj1" fmla="val -61500"/>
            </a:avLst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0" name="Google Shape;520;p49"/>
          <p:cNvCxnSpPr>
            <a:stCxn id="517" idx="3"/>
            <a:endCxn id="516" idx="5"/>
          </p:cNvCxnSpPr>
          <p:nvPr/>
        </p:nvCxnSpPr>
        <p:spPr>
          <a:xfrm rot="5400000" flipH="1">
            <a:off x="6323779" y="2237532"/>
            <a:ext cx="304800" cy="1782300"/>
          </a:xfrm>
          <a:prstGeom prst="curvedConnector3">
            <a:avLst>
              <a:gd name="adj1" fmla="val -96967"/>
            </a:avLst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1" name="Google Shape;521;p49"/>
          <p:cNvCxnSpPr>
            <a:stCxn id="516" idx="2"/>
            <a:endCxn id="515" idx="1"/>
          </p:cNvCxnSpPr>
          <p:nvPr/>
        </p:nvCxnSpPr>
        <p:spPr>
          <a:xfrm flipH="1">
            <a:off x="4776662" y="2814637"/>
            <a:ext cx="384300" cy="1743300"/>
          </a:xfrm>
          <a:prstGeom prst="curved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" name="Google Shape;522;p49"/>
          <p:cNvCxnSpPr>
            <a:stCxn id="515" idx="5"/>
            <a:endCxn id="516" idx="4"/>
          </p:cNvCxnSpPr>
          <p:nvPr/>
        </p:nvCxnSpPr>
        <p:spPr>
          <a:xfrm rot="-5400000">
            <a:off x="4349533" y="3821532"/>
            <a:ext cx="1838100" cy="281400"/>
          </a:xfrm>
          <a:prstGeom prst="curvedConnector3">
            <a:avLst>
              <a:gd name="adj1" fmla="val -16077"/>
            </a:avLst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3" name="Google Shape;523;p49"/>
          <p:cNvCxnSpPr>
            <a:stCxn id="517" idx="4"/>
            <a:endCxn id="515" idx="6"/>
          </p:cNvCxnSpPr>
          <p:nvPr/>
        </p:nvCxnSpPr>
        <p:spPr>
          <a:xfrm rot="5400000">
            <a:off x="5686006" y="2862637"/>
            <a:ext cx="1371600" cy="2342400"/>
          </a:xfrm>
          <a:prstGeom prst="curved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4" name="Google Shape;524;p49"/>
          <p:cNvCxnSpPr>
            <a:stCxn id="517" idx="2"/>
            <a:endCxn id="515" idx="0"/>
          </p:cNvCxnSpPr>
          <p:nvPr/>
        </p:nvCxnSpPr>
        <p:spPr>
          <a:xfrm flipH="1">
            <a:off x="4952162" y="3119437"/>
            <a:ext cx="2342400" cy="1371600"/>
          </a:xfrm>
          <a:prstGeom prst="curvedConnector2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525" name="Google Shape;525;p49"/>
          <p:cNvSpPr txBox="1"/>
          <p:nvPr/>
        </p:nvSpPr>
        <p:spPr>
          <a:xfrm>
            <a:off x="68263" y="974636"/>
            <a:ext cx="8493125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complete graph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 undirected/directed graph in which every pair of vertices is </a:t>
            </a:r>
            <a:r>
              <a:rPr lang="en-US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adjacent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If (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) is an edge in a graph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we say that vertex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adjacent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vertex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26" name="Google Shape;526;p49"/>
          <p:cNvSpPr/>
          <p:nvPr/>
        </p:nvSpPr>
        <p:spPr>
          <a:xfrm>
            <a:off x="838200" y="5867400"/>
            <a:ext cx="2591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Ans: V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*(</a:t>
            </a: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-1)/2 edges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9"/>
          <p:cNvSpPr txBox="1"/>
          <p:nvPr/>
        </p:nvSpPr>
        <p:spPr>
          <a:xfrm>
            <a:off x="4572000" y="5168741"/>
            <a:ext cx="4267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an directed graph G has V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nodes, how many edges are required to define it as a complete graph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9"/>
          <p:cNvSpPr txBox="1"/>
          <p:nvPr/>
        </p:nvSpPr>
        <p:spPr>
          <a:xfrm>
            <a:off x="1468017" y="113522"/>
            <a:ext cx="28173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Complete Graph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/>
          <p:nvPr/>
        </p:nvSpPr>
        <p:spPr>
          <a:xfrm>
            <a:off x="304800" y="1363682"/>
            <a:ext cx="37877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bipartite graph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an undirected graph</a:t>
            </a:r>
            <a:b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V,E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in which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be partitioned into 2 sets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and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such that (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∈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implies either</a:t>
            </a:r>
            <a:b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∈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and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∈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b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b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∈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and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 ∈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/>
          </a:p>
        </p:txBody>
      </p:sp>
      <p:sp>
        <p:nvSpPr>
          <p:cNvPr id="535" name="Google Shape;535;p50"/>
          <p:cNvSpPr/>
          <p:nvPr/>
        </p:nvSpPr>
        <p:spPr>
          <a:xfrm>
            <a:off x="5448300" y="2705100"/>
            <a:ext cx="533400" cy="4572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0"/>
          <p:cNvSpPr/>
          <p:nvPr/>
        </p:nvSpPr>
        <p:spPr>
          <a:xfrm>
            <a:off x="6896100" y="2400300"/>
            <a:ext cx="533400" cy="4572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0"/>
          <p:cNvSpPr/>
          <p:nvPr/>
        </p:nvSpPr>
        <p:spPr>
          <a:xfrm>
            <a:off x="5448300" y="3543300"/>
            <a:ext cx="533400" cy="4572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0"/>
          <p:cNvSpPr/>
          <p:nvPr/>
        </p:nvSpPr>
        <p:spPr>
          <a:xfrm>
            <a:off x="5448300" y="4457700"/>
            <a:ext cx="533400" cy="4572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0"/>
          <p:cNvSpPr/>
          <p:nvPr/>
        </p:nvSpPr>
        <p:spPr>
          <a:xfrm>
            <a:off x="5448300" y="1943100"/>
            <a:ext cx="533400" cy="4572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0"/>
          <p:cNvSpPr/>
          <p:nvPr/>
        </p:nvSpPr>
        <p:spPr>
          <a:xfrm>
            <a:off x="6896100" y="3238500"/>
            <a:ext cx="533400" cy="4572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0"/>
          <p:cNvSpPr/>
          <p:nvPr/>
        </p:nvSpPr>
        <p:spPr>
          <a:xfrm>
            <a:off x="6896100" y="3924300"/>
            <a:ext cx="533400" cy="4572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2" name="Google Shape;542;p50"/>
          <p:cNvCxnSpPr/>
          <p:nvPr/>
        </p:nvCxnSpPr>
        <p:spPr>
          <a:xfrm>
            <a:off x="5981700" y="2247900"/>
            <a:ext cx="914400" cy="304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50"/>
          <p:cNvCxnSpPr/>
          <p:nvPr/>
        </p:nvCxnSpPr>
        <p:spPr>
          <a:xfrm flipH="1">
            <a:off x="5981700" y="2628900"/>
            <a:ext cx="914400" cy="304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50"/>
          <p:cNvCxnSpPr/>
          <p:nvPr/>
        </p:nvCxnSpPr>
        <p:spPr>
          <a:xfrm rot="10800000" flipH="1">
            <a:off x="5981700" y="3619500"/>
            <a:ext cx="990600" cy="1066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50"/>
          <p:cNvCxnSpPr/>
          <p:nvPr/>
        </p:nvCxnSpPr>
        <p:spPr>
          <a:xfrm rot="10800000" flipH="1">
            <a:off x="5981700" y="3543300"/>
            <a:ext cx="914400" cy="152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50"/>
          <p:cNvCxnSpPr/>
          <p:nvPr/>
        </p:nvCxnSpPr>
        <p:spPr>
          <a:xfrm>
            <a:off x="5981700" y="3009900"/>
            <a:ext cx="914400" cy="457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50"/>
          <p:cNvCxnSpPr/>
          <p:nvPr/>
        </p:nvCxnSpPr>
        <p:spPr>
          <a:xfrm>
            <a:off x="5905500" y="3086100"/>
            <a:ext cx="1066800" cy="914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8" name="Google Shape;548;p50"/>
          <p:cNvSpPr/>
          <p:nvPr/>
        </p:nvSpPr>
        <p:spPr>
          <a:xfrm>
            <a:off x="5624513" y="1990725"/>
            <a:ext cx="1905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8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9" name="Google Shape;549;p50"/>
          <p:cNvSpPr/>
          <p:nvPr/>
        </p:nvSpPr>
        <p:spPr>
          <a:xfrm>
            <a:off x="5637213" y="2749550"/>
            <a:ext cx="1905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8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0" name="Google Shape;550;p50"/>
          <p:cNvSpPr/>
          <p:nvPr/>
        </p:nvSpPr>
        <p:spPr>
          <a:xfrm>
            <a:off x="5637213" y="3597275"/>
            <a:ext cx="1905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8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1" name="Google Shape;551;p50"/>
          <p:cNvSpPr/>
          <p:nvPr/>
        </p:nvSpPr>
        <p:spPr>
          <a:xfrm>
            <a:off x="5637213" y="4495800"/>
            <a:ext cx="1905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8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52" name="Google Shape;552;p50"/>
          <p:cNvSpPr/>
          <p:nvPr/>
        </p:nvSpPr>
        <p:spPr>
          <a:xfrm>
            <a:off x="7097713" y="2447925"/>
            <a:ext cx="1905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3" name="Google Shape;553;p50"/>
          <p:cNvSpPr/>
          <p:nvPr/>
        </p:nvSpPr>
        <p:spPr>
          <a:xfrm>
            <a:off x="7072313" y="3270250"/>
            <a:ext cx="3048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4" name="Google Shape;554;p50"/>
          <p:cNvSpPr/>
          <p:nvPr/>
        </p:nvSpPr>
        <p:spPr>
          <a:xfrm>
            <a:off x="7046913" y="4003675"/>
            <a:ext cx="1905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5" name="Google Shape;555;p50"/>
          <p:cNvSpPr/>
          <p:nvPr/>
        </p:nvSpPr>
        <p:spPr>
          <a:xfrm>
            <a:off x="5143500" y="1727200"/>
            <a:ext cx="1092200" cy="3530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6591300" y="1739900"/>
            <a:ext cx="1092200" cy="3530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0"/>
          <p:cNvSpPr txBox="1"/>
          <p:nvPr/>
        </p:nvSpPr>
        <p:spPr>
          <a:xfrm>
            <a:off x="5470525" y="1260475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8" name="Google Shape;558;p50"/>
          <p:cNvSpPr txBox="1"/>
          <p:nvPr/>
        </p:nvSpPr>
        <p:spPr>
          <a:xfrm>
            <a:off x="6905625" y="1285875"/>
            <a:ext cx="5222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/>
          <p:nvPr/>
        </p:nvSpPr>
        <p:spPr>
          <a:xfrm>
            <a:off x="6718300" y="16637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1"/>
          <p:cNvSpPr/>
          <p:nvPr/>
        </p:nvSpPr>
        <p:spPr>
          <a:xfrm>
            <a:off x="5765800" y="29718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1"/>
          <p:cNvSpPr/>
          <p:nvPr/>
        </p:nvSpPr>
        <p:spPr>
          <a:xfrm>
            <a:off x="7658100" y="29845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1"/>
          <p:cNvSpPr/>
          <p:nvPr/>
        </p:nvSpPr>
        <p:spPr>
          <a:xfrm>
            <a:off x="6680200" y="42799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1"/>
          <p:cNvSpPr/>
          <p:nvPr/>
        </p:nvSpPr>
        <p:spPr>
          <a:xfrm>
            <a:off x="7658100" y="56261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1"/>
          <p:cNvSpPr/>
          <p:nvPr/>
        </p:nvSpPr>
        <p:spPr>
          <a:xfrm>
            <a:off x="8547100" y="42799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1"/>
          <p:cNvSpPr txBox="1"/>
          <p:nvPr/>
        </p:nvSpPr>
        <p:spPr>
          <a:xfrm>
            <a:off x="6802438" y="1739900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1"/>
          <p:cNvSpPr txBox="1"/>
          <p:nvPr/>
        </p:nvSpPr>
        <p:spPr>
          <a:xfrm>
            <a:off x="5842000" y="3054350"/>
            <a:ext cx="3190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1"/>
          <p:cNvSpPr txBox="1"/>
          <p:nvPr/>
        </p:nvSpPr>
        <p:spPr>
          <a:xfrm>
            <a:off x="6756400" y="43307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74" name="Google Shape;574;p51"/>
          <p:cNvSpPr txBox="1"/>
          <p:nvPr/>
        </p:nvSpPr>
        <p:spPr>
          <a:xfrm>
            <a:off x="7742238" y="5702300"/>
            <a:ext cx="307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1"/>
          <p:cNvSpPr txBox="1"/>
          <p:nvPr/>
        </p:nvSpPr>
        <p:spPr>
          <a:xfrm>
            <a:off x="7727950" y="30353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76" name="Google Shape;576;p51"/>
          <p:cNvSpPr txBox="1"/>
          <p:nvPr/>
        </p:nvSpPr>
        <p:spPr>
          <a:xfrm>
            <a:off x="8623300" y="4330700"/>
            <a:ext cx="3190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577" name="Google Shape;577;p51"/>
          <p:cNvCxnSpPr/>
          <p:nvPr/>
        </p:nvCxnSpPr>
        <p:spPr>
          <a:xfrm>
            <a:off x="7112000" y="2146300"/>
            <a:ext cx="609600" cy="812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51"/>
          <p:cNvCxnSpPr/>
          <p:nvPr/>
        </p:nvCxnSpPr>
        <p:spPr>
          <a:xfrm>
            <a:off x="8026400" y="3416300"/>
            <a:ext cx="596900" cy="876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51"/>
          <p:cNvCxnSpPr/>
          <p:nvPr/>
        </p:nvCxnSpPr>
        <p:spPr>
          <a:xfrm rot="10800000">
            <a:off x="7061200" y="4686300"/>
            <a:ext cx="622300" cy="965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51"/>
          <p:cNvCxnSpPr/>
          <p:nvPr/>
        </p:nvCxnSpPr>
        <p:spPr>
          <a:xfrm flipH="1">
            <a:off x="7073900" y="3416300"/>
            <a:ext cx="660400" cy="889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51"/>
          <p:cNvCxnSpPr/>
          <p:nvPr/>
        </p:nvCxnSpPr>
        <p:spPr>
          <a:xfrm rot="10800000" flipH="1">
            <a:off x="6172200" y="2120900"/>
            <a:ext cx="609600" cy="876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582;p51"/>
          <p:cNvSpPr txBox="1"/>
          <p:nvPr/>
        </p:nvSpPr>
        <p:spPr>
          <a:xfrm>
            <a:off x="304800" y="1238250"/>
            <a:ext cx="48260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be an undirected graph.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statements are equivalent,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two vertices in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connected by unique simple path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connected, but if any edge is removed from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resulting graph is disconnected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connected, and  |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= |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-1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acyclic, and  |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= |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-1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acyclic, but if any edge is added to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resulting graph contains a cycle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Finite automata are finite collections of states with transition rules that take you from one state to another.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Original application was sequential switching circuits, where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state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was the settings of internal bits.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Today, several kinds of software can be modeled by FA.</a:t>
            </a:r>
            <a:endParaRPr/>
          </a:p>
        </p:txBody>
      </p:sp>
      <p:sp>
        <p:nvSpPr>
          <p:cNvPr id="590" name="Google Shape;590;p52"/>
          <p:cNvSpPr txBox="1"/>
          <p:nvPr/>
        </p:nvSpPr>
        <p:spPr>
          <a:xfrm>
            <a:off x="1468017" y="113522"/>
            <a:ext cx="30630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"/>
          <p:cNvSpPr txBox="1">
            <a:spLocks noGrp="1"/>
          </p:cNvSpPr>
          <p:nvPr>
            <p:ph type="title"/>
          </p:nvPr>
        </p:nvSpPr>
        <p:spPr>
          <a:xfrm>
            <a:off x="1371600" y="35767"/>
            <a:ext cx="6773904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/>
              <a:t>Representing FA</a:t>
            </a:r>
            <a:endParaRPr/>
          </a:p>
        </p:txBody>
      </p:sp>
      <p:sp>
        <p:nvSpPr>
          <p:cNvPr id="597" name="Google Shape;597;p5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696200" cy="44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Simplest representation is often a graph.</a:t>
            </a:r>
            <a:endParaRPr/>
          </a:p>
          <a:p>
            <a:pPr marL="742962" lvl="1" indent="-28575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Nodes = states.</a:t>
            </a:r>
            <a:endParaRPr/>
          </a:p>
          <a:p>
            <a:pPr marL="742962" lvl="1" indent="-28575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Arcs indicate state transitions.</a:t>
            </a:r>
            <a:endParaRPr/>
          </a:p>
          <a:p>
            <a:pPr marL="742962" lvl="1" indent="-28575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Labels on arcs tell what causes the transition.</a:t>
            </a:r>
            <a:endParaRPr/>
          </a:p>
          <a:p>
            <a:pPr marL="342906" lvl="0" indent="-241306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body" idx="1"/>
          </p:nvPr>
        </p:nvSpPr>
        <p:spPr>
          <a:xfrm>
            <a:off x="533400" y="1219200"/>
            <a:ext cx="7924800" cy="444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Has some number of states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Has a start state and at least one end state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Accepts input that advances it through its states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Can be Deterministic (DFA) or Non-Deterministic (NFA)</a:t>
            </a:r>
            <a:endParaRPr/>
          </a:p>
          <a:p>
            <a:pPr marL="342906" lvl="0" indent="-200666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342906" lvl="0" indent="-200666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  <p:sp>
        <p:nvSpPr>
          <p:cNvPr id="603" name="Google Shape;603;p54"/>
          <p:cNvSpPr txBox="1"/>
          <p:nvPr/>
        </p:nvSpPr>
        <p:spPr>
          <a:xfrm>
            <a:off x="1468017" y="113522"/>
            <a:ext cx="30630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5"/>
          <p:cNvSpPr txBox="1">
            <a:spLocks noGrp="1"/>
          </p:cNvSpPr>
          <p:nvPr>
            <p:ph type="subTitle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0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</a:rPr>
              <a:t> FINITE AUTOMATA IS ALSO KNOWN AS THE FINITE STATE MACHINE</a:t>
            </a:r>
            <a:endParaRPr/>
          </a:p>
          <a:p>
            <a:pPr marL="0" lvl="0" indent="-101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</a:rPr>
              <a:t> IT IS A 5-TUPLE {Q, Σ, Δ, Q</a:t>
            </a:r>
            <a:r>
              <a:rPr lang="en-US" baseline="-25000">
                <a:solidFill>
                  <a:schemeClr val="dk1"/>
                </a:solidFill>
              </a:rPr>
              <a:t>0</a:t>
            </a:r>
            <a:r>
              <a:rPr lang="en-US">
                <a:solidFill>
                  <a:schemeClr val="dk1"/>
                </a:solidFill>
              </a:rPr>
              <a:t>, F}WHERE</a:t>
            </a:r>
            <a:endParaRPr/>
          </a:p>
          <a:p>
            <a:pPr marL="457200" lvl="1" indent="-1219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</a:rPr>
              <a:t> Q is a finite set of states in the machine</a:t>
            </a:r>
            <a:endParaRPr/>
          </a:p>
          <a:p>
            <a:pPr marL="457200" lvl="1" indent="-1219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</a:rPr>
              <a:t> Σ is the input alphabet</a:t>
            </a:r>
            <a:endParaRPr/>
          </a:p>
          <a:p>
            <a:pPr marL="457200" lvl="1" indent="-1219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</a:rPr>
              <a:t> δ is the transition from one state to the next state</a:t>
            </a:r>
            <a:endParaRPr/>
          </a:p>
          <a:p>
            <a:pPr marL="457200" lvl="1" indent="-1219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</a:rPr>
              <a:t> q</a:t>
            </a:r>
            <a:r>
              <a:rPr lang="en-US" sz="2400" baseline="-25000">
                <a:solidFill>
                  <a:schemeClr val="dk1"/>
                </a:solidFill>
              </a:rPr>
              <a:t>0</a:t>
            </a:r>
            <a:r>
              <a:rPr lang="en-US" sz="2400">
                <a:solidFill>
                  <a:schemeClr val="dk1"/>
                </a:solidFill>
              </a:rPr>
              <a:t> is the initial state</a:t>
            </a:r>
            <a:endParaRPr/>
          </a:p>
          <a:p>
            <a:pPr marL="457200" lvl="1" indent="-1219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</a:rPr>
              <a:t> F is the set of all accepting states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609" name="Google Shape;609;p55"/>
          <p:cNvSpPr txBox="1"/>
          <p:nvPr/>
        </p:nvSpPr>
        <p:spPr>
          <a:xfrm>
            <a:off x="1468017" y="113522"/>
            <a:ext cx="3513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>
            <a:spLocks noGrp="1"/>
          </p:cNvSpPr>
          <p:nvPr>
            <p:ph type="body" idx="1"/>
          </p:nvPr>
        </p:nvSpPr>
        <p:spPr>
          <a:xfrm>
            <a:off x="457200" y="1371601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    For example: language consist of all strings have even number of 1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400"/>
              <a:t>s</a:t>
            </a:r>
            <a:endParaRPr/>
          </a:p>
          <a:p>
            <a:pPr marL="342906" lvl="0" indent="-342906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     L={11, 011, 101, 110, 0011, 00…011 …}</a:t>
            </a:r>
            <a:endParaRPr sz="2400"/>
          </a:p>
        </p:txBody>
      </p:sp>
      <p:sp>
        <p:nvSpPr>
          <p:cNvPr id="616" name="Google Shape;616;p56"/>
          <p:cNvSpPr/>
          <p:nvPr/>
        </p:nvSpPr>
        <p:spPr>
          <a:xfrm>
            <a:off x="1447800" y="4114800"/>
            <a:ext cx="1143000" cy="1066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1600200" y="4267200"/>
            <a:ext cx="838200" cy="762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1676400" y="4419600"/>
            <a:ext cx="6858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</a:t>
            </a:r>
            <a:endParaRPr/>
          </a:p>
        </p:txBody>
      </p:sp>
      <p:sp>
        <p:nvSpPr>
          <p:cNvPr id="619" name="Google Shape;619;p56"/>
          <p:cNvSpPr/>
          <p:nvPr/>
        </p:nvSpPr>
        <p:spPr>
          <a:xfrm>
            <a:off x="5715000" y="4267200"/>
            <a:ext cx="990600" cy="914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6"/>
          <p:cNvSpPr/>
          <p:nvPr/>
        </p:nvSpPr>
        <p:spPr>
          <a:xfrm>
            <a:off x="5943600" y="4572000"/>
            <a:ext cx="6858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</a:t>
            </a:r>
            <a:endParaRPr/>
          </a:p>
        </p:txBody>
      </p:sp>
      <p:cxnSp>
        <p:nvCxnSpPr>
          <p:cNvPr id="621" name="Google Shape;621;p56"/>
          <p:cNvCxnSpPr/>
          <p:nvPr/>
        </p:nvCxnSpPr>
        <p:spPr>
          <a:xfrm>
            <a:off x="762000" y="45720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2" name="Google Shape;622;p56"/>
          <p:cNvSpPr/>
          <p:nvPr/>
        </p:nvSpPr>
        <p:spPr>
          <a:xfrm>
            <a:off x="2438400" y="3886200"/>
            <a:ext cx="3581400" cy="381000"/>
          </a:xfrm>
          <a:custGeom>
            <a:avLst/>
            <a:gdLst/>
            <a:ahLst/>
            <a:cxnLst/>
            <a:rect l="l" t="t" r="r" b="b"/>
            <a:pathLst>
              <a:path w="2256" h="240" extrusionOk="0">
                <a:moveTo>
                  <a:pt x="0" y="240"/>
                </a:moveTo>
                <a:cubicBezTo>
                  <a:pt x="172" y="120"/>
                  <a:pt x="344" y="0"/>
                  <a:pt x="720" y="0"/>
                </a:cubicBezTo>
                <a:cubicBezTo>
                  <a:pt x="1096" y="0"/>
                  <a:pt x="1676" y="120"/>
                  <a:pt x="2256" y="24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6"/>
          <p:cNvSpPr/>
          <p:nvPr/>
        </p:nvSpPr>
        <p:spPr>
          <a:xfrm>
            <a:off x="2438400" y="5105400"/>
            <a:ext cx="3429000" cy="228600"/>
          </a:xfrm>
          <a:custGeom>
            <a:avLst/>
            <a:gdLst/>
            <a:ahLst/>
            <a:cxnLst/>
            <a:rect l="l" t="t" r="r" b="b"/>
            <a:pathLst>
              <a:path w="2160" h="144" extrusionOk="0">
                <a:moveTo>
                  <a:pt x="2160" y="0"/>
                </a:moveTo>
                <a:cubicBezTo>
                  <a:pt x="1740" y="72"/>
                  <a:pt x="1320" y="144"/>
                  <a:pt x="960" y="144"/>
                </a:cubicBezTo>
                <a:cubicBezTo>
                  <a:pt x="600" y="144"/>
                  <a:pt x="300" y="72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6"/>
          <p:cNvSpPr/>
          <p:nvPr/>
        </p:nvSpPr>
        <p:spPr>
          <a:xfrm>
            <a:off x="3657600" y="5410200"/>
            <a:ext cx="4572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5" name="Google Shape;625;p56"/>
          <p:cNvSpPr/>
          <p:nvPr/>
        </p:nvSpPr>
        <p:spPr>
          <a:xfrm>
            <a:off x="3733800" y="34290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6" name="Google Shape;626;p56"/>
          <p:cNvSpPr/>
          <p:nvPr/>
        </p:nvSpPr>
        <p:spPr>
          <a:xfrm>
            <a:off x="1524000" y="3505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504" h="512" extrusionOk="0">
                <a:moveTo>
                  <a:pt x="168" y="512"/>
                </a:moveTo>
                <a:cubicBezTo>
                  <a:pt x="84" y="432"/>
                  <a:pt x="0" y="352"/>
                  <a:pt x="24" y="272"/>
                </a:cubicBezTo>
                <a:cubicBezTo>
                  <a:pt x="48" y="192"/>
                  <a:pt x="232" y="0"/>
                  <a:pt x="312" y="32"/>
                </a:cubicBezTo>
                <a:cubicBezTo>
                  <a:pt x="392" y="64"/>
                  <a:pt x="448" y="264"/>
                  <a:pt x="504" y="46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6"/>
          <p:cNvSpPr/>
          <p:nvPr/>
        </p:nvSpPr>
        <p:spPr>
          <a:xfrm>
            <a:off x="5943600" y="3644900"/>
            <a:ext cx="685800" cy="698500"/>
          </a:xfrm>
          <a:custGeom>
            <a:avLst/>
            <a:gdLst/>
            <a:ahLst/>
            <a:cxnLst/>
            <a:rect l="l" t="t" r="r" b="b"/>
            <a:pathLst>
              <a:path w="432" h="440" extrusionOk="0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6"/>
          <p:cNvSpPr/>
          <p:nvPr/>
        </p:nvSpPr>
        <p:spPr>
          <a:xfrm>
            <a:off x="1219200" y="3429000"/>
            <a:ext cx="4572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29" name="Google Shape;629;p56"/>
          <p:cNvSpPr/>
          <p:nvPr/>
        </p:nvSpPr>
        <p:spPr>
          <a:xfrm>
            <a:off x="6096000" y="3352800"/>
            <a:ext cx="4572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30" name="Google Shape;630;p56"/>
          <p:cNvSpPr txBox="1"/>
          <p:nvPr/>
        </p:nvSpPr>
        <p:spPr>
          <a:xfrm>
            <a:off x="1468017" y="113522"/>
            <a:ext cx="36362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Finite Automata - DFA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7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8305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Finite Automaton, M: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M ={Q, Σ, δ, q</a:t>
            </a:r>
            <a:r>
              <a:rPr lang="en-US" sz="2400" baseline="-25000"/>
              <a:t>0</a:t>
            </a:r>
            <a:r>
              <a:rPr lang="en-US" sz="2400"/>
              <a:t>, F}</a:t>
            </a:r>
            <a:endParaRPr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Q={even, odd}</a:t>
            </a:r>
            <a:endParaRPr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Σ={0,1}</a:t>
            </a:r>
            <a:endParaRPr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δ is described as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                  0                1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      even  {even}      {odd}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      odd    {odd}       {even}</a:t>
            </a:r>
            <a:endParaRPr sz="2800"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 =even </a:t>
            </a:r>
            <a:endParaRPr/>
          </a:p>
          <a:p>
            <a:pPr marL="742962" lvl="1" indent="-28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F={even</a:t>
            </a:r>
            <a:r>
              <a:rPr lang="en-US" sz="2400"/>
              <a:t>}</a:t>
            </a:r>
            <a:endParaRPr/>
          </a:p>
          <a:p>
            <a:pPr marL="342906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/>
          </a:p>
        </p:txBody>
      </p:sp>
      <p:sp>
        <p:nvSpPr>
          <p:cNvPr id="636" name="Google Shape;636;p57"/>
          <p:cNvSpPr txBox="1"/>
          <p:nvPr/>
        </p:nvSpPr>
        <p:spPr>
          <a:xfrm>
            <a:off x="228600" y="10668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example: language consist of all strings have even number of 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7"/>
          <p:cNvSpPr txBox="1"/>
          <p:nvPr/>
        </p:nvSpPr>
        <p:spPr>
          <a:xfrm>
            <a:off x="1468017" y="113522"/>
            <a:ext cx="35953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sz="2400" b="1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1468017" y="113522"/>
            <a:ext cx="10235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57200" y="990600"/>
            <a:ext cx="76200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the theory of computation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 that will be covered in this course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Finite automata (DFA, NFA)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Regular expressions 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Minimization of DFA, equivalences of DFA and NFA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Regular expressions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Context free grammar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Down Automata</a:t>
            </a:r>
            <a:endParaRPr/>
          </a:p>
          <a:p>
            <a:pPr marL="4572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Turing machine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8"/>
          <p:cNvSpPr txBox="1">
            <a:spLocks noGrp="1"/>
          </p:cNvSpPr>
          <p:nvPr>
            <p:ph type="title"/>
          </p:nvPr>
        </p:nvSpPr>
        <p:spPr>
          <a:xfrm>
            <a:off x="1371600" y="119468"/>
            <a:ext cx="77724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Recognizing Strings Ending with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644" name="Google Shape;644;p58"/>
          <p:cNvSpPr/>
          <p:nvPr/>
        </p:nvSpPr>
        <p:spPr>
          <a:xfrm>
            <a:off x="1676400" y="3657600"/>
            <a:ext cx="1066800" cy="762000"/>
          </a:xfrm>
          <a:prstGeom prst="ellipse">
            <a:avLst/>
          </a:prstGeom>
          <a:solidFill>
            <a:srgbClr val="FF99CC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/>
          </a:p>
        </p:txBody>
      </p:sp>
      <p:sp>
        <p:nvSpPr>
          <p:cNvPr id="645" name="Google Shape;645;p58"/>
          <p:cNvSpPr/>
          <p:nvPr/>
        </p:nvSpPr>
        <p:spPr>
          <a:xfrm>
            <a:off x="3352800" y="3657600"/>
            <a:ext cx="1066800" cy="762000"/>
          </a:xfrm>
          <a:prstGeom prst="ellipse">
            <a:avLst/>
          </a:prstGeom>
          <a:solidFill>
            <a:srgbClr val="FF99CC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Saw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cxnSp>
        <p:nvCxnSpPr>
          <p:cNvPr id="646" name="Google Shape;646;p58"/>
          <p:cNvCxnSpPr/>
          <p:nvPr/>
        </p:nvCxnSpPr>
        <p:spPr>
          <a:xfrm>
            <a:off x="2743200" y="4038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58"/>
          <p:cNvCxnSpPr/>
          <p:nvPr/>
        </p:nvCxnSpPr>
        <p:spPr>
          <a:xfrm flipH="1">
            <a:off x="1676400" y="3657600"/>
            <a:ext cx="533400" cy="381000"/>
          </a:xfrm>
          <a:prstGeom prst="curved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8" name="Google Shape;648;p58"/>
          <p:cNvSpPr txBox="1"/>
          <p:nvPr/>
        </p:nvSpPr>
        <p:spPr>
          <a:xfrm>
            <a:off x="2895600" y="4038600"/>
            <a:ext cx="25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649" name="Google Shape;649;p58"/>
          <p:cNvSpPr txBox="1"/>
          <p:nvPr/>
        </p:nvSpPr>
        <p:spPr>
          <a:xfrm>
            <a:off x="1066800" y="2895600"/>
            <a:ext cx="819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8"/>
          <p:cNvSpPr/>
          <p:nvPr/>
        </p:nvSpPr>
        <p:spPr>
          <a:xfrm>
            <a:off x="6781800" y="3657600"/>
            <a:ext cx="1066800" cy="762000"/>
          </a:xfrm>
          <a:prstGeom prst="ellipse">
            <a:avLst/>
          </a:prstGeom>
          <a:solidFill>
            <a:srgbClr val="FF99CC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Saw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endParaRPr/>
          </a:p>
        </p:txBody>
      </p:sp>
      <p:sp>
        <p:nvSpPr>
          <p:cNvPr id="651" name="Google Shape;651;p58"/>
          <p:cNvSpPr/>
          <p:nvPr/>
        </p:nvSpPr>
        <p:spPr>
          <a:xfrm>
            <a:off x="6705600" y="3581400"/>
            <a:ext cx="1219200" cy="914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2" name="Google Shape;652;p58"/>
          <p:cNvCxnSpPr/>
          <p:nvPr/>
        </p:nvCxnSpPr>
        <p:spPr>
          <a:xfrm>
            <a:off x="6096000" y="4038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3" name="Google Shape;653;p58"/>
          <p:cNvSpPr txBox="1"/>
          <p:nvPr/>
        </p:nvSpPr>
        <p:spPr>
          <a:xfrm>
            <a:off x="6248400" y="41910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cxnSp>
        <p:nvCxnSpPr>
          <p:cNvPr id="654" name="Google Shape;654;p58"/>
          <p:cNvCxnSpPr/>
          <p:nvPr/>
        </p:nvCxnSpPr>
        <p:spPr>
          <a:xfrm flipH="1">
            <a:off x="2209007" y="3658394"/>
            <a:ext cx="3352800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p58"/>
          <p:cNvCxnSpPr/>
          <p:nvPr/>
        </p:nvCxnSpPr>
        <p:spPr>
          <a:xfrm rot="10800000">
            <a:off x="3886075" y="3657725"/>
            <a:ext cx="1298700" cy="111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p58"/>
          <p:cNvSpPr txBox="1"/>
          <p:nvPr/>
        </p:nvSpPr>
        <p:spPr>
          <a:xfrm>
            <a:off x="4267200" y="3048000"/>
            <a:ext cx="25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657" name="Google Shape;657;p58"/>
          <p:cNvSpPr txBox="1"/>
          <p:nvPr/>
        </p:nvSpPr>
        <p:spPr>
          <a:xfrm>
            <a:off x="3276600" y="2286000"/>
            <a:ext cx="14525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</a:t>
            </a:r>
            <a:endParaRPr/>
          </a:p>
        </p:txBody>
      </p:sp>
      <p:sp>
        <p:nvSpPr>
          <p:cNvPr id="658" name="Google Shape;658;p58"/>
          <p:cNvSpPr/>
          <p:nvPr/>
        </p:nvSpPr>
        <p:spPr>
          <a:xfrm>
            <a:off x="5029200" y="3657600"/>
            <a:ext cx="1066800" cy="762000"/>
          </a:xfrm>
          <a:prstGeom prst="ellipse">
            <a:avLst/>
          </a:prstGeom>
          <a:solidFill>
            <a:srgbClr val="FF99CC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Saw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</p:txBody>
      </p:sp>
      <p:cxnSp>
        <p:nvCxnSpPr>
          <p:cNvPr id="659" name="Google Shape;659;p58"/>
          <p:cNvCxnSpPr/>
          <p:nvPr/>
        </p:nvCxnSpPr>
        <p:spPr>
          <a:xfrm>
            <a:off x="4419600" y="4073525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0" name="Google Shape;660;p58"/>
          <p:cNvSpPr txBox="1"/>
          <p:nvPr/>
        </p:nvSpPr>
        <p:spPr>
          <a:xfrm>
            <a:off x="4572000" y="43434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cxnSp>
        <p:nvCxnSpPr>
          <p:cNvPr id="661" name="Google Shape;661;p58"/>
          <p:cNvCxnSpPr/>
          <p:nvPr/>
        </p:nvCxnSpPr>
        <p:spPr>
          <a:xfrm flipH="1">
            <a:off x="2590057" y="3734594"/>
            <a:ext cx="920700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2" name="Google Shape;662;p58"/>
          <p:cNvCxnSpPr/>
          <p:nvPr/>
        </p:nvCxnSpPr>
        <p:spPr>
          <a:xfrm flipH="1">
            <a:off x="3504357" y="4344194"/>
            <a:ext cx="755700" cy="15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3" name="Google Shape;663;p58"/>
          <p:cNvSpPr txBox="1"/>
          <p:nvPr/>
        </p:nvSpPr>
        <p:spPr>
          <a:xfrm>
            <a:off x="3810000" y="4648200"/>
            <a:ext cx="25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664" name="Google Shape;664;p58"/>
          <p:cNvSpPr txBox="1"/>
          <p:nvPr/>
        </p:nvSpPr>
        <p:spPr>
          <a:xfrm>
            <a:off x="2514600" y="3048000"/>
            <a:ext cx="14525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endParaRPr/>
          </a:p>
        </p:txBody>
      </p:sp>
      <p:cxnSp>
        <p:nvCxnSpPr>
          <p:cNvPr id="665" name="Google Shape;665;p58"/>
          <p:cNvCxnSpPr/>
          <p:nvPr/>
        </p:nvCxnSpPr>
        <p:spPr>
          <a:xfrm rot="10800000" flipH="1">
            <a:off x="1447800" y="4343400"/>
            <a:ext cx="3810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6" name="Google Shape;666;p58"/>
          <p:cNvSpPr txBox="1"/>
          <p:nvPr/>
        </p:nvSpPr>
        <p:spPr>
          <a:xfrm>
            <a:off x="1279525" y="4833938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cxnSp>
        <p:nvCxnSpPr>
          <p:cNvPr id="667" name="Google Shape;667;p58"/>
          <p:cNvCxnSpPr>
            <a:stCxn id="651" idx="4"/>
            <a:endCxn id="644" idx="4"/>
          </p:cNvCxnSpPr>
          <p:nvPr/>
        </p:nvCxnSpPr>
        <p:spPr>
          <a:xfrm rot="5400000" flipH="1">
            <a:off x="4724400" y="1905000"/>
            <a:ext cx="76200" cy="5105400"/>
          </a:xfrm>
          <a:prstGeom prst="curvedConnector3">
            <a:avLst>
              <a:gd name="adj1" fmla="val -7744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p58"/>
          <p:cNvSpPr txBox="1"/>
          <p:nvPr/>
        </p:nvSpPr>
        <p:spPr>
          <a:xfrm>
            <a:off x="4267200" y="5105400"/>
            <a:ext cx="1007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1468017" y="113522"/>
            <a:ext cx="15156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35581"/>
              </p:ext>
            </p:extLst>
          </p:nvPr>
        </p:nvGraphicFramePr>
        <p:xfrm>
          <a:off x="655095" y="1173706"/>
          <a:ext cx="7519915" cy="4763070"/>
        </p:xfrm>
        <a:graphic>
          <a:graphicData uri="http://schemas.openxmlformats.org/drawingml/2006/table">
            <a:tbl>
              <a:tblPr bandRow="1">
                <a:tableStyleId>{94A93AC9-745D-411D-B3AC-C149896D0FAE}</a:tableStyleId>
              </a:tblPr>
              <a:tblGrid>
                <a:gridCol w="715782"/>
                <a:gridCol w="3784404"/>
                <a:gridCol w="883078"/>
                <a:gridCol w="1065652"/>
                <a:gridCol w="1070999"/>
              </a:tblGrid>
              <a:tr h="4644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Topic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Teaching Strategy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Assessment Strategy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Number of Sessions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59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Introduction to Automata and Theory of Computation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Lecture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Q/A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Assignment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59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Finite State Machines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Lecture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Q/A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59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1-3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Regular Expressions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Lecture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Q/A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59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Context Free Grammar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Lecture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Q/A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Assignment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91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Push Down Automata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Lecture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Q/A</a:t>
                      </a:r>
                      <a:br>
                        <a:rPr lang="en-US" sz="1000">
                          <a:effectLst/>
                        </a:rPr>
                      </a:b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59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1-5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Turing Machine &amp; Decidability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Lecture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Q/A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1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4"/>
          <p:cNvGrpSpPr/>
          <p:nvPr/>
        </p:nvGrpSpPr>
        <p:grpSpPr>
          <a:xfrm>
            <a:off x="608045" y="1014412"/>
            <a:ext cx="7609902" cy="4649400"/>
            <a:chOff x="0" y="90681"/>
            <a:chExt cx="7609902" cy="4649400"/>
          </a:xfrm>
        </p:grpSpPr>
        <p:sp>
          <p:nvSpPr>
            <p:cNvPr id="184" name="Google Shape;184;p24"/>
            <p:cNvSpPr/>
            <p:nvPr/>
          </p:nvSpPr>
          <p:spPr>
            <a:xfrm>
              <a:off x="0" y="400641"/>
              <a:ext cx="7609902" cy="529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E962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380495" y="90681"/>
              <a:ext cx="5326931" cy="619920"/>
            </a:xfrm>
            <a:prstGeom prst="roundRect">
              <a:avLst>
                <a:gd name="adj" fmla="val 16667"/>
              </a:avLst>
            </a:prstGeom>
            <a:solidFill>
              <a:srgbClr val="E96210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 txBox="1"/>
            <p:nvPr/>
          </p:nvSpPr>
          <p:spPr>
            <a:xfrm>
              <a:off x="410757" y="120943"/>
              <a:ext cx="5266407" cy="55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325" tIns="0" rIns="201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Assignments 10%</a:t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0" y="1353201"/>
              <a:ext cx="7609902" cy="529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E6B7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380495" y="1043241"/>
              <a:ext cx="5326931" cy="619920"/>
            </a:xfrm>
            <a:prstGeom prst="roundRect">
              <a:avLst>
                <a:gd name="adj" fmla="val 16667"/>
              </a:avLst>
            </a:prstGeom>
            <a:solidFill>
              <a:srgbClr val="E6B726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10757" y="1073503"/>
              <a:ext cx="5266407" cy="55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325" tIns="0" rIns="201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Quiz 10%</a:t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0" y="2305761"/>
              <a:ext cx="7609902" cy="529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6AAA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80495" y="1995801"/>
              <a:ext cx="5326931" cy="619920"/>
            </a:xfrm>
            <a:prstGeom prst="roundRect">
              <a:avLst>
                <a:gd name="adj" fmla="val 16667"/>
              </a:avLst>
            </a:prstGeom>
            <a:solidFill>
              <a:srgbClr val="6AAA8E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 txBox="1"/>
            <p:nvPr/>
          </p:nvSpPr>
          <p:spPr>
            <a:xfrm>
              <a:off x="410757" y="2026063"/>
              <a:ext cx="5266407" cy="55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325" tIns="0" rIns="201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 </a:t>
              </a:r>
              <a:r>
                <a:rPr lang="en-US" sz="21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Participation 10%</a:t>
              </a:r>
              <a:endParaRPr dirty="0"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0" y="3258321"/>
              <a:ext cx="7609902" cy="529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0495" y="2948361"/>
              <a:ext cx="5326931" cy="61992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410757" y="2978623"/>
              <a:ext cx="5266407" cy="55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325" tIns="0" rIns="201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Midterm 20%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0" y="4210881"/>
              <a:ext cx="7609902" cy="529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80495" y="3900921"/>
              <a:ext cx="5326931" cy="61992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410757" y="3931183"/>
              <a:ext cx="5266407" cy="55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325" tIns="0" rIns="2013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Final Exam 50%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4"/>
          <p:cNvSpPr txBox="1"/>
          <p:nvPr/>
        </p:nvSpPr>
        <p:spPr>
          <a:xfrm>
            <a:off x="1468017" y="113522"/>
            <a:ext cx="33139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Weight Assessments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8001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 relative or bell-curve grading system will be followed, so that the majority will receive a middle grade, and only a few will get A/A-, or F. The course teacher will assign mark ranges to each letter grade, taking into account the assessment components and assigned weights, difficulty level, average academic ability of the class, etc</a:t>
            </a:r>
            <a:endParaRPr b="1" i="1" u="sng">
              <a:solidFill>
                <a:srgbClr val="FF0000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468017" y="113522"/>
            <a:ext cx="11864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626504" y="3352800"/>
            <a:ext cx="5321496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560"/>
              <a:buFont typeface="Noto Sans Symbols"/>
              <a:buNone/>
            </a:pPr>
            <a:r>
              <a:rPr lang="en-US"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a simple policy</a:t>
            </a:r>
            <a:endParaRPr sz="3200" b="1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920"/>
              <a:buFont typeface="Noto Sans Symbols"/>
              <a:buNone/>
            </a:pPr>
            <a:r>
              <a:rPr lang="en-US" sz="2400" b="1" i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Grade is something</a:t>
            </a:r>
            <a:endParaRPr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920"/>
              <a:buFont typeface="Noto Sans Symbols"/>
              <a:buNone/>
            </a:pPr>
            <a:r>
              <a:rPr lang="en-US" sz="2400" b="1" i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That shouldn't be given</a:t>
            </a:r>
            <a:endParaRPr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920"/>
              <a:buFont typeface="Noto Sans Symbols"/>
              <a:buNone/>
            </a:pPr>
            <a:r>
              <a:rPr lang="en-US" sz="2400" b="1" i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should be</a:t>
            </a:r>
            <a:endParaRPr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920"/>
              <a:buFont typeface="Noto Sans Symbols"/>
              <a:buNone/>
            </a:pPr>
            <a:r>
              <a:rPr lang="en-US" sz="2400" b="1" i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earned </a:t>
            </a:r>
            <a:endParaRPr sz="2400" b="1" i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6"/>
          <p:cNvGrpSpPr/>
          <p:nvPr/>
        </p:nvGrpSpPr>
        <p:grpSpPr>
          <a:xfrm>
            <a:off x="379455" y="1297563"/>
            <a:ext cx="3736888" cy="4521635"/>
            <a:chOff x="150855" y="2163"/>
            <a:chExt cx="3736888" cy="4521635"/>
          </a:xfrm>
        </p:grpSpPr>
        <p:sp>
          <p:nvSpPr>
            <p:cNvPr id="213" name="Google Shape;213;p26"/>
            <p:cNvSpPr/>
            <p:nvPr/>
          </p:nvSpPr>
          <p:spPr>
            <a:xfrm>
              <a:off x="1973580" y="1870607"/>
              <a:ext cx="91440" cy="7847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9050" cap="rnd" cmpd="sng">
              <a:solidFill>
                <a:srgbClr val="E6B72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4" name="Google Shape;214;p26"/>
            <p:cNvSpPr/>
            <p:nvPr/>
          </p:nvSpPr>
          <p:spPr>
            <a:xfrm>
              <a:off x="150855" y="2163"/>
              <a:ext cx="3736888" cy="1868444"/>
            </a:xfrm>
            <a:prstGeom prst="rect">
              <a:avLst/>
            </a:prstGeom>
            <a:solidFill>
              <a:srgbClr val="B01210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150855" y="2163"/>
              <a:ext cx="3736888" cy="186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00" tIns="27300" rIns="27300" bIns="27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the theory of computation</a:t>
              </a:r>
              <a:endParaRPr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50855" y="2655354"/>
              <a:ext cx="3736888" cy="1868444"/>
            </a:xfrm>
            <a:prstGeom prst="rect">
              <a:avLst/>
            </a:prstGeom>
            <a:solidFill>
              <a:srgbClr val="E6B726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150855" y="2655354"/>
              <a:ext cx="3736888" cy="186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by Michael Sipser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26"/>
          <p:cNvGrpSpPr/>
          <p:nvPr/>
        </p:nvGrpSpPr>
        <p:grpSpPr>
          <a:xfrm>
            <a:off x="3776662" y="2514600"/>
            <a:ext cx="1100138" cy="1804988"/>
            <a:chOff x="3600" y="1440"/>
            <a:chExt cx="693" cy="1137"/>
          </a:xfrm>
        </p:grpSpPr>
        <p:sp>
          <p:nvSpPr>
            <p:cNvPr id="219" name="Google Shape;219;p26"/>
            <p:cNvSpPr/>
            <p:nvPr/>
          </p:nvSpPr>
          <p:spPr>
            <a:xfrm>
              <a:off x="3600" y="1440"/>
              <a:ext cx="693" cy="1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600" y="1538"/>
              <a:ext cx="501" cy="501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0" y="0"/>
                  </a:moveTo>
                  <a:lnTo>
                    <a:pt x="551" y="2"/>
                  </a:lnTo>
                  <a:lnTo>
                    <a:pt x="601" y="10"/>
                  </a:lnTo>
                  <a:lnTo>
                    <a:pt x="649" y="23"/>
                  </a:lnTo>
                  <a:lnTo>
                    <a:pt x="695" y="39"/>
                  </a:lnTo>
                  <a:lnTo>
                    <a:pt x="739" y="61"/>
                  </a:lnTo>
                  <a:lnTo>
                    <a:pt x="780" y="85"/>
                  </a:lnTo>
                  <a:lnTo>
                    <a:pt x="819" y="114"/>
                  </a:lnTo>
                  <a:lnTo>
                    <a:pt x="855" y="146"/>
                  </a:lnTo>
                  <a:lnTo>
                    <a:pt x="887" y="182"/>
                  </a:lnTo>
                  <a:lnTo>
                    <a:pt x="916" y="221"/>
                  </a:lnTo>
                  <a:lnTo>
                    <a:pt x="940" y="262"/>
                  </a:lnTo>
                  <a:lnTo>
                    <a:pt x="962" y="306"/>
                  </a:lnTo>
                  <a:lnTo>
                    <a:pt x="978" y="352"/>
                  </a:lnTo>
                  <a:lnTo>
                    <a:pt x="991" y="400"/>
                  </a:lnTo>
                  <a:lnTo>
                    <a:pt x="999" y="450"/>
                  </a:lnTo>
                  <a:lnTo>
                    <a:pt x="1001" y="501"/>
                  </a:lnTo>
                  <a:lnTo>
                    <a:pt x="999" y="552"/>
                  </a:lnTo>
                  <a:lnTo>
                    <a:pt x="991" y="602"/>
                  </a:lnTo>
                  <a:lnTo>
                    <a:pt x="978" y="650"/>
                  </a:lnTo>
                  <a:lnTo>
                    <a:pt x="962" y="696"/>
                  </a:lnTo>
                  <a:lnTo>
                    <a:pt x="940" y="739"/>
                  </a:lnTo>
                  <a:lnTo>
                    <a:pt x="916" y="781"/>
                  </a:lnTo>
                  <a:lnTo>
                    <a:pt x="887" y="820"/>
                  </a:lnTo>
                  <a:lnTo>
                    <a:pt x="855" y="855"/>
                  </a:lnTo>
                  <a:lnTo>
                    <a:pt x="819" y="888"/>
                  </a:lnTo>
                  <a:lnTo>
                    <a:pt x="780" y="917"/>
                  </a:lnTo>
                  <a:lnTo>
                    <a:pt x="739" y="941"/>
                  </a:lnTo>
                  <a:lnTo>
                    <a:pt x="695" y="963"/>
                  </a:lnTo>
                  <a:lnTo>
                    <a:pt x="649" y="979"/>
                  </a:lnTo>
                  <a:lnTo>
                    <a:pt x="601" y="992"/>
                  </a:lnTo>
                  <a:lnTo>
                    <a:pt x="551" y="1000"/>
                  </a:lnTo>
                  <a:lnTo>
                    <a:pt x="500" y="1002"/>
                  </a:lnTo>
                  <a:lnTo>
                    <a:pt x="449" y="1000"/>
                  </a:lnTo>
                  <a:lnTo>
                    <a:pt x="399" y="992"/>
                  </a:lnTo>
                  <a:lnTo>
                    <a:pt x="351" y="979"/>
                  </a:lnTo>
                  <a:lnTo>
                    <a:pt x="305" y="963"/>
                  </a:lnTo>
                  <a:lnTo>
                    <a:pt x="262" y="941"/>
                  </a:lnTo>
                  <a:lnTo>
                    <a:pt x="220" y="917"/>
                  </a:lnTo>
                  <a:lnTo>
                    <a:pt x="182" y="888"/>
                  </a:lnTo>
                  <a:lnTo>
                    <a:pt x="146" y="855"/>
                  </a:lnTo>
                  <a:lnTo>
                    <a:pt x="114" y="820"/>
                  </a:lnTo>
                  <a:lnTo>
                    <a:pt x="85" y="781"/>
                  </a:lnTo>
                  <a:lnTo>
                    <a:pt x="60" y="739"/>
                  </a:lnTo>
                  <a:lnTo>
                    <a:pt x="39" y="696"/>
                  </a:lnTo>
                  <a:lnTo>
                    <a:pt x="22" y="650"/>
                  </a:lnTo>
                  <a:lnTo>
                    <a:pt x="10" y="602"/>
                  </a:lnTo>
                  <a:lnTo>
                    <a:pt x="2" y="552"/>
                  </a:lnTo>
                  <a:lnTo>
                    <a:pt x="0" y="501"/>
                  </a:lnTo>
                  <a:lnTo>
                    <a:pt x="2" y="450"/>
                  </a:lnTo>
                  <a:lnTo>
                    <a:pt x="10" y="400"/>
                  </a:lnTo>
                  <a:lnTo>
                    <a:pt x="22" y="352"/>
                  </a:lnTo>
                  <a:lnTo>
                    <a:pt x="39" y="306"/>
                  </a:lnTo>
                  <a:lnTo>
                    <a:pt x="60" y="262"/>
                  </a:lnTo>
                  <a:lnTo>
                    <a:pt x="85" y="221"/>
                  </a:lnTo>
                  <a:lnTo>
                    <a:pt x="114" y="182"/>
                  </a:lnTo>
                  <a:lnTo>
                    <a:pt x="146" y="146"/>
                  </a:lnTo>
                  <a:lnTo>
                    <a:pt x="182" y="114"/>
                  </a:lnTo>
                  <a:lnTo>
                    <a:pt x="220" y="85"/>
                  </a:lnTo>
                  <a:lnTo>
                    <a:pt x="262" y="61"/>
                  </a:lnTo>
                  <a:lnTo>
                    <a:pt x="305" y="39"/>
                  </a:lnTo>
                  <a:lnTo>
                    <a:pt x="351" y="23"/>
                  </a:lnTo>
                  <a:lnTo>
                    <a:pt x="399" y="10"/>
                  </a:lnTo>
                  <a:lnTo>
                    <a:pt x="449" y="2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DDDD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792" y="2077"/>
              <a:ext cx="501" cy="500"/>
            </a:xfrm>
            <a:custGeom>
              <a:avLst/>
              <a:gdLst/>
              <a:ahLst/>
              <a:cxnLst/>
              <a:rect l="l" t="t" r="r" b="b"/>
              <a:pathLst>
                <a:path w="1002" h="1000" extrusionOk="0">
                  <a:moveTo>
                    <a:pt x="501" y="0"/>
                  </a:moveTo>
                  <a:lnTo>
                    <a:pt x="552" y="2"/>
                  </a:lnTo>
                  <a:lnTo>
                    <a:pt x="602" y="10"/>
                  </a:lnTo>
                  <a:lnTo>
                    <a:pt x="649" y="22"/>
                  </a:lnTo>
                  <a:lnTo>
                    <a:pt x="696" y="39"/>
                  </a:lnTo>
                  <a:lnTo>
                    <a:pt x="739" y="60"/>
                  </a:lnTo>
                  <a:lnTo>
                    <a:pt x="781" y="85"/>
                  </a:lnTo>
                  <a:lnTo>
                    <a:pt x="820" y="114"/>
                  </a:lnTo>
                  <a:lnTo>
                    <a:pt x="856" y="146"/>
                  </a:lnTo>
                  <a:lnTo>
                    <a:pt x="888" y="182"/>
                  </a:lnTo>
                  <a:lnTo>
                    <a:pt x="917" y="220"/>
                  </a:lnTo>
                  <a:lnTo>
                    <a:pt x="941" y="262"/>
                  </a:lnTo>
                  <a:lnTo>
                    <a:pt x="963" y="305"/>
                  </a:lnTo>
                  <a:lnTo>
                    <a:pt x="979" y="350"/>
                  </a:lnTo>
                  <a:lnTo>
                    <a:pt x="992" y="399"/>
                  </a:lnTo>
                  <a:lnTo>
                    <a:pt x="1000" y="448"/>
                  </a:lnTo>
                  <a:lnTo>
                    <a:pt x="1002" y="499"/>
                  </a:lnTo>
                  <a:lnTo>
                    <a:pt x="1000" y="551"/>
                  </a:lnTo>
                  <a:lnTo>
                    <a:pt x="992" y="600"/>
                  </a:lnTo>
                  <a:lnTo>
                    <a:pt x="979" y="649"/>
                  </a:lnTo>
                  <a:lnTo>
                    <a:pt x="963" y="695"/>
                  </a:lnTo>
                  <a:lnTo>
                    <a:pt x="941" y="739"/>
                  </a:lnTo>
                  <a:lnTo>
                    <a:pt x="917" y="780"/>
                  </a:lnTo>
                  <a:lnTo>
                    <a:pt x="888" y="818"/>
                  </a:lnTo>
                  <a:lnTo>
                    <a:pt x="856" y="854"/>
                  </a:lnTo>
                  <a:lnTo>
                    <a:pt x="820" y="886"/>
                  </a:lnTo>
                  <a:lnTo>
                    <a:pt x="781" y="915"/>
                  </a:lnTo>
                  <a:lnTo>
                    <a:pt x="739" y="940"/>
                  </a:lnTo>
                  <a:lnTo>
                    <a:pt x="696" y="961"/>
                  </a:lnTo>
                  <a:lnTo>
                    <a:pt x="649" y="978"/>
                  </a:lnTo>
                  <a:lnTo>
                    <a:pt x="602" y="990"/>
                  </a:lnTo>
                  <a:lnTo>
                    <a:pt x="552" y="998"/>
                  </a:lnTo>
                  <a:lnTo>
                    <a:pt x="501" y="1000"/>
                  </a:lnTo>
                  <a:lnTo>
                    <a:pt x="450" y="998"/>
                  </a:lnTo>
                  <a:lnTo>
                    <a:pt x="399" y="990"/>
                  </a:lnTo>
                  <a:lnTo>
                    <a:pt x="352" y="978"/>
                  </a:lnTo>
                  <a:lnTo>
                    <a:pt x="306" y="961"/>
                  </a:lnTo>
                  <a:lnTo>
                    <a:pt x="262" y="940"/>
                  </a:lnTo>
                  <a:lnTo>
                    <a:pt x="221" y="915"/>
                  </a:lnTo>
                  <a:lnTo>
                    <a:pt x="182" y="886"/>
                  </a:lnTo>
                  <a:lnTo>
                    <a:pt x="147" y="854"/>
                  </a:lnTo>
                  <a:lnTo>
                    <a:pt x="114" y="818"/>
                  </a:lnTo>
                  <a:lnTo>
                    <a:pt x="85" y="780"/>
                  </a:lnTo>
                  <a:lnTo>
                    <a:pt x="61" y="739"/>
                  </a:lnTo>
                  <a:lnTo>
                    <a:pt x="39" y="695"/>
                  </a:lnTo>
                  <a:lnTo>
                    <a:pt x="23" y="649"/>
                  </a:lnTo>
                  <a:lnTo>
                    <a:pt x="10" y="600"/>
                  </a:lnTo>
                  <a:lnTo>
                    <a:pt x="2" y="551"/>
                  </a:lnTo>
                  <a:lnTo>
                    <a:pt x="0" y="499"/>
                  </a:lnTo>
                  <a:lnTo>
                    <a:pt x="2" y="448"/>
                  </a:lnTo>
                  <a:lnTo>
                    <a:pt x="10" y="399"/>
                  </a:lnTo>
                  <a:lnTo>
                    <a:pt x="23" y="350"/>
                  </a:lnTo>
                  <a:lnTo>
                    <a:pt x="39" y="305"/>
                  </a:lnTo>
                  <a:lnTo>
                    <a:pt x="61" y="262"/>
                  </a:lnTo>
                  <a:lnTo>
                    <a:pt x="85" y="220"/>
                  </a:lnTo>
                  <a:lnTo>
                    <a:pt x="114" y="182"/>
                  </a:lnTo>
                  <a:lnTo>
                    <a:pt x="147" y="146"/>
                  </a:lnTo>
                  <a:lnTo>
                    <a:pt x="182" y="114"/>
                  </a:lnTo>
                  <a:lnTo>
                    <a:pt x="221" y="85"/>
                  </a:lnTo>
                  <a:lnTo>
                    <a:pt x="262" y="60"/>
                  </a:lnTo>
                  <a:lnTo>
                    <a:pt x="306" y="39"/>
                  </a:lnTo>
                  <a:lnTo>
                    <a:pt x="352" y="22"/>
                  </a:lnTo>
                  <a:lnTo>
                    <a:pt x="399" y="10"/>
                  </a:lnTo>
                  <a:lnTo>
                    <a:pt x="450" y="2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BF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765" y="2000"/>
              <a:ext cx="374" cy="496"/>
            </a:xfrm>
            <a:custGeom>
              <a:avLst/>
              <a:gdLst/>
              <a:ahLst/>
              <a:cxnLst/>
              <a:rect l="l" t="t" r="r" b="b"/>
              <a:pathLst>
                <a:path w="746" h="992" extrusionOk="0">
                  <a:moveTo>
                    <a:pt x="340" y="140"/>
                  </a:moveTo>
                  <a:lnTo>
                    <a:pt x="331" y="139"/>
                  </a:lnTo>
                  <a:lnTo>
                    <a:pt x="323" y="140"/>
                  </a:lnTo>
                  <a:lnTo>
                    <a:pt x="315" y="143"/>
                  </a:lnTo>
                  <a:lnTo>
                    <a:pt x="308" y="146"/>
                  </a:lnTo>
                  <a:lnTo>
                    <a:pt x="303" y="151"/>
                  </a:lnTo>
                  <a:lnTo>
                    <a:pt x="297" y="158"/>
                  </a:lnTo>
                  <a:lnTo>
                    <a:pt x="293" y="165"/>
                  </a:lnTo>
                  <a:lnTo>
                    <a:pt x="290" y="173"/>
                  </a:lnTo>
                  <a:lnTo>
                    <a:pt x="289" y="181"/>
                  </a:lnTo>
                  <a:lnTo>
                    <a:pt x="290" y="189"/>
                  </a:lnTo>
                  <a:lnTo>
                    <a:pt x="292" y="197"/>
                  </a:lnTo>
                  <a:lnTo>
                    <a:pt x="296" y="204"/>
                  </a:lnTo>
                  <a:lnTo>
                    <a:pt x="300" y="210"/>
                  </a:lnTo>
                  <a:lnTo>
                    <a:pt x="307" y="215"/>
                  </a:lnTo>
                  <a:lnTo>
                    <a:pt x="314" y="219"/>
                  </a:lnTo>
                  <a:lnTo>
                    <a:pt x="322" y="222"/>
                  </a:lnTo>
                  <a:lnTo>
                    <a:pt x="356" y="231"/>
                  </a:lnTo>
                  <a:lnTo>
                    <a:pt x="389" y="243"/>
                  </a:lnTo>
                  <a:lnTo>
                    <a:pt x="420" y="257"/>
                  </a:lnTo>
                  <a:lnTo>
                    <a:pt x="450" y="273"/>
                  </a:lnTo>
                  <a:lnTo>
                    <a:pt x="478" y="291"/>
                  </a:lnTo>
                  <a:lnTo>
                    <a:pt x="505" y="312"/>
                  </a:lnTo>
                  <a:lnTo>
                    <a:pt x="530" y="335"/>
                  </a:lnTo>
                  <a:lnTo>
                    <a:pt x="554" y="359"/>
                  </a:lnTo>
                  <a:lnTo>
                    <a:pt x="575" y="386"/>
                  </a:lnTo>
                  <a:lnTo>
                    <a:pt x="594" y="413"/>
                  </a:lnTo>
                  <a:lnTo>
                    <a:pt x="611" y="442"/>
                  </a:lnTo>
                  <a:lnTo>
                    <a:pt x="626" y="473"/>
                  </a:lnTo>
                  <a:lnTo>
                    <a:pt x="639" y="504"/>
                  </a:lnTo>
                  <a:lnTo>
                    <a:pt x="648" y="537"/>
                  </a:lnTo>
                  <a:lnTo>
                    <a:pt x="656" y="570"/>
                  </a:lnTo>
                  <a:lnTo>
                    <a:pt x="661" y="605"/>
                  </a:lnTo>
                  <a:lnTo>
                    <a:pt x="510" y="605"/>
                  </a:lnTo>
                  <a:lnTo>
                    <a:pt x="510" y="762"/>
                  </a:lnTo>
                  <a:lnTo>
                    <a:pt x="486" y="759"/>
                  </a:lnTo>
                  <a:lnTo>
                    <a:pt x="464" y="753"/>
                  </a:lnTo>
                  <a:lnTo>
                    <a:pt x="442" y="744"/>
                  </a:lnTo>
                  <a:lnTo>
                    <a:pt x="422" y="733"/>
                  </a:lnTo>
                  <a:lnTo>
                    <a:pt x="404" y="719"/>
                  </a:lnTo>
                  <a:lnTo>
                    <a:pt x="388" y="703"/>
                  </a:lnTo>
                  <a:lnTo>
                    <a:pt x="373" y="684"/>
                  </a:lnTo>
                  <a:lnTo>
                    <a:pt x="361" y="663"/>
                  </a:lnTo>
                  <a:lnTo>
                    <a:pt x="357" y="656"/>
                  </a:lnTo>
                  <a:lnTo>
                    <a:pt x="351" y="651"/>
                  </a:lnTo>
                  <a:lnTo>
                    <a:pt x="345" y="646"/>
                  </a:lnTo>
                  <a:lnTo>
                    <a:pt x="337" y="643"/>
                  </a:lnTo>
                  <a:lnTo>
                    <a:pt x="330" y="640"/>
                  </a:lnTo>
                  <a:lnTo>
                    <a:pt x="322" y="640"/>
                  </a:lnTo>
                  <a:lnTo>
                    <a:pt x="314" y="642"/>
                  </a:lnTo>
                  <a:lnTo>
                    <a:pt x="306" y="644"/>
                  </a:lnTo>
                  <a:lnTo>
                    <a:pt x="293" y="654"/>
                  </a:lnTo>
                  <a:lnTo>
                    <a:pt x="285" y="668"/>
                  </a:lnTo>
                  <a:lnTo>
                    <a:pt x="283" y="684"/>
                  </a:lnTo>
                  <a:lnTo>
                    <a:pt x="288" y="699"/>
                  </a:lnTo>
                  <a:lnTo>
                    <a:pt x="288" y="699"/>
                  </a:lnTo>
                  <a:lnTo>
                    <a:pt x="296" y="715"/>
                  </a:lnTo>
                  <a:lnTo>
                    <a:pt x="305" y="730"/>
                  </a:lnTo>
                  <a:lnTo>
                    <a:pt x="315" y="745"/>
                  </a:lnTo>
                  <a:lnTo>
                    <a:pt x="327" y="758"/>
                  </a:lnTo>
                  <a:lnTo>
                    <a:pt x="338" y="771"/>
                  </a:lnTo>
                  <a:lnTo>
                    <a:pt x="351" y="783"/>
                  </a:lnTo>
                  <a:lnTo>
                    <a:pt x="365" y="794"/>
                  </a:lnTo>
                  <a:lnTo>
                    <a:pt x="379" y="803"/>
                  </a:lnTo>
                  <a:lnTo>
                    <a:pt x="394" y="812"/>
                  </a:lnTo>
                  <a:lnTo>
                    <a:pt x="409" y="820"/>
                  </a:lnTo>
                  <a:lnTo>
                    <a:pt x="425" y="827"/>
                  </a:lnTo>
                  <a:lnTo>
                    <a:pt x="441" y="833"/>
                  </a:lnTo>
                  <a:lnTo>
                    <a:pt x="457" y="837"/>
                  </a:lnTo>
                  <a:lnTo>
                    <a:pt x="474" y="842"/>
                  </a:lnTo>
                  <a:lnTo>
                    <a:pt x="493" y="844"/>
                  </a:lnTo>
                  <a:lnTo>
                    <a:pt x="510" y="845"/>
                  </a:lnTo>
                  <a:lnTo>
                    <a:pt x="510" y="909"/>
                  </a:lnTo>
                  <a:lnTo>
                    <a:pt x="83" y="909"/>
                  </a:lnTo>
                  <a:lnTo>
                    <a:pt x="83" y="212"/>
                  </a:lnTo>
                  <a:lnTo>
                    <a:pt x="217" y="212"/>
                  </a:lnTo>
                  <a:lnTo>
                    <a:pt x="139" y="25"/>
                  </a:lnTo>
                  <a:lnTo>
                    <a:pt x="134" y="18"/>
                  </a:lnTo>
                  <a:lnTo>
                    <a:pt x="130" y="11"/>
                  </a:lnTo>
                  <a:lnTo>
                    <a:pt x="123" y="7"/>
                  </a:lnTo>
                  <a:lnTo>
                    <a:pt x="116" y="3"/>
                  </a:lnTo>
                  <a:lnTo>
                    <a:pt x="109" y="1"/>
                  </a:lnTo>
                  <a:lnTo>
                    <a:pt x="101" y="0"/>
                  </a:lnTo>
                  <a:lnTo>
                    <a:pt x="93" y="1"/>
                  </a:lnTo>
                  <a:lnTo>
                    <a:pt x="85" y="3"/>
                  </a:lnTo>
                  <a:lnTo>
                    <a:pt x="71" y="13"/>
                  </a:lnTo>
                  <a:lnTo>
                    <a:pt x="63" y="26"/>
                  </a:lnTo>
                  <a:lnTo>
                    <a:pt x="60" y="41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93" y="129"/>
                  </a:lnTo>
                  <a:lnTo>
                    <a:pt x="0" y="129"/>
                  </a:lnTo>
                  <a:lnTo>
                    <a:pt x="0" y="992"/>
                  </a:lnTo>
                  <a:lnTo>
                    <a:pt x="593" y="991"/>
                  </a:lnTo>
                  <a:lnTo>
                    <a:pt x="593" y="688"/>
                  </a:lnTo>
                  <a:lnTo>
                    <a:pt x="746" y="688"/>
                  </a:lnTo>
                  <a:lnTo>
                    <a:pt x="746" y="646"/>
                  </a:lnTo>
                  <a:lnTo>
                    <a:pt x="744" y="601"/>
                  </a:lnTo>
                  <a:lnTo>
                    <a:pt x="738" y="557"/>
                  </a:lnTo>
                  <a:lnTo>
                    <a:pt x="729" y="515"/>
                  </a:lnTo>
                  <a:lnTo>
                    <a:pt x="716" y="473"/>
                  </a:lnTo>
                  <a:lnTo>
                    <a:pt x="699" y="433"/>
                  </a:lnTo>
                  <a:lnTo>
                    <a:pt x="679" y="394"/>
                  </a:lnTo>
                  <a:lnTo>
                    <a:pt x="656" y="358"/>
                  </a:lnTo>
                  <a:lnTo>
                    <a:pt x="631" y="322"/>
                  </a:lnTo>
                  <a:lnTo>
                    <a:pt x="602" y="290"/>
                  </a:lnTo>
                  <a:lnTo>
                    <a:pt x="571" y="260"/>
                  </a:lnTo>
                  <a:lnTo>
                    <a:pt x="538" y="233"/>
                  </a:lnTo>
                  <a:lnTo>
                    <a:pt x="502" y="208"/>
                  </a:lnTo>
                  <a:lnTo>
                    <a:pt x="464" y="186"/>
                  </a:lnTo>
                  <a:lnTo>
                    <a:pt x="425" y="167"/>
                  </a:lnTo>
                  <a:lnTo>
                    <a:pt x="383" y="152"/>
                  </a:lnTo>
                  <a:lnTo>
                    <a:pt x="340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876" y="1879"/>
              <a:ext cx="33" cy="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830" y="1941"/>
              <a:ext cx="125" cy="101"/>
            </a:xfrm>
            <a:custGeom>
              <a:avLst/>
              <a:gdLst/>
              <a:ahLst/>
              <a:cxnLst/>
              <a:rect l="l" t="t" r="r" b="b"/>
              <a:pathLst>
                <a:path w="250" h="204" extrusionOk="0">
                  <a:moveTo>
                    <a:pt x="92" y="66"/>
                  </a:moveTo>
                  <a:lnTo>
                    <a:pt x="0" y="66"/>
                  </a:lnTo>
                  <a:lnTo>
                    <a:pt x="125" y="204"/>
                  </a:lnTo>
                  <a:lnTo>
                    <a:pt x="250" y="66"/>
                  </a:lnTo>
                  <a:lnTo>
                    <a:pt x="159" y="66"/>
                  </a:lnTo>
                  <a:lnTo>
                    <a:pt x="159" y="0"/>
                  </a:lnTo>
                  <a:lnTo>
                    <a:pt x="92" y="0"/>
                  </a:lnTo>
                  <a:lnTo>
                    <a:pt x="9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700" y="1619"/>
              <a:ext cx="160" cy="58"/>
            </a:xfrm>
            <a:custGeom>
              <a:avLst/>
              <a:gdLst/>
              <a:ahLst/>
              <a:cxnLst/>
              <a:rect l="l" t="t" r="r" b="b"/>
              <a:pathLst>
                <a:path w="321" h="115" extrusionOk="0">
                  <a:moveTo>
                    <a:pt x="312" y="79"/>
                  </a:moveTo>
                  <a:lnTo>
                    <a:pt x="312" y="79"/>
                  </a:lnTo>
                  <a:lnTo>
                    <a:pt x="297" y="69"/>
                  </a:lnTo>
                  <a:lnTo>
                    <a:pt x="282" y="60"/>
                  </a:lnTo>
                  <a:lnTo>
                    <a:pt x="265" y="52"/>
                  </a:lnTo>
                  <a:lnTo>
                    <a:pt x="249" y="45"/>
                  </a:lnTo>
                  <a:lnTo>
                    <a:pt x="232" y="38"/>
                  </a:lnTo>
                  <a:lnTo>
                    <a:pt x="215" y="31"/>
                  </a:lnTo>
                  <a:lnTo>
                    <a:pt x="196" y="26"/>
                  </a:lnTo>
                  <a:lnTo>
                    <a:pt x="179" y="20"/>
                  </a:lnTo>
                  <a:lnTo>
                    <a:pt x="159" y="15"/>
                  </a:lnTo>
                  <a:lnTo>
                    <a:pt x="141" y="12"/>
                  </a:lnTo>
                  <a:lnTo>
                    <a:pt x="121" y="8"/>
                  </a:lnTo>
                  <a:lnTo>
                    <a:pt x="102" y="5"/>
                  </a:lnTo>
                  <a:lnTo>
                    <a:pt x="82" y="4"/>
                  </a:lnTo>
                  <a:lnTo>
                    <a:pt x="62" y="1"/>
                  </a:lnTo>
                  <a:lnTo>
                    <a:pt x="42" y="0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6" y="36"/>
                  </a:lnTo>
                  <a:lnTo>
                    <a:pt x="13" y="41"/>
                  </a:lnTo>
                  <a:lnTo>
                    <a:pt x="21" y="42"/>
                  </a:lnTo>
                  <a:lnTo>
                    <a:pt x="40" y="42"/>
                  </a:lnTo>
                  <a:lnTo>
                    <a:pt x="58" y="43"/>
                  </a:lnTo>
                  <a:lnTo>
                    <a:pt x="78" y="44"/>
                  </a:lnTo>
                  <a:lnTo>
                    <a:pt x="96" y="46"/>
                  </a:lnTo>
                  <a:lnTo>
                    <a:pt x="113" y="50"/>
                  </a:lnTo>
                  <a:lnTo>
                    <a:pt x="132" y="52"/>
                  </a:lnTo>
                  <a:lnTo>
                    <a:pt x="149" y="57"/>
                  </a:lnTo>
                  <a:lnTo>
                    <a:pt x="166" y="60"/>
                  </a:lnTo>
                  <a:lnTo>
                    <a:pt x="184" y="66"/>
                  </a:lnTo>
                  <a:lnTo>
                    <a:pt x="200" y="71"/>
                  </a:lnTo>
                  <a:lnTo>
                    <a:pt x="216" y="76"/>
                  </a:lnTo>
                  <a:lnTo>
                    <a:pt x="232" y="83"/>
                  </a:lnTo>
                  <a:lnTo>
                    <a:pt x="247" y="90"/>
                  </a:lnTo>
                  <a:lnTo>
                    <a:pt x="262" y="97"/>
                  </a:lnTo>
                  <a:lnTo>
                    <a:pt x="276" y="105"/>
                  </a:lnTo>
                  <a:lnTo>
                    <a:pt x="290" y="113"/>
                  </a:lnTo>
                  <a:lnTo>
                    <a:pt x="297" y="115"/>
                  </a:lnTo>
                  <a:lnTo>
                    <a:pt x="305" y="115"/>
                  </a:lnTo>
                  <a:lnTo>
                    <a:pt x="312" y="113"/>
                  </a:lnTo>
                  <a:lnTo>
                    <a:pt x="317" y="107"/>
                  </a:lnTo>
                  <a:lnTo>
                    <a:pt x="321" y="99"/>
                  </a:lnTo>
                  <a:lnTo>
                    <a:pt x="321" y="91"/>
                  </a:lnTo>
                  <a:lnTo>
                    <a:pt x="317" y="84"/>
                  </a:lnTo>
                  <a:lnTo>
                    <a:pt x="31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920" y="1546"/>
              <a:ext cx="163" cy="59"/>
            </a:xfrm>
            <a:custGeom>
              <a:avLst/>
              <a:gdLst/>
              <a:ahLst/>
              <a:cxnLst/>
              <a:rect l="l" t="t" r="r" b="b"/>
              <a:pathLst>
                <a:path w="326" h="119" extrusionOk="0">
                  <a:moveTo>
                    <a:pt x="32" y="115"/>
                  </a:moveTo>
                  <a:lnTo>
                    <a:pt x="32" y="115"/>
                  </a:lnTo>
                  <a:lnTo>
                    <a:pt x="46" y="107"/>
                  </a:lnTo>
                  <a:lnTo>
                    <a:pt x="59" y="98"/>
                  </a:lnTo>
                  <a:lnTo>
                    <a:pt x="73" y="91"/>
                  </a:lnTo>
                  <a:lnTo>
                    <a:pt x="89" y="84"/>
                  </a:lnTo>
                  <a:lnTo>
                    <a:pt x="104" y="77"/>
                  </a:lnTo>
                  <a:lnTo>
                    <a:pt x="122" y="71"/>
                  </a:lnTo>
                  <a:lnTo>
                    <a:pt x="138" y="66"/>
                  </a:lnTo>
                  <a:lnTo>
                    <a:pt x="155" y="61"/>
                  </a:lnTo>
                  <a:lnTo>
                    <a:pt x="174" y="56"/>
                  </a:lnTo>
                  <a:lnTo>
                    <a:pt x="191" y="52"/>
                  </a:lnTo>
                  <a:lnTo>
                    <a:pt x="209" y="49"/>
                  </a:lnTo>
                  <a:lnTo>
                    <a:pt x="228" y="46"/>
                  </a:lnTo>
                  <a:lnTo>
                    <a:pt x="247" y="44"/>
                  </a:lnTo>
                  <a:lnTo>
                    <a:pt x="266" y="43"/>
                  </a:lnTo>
                  <a:lnTo>
                    <a:pt x="285" y="41"/>
                  </a:lnTo>
                  <a:lnTo>
                    <a:pt x="305" y="41"/>
                  </a:lnTo>
                  <a:lnTo>
                    <a:pt x="313" y="40"/>
                  </a:lnTo>
                  <a:lnTo>
                    <a:pt x="320" y="36"/>
                  </a:lnTo>
                  <a:lnTo>
                    <a:pt x="324" y="29"/>
                  </a:lnTo>
                  <a:lnTo>
                    <a:pt x="326" y="21"/>
                  </a:lnTo>
                  <a:lnTo>
                    <a:pt x="324" y="13"/>
                  </a:lnTo>
                  <a:lnTo>
                    <a:pt x="320" y="6"/>
                  </a:lnTo>
                  <a:lnTo>
                    <a:pt x="313" y="1"/>
                  </a:lnTo>
                  <a:lnTo>
                    <a:pt x="305" y="0"/>
                  </a:lnTo>
                  <a:lnTo>
                    <a:pt x="284" y="0"/>
                  </a:lnTo>
                  <a:lnTo>
                    <a:pt x="263" y="1"/>
                  </a:lnTo>
                  <a:lnTo>
                    <a:pt x="243" y="3"/>
                  </a:lnTo>
                  <a:lnTo>
                    <a:pt x="222" y="6"/>
                  </a:lnTo>
                  <a:lnTo>
                    <a:pt x="202" y="8"/>
                  </a:lnTo>
                  <a:lnTo>
                    <a:pt x="182" y="13"/>
                  </a:lnTo>
                  <a:lnTo>
                    <a:pt x="162" y="16"/>
                  </a:lnTo>
                  <a:lnTo>
                    <a:pt x="144" y="22"/>
                  </a:lnTo>
                  <a:lnTo>
                    <a:pt x="124" y="26"/>
                  </a:lnTo>
                  <a:lnTo>
                    <a:pt x="107" y="33"/>
                  </a:lnTo>
                  <a:lnTo>
                    <a:pt x="88" y="40"/>
                  </a:lnTo>
                  <a:lnTo>
                    <a:pt x="71" y="47"/>
                  </a:lnTo>
                  <a:lnTo>
                    <a:pt x="54" y="55"/>
                  </a:lnTo>
                  <a:lnTo>
                    <a:pt x="38" y="63"/>
                  </a:lnTo>
                  <a:lnTo>
                    <a:pt x="23" y="73"/>
                  </a:lnTo>
                  <a:lnTo>
                    <a:pt x="8" y="82"/>
                  </a:lnTo>
                  <a:lnTo>
                    <a:pt x="2" y="88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3" y="111"/>
                  </a:lnTo>
                  <a:lnTo>
                    <a:pt x="9" y="116"/>
                  </a:lnTo>
                  <a:lnTo>
                    <a:pt x="16" y="119"/>
                  </a:lnTo>
                  <a:lnTo>
                    <a:pt x="24" y="119"/>
                  </a:lnTo>
                  <a:lnTo>
                    <a:pt x="32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23" y="1619"/>
              <a:ext cx="160" cy="58"/>
            </a:xfrm>
            <a:custGeom>
              <a:avLst/>
              <a:gdLst/>
              <a:ahLst/>
              <a:cxnLst/>
              <a:rect l="l" t="t" r="r" b="b"/>
              <a:pathLst>
                <a:path w="321" h="115" extrusionOk="0">
                  <a:moveTo>
                    <a:pt x="300" y="0"/>
                  </a:moveTo>
                  <a:lnTo>
                    <a:pt x="279" y="0"/>
                  </a:lnTo>
                  <a:lnTo>
                    <a:pt x="258" y="1"/>
                  </a:lnTo>
                  <a:lnTo>
                    <a:pt x="239" y="4"/>
                  </a:lnTo>
                  <a:lnTo>
                    <a:pt x="219" y="5"/>
                  </a:lnTo>
                  <a:lnTo>
                    <a:pt x="200" y="8"/>
                  </a:lnTo>
                  <a:lnTo>
                    <a:pt x="180" y="12"/>
                  </a:lnTo>
                  <a:lnTo>
                    <a:pt x="160" y="15"/>
                  </a:lnTo>
                  <a:lnTo>
                    <a:pt x="142" y="20"/>
                  </a:lnTo>
                  <a:lnTo>
                    <a:pt x="124" y="26"/>
                  </a:lnTo>
                  <a:lnTo>
                    <a:pt x="106" y="31"/>
                  </a:lnTo>
                  <a:lnTo>
                    <a:pt x="89" y="38"/>
                  </a:lnTo>
                  <a:lnTo>
                    <a:pt x="72" y="45"/>
                  </a:lnTo>
                  <a:lnTo>
                    <a:pt x="56" y="52"/>
                  </a:lnTo>
                  <a:lnTo>
                    <a:pt x="40" y="60"/>
                  </a:lnTo>
                  <a:lnTo>
                    <a:pt x="25" y="69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4" y="84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3" y="107"/>
                  </a:lnTo>
                  <a:lnTo>
                    <a:pt x="8" y="113"/>
                  </a:lnTo>
                  <a:lnTo>
                    <a:pt x="16" y="115"/>
                  </a:lnTo>
                  <a:lnTo>
                    <a:pt x="25" y="115"/>
                  </a:lnTo>
                  <a:lnTo>
                    <a:pt x="31" y="113"/>
                  </a:lnTo>
                  <a:lnTo>
                    <a:pt x="45" y="105"/>
                  </a:lnTo>
                  <a:lnTo>
                    <a:pt x="59" y="97"/>
                  </a:lnTo>
                  <a:lnTo>
                    <a:pt x="74" y="90"/>
                  </a:lnTo>
                  <a:lnTo>
                    <a:pt x="89" y="83"/>
                  </a:lnTo>
                  <a:lnTo>
                    <a:pt x="105" y="76"/>
                  </a:lnTo>
                  <a:lnTo>
                    <a:pt x="121" y="71"/>
                  </a:lnTo>
                  <a:lnTo>
                    <a:pt x="137" y="66"/>
                  </a:lnTo>
                  <a:lnTo>
                    <a:pt x="155" y="60"/>
                  </a:lnTo>
                  <a:lnTo>
                    <a:pt x="172" y="57"/>
                  </a:lnTo>
                  <a:lnTo>
                    <a:pt x="189" y="52"/>
                  </a:lnTo>
                  <a:lnTo>
                    <a:pt x="208" y="50"/>
                  </a:lnTo>
                  <a:lnTo>
                    <a:pt x="225" y="46"/>
                  </a:lnTo>
                  <a:lnTo>
                    <a:pt x="243" y="44"/>
                  </a:lnTo>
                  <a:lnTo>
                    <a:pt x="263" y="43"/>
                  </a:lnTo>
                  <a:lnTo>
                    <a:pt x="281" y="42"/>
                  </a:lnTo>
                  <a:lnTo>
                    <a:pt x="300" y="42"/>
                  </a:lnTo>
                  <a:lnTo>
                    <a:pt x="308" y="41"/>
                  </a:lnTo>
                  <a:lnTo>
                    <a:pt x="315" y="36"/>
                  </a:lnTo>
                  <a:lnTo>
                    <a:pt x="319" y="29"/>
                  </a:lnTo>
                  <a:lnTo>
                    <a:pt x="321" y="21"/>
                  </a:lnTo>
                  <a:lnTo>
                    <a:pt x="319" y="13"/>
                  </a:lnTo>
                  <a:lnTo>
                    <a:pt x="315" y="6"/>
                  </a:lnTo>
                  <a:lnTo>
                    <a:pt x="308" y="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700" y="1546"/>
              <a:ext cx="163" cy="59"/>
            </a:xfrm>
            <a:custGeom>
              <a:avLst/>
              <a:gdLst/>
              <a:ahLst/>
              <a:cxnLst/>
              <a:rect l="l" t="t" r="r" b="b"/>
              <a:pathLst>
                <a:path w="327" h="119" extrusionOk="0">
                  <a:moveTo>
                    <a:pt x="21" y="41"/>
                  </a:moveTo>
                  <a:lnTo>
                    <a:pt x="41" y="41"/>
                  </a:lnTo>
                  <a:lnTo>
                    <a:pt x="60" y="43"/>
                  </a:lnTo>
                  <a:lnTo>
                    <a:pt x="79" y="44"/>
                  </a:lnTo>
                  <a:lnTo>
                    <a:pt x="97" y="46"/>
                  </a:lnTo>
                  <a:lnTo>
                    <a:pt x="117" y="49"/>
                  </a:lnTo>
                  <a:lnTo>
                    <a:pt x="134" y="52"/>
                  </a:lnTo>
                  <a:lnTo>
                    <a:pt x="153" y="56"/>
                  </a:lnTo>
                  <a:lnTo>
                    <a:pt x="170" y="61"/>
                  </a:lnTo>
                  <a:lnTo>
                    <a:pt x="187" y="66"/>
                  </a:lnTo>
                  <a:lnTo>
                    <a:pt x="204" y="71"/>
                  </a:lnTo>
                  <a:lnTo>
                    <a:pt x="221" y="77"/>
                  </a:lnTo>
                  <a:lnTo>
                    <a:pt x="237" y="84"/>
                  </a:lnTo>
                  <a:lnTo>
                    <a:pt x="252" y="91"/>
                  </a:lnTo>
                  <a:lnTo>
                    <a:pt x="267" y="98"/>
                  </a:lnTo>
                  <a:lnTo>
                    <a:pt x="280" y="107"/>
                  </a:lnTo>
                  <a:lnTo>
                    <a:pt x="294" y="115"/>
                  </a:lnTo>
                  <a:lnTo>
                    <a:pt x="302" y="119"/>
                  </a:lnTo>
                  <a:lnTo>
                    <a:pt x="310" y="119"/>
                  </a:lnTo>
                  <a:lnTo>
                    <a:pt x="317" y="116"/>
                  </a:lnTo>
                  <a:lnTo>
                    <a:pt x="323" y="111"/>
                  </a:lnTo>
                  <a:lnTo>
                    <a:pt x="327" y="102"/>
                  </a:lnTo>
                  <a:lnTo>
                    <a:pt x="327" y="94"/>
                  </a:lnTo>
                  <a:lnTo>
                    <a:pt x="323" y="88"/>
                  </a:lnTo>
                  <a:lnTo>
                    <a:pt x="317" y="82"/>
                  </a:lnTo>
                  <a:lnTo>
                    <a:pt x="302" y="73"/>
                  </a:lnTo>
                  <a:lnTo>
                    <a:pt x="287" y="63"/>
                  </a:lnTo>
                  <a:lnTo>
                    <a:pt x="271" y="55"/>
                  </a:lnTo>
                  <a:lnTo>
                    <a:pt x="255" y="47"/>
                  </a:lnTo>
                  <a:lnTo>
                    <a:pt x="238" y="40"/>
                  </a:lnTo>
                  <a:lnTo>
                    <a:pt x="219" y="33"/>
                  </a:lnTo>
                  <a:lnTo>
                    <a:pt x="201" y="26"/>
                  </a:lnTo>
                  <a:lnTo>
                    <a:pt x="183" y="22"/>
                  </a:lnTo>
                  <a:lnTo>
                    <a:pt x="163" y="16"/>
                  </a:lnTo>
                  <a:lnTo>
                    <a:pt x="144" y="13"/>
                  </a:lnTo>
                  <a:lnTo>
                    <a:pt x="124" y="8"/>
                  </a:lnTo>
                  <a:lnTo>
                    <a:pt x="104" y="6"/>
                  </a:lnTo>
                  <a:lnTo>
                    <a:pt x="83" y="3"/>
                  </a:lnTo>
                  <a:lnTo>
                    <a:pt x="63" y="1"/>
                  </a:lnTo>
                  <a:lnTo>
                    <a:pt x="42" y="0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6" y="36"/>
                  </a:lnTo>
                  <a:lnTo>
                    <a:pt x="13" y="40"/>
                  </a:lnTo>
                  <a:lnTo>
                    <a:pt x="21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19" y="1704"/>
              <a:ext cx="31" cy="41"/>
            </a:xfrm>
            <a:custGeom>
              <a:avLst/>
              <a:gdLst/>
              <a:ahLst/>
              <a:cxnLst/>
              <a:rect l="l" t="t" r="r" b="b"/>
              <a:pathLst>
                <a:path w="62" h="83" extrusionOk="0">
                  <a:moveTo>
                    <a:pt x="24" y="83"/>
                  </a:moveTo>
                  <a:lnTo>
                    <a:pt x="28" y="81"/>
                  </a:lnTo>
                  <a:lnTo>
                    <a:pt x="33" y="81"/>
                  </a:lnTo>
                  <a:lnTo>
                    <a:pt x="38" y="80"/>
                  </a:lnTo>
                  <a:lnTo>
                    <a:pt x="43" y="79"/>
                  </a:lnTo>
                  <a:lnTo>
                    <a:pt x="48" y="78"/>
                  </a:lnTo>
                  <a:lnTo>
                    <a:pt x="53" y="78"/>
                  </a:lnTo>
                  <a:lnTo>
                    <a:pt x="57" y="77"/>
                  </a:lnTo>
                  <a:lnTo>
                    <a:pt x="62" y="77"/>
                  </a:lnTo>
                  <a:lnTo>
                    <a:pt x="55" y="66"/>
                  </a:lnTo>
                  <a:lnTo>
                    <a:pt x="49" y="56"/>
                  </a:lnTo>
                  <a:lnTo>
                    <a:pt x="43" y="46"/>
                  </a:lnTo>
                  <a:lnTo>
                    <a:pt x="38" y="35"/>
                  </a:lnTo>
                  <a:lnTo>
                    <a:pt x="32" y="26"/>
                  </a:lnTo>
                  <a:lnTo>
                    <a:pt x="26" y="17"/>
                  </a:lnTo>
                  <a:lnTo>
                    <a:pt x="21" y="8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4" y="1"/>
                  </a:lnTo>
                  <a:lnTo>
                    <a:pt x="0" y="2"/>
                  </a:lnTo>
                  <a:lnTo>
                    <a:pt x="24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710" y="1700"/>
              <a:ext cx="30" cy="42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60" y="84"/>
                  </a:moveTo>
                  <a:lnTo>
                    <a:pt x="54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8" y="81"/>
                  </a:lnTo>
                  <a:lnTo>
                    <a:pt x="16" y="81"/>
                  </a:lnTo>
                  <a:lnTo>
                    <a:pt x="23" y="81"/>
                  </a:lnTo>
                  <a:lnTo>
                    <a:pt x="31" y="83"/>
                  </a:lnTo>
                  <a:lnTo>
                    <a:pt x="38" y="83"/>
                  </a:lnTo>
                  <a:lnTo>
                    <a:pt x="45" y="83"/>
                  </a:lnTo>
                  <a:lnTo>
                    <a:pt x="53" y="84"/>
                  </a:lnTo>
                  <a:lnTo>
                    <a:pt x="6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34" y="1440"/>
              <a:ext cx="521" cy="370"/>
            </a:xfrm>
            <a:custGeom>
              <a:avLst/>
              <a:gdLst/>
              <a:ahLst/>
              <a:cxnLst/>
              <a:rect l="l" t="t" r="r" b="b"/>
              <a:pathLst>
                <a:path w="1041" h="741" extrusionOk="0">
                  <a:moveTo>
                    <a:pt x="1008" y="12"/>
                  </a:moveTo>
                  <a:lnTo>
                    <a:pt x="993" y="9"/>
                  </a:lnTo>
                  <a:lnTo>
                    <a:pt x="978" y="6"/>
                  </a:lnTo>
                  <a:lnTo>
                    <a:pt x="963" y="5"/>
                  </a:lnTo>
                  <a:lnTo>
                    <a:pt x="948" y="2"/>
                  </a:lnTo>
                  <a:lnTo>
                    <a:pt x="932" y="1"/>
                  </a:lnTo>
                  <a:lnTo>
                    <a:pt x="917" y="1"/>
                  </a:lnTo>
                  <a:lnTo>
                    <a:pt x="901" y="0"/>
                  </a:lnTo>
                  <a:lnTo>
                    <a:pt x="886" y="0"/>
                  </a:lnTo>
                  <a:lnTo>
                    <a:pt x="858" y="1"/>
                  </a:lnTo>
                  <a:lnTo>
                    <a:pt x="830" y="2"/>
                  </a:lnTo>
                  <a:lnTo>
                    <a:pt x="803" y="6"/>
                  </a:lnTo>
                  <a:lnTo>
                    <a:pt x="775" y="9"/>
                  </a:lnTo>
                  <a:lnTo>
                    <a:pt x="750" y="15"/>
                  </a:lnTo>
                  <a:lnTo>
                    <a:pt x="724" y="21"/>
                  </a:lnTo>
                  <a:lnTo>
                    <a:pt x="699" y="29"/>
                  </a:lnTo>
                  <a:lnTo>
                    <a:pt x="675" y="37"/>
                  </a:lnTo>
                  <a:lnTo>
                    <a:pt x="652" y="46"/>
                  </a:lnTo>
                  <a:lnTo>
                    <a:pt x="630" y="56"/>
                  </a:lnTo>
                  <a:lnTo>
                    <a:pt x="608" y="68"/>
                  </a:lnTo>
                  <a:lnTo>
                    <a:pt x="589" y="79"/>
                  </a:lnTo>
                  <a:lnTo>
                    <a:pt x="569" y="92"/>
                  </a:lnTo>
                  <a:lnTo>
                    <a:pt x="552" y="106"/>
                  </a:lnTo>
                  <a:lnTo>
                    <a:pt x="535" y="121"/>
                  </a:lnTo>
                  <a:lnTo>
                    <a:pt x="520" y="136"/>
                  </a:lnTo>
                  <a:lnTo>
                    <a:pt x="505" y="121"/>
                  </a:lnTo>
                  <a:lnTo>
                    <a:pt x="488" y="106"/>
                  </a:lnTo>
                  <a:lnTo>
                    <a:pt x="470" y="92"/>
                  </a:lnTo>
                  <a:lnTo>
                    <a:pt x="452" y="79"/>
                  </a:lnTo>
                  <a:lnTo>
                    <a:pt x="432" y="68"/>
                  </a:lnTo>
                  <a:lnTo>
                    <a:pt x="410" y="56"/>
                  </a:lnTo>
                  <a:lnTo>
                    <a:pt x="388" y="46"/>
                  </a:lnTo>
                  <a:lnTo>
                    <a:pt x="365" y="37"/>
                  </a:lnTo>
                  <a:lnTo>
                    <a:pt x="341" y="29"/>
                  </a:lnTo>
                  <a:lnTo>
                    <a:pt x="316" y="21"/>
                  </a:lnTo>
                  <a:lnTo>
                    <a:pt x="290" y="15"/>
                  </a:lnTo>
                  <a:lnTo>
                    <a:pt x="264" y="9"/>
                  </a:lnTo>
                  <a:lnTo>
                    <a:pt x="237" y="6"/>
                  </a:lnTo>
                  <a:lnTo>
                    <a:pt x="210" y="2"/>
                  </a:lnTo>
                  <a:lnTo>
                    <a:pt x="182" y="1"/>
                  </a:lnTo>
                  <a:lnTo>
                    <a:pt x="153" y="0"/>
                  </a:lnTo>
                  <a:lnTo>
                    <a:pt x="138" y="0"/>
                  </a:lnTo>
                  <a:lnTo>
                    <a:pt x="122" y="1"/>
                  </a:lnTo>
                  <a:lnTo>
                    <a:pt x="107" y="1"/>
                  </a:lnTo>
                  <a:lnTo>
                    <a:pt x="92" y="2"/>
                  </a:lnTo>
                  <a:lnTo>
                    <a:pt x="77" y="5"/>
                  </a:lnTo>
                  <a:lnTo>
                    <a:pt x="63" y="6"/>
                  </a:lnTo>
                  <a:lnTo>
                    <a:pt x="48" y="9"/>
                  </a:lnTo>
                  <a:lnTo>
                    <a:pt x="33" y="12"/>
                  </a:lnTo>
                  <a:lnTo>
                    <a:pt x="0" y="1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0" y="741"/>
                  </a:lnTo>
                  <a:lnTo>
                    <a:pt x="50" y="730"/>
                  </a:lnTo>
                  <a:lnTo>
                    <a:pt x="56" y="729"/>
                  </a:lnTo>
                  <a:lnTo>
                    <a:pt x="63" y="728"/>
                  </a:lnTo>
                  <a:lnTo>
                    <a:pt x="70" y="727"/>
                  </a:lnTo>
                  <a:lnTo>
                    <a:pt x="77" y="726"/>
                  </a:lnTo>
                  <a:lnTo>
                    <a:pt x="84" y="726"/>
                  </a:lnTo>
                  <a:lnTo>
                    <a:pt x="91" y="725"/>
                  </a:lnTo>
                  <a:lnTo>
                    <a:pt x="98" y="723"/>
                  </a:lnTo>
                  <a:lnTo>
                    <a:pt x="105" y="723"/>
                  </a:lnTo>
                  <a:lnTo>
                    <a:pt x="138" y="638"/>
                  </a:lnTo>
                  <a:lnTo>
                    <a:pt x="131" y="638"/>
                  </a:lnTo>
                  <a:lnTo>
                    <a:pt x="123" y="639"/>
                  </a:lnTo>
                  <a:lnTo>
                    <a:pt x="116" y="639"/>
                  </a:lnTo>
                  <a:lnTo>
                    <a:pt x="109" y="639"/>
                  </a:lnTo>
                  <a:lnTo>
                    <a:pt x="103" y="640"/>
                  </a:lnTo>
                  <a:lnTo>
                    <a:pt x="96" y="640"/>
                  </a:lnTo>
                  <a:lnTo>
                    <a:pt x="90" y="642"/>
                  </a:lnTo>
                  <a:lnTo>
                    <a:pt x="83" y="642"/>
                  </a:lnTo>
                  <a:lnTo>
                    <a:pt x="83" y="607"/>
                  </a:lnTo>
                  <a:lnTo>
                    <a:pt x="91" y="606"/>
                  </a:lnTo>
                  <a:lnTo>
                    <a:pt x="99" y="605"/>
                  </a:lnTo>
                  <a:lnTo>
                    <a:pt x="108" y="604"/>
                  </a:lnTo>
                  <a:lnTo>
                    <a:pt x="116" y="604"/>
                  </a:lnTo>
                  <a:lnTo>
                    <a:pt x="126" y="602"/>
                  </a:lnTo>
                  <a:lnTo>
                    <a:pt x="134" y="602"/>
                  </a:lnTo>
                  <a:lnTo>
                    <a:pt x="143" y="602"/>
                  </a:lnTo>
                  <a:lnTo>
                    <a:pt x="152" y="602"/>
                  </a:lnTo>
                  <a:lnTo>
                    <a:pt x="184" y="521"/>
                  </a:lnTo>
                  <a:lnTo>
                    <a:pt x="172" y="520"/>
                  </a:lnTo>
                  <a:lnTo>
                    <a:pt x="159" y="520"/>
                  </a:lnTo>
                  <a:lnTo>
                    <a:pt x="145" y="520"/>
                  </a:lnTo>
                  <a:lnTo>
                    <a:pt x="132" y="520"/>
                  </a:lnTo>
                  <a:lnTo>
                    <a:pt x="120" y="521"/>
                  </a:lnTo>
                  <a:lnTo>
                    <a:pt x="107" y="522"/>
                  </a:lnTo>
                  <a:lnTo>
                    <a:pt x="96" y="523"/>
                  </a:lnTo>
                  <a:lnTo>
                    <a:pt x="83" y="524"/>
                  </a:lnTo>
                  <a:lnTo>
                    <a:pt x="83" y="88"/>
                  </a:lnTo>
                  <a:lnTo>
                    <a:pt x="91" y="86"/>
                  </a:lnTo>
                  <a:lnTo>
                    <a:pt x="100" y="85"/>
                  </a:lnTo>
                  <a:lnTo>
                    <a:pt x="108" y="84"/>
                  </a:lnTo>
                  <a:lnTo>
                    <a:pt x="117" y="84"/>
                  </a:lnTo>
                  <a:lnTo>
                    <a:pt x="126" y="83"/>
                  </a:lnTo>
                  <a:lnTo>
                    <a:pt x="135" y="83"/>
                  </a:lnTo>
                  <a:lnTo>
                    <a:pt x="144" y="83"/>
                  </a:lnTo>
                  <a:lnTo>
                    <a:pt x="153" y="83"/>
                  </a:lnTo>
                  <a:lnTo>
                    <a:pt x="181" y="84"/>
                  </a:lnTo>
                  <a:lnTo>
                    <a:pt x="209" y="85"/>
                  </a:lnTo>
                  <a:lnTo>
                    <a:pt x="235" y="89"/>
                  </a:lnTo>
                  <a:lnTo>
                    <a:pt x="262" y="93"/>
                  </a:lnTo>
                  <a:lnTo>
                    <a:pt x="287" y="99"/>
                  </a:lnTo>
                  <a:lnTo>
                    <a:pt x="311" y="106"/>
                  </a:lnTo>
                  <a:lnTo>
                    <a:pt x="334" y="113"/>
                  </a:lnTo>
                  <a:lnTo>
                    <a:pt x="357" y="122"/>
                  </a:lnTo>
                  <a:lnTo>
                    <a:pt x="378" y="132"/>
                  </a:lnTo>
                  <a:lnTo>
                    <a:pt x="399" y="143"/>
                  </a:lnTo>
                  <a:lnTo>
                    <a:pt x="417" y="154"/>
                  </a:lnTo>
                  <a:lnTo>
                    <a:pt x="433" y="167"/>
                  </a:lnTo>
                  <a:lnTo>
                    <a:pt x="449" y="181"/>
                  </a:lnTo>
                  <a:lnTo>
                    <a:pt x="462" y="195"/>
                  </a:lnTo>
                  <a:lnTo>
                    <a:pt x="475" y="210"/>
                  </a:lnTo>
                  <a:lnTo>
                    <a:pt x="484" y="225"/>
                  </a:lnTo>
                  <a:lnTo>
                    <a:pt x="520" y="290"/>
                  </a:lnTo>
                  <a:lnTo>
                    <a:pt x="556" y="225"/>
                  </a:lnTo>
                  <a:lnTo>
                    <a:pt x="566" y="210"/>
                  </a:lnTo>
                  <a:lnTo>
                    <a:pt x="578" y="195"/>
                  </a:lnTo>
                  <a:lnTo>
                    <a:pt x="591" y="181"/>
                  </a:lnTo>
                  <a:lnTo>
                    <a:pt x="607" y="167"/>
                  </a:lnTo>
                  <a:lnTo>
                    <a:pt x="623" y="154"/>
                  </a:lnTo>
                  <a:lnTo>
                    <a:pt x="642" y="143"/>
                  </a:lnTo>
                  <a:lnTo>
                    <a:pt x="662" y="132"/>
                  </a:lnTo>
                  <a:lnTo>
                    <a:pt x="683" y="122"/>
                  </a:lnTo>
                  <a:lnTo>
                    <a:pt x="705" y="113"/>
                  </a:lnTo>
                  <a:lnTo>
                    <a:pt x="729" y="106"/>
                  </a:lnTo>
                  <a:lnTo>
                    <a:pt x="753" y="99"/>
                  </a:lnTo>
                  <a:lnTo>
                    <a:pt x="779" y="93"/>
                  </a:lnTo>
                  <a:lnTo>
                    <a:pt x="805" y="89"/>
                  </a:lnTo>
                  <a:lnTo>
                    <a:pt x="832" y="85"/>
                  </a:lnTo>
                  <a:lnTo>
                    <a:pt x="858" y="84"/>
                  </a:lnTo>
                  <a:lnTo>
                    <a:pt x="886" y="83"/>
                  </a:lnTo>
                  <a:lnTo>
                    <a:pt x="895" y="83"/>
                  </a:lnTo>
                  <a:lnTo>
                    <a:pt x="904" y="83"/>
                  </a:lnTo>
                  <a:lnTo>
                    <a:pt x="914" y="83"/>
                  </a:lnTo>
                  <a:lnTo>
                    <a:pt x="923" y="84"/>
                  </a:lnTo>
                  <a:lnTo>
                    <a:pt x="932" y="84"/>
                  </a:lnTo>
                  <a:lnTo>
                    <a:pt x="941" y="85"/>
                  </a:lnTo>
                  <a:lnTo>
                    <a:pt x="949" y="86"/>
                  </a:lnTo>
                  <a:lnTo>
                    <a:pt x="959" y="88"/>
                  </a:lnTo>
                  <a:lnTo>
                    <a:pt x="959" y="524"/>
                  </a:lnTo>
                  <a:lnTo>
                    <a:pt x="949" y="523"/>
                  </a:lnTo>
                  <a:lnTo>
                    <a:pt x="941" y="522"/>
                  </a:lnTo>
                  <a:lnTo>
                    <a:pt x="932" y="521"/>
                  </a:lnTo>
                  <a:lnTo>
                    <a:pt x="923" y="521"/>
                  </a:lnTo>
                  <a:lnTo>
                    <a:pt x="914" y="520"/>
                  </a:lnTo>
                  <a:lnTo>
                    <a:pt x="904" y="520"/>
                  </a:lnTo>
                  <a:lnTo>
                    <a:pt x="895" y="520"/>
                  </a:lnTo>
                  <a:lnTo>
                    <a:pt x="886" y="520"/>
                  </a:lnTo>
                  <a:lnTo>
                    <a:pt x="873" y="520"/>
                  </a:lnTo>
                  <a:lnTo>
                    <a:pt x="861" y="520"/>
                  </a:lnTo>
                  <a:lnTo>
                    <a:pt x="848" y="521"/>
                  </a:lnTo>
                  <a:lnTo>
                    <a:pt x="835" y="522"/>
                  </a:lnTo>
                  <a:lnTo>
                    <a:pt x="823" y="523"/>
                  </a:lnTo>
                  <a:lnTo>
                    <a:pt x="810" y="524"/>
                  </a:lnTo>
                  <a:lnTo>
                    <a:pt x="798" y="525"/>
                  </a:lnTo>
                  <a:lnTo>
                    <a:pt x="786" y="528"/>
                  </a:lnTo>
                  <a:lnTo>
                    <a:pt x="791" y="536"/>
                  </a:lnTo>
                  <a:lnTo>
                    <a:pt x="796" y="545"/>
                  </a:lnTo>
                  <a:lnTo>
                    <a:pt x="802" y="554"/>
                  </a:lnTo>
                  <a:lnTo>
                    <a:pt x="808" y="563"/>
                  </a:lnTo>
                  <a:lnTo>
                    <a:pt x="813" y="574"/>
                  </a:lnTo>
                  <a:lnTo>
                    <a:pt x="819" y="584"/>
                  </a:lnTo>
                  <a:lnTo>
                    <a:pt x="825" y="594"/>
                  </a:lnTo>
                  <a:lnTo>
                    <a:pt x="832" y="605"/>
                  </a:lnTo>
                  <a:lnTo>
                    <a:pt x="848" y="604"/>
                  </a:lnTo>
                  <a:lnTo>
                    <a:pt x="863" y="602"/>
                  </a:lnTo>
                  <a:lnTo>
                    <a:pt x="879" y="602"/>
                  </a:lnTo>
                  <a:lnTo>
                    <a:pt x="895" y="602"/>
                  </a:lnTo>
                  <a:lnTo>
                    <a:pt x="911" y="602"/>
                  </a:lnTo>
                  <a:lnTo>
                    <a:pt x="927" y="604"/>
                  </a:lnTo>
                  <a:lnTo>
                    <a:pt x="942" y="605"/>
                  </a:lnTo>
                  <a:lnTo>
                    <a:pt x="959" y="607"/>
                  </a:lnTo>
                  <a:lnTo>
                    <a:pt x="959" y="642"/>
                  </a:lnTo>
                  <a:lnTo>
                    <a:pt x="949" y="640"/>
                  </a:lnTo>
                  <a:lnTo>
                    <a:pt x="941" y="640"/>
                  </a:lnTo>
                  <a:lnTo>
                    <a:pt x="932" y="639"/>
                  </a:lnTo>
                  <a:lnTo>
                    <a:pt x="923" y="639"/>
                  </a:lnTo>
                  <a:lnTo>
                    <a:pt x="914" y="638"/>
                  </a:lnTo>
                  <a:lnTo>
                    <a:pt x="904" y="638"/>
                  </a:lnTo>
                  <a:lnTo>
                    <a:pt x="895" y="638"/>
                  </a:lnTo>
                  <a:lnTo>
                    <a:pt x="886" y="638"/>
                  </a:lnTo>
                  <a:lnTo>
                    <a:pt x="878" y="638"/>
                  </a:lnTo>
                  <a:lnTo>
                    <a:pt x="870" y="638"/>
                  </a:lnTo>
                  <a:lnTo>
                    <a:pt x="861" y="638"/>
                  </a:lnTo>
                  <a:lnTo>
                    <a:pt x="853" y="639"/>
                  </a:lnTo>
                  <a:lnTo>
                    <a:pt x="858" y="650"/>
                  </a:lnTo>
                  <a:lnTo>
                    <a:pt x="865" y="660"/>
                  </a:lnTo>
                  <a:lnTo>
                    <a:pt x="871" y="670"/>
                  </a:lnTo>
                  <a:lnTo>
                    <a:pt x="877" y="681"/>
                  </a:lnTo>
                  <a:lnTo>
                    <a:pt x="882" y="691"/>
                  </a:lnTo>
                  <a:lnTo>
                    <a:pt x="889" y="702"/>
                  </a:lnTo>
                  <a:lnTo>
                    <a:pt x="895" y="711"/>
                  </a:lnTo>
                  <a:lnTo>
                    <a:pt x="901" y="721"/>
                  </a:lnTo>
                  <a:lnTo>
                    <a:pt x="912" y="721"/>
                  </a:lnTo>
                  <a:lnTo>
                    <a:pt x="924" y="722"/>
                  </a:lnTo>
                  <a:lnTo>
                    <a:pt x="935" y="723"/>
                  </a:lnTo>
                  <a:lnTo>
                    <a:pt x="947" y="723"/>
                  </a:lnTo>
                  <a:lnTo>
                    <a:pt x="959" y="726"/>
                  </a:lnTo>
                  <a:lnTo>
                    <a:pt x="970" y="727"/>
                  </a:lnTo>
                  <a:lnTo>
                    <a:pt x="982" y="728"/>
                  </a:lnTo>
                  <a:lnTo>
                    <a:pt x="992" y="730"/>
                  </a:lnTo>
                  <a:lnTo>
                    <a:pt x="1041" y="741"/>
                  </a:lnTo>
                  <a:lnTo>
                    <a:pt x="1041" y="18"/>
                  </a:lnTo>
                  <a:lnTo>
                    <a:pt x="100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86" y="1759"/>
              <a:ext cx="57" cy="43"/>
            </a:xfrm>
            <a:custGeom>
              <a:avLst/>
              <a:gdLst/>
              <a:ahLst/>
              <a:cxnLst/>
              <a:rect l="l" t="t" r="r" b="b"/>
              <a:pathLst>
                <a:path w="114" h="87" extrusionOk="0">
                  <a:moveTo>
                    <a:pt x="33" y="0"/>
                  </a:moveTo>
                  <a:lnTo>
                    <a:pt x="0" y="85"/>
                  </a:lnTo>
                  <a:lnTo>
                    <a:pt x="14" y="84"/>
                  </a:lnTo>
                  <a:lnTo>
                    <a:pt x="29" y="83"/>
                  </a:lnTo>
                  <a:lnTo>
                    <a:pt x="42" y="83"/>
                  </a:lnTo>
                  <a:lnTo>
                    <a:pt x="57" y="83"/>
                  </a:lnTo>
                  <a:lnTo>
                    <a:pt x="71" y="83"/>
                  </a:lnTo>
                  <a:lnTo>
                    <a:pt x="86" y="84"/>
                  </a:lnTo>
                  <a:lnTo>
                    <a:pt x="100" y="85"/>
                  </a:lnTo>
                  <a:lnTo>
                    <a:pt x="114" y="87"/>
                  </a:lnTo>
                  <a:lnTo>
                    <a:pt x="108" y="4"/>
                  </a:lnTo>
                  <a:lnTo>
                    <a:pt x="99" y="2"/>
                  </a:lnTo>
                  <a:lnTo>
                    <a:pt x="90" y="2"/>
                  </a:lnTo>
                  <a:lnTo>
                    <a:pt x="80" y="1"/>
                  </a:lnTo>
                  <a:lnTo>
                    <a:pt x="71" y="1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036" y="1760"/>
              <a:ext cx="48" cy="42"/>
            </a:xfrm>
            <a:custGeom>
              <a:avLst/>
              <a:gdLst/>
              <a:ahLst/>
              <a:cxnLst/>
              <a:rect l="l" t="t" r="r" b="b"/>
              <a:pathLst>
                <a:path w="97" h="84" extrusionOk="0">
                  <a:moveTo>
                    <a:pt x="0" y="5"/>
                  </a:moveTo>
                  <a:lnTo>
                    <a:pt x="24" y="84"/>
                  </a:lnTo>
                  <a:lnTo>
                    <a:pt x="34" y="83"/>
                  </a:lnTo>
                  <a:lnTo>
                    <a:pt x="43" y="83"/>
                  </a:lnTo>
                  <a:lnTo>
                    <a:pt x="52" y="82"/>
                  </a:lnTo>
                  <a:lnTo>
                    <a:pt x="61" y="82"/>
                  </a:lnTo>
                  <a:lnTo>
                    <a:pt x="69" y="82"/>
                  </a:lnTo>
                  <a:lnTo>
                    <a:pt x="78" y="82"/>
                  </a:lnTo>
                  <a:lnTo>
                    <a:pt x="88" y="82"/>
                  </a:lnTo>
                  <a:lnTo>
                    <a:pt x="97" y="82"/>
                  </a:lnTo>
                  <a:lnTo>
                    <a:pt x="91" y="72"/>
                  </a:lnTo>
                  <a:lnTo>
                    <a:pt x="85" y="63"/>
                  </a:lnTo>
                  <a:lnTo>
                    <a:pt x="78" y="52"/>
                  </a:lnTo>
                  <a:lnTo>
                    <a:pt x="73" y="42"/>
                  </a:lnTo>
                  <a:lnTo>
                    <a:pt x="67" y="31"/>
                  </a:lnTo>
                  <a:lnTo>
                    <a:pt x="61" y="21"/>
                  </a:lnTo>
                  <a:lnTo>
                    <a:pt x="54" y="1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0" y="1"/>
                  </a:lnTo>
                  <a:lnTo>
                    <a:pt x="24" y="3"/>
                  </a:lnTo>
                  <a:lnTo>
                    <a:pt x="19" y="3"/>
                  </a:lnTo>
                  <a:lnTo>
                    <a:pt x="13" y="4"/>
                  </a:lnTo>
                  <a:lnTo>
                    <a:pt x="6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737" y="1701"/>
              <a:ext cx="311" cy="155"/>
            </a:xfrm>
            <a:custGeom>
              <a:avLst/>
              <a:gdLst/>
              <a:ahLst/>
              <a:cxnLst/>
              <a:rect l="l" t="t" r="r" b="b"/>
              <a:pathLst>
                <a:path w="622" h="311" extrusionOk="0">
                  <a:moveTo>
                    <a:pt x="355" y="215"/>
                  </a:moveTo>
                  <a:lnTo>
                    <a:pt x="363" y="204"/>
                  </a:lnTo>
                  <a:lnTo>
                    <a:pt x="372" y="192"/>
                  </a:lnTo>
                  <a:lnTo>
                    <a:pt x="382" y="182"/>
                  </a:lnTo>
                  <a:lnTo>
                    <a:pt x="393" y="171"/>
                  </a:lnTo>
                  <a:lnTo>
                    <a:pt x="406" y="162"/>
                  </a:lnTo>
                  <a:lnTo>
                    <a:pt x="418" y="152"/>
                  </a:lnTo>
                  <a:lnTo>
                    <a:pt x="432" y="144"/>
                  </a:lnTo>
                  <a:lnTo>
                    <a:pt x="447" y="135"/>
                  </a:lnTo>
                  <a:lnTo>
                    <a:pt x="462" y="128"/>
                  </a:lnTo>
                  <a:lnTo>
                    <a:pt x="478" y="120"/>
                  </a:lnTo>
                  <a:lnTo>
                    <a:pt x="496" y="113"/>
                  </a:lnTo>
                  <a:lnTo>
                    <a:pt x="513" y="107"/>
                  </a:lnTo>
                  <a:lnTo>
                    <a:pt x="530" y="101"/>
                  </a:lnTo>
                  <a:lnTo>
                    <a:pt x="550" y="97"/>
                  </a:lnTo>
                  <a:lnTo>
                    <a:pt x="568" y="92"/>
                  </a:lnTo>
                  <a:lnTo>
                    <a:pt x="588" y="89"/>
                  </a:lnTo>
                  <a:lnTo>
                    <a:pt x="564" y="8"/>
                  </a:lnTo>
                  <a:lnTo>
                    <a:pt x="544" y="11"/>
                  </a:lnTo>
                  <a:lnTo>
                    <a:pt x="526" y="16"/>
                  </a:lnTo>
                  <a:lnTo>
                    <a:pt x="507" y="22"/>
                  </a:lnTo>
                  <a:lnTo>
                    <a:pt x="489" y="27"/>
                  </a:lnTo>
                  <a:lnTo>
                    <a:pt x="471" y="33"/>
                  </a:lnTo>
                  <a:lnTo>
                    <a:pt x="454" y="40"/>
                  </a:lnTo>
                  <a:lnTo>
                    <a:pt x="437" y="47"/>
                  </a:lnTo>
                  <a:lnTo>
                    <a:pt x="421" y="55"/>
                  </a:lnTo>
                  <a:lnTo>
                    <a:pt x="406" y="63"/>
                  </a:lnTo>
                  <a:lnTo>
                    <a:pt x="390" y="72"/>
                  </a:lnTo>
                  <a:lnTo>
                    <a:pt x="376" y="82"/>
                  </a:lnTo>
                  <a:lnTo>
                    <a:pt x="362" y="91"/>
                  </a:lnTo>
                  <a:lnTo>
                    <a:pt x="349" y="101"/>
                  </a:lnTo>
                  <a:lnTo>
                    <a:pt x="337" y="112"/>
                  </a:lnTo>
                  <a:lnTo>
                    <a:pt x="325" y="122"/>
                  </a:lnTo>
                  <a:lnTo>
                    <a:pt x="314" y="133"/>
                  </a:lnTo>
                  <a:lnTo>
                    <a:pt x="301" y="120"/>
                  </a:lnTo>
                  <a:lnTo>
                    <a:pt x="286" y="107"/>
                  </a:lnTo>
                  <a:lnTo>
                    <a:pt x="271" y="94"/>
                  </a:lnTo>
                  <a:lnTo>
                    <a:pt x="255" y="83"/>
                  </a:lnTo>
                  <a:lnTo>
                    <a:pt x="238" y="72"/>
                  </a:lnTo>
                  <a:lnTo>
                    <a:pt x="219" y="62"/>
                  </a:lnTo>
                  <a:lnTo>
                    <a:pt x="201" y="52"/>
                  </a:lnTo>
                  <a:lnTo>
                    <a:pt x="181" y="42"/>
                  </a:lnTo>
                  <a:lnTo>
                    <a:pt x="160" y="34"/>
                  </a:lnTo>
                  <a:lnTo>
                    <a:pt x="138" y="27"/>
                  </a:lnTo>
                  <a:lnTo>
                    <a:pt x="117" y="21"/>
                  </a:lnTo>
                  <a:lnTo>
                    <a:pt x="95" y="15"/>
                  </a:lnTo>
                  <a:lnTo>
                    <a:pt x="72" y="10"/>
                  </a:lnTo>
                  <a:lnTo>
                    <a:pt x="49" y="6"/>
                  </a:lnTo>
                  <a:lnTo>
                    <a:pt x="24" y="2"/>
                  </a:lnTo>
                  <a:lnTo>
                    <a:pt x="0" y="0"/>
                  </a:lnTo>
                  <a:lnTo>
                    <a:pt x="6" y="83"/>
                  </a:lnTo>
                  <a:lnTo>
                    <a:pt x="28" y="85"/>
                  </a:lnTo>
                  <a:lnTo>
                    <a:pt x="50" y="90"/>
                  </a:lnTo>
                  <a:lnTo>
                    <a:pt x="72" y="94"/>
                  </a:lnTo>
                  <a:lnTo>
                    <a:pt x="92" y="99"/>
                  </a:lnTo>
                  <a:lnTo>
                    <a:pt x="112" y="105"/>
                  </a:lnTo>
                  <a:lnTo>
                    <a:pt x="132" y="112"/>
                  </a:lnTo>
                  <a:lnTo>
                    <a:pt x="150" y="120"/>
                  </a:lnTo>
                  <a:lnTo>
                    <a:pt x="168" y="128"/>
                  </a:lnTo>
                  <a:lnTo>
                    <a:pt x="185" y="137"/>
                  </a:lnTo>
                  <a:lnTo>
                    <a:pt x="201" y="146"/>
                  </a:lnTo>
                  <a:lnTo>
                    <a:pt x="216" y="157"/>
                  </a:lnTo>
                  <a:lnTo>
                    <a:pt x="229" y="167"/>
                  </a:lnTo>
                  <a:lnTo>
                    <a:pt x="242" y="178"/>
                  </a:lnTo>
                  <a:lnTo>
                    <a:pt x="254" y="190"/>
                  </a:lnTo>
                  <a:lnTo>
                    <a:pt x="264" y="203"/>
                  </a:lnTo>
                  <a:lnTo>
                    <a:pt x="273" y="215"/>
                  </a:lnTo>
                  <a:lnTo>
                    <a:pt x="261" y="206"/>
                  </a:lnTo>
                  <a:lnTo>
                    <a:pt x="247" y="197"/>
                  </a:lnTo>
                  <a:lnTo>
                    <a:pt x="233" y="188"/>
                  </a:lnTo>
                  <a:lnTo>
                    <a:pt x="218" y="180"/>
                  </a:lnTo>
                  <a:lnTo>
                    <a:pt x="203" y="171"/>
                  </a:lnTo>
                  <a:lnTo>
                    <a:pt x="187" y="165"/>
                  </a:lnTo>
                  <a:lnTo>
                    <a:pt x="171" y="158"/>
                  </a:lnTo>
                  <a:lnTo>
                    <a:pt x="155" y="152"/>
                  </a:lnTo>
                  <a:lnTo>
                    <a:pt x="137" y="146"/>
                  </a:lnTo>
                  <a:lnTo>
                    <a:pt x="120" y="140"/>
                  </a:lnTo>
                  <a:lnTo>
                    <a:pt x="102" y="136"/>
                  </a:lnTo>
                  <a:lnTo>
                    <a:pt x="83" y="131"/>
                  </a:lnTo>
                  <a:lnTo>
                    <a:pt x="65" y="128"/>
                  </a:lnTo>
                  <a:lnTo>
                    <a:pt x="46" y="124"/>
                  </a:lnTo>
                  <a:lnTo>
                    <a:pt x="27" y="122"/>
                  </a:lnTo>
                  <a:lnTo>
                    <a:pt x="7" y="120"/>
                  </a:lnTo>
                  <a:lnTo>
                    <a:pt x="13" y="203"/>
                  </a:lnTo>
                  <a:lnTo>
                    <a:pt x="32" y="205"/>
                  </a:lnTo>
                  <a:lnTo>
                    <a:pt x="51" y="208"/>
                  </a:lnTo>
                  <a:lnTo>
                    <a:pt x="69" y="213"/>
                  </a:lnTo>
                  <a:lnTo>
                    <a:pt x="88" y="216"/>
                  </a:lnTo>
                  <a:lnTo>
                    <a:pt x="105" y="222"/>
                  </a:lnTo>
                  <a:lnTo>
                    <a:pt x="122" y="228"/>
                  </a:lnTo>
                  <a:lnTo>
                    <a:pt x="140" y="234"/>
                  </a:lnTo>
                  <a:lnTo>
                    <a:pt x="156" y="241"/>
                  </a:lnTo>
                  <a:lnTo>
                    <a:pt x="171" y="248"/>
                  </a:lnTo>
                  <a:lnTo>
                    <a:pt x="186" y="256"/>
                  </a:lnTo>
                  <a:lnTo>
                    <a:pt x="200" y="264"/>
                  </a:lnTo>
                  <a:lnTo>
                    <a:pt x="212" y="272"/>
                  </a:lnTo>
                  <a:lnTo>
                    <a:pt x="225" y="281"/>
                  </a:lnTo>
                  <a:lnTo>
                    <a:pt x="236" y="290"/>
                  </a:lnTo>
                  <a:lnTo>
                    <a:pt x="247" y="301"/>
                  </a:lnTo>
                  <a:lnTo>
                    <a:pt x="256" y="311"/>
                  </a:lnTo>
                  <a:lnTo>
                    <a:pt x="372" y="311"/>
                  </a:lnTo>
                  <a:lnTo>
                    <a:pt x="383" y="301"/>
                  </a:lnTo>
                  <a:lnTo>
                    <a:pt x="393" y="290"/>
                  </a:lnTo>
                  <a:lnTo>
                    <a:pt x="405" y="281"/>
                  </a:lnTo>
                  <a:lnTo>
                    <a:pt x="417" y="271"/>
                  </a:lnTo>
                  <a:lnTo>
                    <a:pt x="431" y="262"/>
                  </a:lnTo>
                  <a:lnTo>
                    <a:pt x="445" y="254"/>
                  </a:lnTo>
                  <a:lnTo>
                    <a:pt x="460" y="246"/>
                  </a:lnTo>
                  <a:lnTo>
                    <a:pt x="476" y="238"/>
                  </a:lnTo>
                  <a:lnTo>
                    <a:pt x="492" y="233"/>
                  </a:lnTo>
                  <a:lnTo>
                    <a:pt x="509" y="226"/>
                  </a:lnTo>
                  <a:lnTo>
                    <a:pt x="528" y="220"/>
                  </a:lnTo>
                  <a:lnTo>
                    <a:pt x="545" y="215"/>
                  </a:lnTo>
                  <a:lnTo>
                    <a:pt x="564" y="211"/>
                  </a:lnTo>
                  <a:lnTo>
                    <a:pt x="583" y="207"/>
                  </a:lnTo>
                  <a:lnTo>
                    <a:pt x="603" y="204"/>
                  </a:lnTo>
                  <a:lnTo>
                    <a:pt x="622" y="201"/>
                  </a:lnTo>
                  <a:lnTo>
                    <a:pt x="598" y="122"/>
                  </a:lnTo>
                  <a:lnTo>
                    <a:pt x="581" y="124"/>
                  </a:lnTo>
                  <a:lnTo>
                    <a:pt x="564" y="128"/>
                  </a:lnTo>
                  <a:lnTo>
                    <a:pt x="546" y="131"/>
                  </a:lnTo>
                  <a:lnTo>
                    <a:pt x="529" y="135"/>
                  </a:lnTo>
                  <a:lnTo>
                    <a:pt x="513" y="139"/>
                  </a:lnTo>
                  <a:lnTo>
                    <a:pt x="496" y="144"/>
                  </a:lnTo>
                  <a:lnTo>
                    <a:pt x="481" y="150"/>
                  </a:lnTo>
                  <a:lnTo>
                    <a:pt x="465" y="154"/>
                  </a:lnTo>
                  <a:lnTo>
                    <a:pt x="450" y="161"/>
                  </a:lnTo>
                  <a:lnTo>
                    <a:pt x="435" y="168"/>
                  </a:lnTo>
                  <a:lnTo>
                    <a:pt x="420" y="175"/>
                  </a:lnTo>
                  <a:lnTo>
                    <a:pt x="406" y="182"/>
                  </a:lnTo>
                  <a:lnTo>
                    <a:pt x="392" y="190"/>
                  </a:lnTo>
                  <a:lnTo>
                    <a:pt x="379" y="198"/>
                  </a:lnTo>
                  <a:lnTo>
                    <a:pt x="367" y="206"/>
                  </a:lnTo>
                  <a:lnTo>
                    <a:pt x="355" y="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029" y="2102"/>
              <a:ext cx="181" cy="181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361"/>
                  </a:moveTo>
                  <a:lnTo>
                    <a:pt x="200" y="360"/>
                  </a:lnTo>
                  <a:lnTo>
                    <a:pt x="217" y="358"/>
                  </a:lnTo>
                  <a:lnTo>
                    <a:pt x="234" y="353"/>
                  </a:lnTo>
                  <a:lnTo>
                    <a:pt x="250" y="348"/>
                  </a:lnTo>
                  <a:lnTo>
                    <a:pt x="266" y="341"/>
                  </a:lnTo>
                  <a:lnTo>
                    <a:pt x="281" y="332"/>
                  </a:lnTo>
                  <a:lnTo>
                    <a:pt x="295" y="321"/>
                  </a:lnTo>
                  <a:lnTo>
                    <a:pt x="309" y="309"/>
                  </a:lnTo>
                  <a:lnTo>
                    <a:pt x="322" y="296"/>
                  </a:lnTo>
                  <a:lnTo>
                    <a:pt x="332" y="281"/>
                  </a:lnTo>
                  <a:lnTo>
                    <a:pt x="341" y="266"/>
                  </a:lnTo>
                  <a:lnTo>
                    <a:pt x="348" y="250"/>
                  </a:lnTo>
                  <a:lnTo>
                    <a:pt x="354" y="234"/>
                  </a:lnTo>
                  <a:lnTo>
                    <a:pt x="359" y="216"/>
                  </a:lnTo>
                  <a:lnTo>
                    <a:pt x="361" y="199"/>
                  </a:lnTo>
                  <a:lnTo>
                    <a:pt x="362" y="181"/>
                  </a:lnTo>
                  <a:lnTo>
                    <a:pt x="361" y="162"/>
                  </a:lnTo>
                  <a:lnTo>
                    <a:pt x="359" y="145"/>
                  </a:lnTo>
                  <a:lnTo>
                    <a:pt x="354" y="128"/>
                  </a:lnTo>
                  <a:lnTo>
                    <a:pt x="348" y="112"/>
                  </a:lnTo>
                  <a:lnTo>
                    <a:pt x="341" y="95"/>
                  </a:lnTo>
                  <a:lnTo>
                    <a:pt x="332" y="80"/>
                  </a:lnTo>
                  <a:lnTo>
                    <a:pt x="322" y="67"/>
                  </a:lnTo>
                  <a:lnTo>
                    <a:pt x="309" y="53"/>
                  </a:lnTo>
                  <a:lnTo>
                    <a:pt x="295" y="41"/>
                  </a:lnTo>
                  <a:lnTo>
                    <a:pt x="281" y="31"/>
                  </a:lnTo>
                  <a:lnTo>
                    <a:pt x="266" y="22"/>
                  </a:lnTo>
                  <a:lnTo>
                    <a:pt x="250" y="14"/>
                  </a:lnTo>
                  <a:lnTo>
                    <a:pt x="234" y="8"/>
                  </a:lnTo>
                  <a:lnTo>
                    <a:pt x="217" y="3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44" y="3"/>
                  </a:lnTo>
                  <a:lnTo>
                    <a:pt x="111" y="14"/>
                  </a:lnTo>
                  <a:lnTo>
                    <a:pt x="80" y="31"/>
                  </a:lnTo>
                  <a:lnTo>
                    <a:pt x="53" y="53"/>
                  </a:lnTo>
                  <a:lnTo>
                    <a:pt x="31" y="80"/>
                  </a:lnTo>
                  <a:lnTo>
                    <a:pt x="14" y="110"/>
                  </a:lnTo>
                  <a:lnTo>
                    <a:pt x="4" y="145"/>
                  </a:lnTo>
                  <a:lnTo>
                    <a:pt x="0" y="181"/>
                  </a:lnTo>
                  <a:lnTo>
                    <a:pt x="1" y="199"/>
                  </a:lnTo>
                  <a:lnTo>
                    <a:pt x="4" y="216"/>
                  </a:lnTo>
                  <a:lnTo>
                    <a:pt x="8" y="234"/>
                  </a:lnTo>
                  <a:lnTo>
                    <a:pt x="14" y="250"/>
                  </a:lnTo>
                  <a:lnTo>
                    <a:pt x="21" y="266"/>
                  </a:lnTo>
                  <a:lnTo>
                    <a:pt x="30" y="281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7" y="321"/>
                  </a:lnTo>
                  <a:lnTo>
                    <a:pt x="81" y="332"/>
                  </a:lnTo>
                  <a:lnTo>
                    <a:pt x="96" y="341"/>
                  </a:lnTo>
                  <a:lnTo>
                    <a:pt x="112" y="348"/>
                  </a:lnTo>
                  <a:lnTo>
                    <a:pt x="128" y="353"/>
                  </a:lnTo>
                  <a:lnTo>
                    <a:pt x="145" y="358"/>
                  </a:lnTo>
                  <a:lnTo>
                    <a:pt x="163" y="360"/>
                  </a:lnTo>
                  <a:lnTo>
                    <a:pt x="181" y="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076" y="2149"/>
              <a:ext cx="87" cy="88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0" y="88"/>
                  </a:moveTo>
                  <a:lnTo>
                    <a:pt x="1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5" y="27"/>
                  </a:lnTo>
                  <a:lnTo>
                    <a:pt x="32" y="21"/>
                  </a:lnTo>
                  <a:lnTo>
                    <a:pt x="39" y="15"/>
                  </a:lnTo>
                  <a:lnTo>
                    <a:pt x="46" y="10"/>
                  </a:lnTo>
                  <a:lnTo>
                    <a:pt x="54" y="7"/>
                  </a:lnTo>
                  <a:lnTo>
                    <a:pt x="62" y="4"/>
                  </a:lnTo>
                  <a:lnTo>
                    <a:pt x="70" y="1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5" y="0"/>
                  </a:lnTo>
                  <a:lnTo>
                    <a:pt x="104" y="1"/>
                  </a:lnTo>
                  <a:lnTo>
                    <a:pt x="113" y="4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5"/>
                  </a:lnTo>
                  <a:lnTo>
                    <a:pt x="143" y="21"/>
                  </a:lnTo>
                  <a:lnTo>
                    <a:pt x="149" y="27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4" y="70"/>
                  </a:lnTo>
                  <a:lnTo>
                    <a:pt x="175" y="88"/>
                  </a:lnTo>
                  <a:lnTo>
                    <a:pt x="172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7" y="160"/>
                  </a:lnTo>
                  <a:lnTo>
                    <a:pt x="122" y="168"/>
                  </a:lnTo>
                  <a:lnTo>
                    <a:pt x="104" y="173"/>
                  </a:lnTo>
                  <a:lnTo>
                    <a:pt x="87" y="175"/>
                  </a:lnTo>
                  <a:lnTo>
                    <a:pt x="79" y="175"/>
                  </a:lnTo>
                  <a:lnTo>
                    <a:pt x="70" y="174"/>
                  </a:lnTo>
                  <a:lnTo>
                    <a:pt x="62" y="172"/>
                  </a:lnTo>
                  <a:lnTo>
                    <a:pt x="54" y="169"/>
                  </a:lnTo>
                  <a:lnTo>
                    <a:pt x="46" y="166"/>
                  </a:lnTo>
                  <a:lnTo>
                    <a:pt x="39" y="161"/>
                  </a:lnTo>
                  <a:lnTo>
                    <a:pt x="32" y="156"/>
                  </a:lnTo>
                  <a:lnTo>
                    <a:pt x="25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1" y="105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886" y="2102"/>
              <a:ext cx="181" cy="181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361"/>
                  </a:moveTo>
                  <a:lnTo>
                    <a:pt x="200" y="360"/>
                  </a:lnTo>
                  <a:lnTo>
                    <a:pt x="217" y="358"/>
                  </a:lnTo>
                  <a:lnTo>
                    <a:pt x="234" y="353"/>
                  </a:lnTo>
                  <a:lnTo>
                    <a:pt x="250" y="348"/>
                  </a:lnTo>
                  <a:lnTo>
                    <a:pt x="267" y="341"/>
                  </a:lnTo>
                  <a:lnTo>
                    <a:pt x="282" y="332"/>
                  </a:lnTo>
                  <a:lnTo>
                    <a:pt x="297" y="321"/>
                  </a:lnTo>
                  <a:lnTo>
                    <a:pt x="309" y="309"/>
                  </a:lnTo>
                  <a:lnTo>
                    <a:pt x="322" y="296"/>
                  </a:lnTo>
                  <a:lnTo>
                    <a:pt x="332" y="281"/>
                  </a:lnTo>
                  <a:lnTo>
                    <a:pt x="341" y="266"/>
                  </a:lnTo>
                  <a:lnTo>
                    <a:pt x="348" y="250"/>
                  </a:lnTo>
                  <a:lnTo>
                    <a:pt x="354" y="234"/>
                  </a:lnTo>
                  <a:lnTo>
                    <a:pt x="359" y="216"/>
                  </a:lnTo>
                  <a:lnTo>
                    <a:pt x="361" y="199"/>
                  </a:lnTo>
                  <a:lnTo>
                    <a:pt x="362" y="181"/>
                  </a:lnTo>
                  <a:lnTo>
                    <a:pt x="361" y="162"/>
                  </a:lnTo>
                  <a:lnTo>
                    <a:pt x="359" y="145"/>
                  </a:lnTo>
                  <a:lnTo>
                    <a:pt x="354" y="128"/>
                  </a:lnTo>
                  <a:lnTo>
                    <a:pt x="348" y="112"/>
                  </a:lnTo>
                  <a:lnTo>
                    <a:pt x="341" y="95"/>
                  </a:lnTo>
                  <a:lnTo>
                    <a:pt x="332" y="80"/>
                  </a:lnTo>
                  <a:lnTo>
                    <a:pt x="322" y="67"/>
                  </a:lnTo>
                  <a:lnTo>
                    <a:pt x="309" y="53"/>
                  </a:lnTo>
                  <a:lnTo>
                    <a:pt x="297" y="41"/>
                  </a:lnTo>
                  <a:lnTo>
                    <a:pt x="282" y="31"/>
                  </a:lnTo>
                  <a:lnTo>
                    <a:pt x="267" y="22"/>
                  </a:lnTo>
                  <a:lnTo>
                    <a:pt x="250" y="14"/>
                  </a:lnTo>
                  <a:lnTo>
                    <a:pt x="234" y="8"/>
                  </a:lnTo>
                  <a:lnTo>
                    <a:pt x="217" y="3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46" y="3"/>
                  </a:lnTo>
                  <a:lnTo>
                    <a:pt x="111" y="14"/>
                  </a:lnTo>
                  <a:lnTo>
                    <a:pt x="81" y="31"/>
                  </a:lnTo>
                  <a:lnTo>
                    <a:pt x="53" y="53"/>
                  </a:lnTo>
                  <a:lnTo>
                    <a:pt x="32" y="80"/>
                  </a:lnTo>
                  <a:lnTo>
                    <a:pt x="14" y="110"/>
                  </a:lnTo>
                  <a:lnTo>
                    <a:pt x="4" y="145"/>
                  </a:lnTo>
                  <a:lnTo>
                    <a:pt x="0" y="181"/>
                  </a:lnTo>
                  <a:lnTo>
                    <a:pt x="2" y="199"/>
                  </a:lnTo>
                  <a:lnTo>
                    <a:pt x="4" y="216"/>
                  </a:lnTo>
                  <a:lnTo>
                    <a:pt x="9" y="234"/>
                  </a:lnTo>
                  <a:lnTo>
                    <a:pt x="14" y="250"/>
                  </a:lnTo>
                  <a:lnTo>
                    <a:pt x="21" y="266"/>
                  </a:lnTo>
                  <a:lnTo>
                    <a:pt x="30" y="281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7" y="321"/>
                  </a:lnTo>
                  <a:lnTo>
                    <a:pt x="81" y="332"/>
                  </a:lnTo>
                  <a:lnTo>
                    <a:pt x="96" y="341"/>
                  </a:lnTo>
                  <a:lnTo>
                    <a:pt x="112" y="348"/>
                  </a:lnTo>
                  <a:lnTo>
                    <a:pt x="128" y="353"/>
                  </a:lnTo>
                  <a:lnTo>
                    <a:pt x="146" y="358"/>
                  </a:lnTo>
                  <a:lnTo>
                    <a:pt x="163" y="360"/>
                  </a:lnTo>
                  <a:lnTo>
                    <a:pt x="181" y="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932" y="2149"/>
              <a:ext cx="88" cy="88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0" y="88"/>
                  </a:moveTo>
                  <a:lnTo>
                    <a:pt x="1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5" y="27"/>
                  </a:lnTo>
                  <a:lnTo>
                    <a:pt x="32" y="21"/>
                  </a:lnTo>
                  <a:lnTo>
                    <a:pt x="39" y="15"/>
                  </a:lnTo>
                  <a:lnTo>
                    <a:pt x="46" y="10"/>
                  </a:lnTo>
                  <a:lnTo>
                    <a:pt x="54" y="7"/>
                  </a:lnTo>
                  <a:lnTo>
                    <a:pt x="62" y="4"/>
                  </a:lnTo>
                  <a:lnTo>
                    <a:pt x="70" y="1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5" y="0"/>
                  </a:lnTo>
                  <a:lnTo>
                    <a:pt x="105" y="1"/>
                  </a:lnTo>
                  <a:lnTo>
                    <a:pt x="113" y="4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5"/>
                  </a:lnTo>
                  <a:lnTo>
                    <a:pt x="143" y="21"/>
                  </a:lnTo>
                  <a:lnTo>
                    <a:pt x="150" y="27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4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50" y="150"/>
                  </a:lnTo>
                  <a:lnTo>
                    <a:pt x="137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9" y="175"/>
                  </a:lnTo>
                  <a:lnTo>
                    <a:pt x="70" y="174"/>
                  </a:lnTo>
                  <a:lnTo>
                    <a:pt x="62" y="172"/>
                  </a:lnTo>
                  <a:lnTo>
                    <a:pt x="54" y="169"/>
                  </a:lnTo>
                  <a:lnTo>
                    <a:pt x="46" y="166"/>
                  </a:lnTo>
                  <a:lnTo>
                    <a:pt x="39" y="161"/>
                  </a:lnTo>
                  <a:lnTo>
                    <a:pt x="32" y="156"/>
                  </a:lnTo>
                  <a:lnTo>
                    <a:pt x="25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1" y="105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108" y="2181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24" y="47"/>
                  </a:moveTo>
                  <a:lnTo>
                    <a:pt x="33" y="45"/>
                  </a:lnTo>
                  <a:lnTo>
                    <a:pt x="41" y="40"/>
                  </a:lnTo>
                  <a:lnTo>
                    <a:pt x="46" y="32"/>
                  </a:lnTo>
                  <a:lnTo>
                    <a:pt x="48" y="23"/>
                  </a:lnTo>
                  <a:lnTo>
                    <a:pt x="46" y="13"/>
                  </a:lnTo>
                  <a:lnTo>
                    <a:pt x="41" y="7"/>
                  </a:lnTo>
                  <a:lnTo>
                    <a:pt x="33" y="2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2"/>
                  </a:lnTo>
                  <a:lnTo>
                    <a:pt x="7" y="40"/>
                  </a:lnTo>
                  <a:lnTo>
                    <a:pt x="15" y="45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3964" y="2181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49" h="47" extrusionOk="0">
                  <a:moveTo>
                    <a:pt x="24" y="47"/>
                  </a:moveTo>
                  <a:lnTo>
                    <a:pt x="34" y="45"/>
                  </a:lnTo>
                  <a:lnTo>
                    <a:pt x="42" y="40"/>
                  </a:lnTo>
                  <a:lnTo>
                    <a:pt x="46" y="32"/>
                  </a:lnTo>
                  <a:lnTo>
                    <a:pt x="49" y="23"/>
                  </a:lnTo>
                  <a:lnTo>
                    <a:pt x="46" y="13"/>
                  </a:lnTo>
                  <a:lnTo>
                    <a:pt x="42" y="7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2"/>
                  </a:lnTo>
                  <a:lnTo>
                    <a:pt x="7" y="40"/>
                  </a:lnTo>
                  <a:lnTo>
                    <a:pt x="15" y="45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4951455" y="1449963"/>
            <a:ext cx="3736888" cy="4521635"/>
            <a:chOff x="150855" y="2163"/>
            <a:chExt cx="3736888" cy="4521635"/>
          </a:xfrm>
        </p:grpSpPr>
        <p:sp>
          <p:nvSpPr>
            <p:cNvPr id="242" name="Google Shape;242;p26"/>
            <p:cNvSpPr/>
            <p:nvPr/>
          </p:nvSpPr>
          <p:spPr>
            <a:xfrm>
              <a:off x="1973580" y="1870607"/>
              <a:ext cx="91440" cy="7847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9050" cap="rnd" cmpd="sng">
              <a:solidFill>
                <a:srgbClr val="E6B72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3" name="Google Shape;243;p26"/>
            <p:cNvSpPr/>
            <p:nvPr/>
          </p:nvSpPr>
          <p:spPr>
            <a:xfrm>
              <a:off x="150855" y="2163"/>
              <a:ext cx="3736888" cy="1868444"/>
            </a:xfrm>
            <a:prstGeom prst="rect">
              <a:avLst/>
            </a:prstGeom>
            <a:solidFill>
              <a:srgbClr val="B01210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 txBox="1"/>
            <p:nvPr/>
          </p:nvSpPr>
          <p:spPr>
            <a:xfrm>
              <a:off x="150855" y="2163"/>
              <a:ext cx="3736888" cy="186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automata theory, languages, and computation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50855" y="2655354"/>
              <a:ext cx="3736888" cy="1868444"/>
            </a:xfrm>
            <a:prstGeom prst="rect">
              <a:avLst/>
            </a:prstGeom>
            <a:solidFill>
              <a:srgbClr val="E6B726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 txBox="1"/>
            <p:nvPr/>
          </p:nvSpPr>
          <p:spPr>
            <a:xfrm>
              <a:off x="150855" y="2655354"/>
              <a:ext cx="3736888" cy="186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by John E. Hopcroft, Rajeev Motwani and Jeffrey D. Ullman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6"/>
          <p:cNvSpPr txBox="1"/>
          <p:nvPr/>
        </p:nvSpPr>
        <p:spPr>
          <a:xfrm>
            <a:off x="1468017" y="113522"/>
            <a:ext cx="20169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Reference Books</a:t>
            </a:r>
            <a:endParaRPr sz="24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 descr="deat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5374" y="1128714"/>
            <a:ext cx="4053254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1468017" y="113522"/>
            <a:ext cx="13001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400" b="1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Microsoft Office PowerPoint</Application>
  <PresentationFormat>On-screen Show (4:3)</PresentationFormat>
  <Paragraphs>561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Corbel</vt:lpstr>
      <vt:lpstr>Calibri</vt:lpstr>
      <vt:lpstr>Verdana</vt:lpstr>
      <vt:lpstr>Arial Black</vt:lpstr>
      <vt:lpstr>Times New Roman</vt:lpstr>
      <vt:lpstr>Arial</vt:lpstr>
      <vt:lpstr>Noto Sans Symbols</vt:lpstr>
      <vt:lpstr>Tahoma</vt:lpstr>
      <vt:lpstr>Corsiva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Notions and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FA</vt:lpstr>
      <vt:lpstr>PowerPoint Presentation</vt:lpstr>
      <vt:lpstr>PowerPoint Presentation</vt:lpstr>
      <vt:lpstr>PowerPoint Presentation</vt:lpstr>
      <vt:lpstr>PowerPoint Presentation</vt:lpstr>
      <vt:lpstr>Example: Recognizing Strings Ending with“ing”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Nafees</cp:lastModifiedBy>
  <cp:revision>1</cp:revision>
  <dcterms:modified xsi:type="dcterms:W3CDTF">2020-02-06T09:01:01Z</dcterms:modified>
</cp:coreProperties>
</file>