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prnPr frameSlides="1" prnWhat="handouts4"/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6"/>
              </a:solidFill>
            </a:ln>
          </a:left>
          <a:right>
            <a:ln cmpd="sng" w="12700">
              <a:solidFill>
                <a:schemeClr val="accent6"/>
              </a:solidFill>
            </a:ln>
          </a:right>
          <a:top>
            <a:ln cmpd="sng" w="12700">
              <a:solidFill>
                <a:schemeClr val="accent6"/>
              </a:solidFill>
            </a:ln>
          </a:top>
          <a:bottom>
            <a:ln cmpd="sng" w="12700">
              <a:solidFill>
                <a:schemeClr val="accent6"/>
              </a:solidFill>
            </a:ln>
          </a:bottom>
          <a:insideH>
            <a:ln cmpd="sng" w="12700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5"/>
              </a:solidFill>
            </a:ln>
          </a:left>
          <a:right>
            <a:ln cmpd="sng" w="12700">
              <a:solidFill>
                <a:schemeClr val="accent5"/>
              </a:solidFill>
            </a:ln>
          </a:right>
          <a:top>
            <a:ln cmpd="sng" w="12700">
              <a:solidFill>
                <a:schemeClr val="accent5"/>
              </a:solidFill>
            </a:ln>
          </a:top>
          <a:bottom>
            <a:ln cmpd="sng" w="12700">
              <a:solidFill>
                <a:schemeClr val="accent5"/>
              </a:solidFill>
            </a:ln>
          </a:bottom>
          <a:insideH>
            <a:ln cmpd="sng" w="12700">
              <a:solidFill>
                <a:schemeClr val="accent5"/>
              </a:solidFill>
            </a:ln>
          </a:insideH>
          <a:insideV>
            <a:ln cmpd="sng" w="12700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25400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dk1"/>
              </a:solidFill>
            </a:ln>
          </a:left>
          <a:right>
            <a:ln cmpd="sng" w="12700">
              <a:solidFill>
                <a:schemeClr val="dk1"/>
              </a:solidFill>
            </a:ln>
          </a:right>
          <a:top>
            <a:ln cmpd="sng" w="12700">
              <a:solidFill>
                <a:schemeClr val="dk1"/>
              </a:solidFill>
            </a:ln>
          </a:top>
          <a:bottom>
            <a:ln cmpd="sng" w="12700">
              <a:solidFill>
                <a:schemeClr val="dk1"/>
              </a:solidFill>
            </a:ln>
          </a:bottom>
          <a:insideH>
            <a:ln cmpd="sng" w="12700">
              <a:solidFill>
                <a:schemeClr val="dk1"/>
              </a:solidFill>
            </a:ln>
          </a:insideH>
          <a:insideV>
            <a:ln cmpd="sng" w="12700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254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rgbClr val="00000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cmpd="sng" w="25400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cmpd="sng" w="25400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cmpd="sng" w="25400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cmpd="sng" w="254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</a:tblBg>
    <a:wholeTbl>
      <a:tcTxStyle>
        <a:fontRef idx="minor">
          <a:srgbClr val="00000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autoAdjust="0" sz="33333"/>
    <p:restoredTop autoAdjust="0" sz="83173"/>
  </p:normalViewPr>
  <p:slideViewPr>
    <p:cSldViewPr>
      <p:cViewPr>
        <p:scale xmlns:c="http://schemas.openxmlformats.org/drawingml/2006/chart" xmlns:pic="http://schemas.openxmlformats.org/drawingml/2006/picture" xmlns:dgm="http://schemas.openxmlformats.org/drawingml/2006/diagram">
          <a:sx d="100" n="83"/>
          <a:sy d="100" n="83"/>
        </p:scale>
        <p:origin xmlns:c="http://schemas.openxmlformats.org/drawingml/2006/chart" xmlns:pic="http://schemas.openxmlformats.org/drawingml/2006/picture" xmlns:dgm="http://schemas.openxmlformats.org/drawingml/2006/diagram" x="1040" y="304"/>
      </p:cViewPr>
      <p:guideLst>
        <p:guide orient="horz" pos="2432"/>
        <p:guide pos="2971"/>
      </p:guideLst>
    </p:cSldViewPr>
  </p:slideViewPr>
  <p:outlineViewPr>
    <p:cViewPr>
      <p:scale xmlns:c="http://schemas.openxmlformats.org/drawingml/2006/chart" xmlns:pic="http://schemas.openxmlformats.org/drawingml/2006/picture" xmlns:dgm="http://schemas.openxmlformats.org/drawingml/2006/diagram">
        <a:sx d="100" n="33"/>
        <a:sy d="100" n="33"/>
      </p:scale>
      <p:origin xmlns:c="http://schemas.openxmlformats.org/drawingml/2006/chart" xmlns:pic="http://schemas.openxmlformats.org/drawingml/2006/picture" xmlns:dgm="http://schemas.openxmlformats.org/drawingml/2006/diagram" x="0" y="0"/>
    </p:cViewPr>
  </p:outlin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200"/>
        <a:sy d="100" n="200"/>
      </p:scale>
      <p:origin xmlns:c="http://schemas.openxmlformats.org/drawingml/2006/chart" xmlns:pic="http://schemas.openxmlformats.org/drawingml/2006/picture" xmlns:dgm="http://schemas.openxmlformats.org/drawingml/2006/diagram" x="0" y="9528"/>
    </p:cViewPr>
  </p:sorter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theme/theme1.xml" Type="http://schemas.openxmlformats.org/officeDocument/2006/relationships/theme"></Relationship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1581FC3F-B4C1-1541-BA0B-34F2DB51C127}" type="datetimeFigureOut">
              <a:rPr lang="en-US" smtClean="0">
                <a:uFillTx/>
              </a:rPr>
              <a:pPr/>
              <a:t>8/29/19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C855AD63-260A-FC4E-95A5-08F63C707DB1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0DCF844D-4556-4E0B-BB92-9E7BD95D5863}" type="datetimeFigureOut">
              <a:rPr lang="en-MY" smtClean="0">
                <a:uFillTx/>
              </a:rPr>
              <a:pPr/>
              <a:t>8/29/19</a:t>
            </a:fld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B947B406-AABA-41E3-88DA-E67AFD939982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bIns="43247" lIns="86493" rIns="86493" tIns="43247"/>
          <a:lstStyle/>
          <a:p>
            <a:pPr>
              <a:defRPr>
                <a:uFillTx/>
              </a:defRPr>
            </a:pPr>
            <a:fld id="{94F7110E-833D-405A-953D-2B43F122FEB3}" type="slidenum">
              <a:rPr lang="en-US">
                <a:uFillTx/>
              </a:rPr>
              <a:pPr>
                <a:defRPr>
                  <a:uFillTx/>
                </a:defRPr>
              </a:pPr>
              <a:t>1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483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0484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3247" compatLnSpc="1" lIns="86493" numCol="1" rIns="86493" tIns="43247" wrap="square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  <a:buFontTx/>
              <a:buChar char="•"/>
            </a:pPr>
            <a:endParaRPr lang="bn-BD" smtClean="0">
              <a:uFillTx/>
            </a:endParaRPr>
          </a:p>
          <a:p>
            <a:pPr>
              <a:lnSpc>
                <a:spcPct val="90000"/>
              </a:lnSpc>
            </a:pPr>
            <a:endParaRPr b="1" lang="bn-BD" smtClean="0">
              <a:uFillTx/>
            </a:endParaRPr>
          </a:p>
          <a:p>
            <a:pPr>
              <a:lnSpc>
                <a:spcPct val="90000"/>
              </a:lnSpc>
            </a:pPr>
            <a:endParaRPr kumimoji="1" lang="en-US" smtClean="0" sz="1100">
              <a:uFillTx/>
              <a:latin charset="0" pitchFamily="34" typeface="Verdana"/>
            </a:endParaRPr>
          </a:p>
          <a:p>
            <a:pPr>
              <a:lnSpc>
                <a:spcPct val="90000"/>
              </a:lnSpc>
            </a:pPr>
            <a:endParaRPr kumimoji="1" lang="bn-BD" smtClean="0" sz="1100">
              <a:uFillTx/>
              <a:latin charset="0" pitchFamily="34" typeface="Verdana"/>
            </a:endParaRP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endParaRPr kumimoji="1" lang="en-US" smtClean="0" sz="1100">
              <a:uFillTx/>
              <a:latin charset="0" pitchFamily="34" typeface="Verdana"/>
            </a:endParaRP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en-US" smtClean="0" sz="1100">
                <a:uFillTx/>
                <a:latin charset="0" pitchFamily="34" typeface="Verdana"/>
              </a:rPr>
              <a:t> </a:t>
            </a:r>
          </a:p>
          <a:p>
            <a:pPr>
              <a:lnSpc>
                <a:spcPct val="90000"/>
              </a:lnSpc>
            </a:pPr>
            <a:r>
              <a:rPr kumimoji="1" lang="bn-BD" smtClean="0" sz="1100">
                <a:uFillTx/>
                <a:latin charset="0" pitchFamily="34" typeface="Verdana"/>
              </a:rPr>
              <a:t>Farazul H Bhuiyan</a:t>
            </a:r>
            <a:endParaRPr kumimoji="1" lang="en-US" smtClean="0" sz="1100">
              <a:uFillTx/>
              <a:latin charset="0" pitchFamily="34" typeface="Verdana"/>
            </a:endParaRPr>
          </a:p>
          <a:p>
            <a:pPr>
              <a:lnSpc>
                <a:spcPct val="90000"/>
              </a:lnSpc>
            </a:pPr>
            <a:r>
              <a:rPr kumimoji="1" lang="bn-BD" smtClean="0" sz="1100">
                <a:uFillTx/>
                <a:latin charset="0" pitchFamily="34" typeface="Verdana"/>
              </a:rPr>
              <a:t>Lecturer</a:t>
            </a:r>
            <a:endParaRPr kumimoji="1" lang="en-US" smtClean="0" sz="1100">
              <a:uFillTx/>
              <a:latin charset="0" pitchFamily="34" typeface="Verdana"/>
            </a:endParaRPr>
          </a:p>
          <a:p>
            <a:pPr>
              <a:lnSpc>
                <a:spcPct val="90000"/>
              </a:lnSpc>
            </a:pPr>
            <a:r>
              <a:rPr kumimoji="1" lang="bn-BD" smtClean="0" sz="1100">
                <a:uFillTx/>
                <a:latin charset="0" pitchFamily="34" typeface="Verdana"/>
              </a:rPr>
              <a:t>Dept. of CSE</a:t>
            </a:r>
            <a:endParaRPr kumimoji="1" lang="en-US" smtClean="0" sz="1100">
              <a:uFillTx/>
              <a:latin charset="0" pitchFamily="34" typeface="Verdana"/>
            </a:endParaRPr>
          </a:p>
          <a:p>
            <a:pPr>
              <a:lnSpc>
                <a:spcPct val="90000"/>
              </a:lnSpc>
            </a:pPr>
            <a:r>
              <a:rPr kumimoji="1" lang="bn-BD" smtClean="0" sz="1100">
                <a:uFillTx/>
                <a:latin charset="0" pitchFamily="34" typeface="Verdana"/>
              </a:rPr>
              <a:t>BRAC University</a:t>
            </a:r>
            <a:endParaRPr kumimoji="1" lang="en-US" smtClean="0" sz="1100">
              <a:uFillTx/>
              <a:latin charset="0" pitchFamily="34" typeface="Verdana"/>
            </a:endParaRPr>
          </a:p>
          <a:p>
            <a:pPr>
              <a:lnSpc>
                <a:spcPct val="90000"/>
              </a:lnSpc>
            </a:pPr>
            <a:r>
              <a:rPr kumimoji="1" lang="bn-BD" smtClean="0" sz="1100">
                <a:uFillTx/>
                <a:latin charset="0" pitchFamily="34" typeface="Verdana"/>
              </a:rPr>
              <a:t>Bangladesh</a:t>
            </a:r>
            <a:endParaRPr kumimoji="1" lang="en-US" smtClean="0" sz="1100">
              <a:uFillTx/>
              <a:latin charset="0" pitchFamily="34" typeface="Verdana"/>
            </a:endParaRPr>
          </a:p>
          <a:p>
            <a:pPr>
              <a:lnSpc>
                <a:spcPct val="70000"/>
              </a:lnSpc>
            </a:pPr>
            <a:r>
              <a:rPr lang="bn-BD" smtClean="0">
                <a:uFillTx/>
              </a:rPr>
              <a:t>			</a:t>
            </a:r>
            <a:endParaRPr lang="en-US" smtClean="0">
              <a:uFillTx/>
            </a:endParaRPr>
          </a:p>
          <a:p>
            <a:pPr>
              <a:lnSpc>
                <a:spcPct val="90000"/>
              </a:lnSpc>
            </a:pPr>
            <a:endParaRPr lang="en-US" smtClean="0">
              <a:uFillTx/>
            </a:endParaRPr>
          </a:p>
          <a:p>
            <a:pPr>
              <a:lnSpc>
                <a:spcPct val="90000"/>
              </a:lnSpc>
            </a:pPr>
            <a:endParaRPr b="1" lang="bn-BD" smtClean="0">
              <a:uFillTx/>
            </a:endParaRPr>
          </a:p>
          <a:p>
            <a:pPr>
              <a:lnSpc>
                <a:spcPct val="90000"/>
              </a:lnSpc>
            </a:pPr>
            <a:endParaRPr b="1" lang="bn-BD" smtClean="0">
              <a:uFillTx/>
            </a:endParaRPr>
          </a:p>
          <a:p>
            <a:pPr>
              <a:lnSpc>
                <a:spcPct val="90000"/>
              </a:lnSpc>
            </a:pPr>
            <a:endParaRPr b="1" lang="bn-BD" smtClean="0">
              <a:uFillTx/>
            </a:endParaRPr>
          </a:p>
          <a:p>
            <a:pPr>
              <a:lnSpc>
                <a:spcPct val="90000"/>
              </a:lnSpc>
            </a:pPr>
            <a:endParaRPr b="1" lang="bn-BD" smtClean="0">
              <a:uFillTx/>
            </a:endParaRPr>
          </a:p>
          <a:p>
            <a:pPr>
              <a:lnSpc>
                <a:spcPct val="90000"/>
              </a:lnSpc>
            </a:pPr>
            <a:endParaRPr b="1" lang="bn-BD" smtClean="0">
              <a:uFillTx/>
            </a:endParaRPr>
          </a:p>
          <a:p>
            <a:pPr>
              <a:lnSpc>
                <a:spcPct val="90000"/>
              </a:lnSpc>
            </a:pPr>
            <a:endParaRPr lang="en-US" smtClean="0">
              <a:uFillTx/>
            </a:endParaRPr>
          </a:p>
          <a:p>
            <a:pPr algn="just">
              <a:lnSpc>
                <a:spcPct val="90000"/>
              </a:lnSpc>
            </a:pPr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1447801"/>
            <a:ext cx="6620968" cy="332958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7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4777380"/>
            <a:ext cx="6620968" cy="86142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02111984F565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Panoramic 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3" y="4800587"/>
            <a:ext cx="6620967" cy="5667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sz="24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Drag picture to placeholder or click icon to add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3" y="5367325"/>
            <a:ext cx="6620966" cy="4937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0" marL="0">
              <a:buNone/>
              <a:defRPr sz="12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509A250-FF31-4206-8172-F9D3106AACB1}" type="datetimeFigureOut">
              <a:rPr dirty="0" lang="en-US">
                <a:uFillTx/>
              </a:rPr>
              <a:t>8/29/19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02111984F565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itle and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1447800"/>
            <a:ext cx="6620968" cy="1981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48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3657600"/>
            <a:ext cx="6620968" cy="2362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 indent="0" marL="0">
              <a:buNone/>
              <a:defRPr sz="18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509A250-FF31-4206-8172-F9D3106AACB1}" type="datetimeFigureOut">
              <a:rPr dirty="0" lang="en-US">
                <a:uFillTx/>
              </a:rPr>
              <a:t>8/29/19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02111984F565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Quot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81409" y="1447800"/>
            <a:ext cx="6001049" cy="232337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48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4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48177" y="3771174"/>
            <a:ext cx="5461159" cy="34217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i="0" kern="1200" lang="en-US" sz="140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indent="0" lvl="0" marL="0">
              <a:buNone/>
            </a:pPr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4350657"/>
            <a:ext cx="6620968" cy="1676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 indent="0" marL="0">
              <a:buNone/>
              <a:defRPr sz="18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509A250-FF31-4206-8172-F9D3106AACB1}" type="datetimeFigureOut">
              <a:rPr dirty="0" lang="en-US">
                <a:uFillTx/>
              </a:rPr>
              <a:t>8/29/19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02111984F565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3897" y="971253"/>
            <a:ext cx="601591" cy="19697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>
            <a:defPPr>
              <a:defRPr lang="en-US">
                <a:uFillTx/>
              </a:defRPr>
            </a:defPPr>
            <a:lvl1pPr algn="r">
              <a:defRPr b="0" i="0" sz="1220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 sz="12200">
                <a:uFillTx/>
              </a:rPr>
              <a:t>“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99690" y="2613787"/>
            <a:ext cx="601591" cy="19697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>
            <a:defPPr>
              <a:defRPr lang="en-US">
                <a:uFillTx/>
              </a:defRPr>
            </a:defPPr>
            <a:lvl1pPr algn="r">
              <a:defRPr b="0" i="0" sz="1220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 sz="12200">
                <a:uFillTx/>
              </a:rPr>
              <a:t>”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Name Card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1" y="3124201"/>
            <a:ext cx="6620969" cy="165318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0" cap="none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4777381"/>
            <a:ext cx="6620968" cy="860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509A250-FF31-4206-8172-F9D3106AACB1}" type="datetimeFigureOut">
              <a:rPr dirty="0" lang="en-US">
                <a:uFillTx/>
              </a:rPr>
              <a:t>8/29/19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02111984F565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3 Colum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710" y="452718"/>
            <a:ext cx="7055380" cy="140053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4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4834" y="1981200"/>
            <a:ext cx="2210725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5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9475" y="2667000"/>
            <a:ext cx="2196084" cy="3589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13504" y="1981200"/>
            <a:ext cx="2202754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6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05586" y="2667000"/>
            <a:ext cx="2210671" cy="3589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4917" y="1981200"/>
            <a:ext cx="2199658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7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4917" y="2667000"/>
            <a:ext cx="2199658" cy="3589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7" name="Straight Connector 1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2795334" y="2133600"/>
            <a:ext cx="0" cy="3962400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8" name="Straight Connector 1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223030" y="2133600"/>
            <a:ext cx="0" cy="3966882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509A250-FF31-4206-8172-F9D3106AACB1}" type="datetimeFigureOut">
              <a:rPr dirty="0" lang="en-US">
                <a:uFillTx/>
              </a:rPr>
              <a:t>8/29/19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02111984F565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3 Picture Colum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710" y="452718"/>
            <a:ext cx="7055380" cy="140053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4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9475" y="4250949"/>
            <a:ext cx="2205612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15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Drag picture to placeholder or click icon to add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8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9475" y="4827212"/>
            <a:ext cx="2205612" cy="65918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17792" y="4250949"/>
            <a:ext cx="2198466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2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Drag picture to placeholder or click icon to add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9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16776" y="4827211"/>
            <a:ext cx="2201378" cy="65918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4917" y="4250949"/>
            <a:ext cx="2199658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22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Drag picture to placeholder or click icon to add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0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4824" y="4827209"/>
            <a:ext cx="2202571" cy="65918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9" name="Straight Connector 1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2795334" y="2133600"/>
            <a:ext cx="0" cy="3962400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0" name="Straight Connector 1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223030" y="2133600"/>
            <a:ext cx="0" cy="3966882"/>
          </a:xfrm>
          <a:prstGeom prst="line">
            <a:avLst/>
          </a:prstGeom>
          <a:ln cmpd="sng" w="12700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4509A250-FF31-4206-8172-F9D3106AACB1}" type="datetimeFigureOut">
              <a:rPr dirty="0" lang="en-US">
                <a:uFillTx/>
              </a:rPr>
              <a:t>8/29/19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D57F1E4F-1CFF-5643-939E-02111984F565}" type="slidenum">
              <a:rPr dirty="0" lang="en-US">
                <a:uFillTx/>
              </a:rPr>
              <a:t>‹#›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710" y="452718"/>
            <a:ext cx="7055380" cy="140053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anchor="t" anchorCtr="0"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37B8BD-7B0E-4581-8AE1-15057DFD2E23}" type="datetimeFigureOut">
              <a:rPr lang="en-MY" smtClean="0">
                <a:uFillTx/>
              </a:rPr>
              <a:pPr/>
              <a:t>8/29/19</a:t>
            </a:fld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29782" y="430214"/>
            <a:ext cx="1314793" cy="5826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vert="eaVert"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9475" y="773205"/>
            <a:ext cx="5568812" cy="548313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37B8BD-7B0E-4581-8AE1-15057DFD2E23}" type="datetimeFigureOut">
              <a:rPr lang="en-MY" smtClean="0">
                <a:uFillTx/>
              </a:rPr>
              <a:pPr/>
              <a:t>8/29/19</a:t>
            </a:fld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9846" y="76200"/>
            <a:ext cx="6396354" cy="685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baseline="0" kern="0" sz="3000">
                <a:solidFill>
                  <a:schemeClr val="bg1"/>
                </a:solidFill>
                <a:effectLst/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1066801"/>
            <a:ext cx="8077200" cy="518160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dirty="0" lang="en-US" smtClean="0">
                <a:uFillTx/>
              </a:rPr>
              <a:t>Click to edit Master text styles</a:t>
            </a:r>
          </a:p>
          <a:p>
            <a:pPr lvl="1"/>
            <a:r>
              <a:rPr dirty="0" lang="en-US" smtClean="0">
                <a:uFillTx/>
              </a:rPr>
              <a:t>Second level</a:t>
            </a:r>
          </a:p>
          <a:p>
            <a:pPr lvl="2"/>
            <a:r>
              <a:rPr dirty="0" lang="en-US" smtClean="0">
                <a:uFillTx/>
              </a:rPr>
              <a:t>Third level</a:t>
            </a:r>
          </a:p>
          <a:p>
            <a:pPr lvl="3"/>
            <a:r>
              <a:rPr dirty="0" lang="en-US" smtClean="0">
                <a:uFillTx/>
              </a:rPr>
              <a:t>Fourth level</a:t>
            </a:r>
          </a:p>
          <a:p>
            <a:pPr lvl="4"/>
            <a:r>
              <a:rPr dirty="0"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3" y="2861734"/>
            <a:ext cx="6620967" cy="191564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0" cap="none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2" y="4777381"/>
            <a:ext cx="6620968" cy="860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dirty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37B8BD-7B0E-4581-8AE1-15057DFD2E23}" type="datetimeFigureOut">
              <a:rPr lang="en-MY" smtClean="0">
                <a:uFillTx/>
              </a:rPr>
              <a:pPr/>
              <a:t>8/29/19</a:t>
            </a:fld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9846" y="76200"/>
            <a:ext cx="6396354" cy="685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lIns="91440" rIns="91440" rtlCol="0" tIns="45720" vert="horz">
            <a:noAutofit/>
            <a:scene3d>
              <a:camera prst="orthographicFront"/>
              <a:lightRig dir="t" rig="threePt"/>
            </a:scene3d>
            <a:sp3d contourW="12700">
              <a:contourClr>
                <a:schemeClr val="bg1"/>
              </a:contourClr>
            </a:sp3d>
          </a:bodyPr>
          <a:lstStyle>
            <a:lvl1pPr algn="l" defTabSz="457207" eaLnBrk="1" hangingPunct="1" latinLnBrk="0" rtl="0">
              <a:spcBef>
                <a:spcPct val="0"/>
              </a:spcBef>
              <a:buNone/>
              <a:defRPr b="1" baseline="0" i="0" kern="0" sz="3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152400"/>
            <a:ext cx="7055380" cy="140053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7700" y="2060576"/>
            <a:ext cx="3298113" cy="41957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41975" y="2056093"/>
            <a:ext cx="3298115" cy="420024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710" y="452718"/>
            <a:ext cx="7055380" cy="140053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7700" y="1905000"/>
            <a:ext cx="3298112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7700" y="2514600"/>
            <a:ext cx="3298113" cy="3741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41976" y="1905000"/>
            <a:ext cx="3298113" cy="5762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41976" y="2514600"/>
            <a:ext cx="3298113" cy="3741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37B8BD-7B0E-4581-8AE1-15057DFD2E23}" type="datetimeFigureOut">
              <a:rPr lang="en-MY" smtClean="0">
                <a:uFillTx/>
              </a:rPr>
              <a:pPr/>
              <a:t>8/29/19</a:t>
            </a:fld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4710" y="452718"/>
            <a:ext cx="7055380" cy="140053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7494989" y="1828771"/>
            <a:ext cx="990599" cy="22865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337B8BD-7B0E-4581-8AE1-15057DFD2E23}" type="datetimeFigureOut">
              <a:rPr lang="en-MY" smtClean="0">
                <a:uFillTx/>
              </a:rPr>
              <a:pPr/>
              <a:t>8/29/19</a:t>
            </a:fld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1" y="1447800"/>
            <a:ext cx="2551462" cy="1447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0" sz="24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89397" y="1447800"/>
            <a:ext cx="3898013" cy="4572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1" y="3129281"/>
            <a:ext cx="2551462" cy="289559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5656" y="1854192"/>
            <a:ext cx="3820674" cy="157480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sz="36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algn="ctr" indent="0" marL="0">
              <a:buNone/>
              <a:defRPr sz="1600">
                <a:uFillTx/>
              </a:defRPr>
            </a:lvl1pPr>
            <a:lvl2pPr indent="0" marL="457200">
              <a:buNone/>
              <a:defRPr sz="16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600">
                <a:uFillTx/>
              </a:defRPr>
            </a:lvl4pPr>
            <a:lvl5pPr indent="0" marL="1828800">
              <a:buNone/>
              <a:defRPr sz="1600">
                <a:uFillTx/>
              </a:defRPr>
            </a:lvl5pPr>
            <a:lvl6pPr indent="0" marL="2286000">
              <a:buNone/>
              <a:defRPr sz="1600">
                <a:uFillTx/>
              </a:defRPr>
            </a:lvl6pPr>
            <a:lvl7pPr indent="0" marL="2743200">
              <a:buNone/>
              <a:defRPr sz="1600">
                <a:uFillTx/>
              </a:defRPr>
            </a:lvl7pPr>
            <a:lvl8pPr indent="0" marL="3200400">
              <a:buNone/>
              <a:defRPr sz="1600">
                <a:uFillTx/>
              </a:defRPr>
            </a:lvl8pPr>
            <a:lvl9pPr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Drag picture to placeholder or click icon to add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6441" y="3657600"/>
            <a:ext cx="3814728" cy="1371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322" y="6607721"/>
            <a:ext cx="3859795" cy="228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MY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AC5C252-1C73-4DF0-98FD-1310FB8A0F53}" type="slidenum">
              <a:rPr lang="en-MY" smtClean="0">
                <a:uFillTx/>
              </a:rPr>
              <a:pPr/>
              <a:t>‹#›</a:t>
            </a:fld>
            <a:endParaRPr lang="en-MY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</p:sldLayout>
</file>

<file path=ppt/slideMasters/_rels/slideMaster1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slideLayouts/slideLayout1.xml" Type="http://schemas.openxmlformats.org/officeDocument/2006/relationships/slideLayout"></Relationship><Relationship Id="rId3" Target="../slideLayouts/slideLayout2.xml" Type="http://schemas.openxmlformats.org/officeDocument/2006/relationships/slideLayout"></Relationship><Relationship Id="rId4" Target="../slideLayouts/slideLayout3.xml" Type="http://schemas.openxmlformats.org/officeDocument/2006/relationships/slideLayout"></Relationship><Relationship Id="rId5" Target="../slideLayouts/slideLayout4.xml" Type="http://schemas.openxmlformats.org/officeDocument/2006/relationships/slideLayout"></Relationship><Relationship Id="rId6" Target="../slideLayouts/slideLayout5.xml" Type="http://schemas.openxmlformats.org/officeDocument/2006/relationships/slideLayout"></Relationship><Relationship Id="rId7" Target="../slideLayouts/slideLayout6.xml" Type="http://schemas.openxmlformats.org/officeDocument/2006/relationships/slideLayout"></Relationship><Relationship Id="rId8" Target="../slideLayouts/slideLayout7.xml" Type="http://schemas.openxmlformats.org/officeDocument/2006/relationships/slideLayout"></Relationship><Relationship Id="rId9" Target="../slideLayouts/slideLayout8.xml" Type="http://schemas.openxmlformats.org/officeDocument/2006/relationships/slideLayout"></Relationship><Relationship Id="rId10" Target="../slideLayouts/slideLayout9.xml" Type="http://schemas.openxmlformats.org/officeDocument/2006/relationships/slideLayout"></Relationship><Relationship Id="rId11" Target="../slideLayouts/slideLayout10.xml" Type="http://schemas.openxmlformats.org/officeDocument/2006/relationships/slideLayout"></Relationship><Relationship Id="rId12" Target="../slideLayouts/slideLayout11.xml" Type="http://schemas.openxmlformats.org/officeDocument/2006/relationships/slideLayout"></Relationship><Relationship Id="rId13" Target="../slideLayouts/slideLayout12.xml" Type="http://schemas.openxmlformats.org/officeDocument/2006/relationships/slideLayout"></Relationship><Relationship Id="rId14" Target="../slideLayouts/slideLayout13.xml" Type="http://schemas.openxmlformats.org/officeDocument/2006/relationships/slideLayout"></Relationship><Relationship Id="rId15" Target="../slideLayouts/slideLayout14.xml" Type="http://schemas.openxmlformats.org/officeDocument/2006/relationships/slideLayout"></Relationship><Relationship Id="rId16" Target="../slideLayouts/slideLayout15.xml" Type="http://schemas.openxmlformats.org/officeDocument/2006/relationships/slideLayout"></Relationship><Relationship Id="rId17" Target="../slideLayouts/slideLayout16.xml" Type="http://schemas.openxmlformats.org/officeDocument/2006/relationships/slideLayout"></Relationship><Relationship Id="rId18" Target="../slideLayouts/slideLayout17.xml" Type="http://schemas.openxmlformats.org/officeDocument/2006/relationships/slideLayout"></Relationship><Relationship Id="rId19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6" name="Horizontal Scroll 2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9200" y="-27505"/>
            <a:ext cx="7365113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45715" lIns="91431" rIns="91431" tIns="45715"/>
          <a:lstStyle/>
          <a:p>
            <a:endParaRPr dirty="0" lang="en-US" sz="2400">
              <a:solidFill>
                <a:schemeClr val="tx1">
                  <a:lumMod val="85000"/>
                </a:schemeClr>
              </a:solidFill>
              <a:effectLst>
                <a:outerShdw algn="tl" blurRad="38100" dir="2700000" dist="38100">
                  <a:srgbClr val="000000"/>
                </a:outerShdw>
              </a:effectLst>
              <a:uFillTx/>
              <a:latin charset="0" typeface="Arial Black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Oval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Oval 2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Oval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Oval 2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7700" y="2052925"/>
            <a:ext cx="6711654" cy="419548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dirty="0" lang="en-US" smtClean="0">
                <a:uFillTx/>
              </a:rPr>
              <a:t>Click to edit Master text styles</a:t>
            </a:r>
          </a:p>
          <a:p>
            <a:pPr lvl="1"/>
            <a:r>
              <a:rPr dirty="0" lang="en-US" smtClean="0">
                <a:uFillTx/>
              </a:rPr>
              <a:t>Second level</a:t>
            </a:r>
          </a:p>
          <a:p>
            <a:pPr lvl="2"/>
            <a:r>
              <a:rPr dirty="0" lang="en-US" smtClean="0">
                <a:uFillTx/>
              </a:rPr>
              <a:t>Third level</a:t>
            </a:r>
          </a:p>
          <a:p>
            <a:pPr lvl="3"/>
            <a:r>
              <a:rPr dirty="0" lang="en-US" smtClean="0">
                <a:uFillTx/>
              </a:rPr>
              <a:t>Fourth level</a:t>
            </a:r>
          </a:p>
          <a:p>
            <a:pPr lvl="4"/>
            <a:r>
              <a:rPr dirty="0"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8332737" y="180842"/>
            <a:ext cx="1004664" cy="30142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ctr">
              <a:defRPr b="0" i="0" sz="1600">
                <a:solidFill>
                  <a:srgbClr val="B01613"/>
                </a:solidFill>
                <a:uFillTx/>
              </a:defRPr>
            </a:lvl1pPr>
          </a:lstStyle>
          <a:p>
            <a:fld id="{D57F1E4F-1CFF-5643-939E-02111984F565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01000" y="6448083"/>
            <a:ext cx="1142999" cy="414189"/>
          </a:xfrm>
          <a:prstGeom prst="rect">
            <a:avLst/>
          </a:prstGeom>
          <a:solidFill>
            <a:srgbClr val="B01613"/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US" smtClean="0" sz="1200">
                <a:uFillTx/>
              </a:rPr>
              <a:t>Dr. Man</a:t>
            </a:r>
            <a:endParaRPr b="1" dirty="0" lang="en-MY" sz="120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7" name="Group 6"/>
          <p:cNvGrpSpPr xmlns:c="http://schemas.openxmlformats.org/drawingml/2006/chart" xmlns:pic="http://schemas.openxmlformats.org/drawingml/2006/picture" xmlns:dgm="http://schemas.openxmlformats.org/drawingml/2006/diagram"/>
          <p:nvPr userDrawn="1"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001000" y="6230005"/>
            <a:ext cx="1086007" cy="323195"/>
            <a:chOff x="6772602" y="6591507"/>
            <a:chExt cx="1086007" cy="32319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7" name="Rectangle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 userDrawn="1"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981335" y="6636669"/>
              <a:ext cx="877274" cy="23287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b="1" dirty="0" lang="en-US" smtClean="0" sz="1100">
                  <a:solidFill>
                    <a:schemeClr val="bg1"/>
                  </a:solidFill>
                  <a:uFillTx/>
                </a:rPr>
                <a:t>2017 - 2019</a:t>
              </a:r>
              <a:endParaRPr b="1" dirty="0" lang="en-MY" sz="1100">
                <a:solidFill>
                  <a:schemeClr val="bg1"/>
                </a:solidFill>
                <a:uFillTx/>
              </a:endParaRPr>
            </a:p>
          </p:txBody>
        </p:sp>
        <p:pic>
          <p:nvPicPr>
            <p:cNvPr xmlns:c="http://schemas.openxmlformats.org/drawingml/2006/chart" xmlns:pic="http://schemas.openxmlformats.org/drawingml/2006/picture" xmlns:dgm="http://schemas.openxmlformats.org/drawingml/2006/diagram" id="15" name="Picture 14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 userDrawn="1"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1" cstate="print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6772602" y="6591507"/>
              <a:ext cx="323195" cy="323195"/>
            </a:xfrm>
            <a:prstGeom prst="rect">
              <a:avLst/>
            </a:prstGeom>
          </p:spPr>
        </p:pic>
      </p:grpSp>
      <p:sp>
        <p:nvSpPr>
          <p:cNvPr xmlns:c="http://schemas.openxmlformats.org/drawingml/2006/chart" xmlns:pic="http://schemas.openxmlformats.org/drawingml/2006/picture" xmlns:dgm="http://schemas.openxmlformats.org/drawingml/2006/diagram" id="27" name="Horizontal Scroll 2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6142298" y="2947575"/>
            <a:ext cx="5236255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45715" lIns="91431" rIns="91431" tIns="45715"/>
          <a:lstStyle/>
          <a:p>
            <a:pPr algn="ctr"/>
            <a:r>
              <a:rPr b="0" dirty="0" kern="1200" lang="en-US" smtClean="0" sz="1800"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</a:rPr>
              <a:t>Automata and Theory of Computation</a:t>
            </a:r>
            <a:r>
              <a:rPr b="0" dirty="0" lang="en-MY" smtClean="0" sz="1600">
                <a:effectLst/>
                <a:uFillTx/>
              </a:rPr>
              <a:t> </a:t>
            </a:r>
            <a:endParaRPr b="0" dirty="0" lang="en-MY" sz="1600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2" id="2147483661"/>
    <p:sldLayoutId r:id="rId3" id="2147483662"/>
    <p:sldLayoutId r:id="rId4" id="2147483663"/>
    <p:sldLayoutId r:id="rId5" id="2147483664"/>
    <p:sldLayoutId r:id="rId6" id="2147483665"/>
    <p:sldLayoutId r:id="rId7" id="2147483666"/>
    <p:sldLayoutId r:id="rId8" id="2147483667"/>
    <p:sldLayoutId r:id="rId9" id="2147483668"/>
    <p:sldLayoutId r:id="rId10" id="2147483669"/>
    <p:sldLayoutId r:id="rId11" id="2147483670"/>
    <p:sldLayoutId r:id="rId12" id="2147483671"/>
    <p:sldLayoutId r:id="rId13" id="2147483672"/>
    <p:sldLayoutId r:id="rId14" id="2147483673"/>
    <p:sldLayoutId r:id="rId15" id="2147483674"/>
    <p:sldLayoutId r:id="rId16" id="2147483675"/>
    <p:sldLayoutId r:id="rId17" id="2147483676"/>
    <p:sldLayoutId r:id="rId18" id="2147483677"/>
  </p:sldLayoutIdLst>
  <p:transition>
    <p:pull dir="d"/>
  </p:transition>
  <p:timing>
    <p:tnLst>
      <p:par>
        <p:cTn dur="indefinite" id="1" nodeType="tmRoot" restart="never"/>
      </p:par>
    </p:tnLst>
  </p:timing>
  <p:txStyles>
    <p:titleStyle xmlns:c="http://schemas.openxmlformats.org/drawingml/2006/chart" xmlns:pic="http://schemas.openxmlformats.org/drawingml/2006/picture" xmlns:dgm="http://schemas.openxmlformats.org/drawingml/2006/diagram">
      <a:lvl1pPr algn="l" defTabSz="457207" eaLnBrk="1" hangingPunct="1" latinLnBrk="0" rtl="0">
        <a:spcBef>
          <a:spcPct val="0"/>
        </a:spcBef>
        <a:buNone/>
        <a:defRPr b="0" i="0" kern="1200" sz="2800">
          <a:ln>
            <a:solidFill>
              <a:schemeClr val="bg1"/>
            </a:solidFill>
          </a:ln>
          <a:solidFill>
            <a:schemeClr val="bg1"/>
          </a:solidFill>
          <a:effectLst/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457207" eaLnBrk="1" hangingPunct="1" indent="-342906" latinLnBrk="0" marL="342906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uFillTx/>
          <a:latin typeface="+mj-lt"/>
          <a:ea typeface="+mj-ea"/>
          <a:cs typeface="+mj-cs"/>
        </a:defRPr>
      </a:lvl1pPr>
      <a:lvl2pPr algn="l" defTabSz="457207" eaLnBrk="1" hangingPunct="1" indent="-285755" latinLnBrk="0" marL="742962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uFillTx/>
          <a:latin typeface="+mj-lt"/>
          <a:ea typeface="+mj-ea"/>
          <a:cs typeface="+mj-cs"/>
        </a:defRPr>
      </a:lvl2pPr>
      <a:lvl3pPr algn="l" defTabSz="457207" eaLnBrk="1" hangingPunct="1" indent="-228604" latinLnBrk="0" marL="114302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uFillTx/>
          <a:latin typeface="+mj-lt"/>
          <a:ea typeface="+mj-ea"/>
          <a:cs typeface="+mj-cs"/>
        </a:defRPr>
      </a:lvl3pPr>
      <a:lvl4pPr algn="l" defTabSz="457207" eaLnBrk="1" hangingPunct="1" indent="-228604" latinLnBrk="0" marL="1600227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uFillTx/>
          <a:latin typeface="+mj-lt"/>
          <a:ea typeface="+mj-ea"/>
          <a:cs typeface="+mj-cs"/>
        </a:defRPr>
      </a:lvl4pPr>
      <a:lvl5pPr algn="l" defTabSz="457207" eaLnBrk="1" hangingPunct="1" indent="-228604" latinLnBrk="0" marL="2057434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uFillTx/>
          <a:latin typeface="+mj-lt"/>
          <a:ea typeface="+mj-ea"/>
          <a:cs typeface="+mj-cs"/>
        </a:defRPr>
      </a:lvl5pPr>
      <a:lvl6pPr algn="l" defTabSz="457207" eaLnBrk="1" hangingPunct="1" indent="-228604" latinLnBrk="0" marL="2514642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uFillTx/>
          <a:latin typeface="+mj-lt"/>
          <a:ea typeface="+mj-ea"/>
          <a:cs typeface="+mj-cs"/>
        </a:defRPr>
      </a:lvl6pPr>
      <a:lvl7pPr algn="l" defTabSz="457207" eaLnBrk="1" hangingPunct="1" indent="-228604" latinLnBrk="0" marL="2971849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uFillTx/>
          <a:latin typeface="+mj-lt"/>
          <a:ea typeface="+mj-ea"/>
          <a:cs typeface="+mj-cs"/>
        </a:defRPr>
      </a:lvl7pPr>
      <a:lvl8pPr algn="l" defTabSz="457207" eaLnBrk="1" hangingPunct="1" indent="-228604" latinLnBrk="0" marL="3429057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uFillTx/>
          <a:latin typeface="+mj-lt"/>
          <a:ea typeface="+mj-ea"/>
          <a:cs typeface="+mj-cs"/>
        </a:defRPr>
      </a:lvl8pPr>
      <a:lvl9pPr algn="l" defTabSz="457207" eaLnBrk="1" hangingPunct="1" indent="-228604" latinLnBrk="0" marL="3886264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uFillTx/>
          <a:latin typeface="+mj-lt"/>
          <a:ea typeface="+mj-ea"/>
          <a:cs typeface="+mj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457207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7" eaLnBrk="1" hangingPunct="1" latinLnBrk="0" marL="457207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7" eaLnBrk="1" hangingPunct="1" latinLnBrk="0" marL="914415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7" eaLnBrk="1" hangingPunct="1" latinLnBrk="0" marL="1371622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7" eaLnBrk="1" hangingPunct="1" latinLnBrk="0" marL="1828831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7" eaLnBrk="1" hangingPunct="1" latinLnBrk="0" marL="2286038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7" eaLnBrk="1" hangingPunct="1" latinLnBrk="0" marL="2743246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7" eaLnBrk="1" hangingPunct="1" latinLnBrk="0" marL="3200453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7" eaLnBrk="1" hangingPunct="1" latinLnBrk="0" marL="3657661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.jpe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jpe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tiff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-250607" y="1653207"/>
            <a:ext cx="7548228" cy="4649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6038" lIns="92075" rIns="92075" tIns="46038">
            <a:normAutofit/>
          </a:bodyPr>
          <a:lstStyle>
            <a:extLst/>
          </a:lstStyle>
          <a:p>
            <a:pPr algn="ctr" fontAlgn="auto">
              <a:spcAft>
                <a:spcPts val="0"/>
              </a:spcAft>
              <a:defRPr>
                <a:uFillTx/>
              </a:defRPr>
            </a:pPr>
            <a:r>
              <a:rPr dirty="0" kern="0" kumimoji="1" lang="fr-FR" sz="3200">
                <a:solidFill>
                  <a:schemeClr val="bg2">
                    <a:lumMod val="50000"/>
                  </a:schemeClr>
                </a:solidFill>
                <a:uFillTx/>
                <a:latin charset="0" typeface="CastleTLig"/>
                <a:ea charset="0" typeface="CastleTLig"/>
                <a:cs charset="0" typeface="CastleTLig"/>
              </a:rPr>
              <a:t>	</a:t>
            </a:r>
            <a:endParaRPr dirty="0" kern="0" kumimoji="1" lang="bn-BD" sz="3200">
              <a:solidFill>
                <a:schemeClr val="bg2">
                  <a:lumMod val="50000"/>
                </a:schemeClr>
              </a:solidFill>
              <a:uFillTx/>
              <a:latin charset="0" typeface="CastleTLig"/>
              <a:ea charset="0" typeface="CastleTLig"/>
              <a:cs charset="0" typeface="CastleTLig"/>
            </a:endParaRPr>
          </a:p>
          <a:p>
            <a:pPr algn="ctr"/>
            <a:r>
              <a:rPr b="1" dirty="0" lang="en-US" sz="40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Automata and Theory of Computation </a:t>
            </a:r>
          </a:p>
          <a:p>
            <a:pPr algn="ctr"/>
            <a:endParaRPr dirty="0" lang="en-US" sz="4000">
              <a:solidFill>
                <a:schemeClr val="bg2">
                  <a:lumMod val="50000"/>
                </a:schemeClr>
              </a:solidFill>
              <a:uFillTx/>
              <a:latin charset="0" typeface="CastleTLig"/>
              <a:ea charset="0" typeface="CastleTLig"/>
              <a:cs charset="0" typeface="CastleTLig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Horizontal Scroll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-2388451" y="3167455"/>
            <a:ext cx="5545596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45715" lIns="91431" rIns="91431" tIns="45715"/>
          <a:lstStyle/>
          <a:p>
            <a:endParaRPr dirty="0" lang="en-US" sz="2400">
              <a:solidFill>
                <a:srgbClr val="D9D9D9"/>
              </a:solidFill>
              <a:effectLst>
                <a:outerShdw algn="tl" blurRad="38100" dir="2700000" dist="38100">
                  <a:srgbClr val="000000"/>
                </a:outerShdw>
              </a:effectLst>
              <a:uFillTx/>
              <a:latin charset="0" typeface="Arial Black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Horizontal Scroll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6161500" y="2940411"/>
            <a:ext cx="5240797" cy="768694"/>
          </a:xfrm>
          <a:prstGeom prst="horizontalScroll">
            <a:avLst>
              <a:gd fmla="val 11980" name="adj"/>
            </a:avLst>
          </a:prstGeom>
          <a:solidFill>
            <a:srgbClr val="B01613"/>
          </a:solidFill>
          <a:ln>
            <a:noFill/>
          </a:ln>
          <a:effectLst>
            <a:outerShdw algn="bl" blurRad="50800" dir="18900000" dist="38100" rotWithShape="0">
              <a:srgbClr val="000000">
                <a:alpha val="4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45715" lIns="91431" rIns="91431" tIns="45715"/>
          <a:lstStyle/>
          <a:p>
            <a:endParaRPr dirty="0" lang="en-US" sz="2400">
              <a:solidFill>
                <a:srgbClr val="D9D9D9"/>
              </a:solidFill>
              <a:effectLst>
                <a:outerShdw algn="tl" blurRad="38100" dir="2700000" dist="38100">
                  <a:srgbClr val="000000"/>
                </a:outerShdw>
              </a:effectLst>
              <a:uFillTx/>
              <a:latin charset="0" typeface="Arial Black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26400" y="6139934"/>
            <a:ext cx="1794082" cy="3693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algn="ctr" fontAlgn="auto">
              <a:spcAft>
                <a:spcPts val="0"/>
              </a:spcAft>
              <a:defRPr>
                <a:uFillTx/>
              </a:defRPr>
            </a:pPr>
            <a:r>
              <a:rPr b="1" dirty="0" kern="0" kumimoji="1" lang="fr-FR" smtClean="0">
                <a:solidFill>
                  <a:schemeClr val="bg2">
                    <a:lumMod val="50000"/>
                  </a:schemeClr>
                </a:solidFill>
                <a:uFillTx/>
                <a:latin charset="0" typeface="CastleTLig"/>
                <a:ea charset="0" typeface="CastleTLig"/>
                <a:cs charset="0" typeface="CastleTLig"/>
              </a:rPr>
              <a:t>Turing Machine</a:t>
            </a:r>
            <a:endParaRPr b="1" dirty="0" kern="0" kumimoji="1" lang="fr-FR">
              <a:solidFill>
                <a:schemeClr val="bg2">
                  <a:lumMod val="50000"/>
                </a:schemeClr>
              </a:solidFill>
              <a:uFillTx/>
              <a:latin charset="0" typeface="CastleTLig"/>
              <a:ea charset="0" typeface="CastleTLig"/>
              <a:cs charset="0" typeface="CastleTLig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ttps://quotefancy.com/media/wallpaper/3840x2160/1119153-Alan-Turing-Quote-Programming-is-a-skill-best-ac" id="1028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"/>
          <a:srcRect b="21217" l="5421" r="5471" t="8845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28600" y="990600"/>
            <a:ext cx="8117841" cy="502920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Turing Machine: Getting Started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1066801"/>
            <a:ext cx="7772400" cy="518160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r>
              <a:rPr dirty="0" lang="en-US" smtClean="0" sz="2800">
                <a:uFillTx/>
              </a:rPr>
              <a:t>Was </a:t>
            </a:r>
            <a:r>
              <a:rPr dirty="0" lang="en-US" sz="2800">
                <a:uFillTx/>
              </a:rPr>
              <a:t>invented by Alan Turing in </a:t>
            </a:r>
            <a:r>
              <a:rPr dirty="0" lang="en-US" smtClean="0" sz="2800">
                <a:uFillTx/>
              </a:rPr>
              <a:t>1936</a:t>
            </a:r>
          </a:p>
          <a:p>
            <a:pPr eaLnBrk="0" hangingPunct="0"/>
            <a:r>
              <a:rPr altLang="en-US" dirty="0" lang="en-US" smtClean="0" sz="2800">
                <a:uFillTx/>
              </a:rPr>
              <a:t>Consists </a:t>
            </a:r>
            <a:r>
              <a:rPr altLang="en-US" dirty="0" lang="en-US" sz="2800">
                <a:uFillTx/>
              </a:rPr>
              <a:t>of an infinite length tape, on which</a:t>
            </a:r>
          </a:p>
          <a:p>
            <a:pPr eaLnBrk="0" hangingPunct="0"/>
            <a:r>
              <a:rPr altLang="en-US" dirty="0" lang="en-US" sz="2800">
                <a:uFillTx/>
              </a:rPr>
              <a:t> input is provided as a finite sequence of </a:t>
            </a:r>
            <a:r>
              <a:rPr altLang="en-US" dirty="0" lang="en-US" smtClean="0" sz="2800">
                <a:uFillTx/>
              </a:rPr>
              <a:t>symbols.</a:t>
            </a:r>
          </a:p>
          <a:p>
            <a:pPr eaLnBrk="0" hangingPunct="0" lvl="1"/>
            <a:r>
              <a:rPr dirty="0" lang="en-US" sz="2400">
                <a:uFillTx/>
              </a:rPr>
              <a:t>contains input symbol or</a:t>
            </a:r>
            <a:br>
              <a:rPr dirty="0" lang="en-US" sz="2400">
                <a:uFillTx/>
              </a:rPr>
            </a:br>
            <a:r>
              <a:rPr dirty="0" lang="en-US" smtClean="0" sz="2400">
                <a:uFillTx/>
              </a:rPr>
              <a:t>A </a:t>
            </a:r>
            <a:r>
              <a:rPr dirty="0" lang="en-US" sz="2400">
                <a:uFillTx/>
              </a:rPr>
              <a:t>special symbol called blank.</a:t>
            </a:r>
            <a:endParaRPr altLang="en-US" dirty="0" lang="en-US" smtClean="0" sz="2400">
              <a:uFillTx/>
            </a:endParaRPr>
          </a:p>
          <a:p>
            <a:pPr eaLnBrk="0" hangingPunct="0"/>
            <a:r>
              <a:rPr dirty="0" lang="en-US" smtClean="0" sz="2800">
                <a:uFillTx/>
              </a:rPr>
              <a:t>Performs Read and/or Write operations</a:t>
            </a:r>
          </a:p>
          <a:p>
            <a:pPr eaLnBrk="0" hangingPunct="0"/>
            <a:r>
              <a:rPr dirty="0" lang="en-US" sz="2800">
                <a:uFillTx/>
              </a:rPr>
              <a:t>C</a:t>
            </a:r>
            <a:r>
              <a:rPr dirty="0" lang="en-US" smtClean="0" sz="2800">
                <a:uFillTx/>
              </a:rPr>
              <a:t>onsists </a:t>
            </a:r>
            <a:r>
              <a:rPr dirty="0" lang="en-US" sz="2800">
                <a:uFillTx/>
              </a:rPr>
              <a:t>of a head pointer </a:t>
            </a:r>
            <a:endParaRPr dirty="0" lang="en-US" smtClean="0" sz="2800">
              <a:uFillTx/>
            </a:endParaRPr>
          </a:p>
          <a:p>
            <a:pPr eaLnBrk="0" hangingPunct="0" lvl="1"/>
            <a:r>
              <a:rPr dirty="0" lang="en-US" smtClean="0" sz="2400">
                <a:uFillTx/>
              </a:rPr>
              <a:t>points </a:t>
            </a:r>
            <a:r>
              <a:rPr dirty="0" lang="en-US" sz="2400">
                <a:uFillTx/>
              </a:rPr>
              <a:t>to cell currently being read </a:t>
            </a:r>
            <a:endParaRPr dirty="0" lang="en-US" smtClean="0" sz="2400">
              <a:uFillTx/>
            </a:endParaRPr>
          </a:p>
          <a:p>
            <a:pPr eaLnBrk="0" hangingPunct="0" lvl="1"/>
            <a:r>
              <a:rPr dirty="0" lang="en-US" smtClean="0" sz="2400">
                <a:uFillTx/>
              </a:rPr>
              <a:t>Can </a:t>
            </a:r>
            <a:r>
              <a:rPr dirty="0" lang="en-US" sz="2400">
                <a:uFillTx/>
              </a:rPr>
              <a:t>move in both directions</a:t>
            </a:r>
            <a:r>
              <a:rPr dirty="0" lang="en-US" smtClean="0" sz="2400">
                <a:uFillTx/>
              </a:rPr>
              <a:t>.</a:t>
            </a:r>
            <a:endParaRPr dirty="0" lang="en-US" sz="2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</p:bld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Turing Machine: Formal Definition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1066801"/>
            <a:ext cx="7772400" cy="518160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mtClean="0" sz="2800">
                <a:uFillTx/>
              </a:rPr>
              <a:t>Expressed </a:t>
            </a:r>
            <a:r>
              <a:rPr dirty="0" lang="en-US" sz="2800">
                <a:uFillTx/>
              </a:rPr>
              <a:t>as a 7-tuple (</a:t>
            </a:r>
            <a:r>
              <a:rPr b="1" dirty="0" lang="en-US" sz="2800">
                <a:uFillTx/>
              </a:rPr>
              <a:t>Q, T, </a:t>
            </a:r>
            <a:r>
              <a:rPr b="1" dirty="0" lang="en-US" smtClean="0" sz="2800">
                <a:uFillTx/>
              </a:rPr>
              <a:t>∑</a:t>
            </a:r>
            <a:r>
              <a:rPr b="1" dirty="0" lang="en-US" sz="2800">
                <a:uFillTx/>
              </a:rPr>
              <a:t>, B, </a:t>
            </a:r>
            <a:r>
              <a:rPr b="1" dirty="0" lang="en-US" smtClean="0" sz="2800">
                <a:uFillTx/>
              </a:rPr>
              <a:t>q</a:t>
            </a:r>
            <a:r>
              <a:rPr b="1" baseline="-25000" dirty="0" lang="en-US" smtClean="0" sz="2800">
                <a:uFillTx/>
              </a:rPr>
              <a:t>0</a:t>
            </a:r>
            <a:r>
              <a:rPr b="1" dirty="0" lang="en-US" sz="2800">
                <a:uFillTx/>
              </a:rPr>
              <a:t>, </a:t>
            </a:r>
            <a:r>
              <a:rPr b="1" dirty="0" lang="en-US" smtClean="0" sz="2800">
                <a:uFillTx/>
              </a:rPr>
              <a:t>F, </a:t>
            </a:r>
            <a:r>
              <a:rPr b="1" dirty="0" err="1" lang="en-US" sz="2800">
                <a:uFillTx/>
              </a:rPr>
              <a:t>δ</a:t>
            </a:r>
            <a:r>
              <a:rPr b="1" dirty="0" lang="en-US" smtClean="0" sz="2800">
                <a:uFillTx/>
              </a:rPr>
              <a:t>,</a:t>
            </a:r>
            <a:r>
              <a:rPr dirty="0" lang="en-US" smtClean="0" sz="2800">
                <a:uFillTx/>
              </a:rPr>
              <a:t>)</a:t>
            </a:r>
            <a:endParaRPr dirty="0" lang="en-US" sz="2800">
              <a:uFillTx/>
            </a:endParaRPr>
          </a:p>
          <a:p>
            <a:r>
              <a:rPr b="1" dirty="0" lang="en-US" sz="2800">
                <a:uFillTx/>
              </a:rPr>
              <a:t>Q</a:t>
            </a:r>
            <a:r>
              <a:rPr dirty="0" lang="en-US" sz="2800">
                <a:uFillTx/>
              </a:rPr>
              <a:t> </a:t>
            </a:r>
            <a:r>
              <a:rPr dirty="0" lang="en-US" smtClean="0" sz="2800">
                <a:uFillTx/>
              </a:rPr>
              <a:t>- </a:t>
            </a:r>
            <a:r>
              <a:rPr dirty="0" i="1" lang="en-US" smtClean="0" sz="2800">
                <a:uFillTx/>
              </a:rPr>
              <a:t>a </a:t>
            </a:r>
            <a:r>
              <a:rPr dirty="0" i="1" lang="en-US" sz="2800">
                <a:uFillTx/>
              </a:rPr>
              <a:t>finite set of states</a:t>
            </a:r>
          </a:p>
          <a:p>
            <a:r>
              <a:rPr b="1" dirty="0" lang="en-US" sz="2800">
                <a:uFillTx/>
              </a:rPr>
              <a:t>T</a:t>
            </a:r>
            <a:r>
              <a:rPr dirty="0" lang="en-US" sz="2800">
                <a:uFillTx/>
              </a:rPr>
              <a:t> </a:t>
            </a:r>
            <a:r>
              <a:rPr dirty="0" lang="en-US" smtClean="0" sz="2800">
                <a:uFillTx/>
              </a:rPr>
              <a:t>- </a:t>
            </a:r>
            <a:r>
              <a:rPr dirty="0" i="1" lang="en-US" smtClean="0" sz="2800">
                <a:uFillTx/>
              </a:rPr>
              <a:t>the </a:t>
            </a:r>
            <a:r>
              <a:rPr dirty="0" i="1" lang="en-US" sz="2800">
                <a:uFillTx/>
              </a:rPr>
              <a:t>tape alphabet</a:t>
            </a:r>
            <a:r>
              <a:rPr dirty="0" lang="en-US" sz="2800">
                <a:uFillTx/>
              </a:rPr>
              <a:t> </a:t>
            </a:r>
            <a:r>
              <a:rPr dirty="0" lang="en-US">
                <a:uFillTx/>
              </a:rPr>
              <a:t>(symbols </a:t>
            </a:r>
            <a:r>
              <a:rPr dirty="0" lang="en-US" smtClean="0">
                <a:uFillTx/>
              </a:rPr>
              <a:t>that TM writes)</a:t>
            </a:r>
            <a:endParaRPr dirty="0" lang="en-US" sz="2800">
              <a:uFillTx/>
            </a:endParaRPr>
          </a:p>
          <a:p>
            <a:r>
              <a:rPr b="1" dirty="0" lang="en-US" sz="2800">
                <a:uFillTx/>
              </a:rPr>
              <a:t>∑</a:t>
            </a:r>
            <a:r>
              <a:rPr dirty="0" lang="en-US" sz="2800">
                <a:uFillTx/>
              </a:rPr>
              <a:t> </a:t>
            </a:r>
            <a:r>
              <a:rPr dirty="0" lang="en-US" smtClean="0" sz="2800">
                <a:uFillTx/>
              </a:rPr>
              <a:t>- </a:t>
            </a:r>
            <a:r>
              <a:rPr dirty="0" lang="en-US" sz="2800">
                <a:uFillTx/>
              </a:rPr>
              <a:t>the input alphabet </a:t>
            </a:r>
            <a:r>
              <a:rPr dirty="0" lang="en-US">
                <a:uFillTx/>
              </a:rPr>
              <a:t>(symbols that TM </a:t>
            </a:r>
            <a:r>
              <a:rPr dirty="0" lang="en-US" smtClean="0">
                <a:uFillTx/>
              </a:rPr>
              <a:t>reads)</a:t>
            </a:r>
          </a:p>
          <a:p>
            <a:r>
              <a:rPr b="1" dirty="0" lang="en-US" sz="2800">
                <a:uFillTx/>
              </a:rPr>
              <a:t>B</a:t>
            </a:r>
            <a:r>
              <a:rPr dirty="0" lang="en-US" sz="2800">
                <a:uFillTx/>
              </a:rPr>
              <a:t> - </a:t>
            </a:r>
            <a:r>
              <a:rPr dirty="0" i="1" lang="en-US" sz="2800">
                <a:uFillTx/>
              </a:rPr>
              <a:t>blank symbol</a:t>
            </a:r>
            <a:r>
              <a:rPr dirty="0" lang="en-US" sz="2800">
                <a:uFillTx/>
              </a:rPr>
              <a:t> </a:t>
            </a:r>
            <a:r>
              <a:rPr dirty="0" lang="en-US" sz="1600">
                <a:uFillTx/>
              </a:rPr>
              <a:t>(every cell is filled with B except input alphabet initially)</a:t>
            </a:r>
            <a:endParaRPr dirty="0" lang="en-US" sz="2800">
              <a:uFillTx/>
            </a:endParaRPr>
          </a:p>
          <a:p>
            <a:r>
              <a:rPr b="1" dirty="0" lang="en-US" smtClean="0" sz="2800">
                <a:uFillTx/>
              </a:rPr>
              <a:t>q</a:t>
            </a:r>
            <a:r>
              <a:rPr b="1" baseline="-25000" dirty="0" lang="en-US" smtClean="0" sz="2800">
                <a:uFillTx/>
              </a:rPr>
              <a:t>0</a:t>
            </a:r>
            <a:r>
              <a:rPr dirty="0" lang="en-US" sz="2800">
                <a:uFillTx/>
              </a:rPr>
              <a:t> </a:t>
            </a:r>
            <a:r>
              <a:rPr dirty="0" lang="en-US" smtClean="0" sz="2800">
                <a:uFillTx/>
              </a:rPr>
              <a:t>- </a:t>
            </a:r>
            <a:r>
              <a:rPr dirty="0" lang="en-US" sz="2800">
                <a:uFillTx/>
              </a:rPr>
              <a:t>the initial state</a:t>
            </a:r>
          </a:p>
          <a:p>
            <a:r>
              <a:rPr b="1" dirty="0" lang="en-US" sz="2800">
                <a:uFillTx/>
              </a:rPr>
              <a:t>F</a:t>
            </a:r>
            <a:r>
              <a:rPr dirty="0" lang="en-US" sz="2800">
                <a:uFillTx/>
              </a:rPr>
              <a:t> </a:t>
            </a:r>
            <a:r>
              <a:rPr dirty="0" lang="en-US" smtClean="0" sz="2800">
                <a:uFillTx/>
              </a:rPr>
              <a:t>- </a:t>
            </a:r>
            <a:r>
              <a:rPr dirty="0" lang="en-US">
                <a:uFillTx/>
              </a:rPr>
              <a:t>the set of final </a:t>
            </a:r>
            <a:r>
              <a:rPr dirty="0" lang="en-US" smtClean="0">
                <a:uFillTx/>
              </a:rPr>
              <a:t>states and if reached</a:t>
            </a:r>
            <a:r>
              <a:rPr dirty="0" lang="en-US">
                <a:uFillTx/>
              </a:rPr>
              <a:t>, input string is </a:t>
            </a:r>
            <a:r>
              <a:rPr dirty="0" lang="en-US" smtClean="0">
                <a:uFillTx/>
              </a:rPr>
              <a:t>accepted</a:t>
            </a:r>
            <a:endParaRPr dirty="0" lang="en-US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Turing Machine: Formal Definition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1066801"/>
            <a:ext cx="7772400" cy="518160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r>
              <a:rPr b="1" dirty="0" err="1" lang="en-US" smtClean="0" sz="2800">
                <a:uFillTx/>
              </a:rPr>
              <a:t>δ</a:t>
            </a:r>
            <a:r>
              <a:rPr b="1" dirty="0" lang="en-US" smtClean="0" sz="2800">
                <a:uFillTx/>
              </a:rPr>
              <a:t> </a:t>
            </a:r>
            <a:r>
              <a:rPr dirty="0" lang="en-US" smtClean="0" sz="2800">
                <a:uFillTx/>
              </a:rPr>
              <a:t>- </a:t>
            </a:r>
            <a:r>
              <a:rPr dirty="0" lang="en-US" sz="2800">
                <a:uFillTx/>
              </a:rPr>
              <a:t>a transition function </a:t>
            </a:r>
            <a:endParaRPr dirty="0" lang="en-US" smtClean="0" sz="2800">
              <a:uFillTx/>
            </a:endParaRPr>
          </a:p>
          <a:p>
            <a:pPr lvl="1"/>
            <a:r>
              <a:rPr dirty="0" lang="en-US" smtClean="0" sz="2400">
                <a:uFillTx/>
              </a:rPr>
              <a:t>Based on the present </a:t>
            </a:r>
            <a:r>
              <a:rPr dirty="0" lang="en-US" sz="2400">
                <a:uFillTx/>
              </a:rPr>
              <a:t>state and present tape </a:t>
            </a:r>
            <a:r>
              <a:rPr dirty="0" lang="en-US" smtClean="0" sz="2400">
                <a:uFillTx/>
              </a:rPr>
              <a:t>alphabet,</a:t>
            </a:r>
          </a:p>
          <a:p>
            <a:pPr lvl="1"/>
            <a:r>
              <a:rPr dirty="0" lang="en-US" smtClean="0" sz="2400">
                <a:uFillTx/>
              </a:rPr>
              <a:t>What would be the next </a:t>
            </a:r>
            <a:r>
              <a:rPr dirty="0" lang="en-US" sz="2400">
                <a:uFillTx/>
              </a:rPr>
              <a:t>state, </a:t>
            </a:r>
            <a:endParaRPr dirty="0" lang="en-US" smtClean="0" sz="2400">
              <a:uFillTx/>
            </a:endParaRPr>
          </a:p>
          <a:p>
            <a:pPr lvl="1"/>
            <a:r>
              <a:rPr dirty="0" lang="en-US" smtClean="0" sz="2400">
                <a:uFillTx/>
              </a:rPr>
              <a:t>Would change </a:t>
            </a:r>
            <a:r>
              <a:rPr dirty="0" lang="en-US" sz="2400">
                <a:uFillTx/>
              </a:rPr>
              <a:t>the tape symbol </a:t>
            </a:r>
            <a:r>
              <a:rPr dirty="0" lang="en-US" smtClean="0" sz="2400">
                <a:uFillTx/>
              </a:rPr>
              <a:t>or not</a:t>
            </a:r>
          </a:p>
          <a:p>
            <a:pPr lvl="1"/>
            <a:r>
              <a:rPr dirty="0" lang="en-US" smtClean="0" sz="2400">
                <a:uFillTx/>
              </a:rPr>
              <a:t>Would move the head </a:t>
            </a:r>
            <a:r>
              <a:rPr dirty="0" lang="en-US" sz="2400">
                <a:uFillTx/>
              </a:rPr>
              <a:t>pointer to </a:t>
            </a:r>
            <a:r>
              <a:rPr dirty="0" lang="en-US" smtClean="0" sz="2400">
                <a:uFillTx/>
              </a:rPr>
              <a:t>left </a:t>
            </a:r>
            <a:r>
              <a:rPr dirty="0" lang="en-US" sz="2400">
                <a:uFillTx/>
              </a:rPr>
              <a:t>or right</a:t>
            </a:r>
            <a:r>
              <a:rPr dirty="0" lang="en-US" smtClean="0" sz="2400">
                <a:uFillTx/>
              </a:rPr>
              <a:t>.</a:t>
            </a:r>
            <a:endParaRPr dirty="0" lang="en-US" sz="2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descr="ttps://slideplayer.com/slide/776029/3/images/20/Turing+Machine+Example.jpg" id="409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"/>
          <a:srcRect b="8244" r="2720" t="15771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25901" y="1219200"/>
            <a:ext cx="7544243" cy="441960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9846" y="76200"/>
            <a:ext cx="6396354" cy="685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Turing Machine: Example (Simplest)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9846" y="76200"/>
            <a:ext cx="6396354" cy="685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Turing Machine: Example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9730" y="1066800"/>
            <a:ext cx="6645469" cy="53553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altLang="en-US" lang="en-US" sz="3200">
                <a:uFillTx/>
                <a:ea charset="0" typeface="Times New Roman"/>
                <a:cs charset="0" typeface="Times New Roman"/>
              </a:rPr>
              <a:t>{w | w is in {0,1}* and w ends with a 0}</a:t>
            </a:r>
            <a:endParaRPr altLang="en-US" dirty="0" lang="en-US" sz="3200">
              <a:uFillTx/>
              <a:ea charset="0" typeface="Times New Roman"/>
              <a:cs charset="0" typeface="Times New Roman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143000" y="2057400"/>
            <a:ext cx="6389369" cy="272415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9846" y="76200"/>
            <a:ext cx="6396354" cy="685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Turing Machine: Example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838200"/>
            <a:ext cx="7924800" cy="1569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 sz="3200">
                <a:uFillTx/>
              </a:rPr>
              <a:t>Counter: TM that reads </a:t>
            </a:r>
            <a:r>
              <a:rPr dirty="0" lang="en-US" sz="3200">
                <a:uFillTx/>
              </a:rPr>
              <a:t>the current binary number printed on the tape and increments it by 1 before stopping.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9846" y="76200"/>
            <a:ext cx="6396354" cy="685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Turing Machine: Example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9539" y="1129748"/>
            <a:ext cx="7924800" cy="156966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 sz="3200">
                <a:uFillTx/>
              </a:rPr>
              <a:t>Counter: TM that reads </a:t>
            </a:r>
            <a:r>
              <a:rPr dirty="0" lang="en-US" sz="3200">
                <a:uFillTx/>
              </a:rPr>
              <a:t>the current binary number printed on the tape and increments it by 1 before stopping. 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219200" y="3117299"/>
          <a:ext cx="6248400" cy="2064301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134"/>
                <a:gridCol w="1744133"/>
                <a:gridCol w="1439333"/>
                <a:gridCol w="1574800"/>
              </a:tblGrid>
              <a:tr h="817351">
                <a:tc>
                  <a:txBody>
                    <a:bodyPr/>
                    <a:lstStyle/>
                    <a:p>
                      <a:pPr algn="ctr" fontAlgn="ctr"/>
                      <a:r>
                        <a:rPr dirty="0" lang="en-US" strike="noStrike" sz="2400" u="none">
                          <a:effectLst/>
                          <a:uFillTx/>
                        </a:rPr>
                        <a:t>State\Input</a:t>
                      </a:r>
                      <a:endParaRPr b="1" dirty="0" i="0" lang="en-US" strike="noStrike" sz="2400" u="none">
                        <a:solidFill>
                          <a:srgbClr val="FFFFFF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en-US" strike="noStrike" sz="2400" u="none">
                          <a:effectLst/>
                          <a:uFillTx/>
                        </a:rPr>
                        <a:t>B</a:t>
                      </a:r>
                      <a:endParaRPr b="1" dirty="0" i="0" lang="en-US" strike="noStrike" sz="2400" u="none">
                        <a:solidFill>
                          <a:srgbClr val="FFFFFF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0</a:t>
                      </a:r>
                      <a:endParaRPr b="1" i="0" lang="en-US" strike="noStrike" sz="2400" u="none">
                        <a:solidFill>
                          <a:srgbClr val="FFFFFF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1</a:t>
                      </a:r>
                      <a:endParaRPr b="1" i="0" lang="en-US" strike="noStrike" sz="2400" u="none">
                        <a:solidFill>
                          <a:srgbClr val="FFFFFF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</a:tr>
              <a:tr h="415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X</a:t>
                      </a:r>
                      <a:endParaRPr b="1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(Y, B, R)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(X, 0, L)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(X, 1, L)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</a:tr>
              <a:tr h="415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Y</a:t>
                      </a:r>
                      <a:endParaRPr b="1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(Z, 1, L)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(Z, 1, R)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(Y, 0, R)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</a:tr>
              <a:tr h="415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Z</a:t>
                      </a:r>
                      <a:endParaRPr b="1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(Halt, B, R)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trike="noStrike" sz="2400" u="none">
                          <a:effectLst/>
                          <a:uFillTx/>
                        </a:rPr>
                        <a:t>(Z, 0, L)</a:t>
                      </a:r>
                      <a:endParaRPr b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dirty="0" lang="en-US" strike="noStrike" sz="2400" u="none">
                          <a:effectLst/>
                          <a:uFillTx/>
                        </a:rPr>
                        <a:t>(Z, 1, L)</a:t>
                      </a:r>
                      <a:endParaRPr b="0" dirty="0" i="0" lang="en-US" strike="noStrike" sz="2400" u="none">
                        <a:solidFill>
                          <a:srgbClr val="000000"/>
                        </a:solidFill>
                        <a:effectLst/>
                        <a:uFillTx/>
                        <a:latin charset="0" typeface="Calibri"/>
                      </a:endParaRPr>
                    </a:p>
                  </a:txBody>
                  <a:tcPr anchor="ctr" marB="0" marL="12700" marR="12700" marT="12700"/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>
    <p:pull dir="d"/>
  </p:transition>
  <p:timing>
    <p:tnLst>
      <p:par>
        <p:cTn dur="indefinite" id="1" nodeType="tmRoot" restart="never"/>
      </p:par>
    </p:tnLst>
  </p:timing>
</p:sld>
</file>

<file path=ppt/theme/_rels/theme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/Relationships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algn="ctr" cap="rnd" cmpd="sng" w="9525">
          <a:solidFill>
            <a:schemeClr val="phClr"/>
          </a:solidFill>
          <a:prstDash val="solid"/>
        </a:ln>
        <a:ln algn="ctr" cap="rnd" cmpd="sng" w="19050">
          <a:solidFill>
            <a:schemeClr val="phClr"/>
          </a:solidFill>
          <a:prstDash val="solid"/>
        </a:ln>
        <a:ln algn="ctr" cap="rnd" cmpd="sng" w="28575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h="0" w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b="100000" l="45000" r="125000" t="65000"/>
          </a:path>
        </a:gradFill>
        <a:blipFill rotWithShape="1">
          <a:blip r:embed="rId1">
            <a:duotone>
              <a:schemeClr val="phClr">
                <a:shade val="69000"/>
                <a:hueMod val="108000"/>
                <a:satMod val="164000"/>
                <a:lumMod val="74000"/>
                <a:tint val="96000"/>
                <a:hueMod val="88000"/>
                <a:satMod val="140000"/>
                <a:lumMod val="132000"/>
              </a:schemeClr>
              <a:schemeClr val="phClr">
                <a:shade val="69000"/>
                <a:hueMod val="108000"/>
                <a:satMod val="164000"/>
                <a:lumMod val="74000"/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71670</TotalTime>
  <Words>255</Words>
  <Application>Microsoft Macintosh PowerPoint</Application>
  <PresentationFormat>On-screen Show (4:3)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Black</vt:lpstr>
      <vt:lpstr>Calibri</vt:lpstr>
      <vt:lpstr>Calibri Light</vt:lpstr>
      <vt:lpstr>CastleTLig</vt:lpstr>
      <vt:lpstr>Times New Roman</vt:lpstr>
      <vt:lpstr>Verdana</vt:lpstr>
      <vt:lpstr>Vrinda</vt:lpstr>
      <vt:lpstr>Wingdings 3</vt:lpstr>
      <vt:lpstr>Arial</vt:lpstr>
      <vt:lpstr>Ion</vt:lpstr>
      <vt:lpstr>PowerPoint Presentation</vt:lpstr>
      <vt:lpstr>PowerPoint Presentation</vt:lpstr>
      <vt:lpstr>Turing Machine: Getting Started</vt:lpstr>
      <vt:lpstr>Turing Machine: Formal Definition </vt:lpstr>
      <vt:lpstr>Turing Machine: Formal Definition </vt:lpstr>
      <vt:lpstr>Turing Machine: Example (Simplest)</vt:lpstr>
      <vt:lpstr>Turing Machine: Example</vt:lpstr>
      <vt:lpstr>Turing Machine: Example</vt:lpstr>
      <vt:lpstr>Turing Machine: Example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Nafees Mansoor</dc:creator>
  <cp:keywords/>
  <dc:description/>
  <cp:lastModifiedBy>Nafees Mansoor</cp:lastModifiedBy>
  <cp:revision>897</cp:revision>
  <cp:lastPrinted>2019-08-28T23:32:46Z</cp:lastPrinted>
  <dcterms:created xsi:type="dcterms:W3CDTF">2011-12-07T11:53:07Z</dcterms:created>
  <dcterms:modified xsi:type="dcterms:W3CDTF">2019-08-28T23:54:11Z</dcterms:modified>
  <cp:category/>
</cp:coreProperties>
</file>