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72" r:id="rId4"/>
    <p:sldId id="271" r:id="rId5"/>
    <p:sldId id="268" r:id="rId6"/>
    <p:sldId id="267" r:id="rId7"/>
    <p:sldId id="269" r:id="rId8"/>
    <p:sldId id="270" r:id="rId9"/>
    <p:sldId id="274" r:id="rId10"/>
    <p:sldId id="275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8028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32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269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1393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8019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762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25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5345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93540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243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2308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38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026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952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07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03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C94F50C-06F8-4A2E-ABC3-4E06C1913EFD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778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C94F50C-06F8-4A2E-ABC3-4E06C1913EFD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6637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7D37-ABF2-4957-92A3-32D520D84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Algorithms, pseudocode and flowchart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01608-4FB7-41D0-A725-F9B22E2CC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Part I (algorithms)</a:t>
            </a:r>
          </a:p>
        </p:txBody>
      </p:sp>
    </p:spTree>
    <p:extLst>
      <p:ext uri="{BB962C8B-B14F-4D97-AF65-F5344CB8AC3E}">
        <p14:creationId xmlns:p14="http://schemas.microsoft.com/office/powerpoint/2010/main" val="4071084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D3F2-1F1B-4503-A4D7-CF09BF15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B05C7-A8BF-477C-B5F5-03D92EDCB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F6649-5B40-4992-B676-260B8A0D4F00}"/>
              </a:ext>
            </a:extLst>
          </p:cNvPr>
          <p:cNvSpPr txBox="1"/>
          <p:nvPr/>
        </p:nvSpPr>
        <p:spPr>
          <a:xfrm>
            <a:off x="3357124" y="1966941"/>
            <a:ext cx="54745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 to find Even number between 1 to 50</a:t>
            </a:r>
          </a:p>
          <a:p>
            <a:endParaRPr lang="en-US" dirty="0"/>
          </a:p>
          <a:p>
            <a:r>
              <a:rPr lang="en-SG" dirty="0"/>
              <a:t>Step-1	Start </a:t>
            </a:r>
          </a:p>
          <a:p>
            <a:r>
              <a:rPr lang="en-SG" dirty="0"/>
              <a:t>Step-2	I = 1 </a:t>
            </a:r>
          </a:p>
          <a:p>
            <a:r>
              <a:rPr lang="en-US" dirty="0"/>
              <a:t>Step-3</a:t>
            </a:r>
          </a:p>
          <a:p>
            <a:pPr lvl="2"/>
            <a:r>
              <a:rPr lang="en-US" dirty="0"/>
              <a:t>IF (I &gt;50) THEN </a:t>
            </a:r>
          </a:p>
          <a:p>
            <a:pPr lvl="2"/>
            <a:r>
              <a:rPr lang="en-SG" dirty="0"/>
              <a:t>	GO TO Step-7 </a:t>
            </a:r>
          </a:p>
          <a:p>
            <a:pPr lvl="2"/>
            <a:r>
              <a:rPr lang="en-SG" dirty="0"/>
              <a:t>ENDIF </a:t>
            </a:r>
          </a:p>
          <a:p>
            <a:r>
              <a:rPr lang="en-US" dirty="0"/>
              <a:t>Step-4</a:t>
            </a:r>
          </a:p>
          <a:p>
            <a:pPr lvl="2"/>
            <a:r>
              <a:rPr lang="en-US" dirty="0"/>
              <a:t>IF ( (I % 2) =0) THEN </a:t>
            </a:r>
          </a:p>
          <a:p>
            <a:pPr lvl="2"/>
            <a:r>
              <a:rPr lang="en-SG" dirty="0"/>
              <a:t>	Display I </a:t>
            </a:r>
          </a:p>
          <a:p>
            <a:pPr lvl="2"/>
            <a:r>
              <a:rPr lang="en-SG" dirty="0"/>
              <a:t>ENDIF </a:t>
            </a:r>
          </a:p>
          <a:p>
            <a:r>
              <a:rPr lang="en-SG" dirty="0"/>
              <a:t>Step-5	I = I + 1 </a:t>
            </a:r>
          </a:p>
          <a:p>
            <a:r>
              <a:rPr lang="en-US" dirty="0"/>
              <a:t>Step-6	GO TO Step--3 </a:t>
            </a:r>
          </a:p>
          <a:p>
            <a:r>
              <a:rPr lang="en-SG" dirty="0"/>
              <a:t>Step-7	Stop 	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53202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61DA-85D0-4639-AFCE-F80F4852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4F774-BAD3-45DD-BF52-03C72E77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Control structures</a:t>
            </a:r>
          </a:p>
          <a:p>
            <a:r>
              <a:rPr lang="en-SG" dirty="0"/>
              <a:t>Algorithms</a:t>
            </a:r>
          </a:p>
          <a:p>
            <a:r>
              <a:rPr lang="en-SG" b="1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3385904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Write the </a:t>
                </a:r>
                <a:r>
                  <a:rPr lang="en-US" dirty="0"/>
                  <a:t>Algorithm to convert temperature from Celsius to Fahrenheit</a:t>
                </a:r>
              </a:p>
              <a:p>
                <a:r>
                  <a:rPr lang="en-US" dirty="0"/>
                  <a:t>Hint: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SG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+32</m:t>
                    </m:r>
                  </m:oMath>
                </a14:m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98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B0D52-1AFA-493D-BCCD-5563D69A7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Write the </a:t>
            </a:r>
            <a:r>
              <a:rPr lang="en-US" dirty="0"/>
              <a:t>Algorithm to find the largest of two numbers</a:t>
            </a:r>
          </a:p>
        </p:txBody>
      </p:sp>
    </p:spTree>
    <p:extLst>
      <p:ext uri="{BB962C8B-B14F-4D97-AF65-F5344CB8AC3E}">
        <p14:creationId xmlns:p14="http://schemas.microsoft.com/office/powerpoint/2010/main" val="320625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B0D52-1AFA-493D-BCCD-5563D69A7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Write the </a:t>
            </a:r>
            <a:r>
              <a:rPr lang="en-US" dirty="0"/>
              <a:t>Algorithm to find the largest of three numbers</a:t>
            </a:r>
          </a:p>
        </p:txBody>
      </p:sp>
    </p:spTree>
    <p:extLst>
      <p:ext uri="{BB962C8B-B14F-4D97-AF65-F5344CB8AC3E}">
        <p14:creationId xmlns:p14="http://schemas.microsoft.com/office/powerpoint/2010/main" val="3667304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Write the </a:t>
                </a:r>
                <a:r>
                  <a:rPr lang="en-US" dirty="0"/>
                  <a:t>Algorithm to find sum of series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619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Write the </a:t>
                </a:r>
                <a:r>
                  <a:rPr lang="en-US" dirty="0"/>
                  <a:t>Algorithm to find sum of series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1+3+5+…+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a positive odd Integer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790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Write the </a:t>
                </a:r>
                <a:r>
                  <a:rPr lang="en-US" dirty="0"/>
                  <a:t>Algorithm to find sum of series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113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91033B-A0A2-4910-90D5-E73A78A4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121223"/>
            <a:ext cx="8911687" cy="615553"/>
          </a:xfrm>
        </p:spPr>
        <p:txBody>
          <a:bodyPr anchor="ctr"/>
          <a:lstStyle/>
          <a:p>
            <a:pPr algn="ctr"/>
            <a:r>
              <a:rPr lang="en-SG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50704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61DA-85D0-4639-AFCE-F80F4852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4F774-BAD3-45DD-BF52-03C72E77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Control structures</a:t>
            </a:r>
          </a:p>
          <a:p>
            <a:r>
              <a:rPr lang="en-SG" dirty="0"/>
              <a:t>Algorithms</a:t>
            </a:r>
          </a:p>
          <a:p>
            <a:r>
              <a:rPr lang="en-SG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64896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2ADF-8F24-4EBB-AD34-3B4A6A1C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D626C-A62F-46FB-B50C-D6B8D5CA3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SG" dirty="0"/>
              <a:t>Algorithms, pseudocodes and flowcharts have three different types of control structures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Sequence:</a:t>
            </a:r>
            <a:r>
              <a:rPr lang="en-US" dirty="0"/>
              <a:t> In the sequence structure, statements are placed one after the other and the execution takes place starting from up to down.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Branching (Selection):</a:t>
            </a:r>
            <a:r>
              <a:rPr lang="en-US" dirty="0"/>
              <a:t> In branch control, there is a condition and according to a condition, a decision of either TRUE or FALSE is achieved.</a:t>
            </a:r>
          </a:p>
          <a:p>
            <a:pPr lvl="2"/>
            <a:r>
              <a:rPr lang="en-US" dirty="0"/>
              <a:t>In the case of TRUE, one of the two branches is explored</a:t>
            </a:r>
          </a:p>
          <a:p>
            <a:pPr lvl="2"/>
            <a:r>
              <a:rPr lang="en-US" dirty="0"/>
              <a:t>in the case of FALSE condition, the other alternative is taken.</a:t>
            </a:r>
          </a:p>
          <a:p>
            <a:pPr marL="457200" lvl="1" indent="0">
              <a:buNone/>
            </a:pPr>
            <a:r>
              <a:rPr lang="en-US" sz="2000" dirty="0"/>
              <a:t>Generally, the ‘IF-THEN’ is used to represent branch control.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Loop (Repetition):</a:t>
            </a:r>
            <a:r>
              <a:rPr lang="en-US" dirty="0"/>
              <a:t> The Loop or Repetition allows a statement(s) to be executed repeatedly based on certain loop condition e.g. WHILE, FOR loops.</a:t>
            </a:r>
          </a:p>
          <a:p>
            <a:pPr marL="457200" indent="-45720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6038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61DA-85D0-4639-AFCE-F80F4852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4F774-BAD3-45DD-BF52-03C72E77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Control structures</a:t>
            </a:r>
          </a:p>
          <a:p>
            <a:r>
              <a:rPr lang="en-SG" b="1" dirty="0"/>
              <a:t>Algorithms</a:t>
            </a:r>
          </a:p>
          <a:p>
            <a:r>
              <a:rPr lang="en-SG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359183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BC25-C1BC-49F8-BDB5-D8E12BD0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2B4C-06A6-4814-BB11-EA88531B1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340F3-6201-40DE-8D71-4D1BD63EBA06}"/>
              </a:ext>
            </a:extLst>
          </p:cNvPr>
          <p:cNvSpPr txBox="1"/>
          <p:nvPr/>
        </p:nvSpPr>
        <p:spPr>
          <a:xfrm>
            <a:off x="1344858" y="2828835"/>
            <a:ext cx="9499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context of computer programming, an </a:t>
            </a:r>
            <a:r>
              <a:rPr lang="en-US" i="1" dirty="0"/>
              <a:t>algorithm</a:t>
            </a:r>
            <a:r>
              <a:rPr lang="en-US" dirty="0"/>
              <a:t>, is defined as a:</a:t>
            </a:r>
          </a:p>
          <a:p>
            <a:endParaRPr lang="en-US" dirty="0"/>
          </a:p>
          <a:p>
            <a:pPr algn="ctr"/>
            <a:r>
              <a:rPr lang="en-US" dirty="0"/>
              <a:t>“</a:t>
            </a:r>
            <a:r>
              <a:rPr lang="en-US" u="sng" dirty="0"/>
              <a:t>well-ordered</a:t>
            </a:r>
            <a:r>
              <a:rPr lang="en-US" dirty="0"/>
              <a:t> collection of </a:t>
            </a:r>
            <a:r>
              <a:rPr lang="en-US" u="sng" dirty="0"/>
              <a:t>unambiguous</a:t>
            </a:r>
            <a:r>
              <a:rPr lang="en-US" dirty="0"/>
              <a:t> and </a:t>
            </a:r>
            <a:r>
              <a:rPr lang="en-US" u="sng" dirty="0"/>
              <a:t>effectively computable</a:t>
            </a:r>
            <a:r>
              <a:rPr lang="en-US" dirty="0"/>
              <a:t> operations, that when executed, produces a result and halts in a finite amount of time.”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904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8FF8-6B31-4A2D-9E9D-1860B8E7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Characteristics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2F1F3-828B-41C5-8420-E69E0AC9E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Well-ordered:</a:t>
            </a:r>
          </a:p>
          <a:p>
            <a:pPr lvl="1"/>
            <a:r>
              <a:rPr lang="en-US" dirty="0"/>
              <a:t>the steps are in a clear order</a:t>
            </a:r>
          </a:p>
          <a:p>
            <a:r>
              <a:rPr lang="en-US" dirty="0"/>
              <a:t>Unambiguous:</a:t>
            </a:r>
          </a:p>
          <a:p>
            <a:pPr lvl="1"/>
            <a:r>
              <a:rPr lang="en-US" dirty="0"/>
              <a:t>the operations described are understood by a computing agent without further simplification</a:t>
            </a:r>
          </a:p>
          <a:p>
            <a:r>
              <a:rPr lang="en-US" dirty="0"/>
              <a:t>Effectively computable:</a:t>
            </a:r>
          </a:p>
          <a:p>
            <a:pPr lvl="1"/>
            <a:r>
              <a:rPr lang="en-US" dirty="0"/>
              <a:t>the computing agent can actually carry out the operation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335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F741-3D18-410F-B20C-A8C7283F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for Developing an Algorithm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CB9A0-411D-430E-B647-72F2FFE7F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Define the problem:</a:t>
            </a:r>
          </a:p>
          <a:p>
            <a:pPr lvl="1"/>
            <a:r>
              <a:rPr lang="en-US" dirty="0"/>
              <a:t>State the problem you are trying to solve in clear and concise terms.</a:t>
            </a:r>
          </a:p>
          <a:p>
            <a:r>
              <a:rPr lang="en-US" u="sng" dirty="0"/>
              <a:t>List the inputs</a:t>
            </a:r>
            <a:r>
              <a:rPr lang="en-US" dirty="0"/>
              <a:t> (information needed to solve the problem) and the </a:t>
            </a:r>
            <a:r>
              <a:rPr lang="en-US" u="sng" dirty="0"/>
              <a:t>outputs</a:t>
            </a:r>
            <a:r>
              <a:rPr lang="en-US" dirty="0"/>
              <a:t> (what the algorithm will produce as a result)</a:t>
            </a:r>
          </a:p>
          <a:p>
            <a:r>
              <a:rPr lang="en-US" u="sng" dirty="0"/>
              <a:t>Describe the steps needed to convert or manipulate the inputs to produce the outputs</a:t>
            </a:r>
            <a:r>
              <a:rPr lang="en-US" dirty="0"/>
              <a:t>. Start at a high level first, and keep refining the steps until they are </a:t>
            </a:r>
            <a:r>
              <a:rPr lang="en-US" u="sng" dirty="0"/>
              <a:t>effectively computable</a:t>
            </a:r>
            <a:r>
              <a:rPr lang="en-US" dirty="0"/>
              <a:t> operations.</a:t>
            </a:r>
          </a:p>
          <a:p>
            <a:r>
              <a:rPr lang="en-US" u="sng" dirty="0"/>
              <a:t>Test the algorithm:</a:t>
            </a:r>
          </a:p>
          <a:p>
            <a:pPr lvl="1"/>
            <a:r>
              <a:rPr lang="en-US" dirty="0"/>
              <a:t>choose data sets and verify that your algorithm works!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04278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D3F2-1F1B-4503-A4D7-CF09BF15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B05C7-A8BF-477C-B5F5-03D92EDCB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to find the sum of two numbers</a:t>
            </a:r>
          </a:p>
          <a:p>
            <a:pPr lvl="1"/>
            <a:r>
              <a:rPr lang="en-US" dirty="0"/>
              <a:t>Step-1 Start</a:t>
            </a:r>
          </a:p>
          <a:p>
            <a:pPr lvl="1"/>
            <a:r>
              <a:rPr lang="en-US" dirty="0"/>
              <a:t>Step-2 Input first number say A</a:t>
            </a:r>
          </a:p>
          <a:p>
            <a:pPr lvl="1"/>
            <a:r>
              <a:rPr lang="en-US" dirty="0"/>
              <a:t>Step-3 Input second number say B</a:t>
            </a:r>
          </a:p>
          <a:p>
            <a:pPr lvl="1"/>
            <a:r>
              <a:rPr lang="en-US" dirty="0"/>
              <a:t>Step-4 SUM = A + B</a:t>
            </a:r>
          </a:p>
          <a:p>
            <a:pPr lvl="1"/>
            <a:r>
              <a:rPr lang="en-US" dirty="0"/>
              <a:t>Step-5 Display SUM</a:t>
            </a:r>
          </a:p>
          <a:p>
            <a:pPr lvl="1"/>
            <a:r>
              <a:rPr lang="en-US" dirty="0"/>
              <a:t>Step-6 Stop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3250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D3F2-1F1B-4503-A4D7-CF09BF15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B05C7-A8BF-477C-B5F5-03D92EDCB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F6649-5B40-4992-B676-260B8A0D4F00}"/>
              </a:ext>
            </a:extLst>
          </p:cNvPr>
          <p:cNvSpPr txBox="1"/>
          <p:nvPr/>
        </p:nvSpPr>
        <p:spPr>
          <a:xfrm>
            <a:off x="3488570" y="2514600"/>
            <a:ext cx="521168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 to find the smallest of two numbers</a:t>
            </a:r>
          </a:p>
          <a:p>
            <a:endParaRPr lang="en-US" dirty="0"/>
          </a:p>
          <a:p>
            <a:r>
              <a:rPr lang="en-US" dirty="0"/>
              <a:t>Step-1 Start</a:t>
            </a:r>
          </a:p>
          <a:p>
            <a:r>
              <a:rPr lang="en-US" dirty="0"/>
              <a:t>Step-2 Input two numbers say NUM1,NUM2</a:t>
            </a:r>
          </a:p>
          <a:p>
            <a:r>
              <a:rPr lang="en-US" dirty="0"/>
              <a:t>Step-3 IF NUM1 &lt; NUM2</a:t>
            </a:r>
          </a:p>
          <a:p>
            <a:r>
              <a:rPr lang="en-US" dirty="0"/>
              <a:t>	THEN</a:t>
            </a:r>
          </a:p>
          <a:p>
            <a:r>
              <a:rPr lang="en-US" dirty="0"/>
              <a:t>		print smallest is NUM1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	print smallest is NUM2</a:t>
            </a:r>
          </a:p>
          <a:p>
            <a:r>
              <a:rPr lang="en-US" dirty="0"/>
              <a:t>	ENDIF</a:t>
            </a:r>
          </a:p>
          <a:p>
            <a:r>
              <a:rPr lang="en-US" dirty="0"/>
              <a:t>Step-4 Stop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7715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59</TotalTime>
  <Words>582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Century Gothic</vt:lpstr>
      <vt:lpstr>Wingdings</vt:lpstr>
      <vt:lpstr>Mesh</vt:lpstr>
      <vt:lpstr>Algorithms, pseudocode and flowchart</vt:lpstr>
      <vt:lpstr>Contents</vt:lpstr>
      <vt:lpstr>Control structures</vt:lpstr>
      <vt:lpstr>Contents</vt:lpstr>
      <vt:lpstr>Definition</vt:lpstr>
      <vt:lpstr>Characteristics of an Algorithm</vt:lpstr>
      <vt:lpstr>Method for Developing an Algorithm</vt:lpstr>
      <vt:lpstr>Example 1</vt:lpstr>
      <vt:lpstr>Example 2</vt:lpstr>
      <vt:lpstr>Example 3</vt:lpstr>
      <vt:lpstr>Contents</vt:lpstr>
      <vt:lpstr>Exercise 1</vt:lpstr>
      <vt:lpstr>Exercise 2</vt:lpstr>
      <vt:lpstr>Exercise 3</vt:lpstr>
      <vt:lpstr>Exercise 4</vt:lpstr>
      <vt:lpstr>Exercise 5</vt:lpstr>
      <vt:lpstr>Exercise 6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Satyaki Das</dc:creator>
  <cp:lastModifiedBy>Satyaki Das</cp:lastModifiedBy>
  <cp:revision>94</cp:revision>
  <dcterms:created xsi:type="dcterms:W3CDTF">2020-03-10T15:08:56Z</dcterms:created>
  <dcterms:modified xsi:type="dcterms:W3CDTF">2020-03-10T16:08:35Z</dcterms:modified>
</cp:coreProperties>
</file>