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80" r:id="rId9"/>
    <p:sldId id="281" r:id="rId10"/>
    <p:sldId id="282" r:id="rId11"/>
    <p:sldId id="264" r:id="rId12"/>
    <p:sldId id="265" r:id="rId13"/>
    <p:sldId id="266" r:id="rId14"/>
    <p:sldId id="267" r:id="rId15"/>
    <p:sldId id="271" r:id="rId16"/>
    <p:sldId id="272" r:id="rId17"/>
    <p:sldId id="273" r:id="rId18"/>
    <p:sldId id="275" r:id="rId19"/>
    <p:sldId id="276" r:id="rId20"/>
    <p:sldId id="283" r:id="rId21"/>
    <p:sldId id="28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D2B4D-6753-44D2-B890-CBF76A5BC5D1}" type="datetimeFigureOut">
              <a:rPr lang="en-US" smtClean="0"/>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377776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79597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47577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793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449439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D2B4D-6753-44D2-B890-CBF76A5BC5D1}" type="datetimeFigureOut">
              <a:rPr lang="en-US" smtClean="0"/>
              <a:t>10-Feb-20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96481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D2B4D-6753-44D2-B890-CBF76A5BC5D1}" type="datetimeFigureOut">
              <a:rPr lang="en-US" smtClean="0"/>
              <a:t>10-Feb-20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243799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D2B4D-6753-44D2-B890-CBF76A5BC5D1}" type="datetimeFigureOut">
              <a:rPr lang="en-US" smtClean="0"/>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04120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D2B4D-6753-44D2-B890-CBF76A5BC5D1}" type="datetimeFigureOut">
              <a:rPr lang="en-US" smtClean="0"/>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487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D2B4D-6753-44D2-B890-CBF76A5BC5D1}" type="datetimeFigureOut">
              <a:rPr lang="en-US" smtClean="0"/>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47660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D2B4D-6753-44D2-B890-CBF76A5BC5D1}" type="datetimeFigureOut">
              <a:rPr lang="en-US" smtClean="0"/>
              <a:t>10-Feb-20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9728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76597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D2B4D-6753-44D2-B890-CBF76A5BC5D1}" type="datetimeFigureOut">
              <a:rPr lang="en-US" smtClean="0"/>
              <a:t>10-Feb-20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38418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D2B4D-6753-44D2-B890-CBF76A5BC5D1}" type="datetimeFigureOut">
              <a:rPr lang="en-US" smtClean="0"/>
              <a:t>10-Feb-20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395673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D2B4D-6753-44D2-B890-CBF76A5BC5D1}" type="datetimeFigureOut">
              <a:rPr lang="en-US" smtClean="0"/>
              <a:t>10-Feb-20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374034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366567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D2B4D-6753-44D2-B890-CBF76A5BC5D1}" type="datetimeFigureOut">
              <a:rPr lang="en-US" smtClean="0"/>
              <a:t>10-Feb-20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F0774-8023-4D75-8CF1-2AD586A996A1}" type="slidenum">
              <a:rPr lang="en-US" smtClean="0"/>
              <a:t>‹#›</a:t>
            </a:fld>
            <a:endParaRPr lang="en-US"/>
          </a:p>
        </p:txBody>
      </p:sp>
    </p:spTree>
    <p:extLst>
      <p:ext uri="{BB962C8B-B14F-4D97-AF65-F5344CB8AC3E}">
        <p14:creationId xmlns:p14="http://schemas.microsoft.com/office/powerpoint/2010/main" val="162057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BD2B4D-6753-44D2-B890-CBF76A5BC5D1}" type="datetimeFigureOut">
              <a:rPr lang="en-US" smtClean="0"/>
              <a:t>10-Feb-20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FF0774-8023-4D75-8CF1-2AD586A996A1}" type="slidenum">
              <a:rPr lang="en-US" smtClean="0"/>
              <a:t>‹#›</a:t>
            </a:fld>
            <a:endParaRPr lang="en-US"/>
          </a:p>
        </p:txBody>
      </p:sp>
    </p:spTree>
    <p:extLst>
      <p:ext uri="{BB962C8B-B14F-4D97-AF65-F5344CB8AC3E}">
        <p14:creationId xmlns:p14="http://schemas.microsoft.com/office/powerpoint/2010/main" val="219871237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0033-520F-49DC-B4F9-EFF14026DF72}"/>
              </a:ext>
            </a:extLst>
          </p:cNvPr>
          <p:cNvSpPr>
            <a:spLocks noGrp="1"/>
          </p:cNvSpPr>
          <p:nvPr>
            <p:ph type="ctrTitle"/>
          </p:nvPr>
        </p:nvSpPr>
        <p:spPr>
          <a:xfrm>
            <a:off x="1" y="113012"/>
            <a:ext cx="12192000" cy="735127"/>
          </a:xfrm>
        </p:spPr>
        <p:txBody>
          <a:bodyPr>
            <a:normAutofit/>
          </a:bodyPr>
          <a:lstStyle/>
          <a:p>
            <a:pPr algn="ctr"/>
            <a:r>
              <a:rPr lang="en-US" sz="3200" dirty="0">
                <a:latin typeface="Times New Roman" panose="02020603050405020304" pitchFamily="18" charset="0"/>
                <a:cs typeface="Times New Roman" panose="02020603050405020304" pitchFamily="18" charset="0"/>
              </a:rPr>
              <a:t>Virtual Router Redundancy Protocol and Hot Standby Router Protocol </a:t>
            </a:r>
          </a:p>
        </p:txBody>
      </p:sp>
      <p:sp>
        <p:nvSpPr>
          <p:cNvPr id="3" name="Subtitle 2">
            <a:extLst>
              <a:ext uri="{FF2B5EF4-FFF2-40B4-BE49-F238E27FC236}">
                <a16:creationId xmlns:a16="http://schemas.microsoft.com/office/drawing/2014/main" id="{118CBA05-ACEF-445D-B6C6-79E9D7B898A6}"/>
              </a:ext>
            </a:extLst>
          </p:cNvPr>
          <p:cNvSpPr>
            <a:spLocks noGrp="1"/>
          </p:cNvSpPr>
          <p:nvPr>
            <p:ph type="subTitle" idx="1"/>
          </p:nvPr>
        </p:nvSpPr>
        <p:spPr>
          <a:xfrm>
            <a:off x="1" y="1007166"/>
            <a:ext cx="12192000" cy="5850834"/>
          </a:xfrm>
        </p:spPr>
        <p:txBody>
          <a:bodyPr>
            <a:normAutofit fontScale="25000" lnSpcReduction="20000"/>
          </a:bodyPr>
          <a:lstStyle/>
          <a:p>
            <a:endParaRPr lang="en-US" sz="2600" dirty="0"/>
          </a:p>
          <a:p>
            <a:endParaRPr lang="en-US" sz="2600" dirty="0"/>
          </a:p>
          <a:p>
            <a:endParaRPr lang="en-US" sz="2600" dirty="0"/>
          </a:p>
          <a:p>
            <a:endParaRPr lang="en-US" sz="7200" dirty="0"/>
          </a:p>
          <a:p>
            <a:r>
              <a:rPr lang="en-US" sz="7200" dirty="0"/>
              <a:t>Presented by</a:t>
            </a:r>
          </a:p>
          <a:p>
            <a:r>
              <a:rPr lang="en-US" sz="9600" dirty="0"/>
              <a:t>Md. </a:t>
            </a:r>
            <a:r>
              <a:rPr lang="en-US" sz="9600" dirty="0" err="1"/>
              <a:t>Sazzad</a:t>
            </a:r>
            <a:r>
              <a:rPr lang="en-US" sz="9600" dirty="0"/>
              <a:t> Hossain</a:t>
            </a:r>
          </a:p>
          <a:p>
            <a:r>
              <a:rPr lang="en-US" sz="7200" dirty="0"/>
              <a:t>ID: 15201445</a:t>
            </a:r>
          </a:p>
          <a:p>
            <a:endParaRPr lang="en-US" sz="7200" dirty="0"/>
          </a:p>
          <a:p>
            <a:endParaRPr lang="en-US" sz="7200" dirty="0"/>
          </a:p>
          <a:p>
            <a:endParaRPr lang="en-US" sz="7200" dirty="0"/>
          </a:p>
          <a:p>
            <a:r>
              <a:rPr lang="en-US" sz="7200" dirty="0"/>
              <a:t>Supervised By</a:t>
            </a:r>
          </a:p>
          <a:p>
            <a:r>
              <a:rPr lang="en-US" sz="11200" dirty="0" err="1"/>
              <a:t>Satyaki</a:t>
            </a:r>
            <a:r>
              <a:rPr lang="en-US" sz="11200" dirty="0"/>
              <a:t> Das</a:t>
            </a:r>
          </a:p>
          <a:p>
            <a:r>
              <a:rPr lang="en-US" sz="7200" dirty="0"/>
              <a:t>Lecturer </a:t>
            </a:r>
          </a:p>
          <a:p>
            <a:r>
              <a:rPr lang="en-US" sz="7200" dirty="0"/>
              <a:t>University of liberal arts Bangladesh </a:t>
            </a: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339193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847B-45CA-4A94-8390-604FD34B39F4}"/>
              </a:ext>
            </a:extLst>
          </p:cNvPr>
          <p:cNvSpPr>
            <a:spLocks noGrp="1"/>
          </p:cNvSpPr>
          <p:nvPr>
            <p:ph type="title"/>
          </p:nvPr>
        </p:nvSpPr>
        <p:spPr/>
        <p:txBody>
          <a:bodyPr/>
          <a:lstStyle/>
          <a:p>
            <a:r>
              <a:rPr lang="en-US" dirty="0"/>
              <a:t>Switch </a:t>
            </a:r>
          </a:p>
        </p:txBody>
      </p:sp>
      <p:sp>
        <p:nvSpPr>
          <p:cNvPr id="3" name="Content Placeholder 2">
            <a:extLst>
              <a:ext uri="{FF2B5EF4-FFF2-40B4-BE49-F238E27FC236}">
                <a16:creationId xmlns:a16="http://schemas.microsoft.com/office/drawing/2014/main" id="{66BE2390-DFE5-48DD-82D8-0D3448CA2401}"/>
              </a:ext>
            </a:extLst>
          </p:cNvPr>
          <p:cNvSpPr>
            <a:spLocks noGrp="1"/>
          </p:cNvSpPr>
          <p:nvPr>
            <p:ph idx="1"/>
          </p:nvPr>
        </p:nvSpPr>
        <p:spPr/>
        <p:txBody>
          <a:bodyPr/>
          <a:lstStyle/>
          <a:p>
            <a:r>
              <a:rPr lang="en-US" dirty="0">
                <a:solidFill>
                  <a:schemeClr val="tx1"/>
                </a:solidFill>
                <a:effectLst/>
              </a:rPr>
              <a:t>A network switch is networking hardware that connects devices on a computer network by using packet switching to receive and forward data to the destination device.</a:t>
            </a:r>
          </a:p>
          <a:p>
            <a:r>
              <a:rPr lang="en-US" dirty="0">
                <a:solidFill>
                  <a:schemeClr val="tx1"/>
                </a:solidFill>
                <a:effectLst/>
              </a:rPr>
              <a:t>It’s main objective to connect various devices simultaneously. </a:t>
            </a:r>
          </a:p>
          <a:p>
            <a:r>
              <a:rPr lang="en-US" dirty="0">
                <a:solidFill>
                  <a:schemeClr val="tx1"/>
                </a:solidFill>
                <a:effectLst/>
              </a:rPr>
              <a:t>Network switches operate at Layer 2</a:t>
            </a:r>
          </a:p>
          <a:p>
            <a:endParaRPr lang="en-US" dirty="0">
              <a:solidFill>
                <a:schemeClr val="tx1"/>
              </a:solidFill>
            </a:endParaRPr>
          </a:p>
        </p:txBody>
      </p:sp>
    </p:spTree>
    <p:extLst>
      <p:ext uri="{BB962C8B-B14F-4D97-AF65-F5344CB8AC3E}">
        <p14:creationId xmlns:p14="http://schemas.microsoft.com/office/powerpoint/2010/main" val="412571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5478-853E-42DD-A1F8-25C42129BC98}"/>
              </a:ext>
            </a:extLst>
          </p:cNvPr>
          <p:cNvSpPr>
            <a:spLocks noGrp="1"/>
          </p:cNvSpPr>
          <p:nvPr>
            <p:ph type="title"/>
          </p:nvPr>
        </p:nvSpPr>
        <p:spPr>
          <a:xfrm>
            <a:off x="913795" y="0"/>
            <a:ext cx="10353762" cy="970450"/>
          </a:xfrm>
        </p:spPr>
        <p:txBody>
          <a:bodyPr/>
          <a:lstStyle/>
          <a:p>
            <a:r>
              <a:rPr lang="en-US" dirty="0"/>
              <a:t>Configure </a:t>
            </a:r>
          </a:p>
        </p:txBody>
      </p:sp>
      <p:pic>
        <p:nvPicPr>
          <p:cNvPr id="5" name="Content Placeholder 4">
            <a:extLst>
              <a:ext uri="{FF2B5EF4-FFF2-40B4-BE49-F238E27FC236}">
                <a16:creationId xmlns:a16="http://schemas.microsoft.com/office/drawing/2014/main" id="{4D800501-183D-449D-9EF5-904C86DE0D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1963"/>
            <a:ext cx="6090676" cy="5126037"/>
          </a:xfrm>
        </p:spPr>
      </p:pic>
      <p:pic>
        <p:nvPicPr>
          <p:cNvPr id="7" name="Picture 6">
            <a:extLst>
              <a:ext uri="{FF2B5EF4-FFF2-40B4-BE49-F238E27FC236}">
                <a16:creationId xmlns:a16="http://schemas.microsoft.com/office/drawing/2014/main" id="{D1796B4D-0363-43DB-A53B-09C0EE33E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1731963"/>
            <a:ext cx="6101324" cy="5126037"/>
          </a:xfrm>
          <a:prstGeom prst="rect">
            <a:avLst/>
          </a:prstGeom>
        </p:spPr>
      </p:pic>
    </p:spTree>
    <p:extLst>
      <p:ext uri="{BB962C8B-B14F-4D97-AF65-F5344CB8AC3E}">
        <p14:creationId xmlns:p14="http://schemas.microsoft.com/office/powerpoint/2010/main" val="305119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E9BA-6CF7-4B57-AE20-87230E92F6F2}"/>
              </a:ext>
            </a:extLst>
          </p:cNvPr>
          <p:cNvSpPr>
            <a:spLocks noGrp="1"/>
          </p:cNvSpPr>
          <p:nvPr>
            <p:ph type="title"/>
          </p:nvPr>
        </p:nvSpPr>
        <p:spPr>
          <a:xfrm>
            <a:off x="919119" y="265044"/>
            <a:ext cx="10353762" cy="970450"/>
          </a:xfrm>
        </p:spPr>
        <p:txBody>
          <a:bodyPr/>
          <a:lstStyle/>
          <a:p>
            <a:endParaRPr lang="en-US" dirty="0"/>
          </a:p>
        </p:txBody>
      </p:sp>
      <p:pic>
        <p:nvPicPr>
          <p:cNvPr id="5" name="Content Placeholder 4">
            <a:extLst>
              <a:ext uri="{FF2B5EF4-FFF2-40B4-BE49-F238E27FC236}">
                <a16:creationId xmlns:a16="http://schemas.microsoft.com/office/drawing/2014/main" id="{BA3AFAD4-AAFF-4E81-BFA1-529555645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0051"/>
            <a:ext cx="5975639" cy="5277950"/>
          </a:xfrm>
        </p:spPr>
      </p:pic>
      <p:pic>
        <p:nvPicPr>
          <p:cNvPr id="7" name="Picture 6">
            <a:extLst>
              <a:ext uri="{FF2B5EF4-FFF2-40B4-BE49-F238E27FC236}">
                <a16:creationId xmlns:a16="http://schemas.microsoft.com/office/drawing/2014/main" id="{35CFC58D-C107-4498-A55E-38C5F68E8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639" y="1580048"/>
            <a:ext cx="6216361" cy="5277951"/>
          </a:xfrm>
          <a:prstGeom prst="rect">
            <a:avLst/>
          </a:prstGeom>
        </p:spPr>
      </p:pic>
    </p:spTree>
    <p:extLst>
      <p:ext uri="{BB962C8B-B14F-4D97-AF65-F5344CB8AC3E}">
        <p14:creationId xmlns:p14="http://schemas.microsoft.com/office/powerpoint/2010/main" val="187056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DB0F-F1AB-4CF1-88A8-9517CB4D826D}"/>
              </a:ext>
            </a:extLst>
          </p:cNvPr>
          <p:cNvSpPr>
            <a:spLocks noGrp="1"/>
          </p:cNvSpPr>
          <p:nvPr>
            <p:ph type="title"/>
          </p:nvPr>
        </p:nvSpPr>
        <p:spPr>
          <a:xfrm>
            <a:off x="919117" y="124374"/>
            <a:ext cx="10353762" cy="970450"/>
          </a:xfrm>
        </p:spPr>
        <p:txBody>
          <a:bodyPr/>
          <a:lstStyle/>
          <a:p>
            <a:r>
              <a:rPr lang="en-US" dirty="0"/>
              <a:t>VRRP Enable </a:t>
            </a:r>
          </a:p>
        </p:txBody>
      </p:sp>
      <p:pic>
        <p:nvPicPr>
          <p:cNvPr id="5" name="Content Placeholder 4">
            <a:extLst>
              <a:ext uri="{FF2B5EF4-FFF2-40B4-BE49-F238E27FC236}">
                <a16:creationId xmlns:a16="http://schemas.microsoft.com/office/drawing/2014/main" id="{D563AA14-F06B-4020-BC73-13DFAFB1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80050"/>
            <a:ext cx="6096000" cy="5277949"/>
          </a:xfrm>
        </p:spPr>
      </p:pic>
      <p:pic>
        <p:nvPicPr>
          <p:cNvPr id="7" name="Picture 6">
            <a:extLst>
              <a:ext uri="{FF2B5EF4-FFF2-40B4-BE49-F238E27FC236}">
                <a16:creationId xmlns:a16="http://schemas.microsoft.com/office/drawing/2014/main" id="{4C960B8C-8633-4A91-BC58-0E29D4B09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1580049"/>
            <a:ext cx="6096001" cy="5277950"/>
          </a:xfrm>
          <a:prstGeom prst="rect">
            <a:avLst/>
          </a:prstGeom>
        </p:spPr>
      </p:pic>
    </p:spTree>
    <p:extLst>
      <p:ext uri="{BB962C8B-B14F-4D97-AF65-F5344CB8AC3E}">
        <p14:creationId xmlns:p14="http://schemas.microsoft.com/office/powerpoint/2010/main" val="379463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54E0-8F58-42B1-987D-120932350743}"/>
              </a:ext>
            </a:extLst>
          </p:cNvPr>
          <p:cNvSpPr>
            <a:spLocks noGrp="1"/>
          </p:cNvSpPr>
          <p:nvPr>
            <p:ph type="title"/>
          </p:nvPr>
        </p:nvSpPr>
        <p:spPr>
          <a:xfrm>
            <a:off x="919118" y="0"/>
            <a:ext cx="10353762" cy="970450"/>
          </a:xfrm>
        </p:spPr>
        <p:txBody>
          <a:bodyPr/>
          <a:lstStyle/>
          <a:p>
            <a:r>
              <a:rPr lang="en-US" dirty="0"/>
              <a:t>Priority set</a:t>
            </a:r>
          </a:p>
        </p:txBody>
      </p:sp>
      <p:pic>
        <p:nvPicPr>
          <p:cNvPr id="5" name="Content Placeholder 4">
            <a:extLst>
              <a:ext uri="{FF2B5EF4-FFF2-40B4-BE49-F238E27FC236}">
                <a16:creationId xmlns:a16="http://schemas.microsoft.com/office/drawing/2014/main" id="{05DEFA63-73FA-4DFD-89B0-06B94D8E4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80051"/>
            <a:ext cx="6096000" cy="5277950"/>
          </a:xfrm>
        </p:spPr>
      </p:pic>
      <p:pic>
        <p:nvPicPr>
          <p:cNvPr id="7" name="Picture 6">
            <a:extLst>
              <a:ext uri="{FF2B5EF4-FFF2-40B4-BE49-F238E27FC236}">
                <a16:creationId xmlns:a16="http://schemas.microsoft.com/office/drawing/2014/main" id="{BEE3A34C-8A93-4675-B5ED-C2FF6AB97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80048"/>
            <a:ext cx="6096001" cy="5277951"/>
          </a:xfrm>
          <a:prstGeom prst="rect">
            <a:avLst/>
          </a:prstGeom>
        </p:spPr>
      </p:pic>
    </p:spTree>
    <p:extLst>
      <p:ext uri="{BB962C8B-B14F-4D97-AF65-F5344CB8AC3E}">
        <p14:creationId xmlns:p14="http://schemas.microsoft.com/office/powerpoint/2010/main" val="303364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7D5F-1AEB-42AF-A7AF-3B6394A23F9A}"/>
              </a:ext>
            </a:extLst>
          </p:cNvPr>
          <p:cNvSpPr>
            <a:spLocks noGrp="1"/>
          </p:cNvSpPr>
          <p:nvPr>
            <p:ph type="title"/>
          </p:nvPr>
        </p:nvSpPr>
        <p:spPr/>
        <p:txBody>
          <a:bodyPr/>
          <a:lstStyle/>
          <a:p>
            <a:r>
              <a:rPr lang="en-US" dirty="0"/>
              <a:t>Trace </a:t>
            </a:r>
          </a:p>
        </p:txBody>
      </p:sp>
      <p:pic>
        <p:nvPicPr>
          <p:cNvPr id="5" name="Content Placeholder 4">
            <a:extLst>
              <a:ext uri="{FF2B5EF4-FFF2-40B4-BE49-F238E27FC236}">
                <a16:creationId xmlns:a16="http://schemas.microsoft.com/office/drawing/2014/main" id="{F01218DA-2F59-420F-AAD5-C34CD4D29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1731963"/>
            <a:ext cx="4253022" cy="5126037"/>
          </a:xfrm>
        </p:spPr>
      </p:pic>
      <p:pic>
        <p:nvPicPr>
          <p:cNvPr id="7" name="Picture 6">
            <a:extLst>
              <a:ext uri="{FF2B5EF4-FFF2-40B4-BE49-F238E27FC236}">
                <a16:creationId xmlns:a16="http://schemas.microsoft.com/office/drawing/2014/main" id="{42F261C1-29AA-48BE-B631-9EC31A7AE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24" y="1731963"/>
            <a:ext cx="4210493" cy="5126037"/>
          </a:xfrm>
          <a:prstGeom prst="rect">
            <a:avLst/>
          </a:prstGeom>
        </p:spPr>
      </p:pic>
      <p:pic>
        <p:nvPicPr>
          <p:cNvPr id="9" name="Picture 8">
            <a:extLst>
              <a:ext uri="{FF2B5EF4-FFF2-40B4-BE49-F238E27FC236}">
                <a16:creationId xmlns:a16="http://schemas.microsoft.com/office/drawing/2014/main" id="{98DAACBA-AD0F-46C6-AAAA-15A13D9E0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517" y="1731962"/>
            <a:ext cx="3728483" cy="5126037"/>
          </a:xfrm>
          <a:prstGeom prst="rect">
            <a:avLst/>
          </a:prstGeom>
        </p:spPr>
      </p:pic>
    </p:spTree>
    <p:extLst>
      <p:ext uri="{BB962C8B-B14F-4D97-AF65-F5344CB8AC3E}">
        <p14:creationId xmlns:p14="http://schemas.microsoft.com/office/powerpoint/2010/main" val="212345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A223-CC38-437F-8FF9-F551CE5FDE7C}"/>
              </a:ext>
            </a:extLst>
          </p:cNvPr>
          <p:cNvSpPr>
            <a:spLocks noGrp="1"/>
          </p:cNvSpPr>
          <p:nvPr>
            <p:ph type="title"/>
          </p:nvPr>
        </p:nvSpPr>
        <p:spPr>
          <a:xfrm>
            <a:off x="913795" y="0"/>
            <a:ext cx="10353762" cy="970450"/>
          </a:xfrm>
        </p:spPr>
        <p:txBody>
          <a:bodyPr/>
          <a:lstStyle/>
          <a:p>
            <a:r>
              <a:rPr lang="en-US" dirty="0"/>
              <a:t>Project: HSRP</a:t>
            </a:r>
          </a:p>
        </p:txBody>
      </p:sp>
      <p:sp>
        <p:nvSpPr>
          <p:cNvPr id="3" name="Content Placeholder 2">
            <a:extLst>
              <a:ext uri="{FF2B5EF4-FFF2-40B4-BE49-F238E27FC236}">
                <a16:creationId xmlns:a16="http://schemas.microsoft.com/office/drawing/2014/main" id="{B9A6128F-2B3E-4E69-9B8F-729A008E08CD}"/>
              </a:ext>
            </a:extLst>
          </p:cNvPr>
          <p:cNvSpPr>
            <a:spLocks noGrp="1"/>
          </p:cNvSpPr>
          <p:nvPr>
            <p:ph idx="1"/>
          </p:nvPr>
        </p:nvSpPr>
        <p:spPr>
          <a:xfrm>
            <a:off x="913795" y="1732449"/>
            <a:ext cx="10353762" cy="5125551"/>
          </a:xfrm>
        </p:spPr>
        <p:txBody>
          <a:bodyPr>
            <a:normAutofit/>
          </a:bodyPr>
          <a:lstStyle/>
          <a:p>
            <a:r>
              <a:rPr lang="en-US" sz="2400" dirty="0">
                <a:solidFill>
                  <a:schemeClr val="tx1"/>
                </a:solidFill>
              </a:rPr>
              <a:t>Hot Standby Router Protocol</a:t>
            </a:r>
          </a:p>
          <a:p>
            <a:r>
              <a:rPr lang="en-US" sz="2400" dirty="0">
                <a:solidFill>
                  <a:schemeClr val="tx1"/>
                </a:solidFill>
              </a:rPr>
              <a:t>HSRP also allows network hosts to look like they are using a single router and keep connected if the first hop router being used fails to respond.</a:t>
            </a:r>
          </a:p>
          <a:p>
            <a:r>
              <a:rPr lang="en-US" sz="2400" dirty="0">
                <a:solidFill>
                  <a:schemeClr val="tx1"/>
                </a:solidFill>
                <a:effectLst/>
              </a:rPr>
              <a:t>The HSRP normally joins several routers together to create a single virtual server that client machines and networks use</a:t>
            </a:r>
            <a:endParaRPr lang="en-US" sz="2400" dirty="0">
              <a:solidFill>
                <a:schemeClr val="tx1"/>
              </a:solidFill>
            </a:endParaRPr>
          </a:p>
          <a:p>
            <a:r>
              <a:rPr lang="en-US" sz="2400" dirty="0">
                <a:solidFill>
                  <a:schemeClr val="tx1"/>
                </a:solidFill>
                <a:effectLst/>
              </a:rPr>
              <a:t>There are 2 Version.</a:t>
            </a:r>
          </a:p>
          <a:p>
            <a:r>
              <a:rPr lang="en-US" sz="2400" dirty="0">
                <a:solidFill>
                  <a:schemeClr val="tx1"/>
                </a:solidFill>
                <a:effectLst/>
              </a:rPr>
              <a:t>In version one there is 0- 255 grope and in version 2 this grope is between 0- 4095.</a:t>
            </a:r>
            <a:endParaRPr lang="en-US" sz="2400" dirty="0">
              <a:solidFill>
                <a:schemeClr val="tx1"/>
              </a:solidFill>
            </a:endParaRPr>
          </a:p>
        </p:txBody>
      </p:sp>
    </p:spTree>
    <p:extLst>
      <p:ext uri="{BB962C8B-B14F-4D97-AF65-F5344CB8AC3E}">
        <p14:creationId xmlns:p14="http://schemas.microsoft.com/office/powerpoint/2010/main" val="258045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33B-075B-4CE9-8280-E43FAFD4169B}"/>
              </a:ext>
            </a:extLst>
          </p:cNvPr>
          <p:cNvSpPr>
            <a:spLocks noGrp="1"/>
          </p:cNvSpPr>
          <p:nvPr>
            <p:ph type="title"/>
          </p:nvPr>
        </p:nvSpPr>
        <p:spPr>
          <a:xfrm>
            <a:off x="913795" y="0"/>
            <a:ext cx="10353762" cy="970450"/>
          </a:xfrm>
        </p:spPr>
        <p:txBody>
          <a:bodyPr/>
          <a:lstStyle/>
          <a:p>
            <a:r>
              <a:rPr lang="en-US" dirty="0"/>
              <a:t>HSRP</a:t>
            </a:r>
          </a:p>
        </p:txBody>
      </p:sp>
      <p:sp>
        <p:nvSpPr>
          <p:cNvPr id="3" name="Content Placeholder 2">
            <a:extLst>
              <a:ext uri="{FF2B5EF4-FFF2-40B4-BE49-F238E27FC236}">
                <a16:creationId xmlns:a16="http://schemas.microsoft.com/office/drawing/2014/main" id="{50B06B14-6123-46B2-8EC9-F7FF1B99A0EB}"/>
              </a:ext>
            </a:extLst>
          </p:cNvPr>
          <p:cNvSpPr>
            <a:spLocks noGrp="1"/>
          </p:cNvSpPr>
          <p:nvPr>
            <p:ph idx="1"/>
          </p:nvPr>
        </p:nvSpPr>
        <p:spPr>
          <a:xfrm>
            <a:off x="913795" y="1732449"/>
            <a:ext cx="10353762" cy="4058751"/>
          </a:xfrm>
        </p:spPr>
        <p:txBody>
          <a:bodyPr/>
          <a:lstStyle/>
          <a:p>
            <a:r>
              <a:rPr lang="en-US" sz="2400" dirty="0">
                <a:solidFill>
                  <a:schemeClr val="tx1"/>
                </a:solidFill>
              </a:rPr>
              <a:t>Its Cisco proprietary protocol</a:t>
            </a:r>
          </a:p>
          <a:p>
            <a:r>
              <a:rPr lang="en-US" sz="2400" dirty="0">
                <a:solidFill>
                  <a:schemeClr val="tx1"/>
                </a:solidFill>
              </a:rPr>
              <a:t>1 Active, 1 standby rest of other are on listening mode</a:t>
            </a:r>
          </a:p>
          <a:p>
            <a:r>
              <a:rPr lang="en-US" sz="2400" dirty="0">
                <a:solidFill>
                  <a:schemeClr val="tx1"/>
                </a:solidFill>
              </a:rPr>
              <a:t>Use only virtual IP add as gateway</a:t>
            </a:r>
          </a:p>
          <a:p>
            <a:r>
              <a:rPr lang="en-US" sz="2400" dirty="0">
                <a:solidFill>
                  <a:schemeClr val="tx1"/>
                </a:solidFill>
              </a:rPr>
              <a:t>Hello 3sec and hold down timer 10sec</a:t>
            </a:r>
          </a:p>
          <a:p>
            <a:r>
              <a:rPr lang="en-US" sz="2400" dirty="0">
                <a:solidFill>
                  <a:schemeClr val="tx1"/>
                </a:solidFill>
              </a:rPr>
              <a:t>We have to preempt manually </a:t>
            </a:r>
          </a:p>
          <a:p>
            <a:endParaRPr lang="en-US" dirty="0"/>
          </a:p>
        </p:txBody>
      </p:sp>
    </p:spTree>
    <p:extLst>
      <p:ext uri="{BB962C8B-B14F-4D97-AF65-F5344CB8AC3E}">
        <p14:creationId xmlns:p14="http://schemas.microsoft.com/office/powerpoint/2010/main" val="416613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D758-4002-4AFE-8501-C1BD634A42E2}"/>
              </a:ext>
            </a:extLst>
          </p:cNvPr>
          <p:cNvSpPr>
            <a:spLocks noGrp="1"/>
          </p:cNvSpPr>
          <p:nvPr>
            <p:ph type="title"/>
          </p:nvPr>
        </p:nvSpPr>
        <p:spPr>
          <a:xfrm>
            <a:off x="919118" y="0"/>
            <a:ext cx="10353762" cy="970450"/>
          </a:xfrm>
        </p:spPr>
        <p:txBody>
          <a:bodyPr/>
          <a:lstStyle/>
          <a:p>
            <a:endParaRPr lang="en-US" dirty="0"/>
          </a:p>
        </p:txBody>
      </p:sp>
      <p:pic>
        <p:nvPicPr>
          <p:cNvPr id="5" name="Content Placeholder 4">
            <a:extLst>
              <a:ext uri="{FF2B5EF4-FFF2-40B4-BE49-F238E27FC236}">
                <a16:creationId xmlns:a16="http://schemas.microsoft.com/office/drawing/2014/main" id="{D2B1527D-9327-493B-89A2-B0B1013AB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9163"/>
            <a:ext cx="6096000" cy="4668837"/>
          </a:xfrm>
        </p:spPr>
      </p:pic>
      <p:pic>
        <p:nvPicPr>
          <p:cNvPr id="7" name="Picture 6">
            <a:extLst>
              <a:ext uri="{FF2B5EF4-FFF2-40B4-BE49-F238E27FC236}">
                <a16:creationId xmlns:a16="http://schemas.microsoft.com/office/drawing/2014/main" id="{669978F1-85DF-4798-AD41-82F0106A4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89162"/>
            <a:ext cx="6096001" cy="4668837"/>
          </a:xfrm>
          <a:prstGeom prst="rect">
            <a:avLst/>
          </a:prstGeom>
        </p:spPr>
      </p:pic>
    </p:spTree>
    <p:extLst>
      <p:ext uri="{BB962C8B-B14F-4D97-AF65-F5344CB8AC3E}">
        <p14:creationId xmlns:p14="http://schemas.microsoft.com/office/powerpoint/2010/main" val="329425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B74D-D866-4202-BB89-AD4F927ABEC2}"/>
              </a:ext>
            </a:extLst>
          </p:cNvPr>
          <p:cNvSpPr>
            <a:spLocks noGrp="1"/>
          </p:cNvSpPr>
          <p:nvPr>
            <p:ph type="title"/>
          </p:nvPr>
        </p:nvSpPr>
        <p:spPr>
          <a:xfrm>
            <a:off x="919119" y="0"/>
            <a:ext cx="10353762" cy="970450"/>
          </a:xfrm>
        </p:spPr>
        <p:txBody>
          <a:bodyPr/>
          <a:lstStyle/>
          <a:p>
            <a:endParaRPr lang="en-US" dirty="0"/>
          </a:p>
        </p:txBody>
      </p:sp>
      <p:pic>
        <p:nvPicPr>
          <p:cNvPr id="5" name="Content Placeholder 4">
            <a:extLst>
              <a:ext uri="{FF2B5EF4-FFF2-40B4-BE49-F238E27FC236}">
                <a16:creationId xmlns:a16="http://schemas.microsoft.com/office/drawing/2014/main" id="{34AF2168-A6FE-4F54-A431-4683E447B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0051"/>
            <a:ext cx="6096000" cy="5277950"/>
          </a:xfrm>
        </p:spPr>
      </p:pic>
      <p:pic>
        <p:nvPicPr>
          <p:cNvPr id="7" name="Picture 6">
            <a:extLst>
              <a:ext uri="{FF2B5EF4-FFF2-40B4-BE49-F238E27FC236}">
                <a16:creationId xmlns:a16="http://schemas.microsoft.com/office/drawing/2014/main" id="{E872CC88-53DB-4D1C-9E98-9E0BC28E7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0051"/>
            <a:ext cx="6096000" cy="5416506"/>
          </a:xfrm>
          <a:prstGeom prst="rect">
            <a:avLst/>
          </a:prstGeom>
        </p:spPr>
      </p:pic>
    </p:spTree>
    <p:extLst>
      <p:ext uri="{BB962C8B-B14F-4D97-AF65-F5344CB8AC3E}">
        <p14:creationId xmlns:p14="http://schemas.microsoft.com/office/powerpoint/2010/main" val="19421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B8D2-D060-4CAB-94FB-8BDBE6BA40F0}"/>
              </a:ext>
            </a:extLst>
          </p:cNvPr>
          <p:cNvSpPr>
            <a:spLocks noGrp="1"/>
          </p:cNvSpPr>
          <p:nvPr>
            <p:ph type="title"/>
          </p:nvPr>
        </p:nvSpPr>
        <p:spPr>
          <a:xfrm>
            <a:off x="913795" y="96350"/>
            <a:ext cx="10353762" cy="970450"/>
          </a:xfrm>
        </p:spPr>
        <p:txBody>
          <a:bodyPr/>
          <a:lstStyle/>
          <a:p>
            <a:r>
              <a:rPr lang="en-US" dirty="0"/>
              <a:t>Company Details</a:t>
            </a:r>
          </a:p>
        </p:txBody>
      </p:sp>
      <p:sp>
        <p:nvSpPr>
          <p:cNvPr id="3" name="Content Placeholder 2">
            <a:extLst>
              <a:ext uri="{FF2B5EF4-FFF2-40B4-BE49-F238E27FC236}">
                <a16:creationId xmlns:a16="http://schemas.microsoft.com/office/drawing/2014/main" id="{82CC3ECA-C97D-4054-B8C7-F528D227C450}"/>
              </a:ext>
            </a:extLst>
          </p:cNvPr>
          <p:cNvSpPr>
            <a:spLocks noGrp="1"/>
          </p:cNvSpPr>
          <p:nvPr>
            <p:ph idx="1"/>
          </p:nvPr>
        </p:nvSpPr>
        <p:spPr/>
        <p:txBody>
          <a:bodyPr>
            <a:normAutofit/>
          </a:bodyPr>
          <a:lstStyle/>
          <a:p>
            <a:pPr marL="36900" indent="0">
              <a:buNone/>
            </a:pPr>
            <a:r>
              <a:rPr lang="en-US" sz="2400" dirty="0"/>
              <a:t>Company Name: ADN </a:t>
            </a:r>
            <a:r>
              <a:rPr lang="en-US" sz="2400" dirty="0" err="1"/>
              <a:t>EduServices</a:t>
            </a:r>
            <a:r>
              <a:rPr lang="en-US" sz="2400" dirty="0"/>
              <a:t> Ltd.</a:t>
            </a:r>
          </a:p>
          <a:p>
            <a:pPr marL="36900" indent="0">
              <a:buNone/>
            </a:pPr>
            <a:endParaRPr lang="en-US" sz="2400" dirty="0"/>
          </a:p>
          <a:p>
            <a:pPr marL="36900" indent="0">
              <a:buNone/>
            </a:pPr>
            <a:endParaRPr lang="en-US" sz="2400" dirty="0"/>
          </a:p>
          <a:p>
            <a:pPr marL="36900" indent="0">
              <a:buNone/>
            </a:pPr>
            <a:r>
              <a:rPr lang="en-US" sz="2400" dirty="0"/>
              <a:t>Add: </a:t>
            </a:r>
            <a:r>
              <a:rPr lang="en-US" sz="2400" dirty="0" err="1"/>
              <a:t>Malancha</a:t>
            </a:r>
            <a:r>
              <a:rPr lang="en-US" sz="2400" dirty="0"/>
              <a:t> Green</a:t>
            </a:r>
          </a:p>
          <a:p>
            <a:pPr marL="36900" indent="0">
              <a:buNone/>
            </a:pPr>
            <a:r>
              <a:rPr lang="en-US" sz="2400" dirty="0"/>
              <a:t>	   House#58, Road#3/A</a:t>
            </a:r>
          </a:p>
          <a:p>
            <a:pPr marL="36900" indent="0">
              <a:buNone/>
            </a:pPr>
            <a:r>
              <a:rPr lang="en-US" sz="2400" dirty="0"/>
              <a:t>	   Dhanmondi, Dhaka-1205</a:t>
            </a:r>
          </a:p>
          <a:p>
            <a:pPr marL="36900" indent="0">
              <a:buNone/>
            </a:pPr>
            <a:r>
              <a:rPr lang="en-US" sz="2400" dirty="0"/>
              <a:t>	   Bangladesh </a:t>
            </a:r>
          </a:p>
        </p:txBody>
      </p:sp>
    </p:spTree>
    <p:extLst>
      <p:ext uri="{BB962C8B-B14F-4D97-AF65-F5344CB8AC3E}">
        <p14:creationId xmlns:p14="http://schemas.microsoft.com/office/powerpoint/2010/main" val="307309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BD7B-247C-479D-B04D-BA0D558186EF}"/>
              </a:ext>
            </a:extLst>
          </p:cNvPr>
          <p:cNvSpPr>
            <a:spLocks noGrp="1"/>
          </p:cNvSpPr>
          <p:nvPr>
            <p:ph type="title"/>
          </p:nvPr>
        </p:nvSpPr>
        <p:spPr>
          <a:xfrm>
            <a:off x="919119" y="0"/>
            <a:ext cx="10353762" cy="970450"/>
          </a:xfrm>
        </p:spPr>
        <p:txBody>
          <a:bodyPr/>
          <a:lstStyle/>
          <a:p>
            <a:r>
              <a:rPr lang="en-US" dirty="0"/>
              <a:t>Ping</a:t>
            </a:r>
          </a:p>
        </p:txBody>
      </p:sp>
      <p:pic>
        <p:nvPicPr>
          <p:cNvPr id="5" name="Content Placeholder 4">
            <a:extLst>
              <a:ext uri="{FF2B5EF4-FFF2-40B4-BE49-F238E27FC236}">
                <a16:creationId xmlns:a16="http://schemas.microsoft.com/office/drawing/2014/main" id="{79EABCF3-A6A0-43AB-9FFB-490E1F04A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95132"/>
            <a:ext cx="12191999" cy="6858000"/>
          </a:xfrm>
        </p:spPr>
      </p:pic>
    </p:spTree>
    <p:extLst>
      <p:ext uri="{BB962C8B-B14F-4D97-AF65-F5344CB8AC3E}">
        <p14:creationId xmlns:p14="http://schemas.microsoft.com/office/powerpoint/2010/main" val="178885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36A6-FA9F-4F95-BFD1-B556EFDCB46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EA32EFB-C52C-4C57-ADE0-34D308253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118519"/>
            <a:ext cx="10353762" cy="4229272"/>
          </a:xfrm>
        </p:spPr>
      </p:pic>
    </p:spTree>
    <p:extLst>
      <p:ext uri="{BB962C8B-B14F-4D97-AF65-F5344CB8AC3E}">
        <p14:creationId xmlns:p14="http://schemas.microsoft.com/office/powerpoint/2010/main" val="406468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0698-0C45-4FE2-B5EF-0BC5860F1504}"/>
              </a:ext>
            </a:extLst>
          </p:cNvPr>
          <p:cNvSpPr>
            <a:spLocks noGrp="1"/>
          </p:cNvSpPr>
          <p:nvPr>
            <p:ph type="title"/>
          </p:nvPr>
        </p:nvSpPr>
        <p:spPr>
          <a:xfrm>
            <a:off x="913795" y="0"/>
            <a:ext cx="10353762" cy="970450"/>
          </a:xfrm>
        </p:spPr>
        <p:txBody>
          <a:bodyPr/>
          <a:lstStyle/>
          <a:p>
            <a:r>
              <a:rPr lang="en-US" dirty="0"/>
              <a:t>Which one Is Better </a:t>
            </a:r>
          </a:p>
        </p:txBody>
      </p:sp>
      <p:sp>
        <p:nvSpPr>
          <p:cNvPr id="3" name="Content Placeholder 2">
            <a:extLst>
              <a:ext uri="{FF2B5EF4-FFF2-40B4-BE49-F238E27FC236}">
                <a16:creationId xmlns:a16="http://schemas.microsoft.com/office/drawing/2014/main" id="{557FEAFE-B1C0-4D2D-A616-651615EAC439}"/>
              </a:ext>
            </a:extLst>
          </p:cNvPr>
          <p:cNvSpPr>
            <a:spLocks noGrp="1"/>
          </p:cNvSpPr>
          <p:nvPr>
            <p:ph idx="1"/>
          </p:nvPr>
        </p:nvSpPr>
        <p:spPr>
          <a:xfrm>
            <a:off x="913795" y="1272209"/>
            <a:ext cx="10353762" cy="4518991"/>
          </a:xfrm>
        </p:spPr>
        <p:txBody>
          <a:bodyPr>
            <a:normAutofit/>
          </a:bodyPr>
          <a:lstStyle/>
          <a:p>
            <a:r>
              <a:rPr lang="en-US" sz="2400" dirty="0">
                <a:solidFill>
                  <a:schemeClr val="tx1"/>
                </a:solidFill>
              </a:rPr>
              <a:t>Both protocols are efficient. It depends which devices we are using </a:t>
            </a:r>
          </a:p>
          <a:p>
            <a:r>
              <a:rPr lang="en-US" sz="2400" dirty="0">
                <a:solidFill>
                  <a:schemeClr val="tx1"/>
                </a:solidFill>
              </a:rPr>
              <a:t>According to few sources VRRP is Better</a:t>
            </a:r>
          </a:p>
          <a:p>
            <a:pPr marL="36900" indent="0">
              <a:buNone/>
            </a:pPr>
            <a:r>
              <a:rPr lang="en-US" sz="2400" dirty="0">
                <a:solidFill>
                  <a:schemeClr val="tx1"/>
                </a:solidFill>
              </a:rPr>
              <a:t>Reasons :</a:t>
            </a:r>
          </a:p>
          <a:p>
            <a:pPr marL="494100" indent="-457200">
              <a:buFont typeface="+mj-lt"/>
              <a:buAutoNum type="arabicPeriod"/>
            </a:pPr>
            <a:r>
              <a:rPr lang="en-US" sz="2400" dirty="0">
                <a:solidFill>
                  <a:schemeClr val="tx1"/>
                </a:solidFill>
              </a:rPr>
              <a:t>VRRP Hello time is 1sec</a:t>
            </a:r>
          </a:p>
          <a:p>
            <a:pPr marL="494100" indent="-457200">
              <a:buFont typeface="+mj-lt"/>
              <a:buAutoNum type="arabicPeriod"/>
            </a:pPr>
            <a:r>
              <a:rPr lang="en-US" sz="2400" dirty="0">
                <a:solidFill>
                  <a:schemeClr val="tx1"/>
                </a:solidFill>
              </a:rPr>
              <a:t>Preempt automatically enable </a:t>
            </a:r>
          </a:p>
          <a:p>
            <a:pPr marL="494100" indent="-457200">
              <a:buFont typeface="+mj-lt"/>
              <a:buAutoNum type="arabicPeriod"/>
            </a:pPr>
            <a:r>
              <a:rPr lang="en-US" sz="2400" dirty="0">
                <a:solidFill>
                  <a:schemeClr val="tx1"/>
                </a:solidFill>
              </a:rPr>
              <a:t>It’s  Open standard </a:t>
            </a:r>
          </a:p>
          <a:p>
            <a:pPr marL="494100" indent="-457200">
              <a:buFont typeface="+mj-lt"/>
              <a:buAutoNum type="arabicPeriod"/>
            </a:pPr>
            <a:r>
              <a:rPr lang="en-US" sz="2400" dirty="0">
                <a:solidFill>
                  <a:schemeClr val="tx1"/>
                </a:solidFill>
              </a:rPr>
              <a:t>Any backup can perform as Master when primary device fail to connect </a:t>
            </a:r>
          </a:p>
        </p:txBody>
      </p:sp>
    </p:spTree>
    <p:extLst>
      <p:ext uri="{BB962C8B-B14F-4D97-AF65-F5344CB8AC3E}">
        <p14:creationId xmlns:p14="http://schemas.microsoft.com/office/powerpoint/2010/main" val="402580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707-169F-49C0-A736-B12C239E2D4D}"/>
              </a:ext>
            </a:extLst>
          </p:cNvPr>
          <p:cNvSpPr>
            <a:spLocks noGrp="1"/>
          </p:cNvSpPr>
          <p:nvPr>
            <p:ph type="title"/>
          </p:nvPr>
        </p:nvSpPr>
        <p:spPr>
          <a:xfrm>
            <a:off x="913795" y="96350"/>
            <a:ext cx="10353762" cy="970450"/>
          </a:xfrm>
        </p:spPr>
        <p:txBody>
          <a:bodyPr/>
          <a:lstStyle/>
          <a:p>
            <a:r>
              <a:rPr lang="en-US" dirty="0"/>
              <a:t>Company Working Process</a:t>
            </a:r>
          </a:p>
        </p:txBody>
      </p:sp>
      <p:sp>
        <p:nvSpPr>
          <p:cNvPr id="3" name="Content Placeholder 2">
            <a:extLst>
              <a:ext uri="{FF2B5EF4-FFF2-40B4-BE49-F238E27FC236}">
                <a16:creationId xmlns:a16="http://schemas.microsoft.com/office/drawing/2014/main" id="{ED62D9F2-9173-4168-8E8D-5AD52A27C597}"/>
              </a:ext>
            </a:extLst>
          </p:cNvPr>
          <p:cNvSpPr>
            <a:spLocks noGrp="1"/>
          </p:cNvSpPr>
          <p:nvPr>
            <p:ph idx="1"/>
          </p:nvPr>
        </p:nvSpPr>
        <p:spPr/>
        <p:txBody>
          <a:bodyPr/>
          <a:lstStyle/>
          <a:p>
            <a:r>
              <a:rPr lang="en-US" sz="2400" dirty="0">
                <a:solidFill>
                  <a:schemeClr val="tx1"/>
                </a:solidFill>
              </a:rPr>
              <a:t>Our Company follow Agile-Scrum process.</a:t>
            </a:r>
          </a:p>
          <a:p>
            <a:r>
              <a:rPr lang="en-US" sz="2400" dirty="0">
                <a:solidFill>
                  <a:schemeClr val="tx1"/>
                </a:solidFill>
              </a:rPr>
              <a:t>Every development, requirement and solution come through collaboration self organizing cross-functional teams.</a:t>
            </a:r>
          </a:p>
          <a:p>
            <a:r>
              <a:rPr lang="en-US" sz="2400" dirty="0">
                <a:solidFill>
                  <a:schemeClr val="tx1"/>
                </a:solidFill>
              </a:rPr>
              <a:t>It promote a disciplined project management system.</a:t>
            </a:r>
          </a:p>
          <a:p>
            <a:r>
              <a:rPr lang="en-US" sz="2400" dirty="0">
                <a:solidFill>
                  <a:schemeClr val="tx1"/>
                </a:solidFill>
              </a:rPr>
              <a:t>What I have done since the last meeting.</a:t>
            </a:r>
          </a:p>
          <a:p>
            <a:r>
              <a:rPr lang="en-US" sz="2400" dirty="0">
                <a:solidFill>
                  <a:schemeClr val="tx1"/>
                </a:solidFill>
              </a:rPr>
              <a:t>Discuses</a:t>
            </a:r>
          </a:p>
          <a:p>
            <a:r>
              <a:rPr lang="en-US" sz="2400" dirty="0">
                <a:solidFill>
                  <a:schemeClr val="tx1"/>
                </a:solidFill>
              </a:rPr>
              <a:t>Issues that I have to solve. </a:t>
            </a:r>
          </a:p>
          <a:p>
            <a:endParaRPr lang="en-US" sz="2400" dirty="0"/>
          </a:p>
          <a:p>
            <a:endParaRPr lang="en-US" dirty="0"/>
          </a:p>
          <a:p>
            <a:endParaRPr lang="en-US" dirty="0"/>
          </a:p>
        </p:txBody>
      </p:sp>
    </p:spTree>
    <p:extLst>
      <p:ext uri="{BB962C8B-B14F-4D97-AF65-F5344CB8AC3E}">
        <p14:creationId xmlns:p14="http://schemas.microsoft.com/office/powerpoint/2010/main" val="2975050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D409-701A-4F4A-BD8C-87C48A2B35F2}"/>
              </a:ext>
            </a:extLst>
          </p:cNvPr>
          <p:cNvSpPr>
            <a:spLocks noGrp="1"/>
          </p:cNvSpPr>
          <p:nvPr>
            <p:ph type="title"/>
          </p:nvPr>
        </p:nvSpPr>
        <p:spPr>
          <a:xfrm>
            <a:off x="913795" y="96350"/>
            <a:ext cx="10353762" cy="970450"/>
          </a:xfrm>
        </p:spPr>
        <p:txBody>
          <a:bodyPr/>
          <a:lstStyle/>
          <a:p>
            <a:r>
              <a:rPr lang="en-US" dirty="0"/>
              <a:t>Project: VRRP</a:t>
            </a:r>
          </a:p>
        </p:txBody>
      </p:sp>
      <p:sp>
        <p:nvSpPr>
          <p:cNvPr id="3" name="Content Placeholder 2">
            <a:extLst>
              <a:ext uri="{FF2B5EF4-FFF2-40B4-BE49-F238E27FC236}">
                <a16:creationId xmlns:a16="http://schemas.microsoft.com/office/drawing/2014/main" id="{F3A6D3E6-BBD6-4A88-B925-A9EE3E0FCA62}"/>
              </a:ext>
            </a:extLst>
          </p:cNvPr>
          <p:cNvSpPr>
            <a:spLocks noGrp="1"/>
          </p:cNvSpPr>
          <p:nvPr>
            <p:ph idx="1"/>
          </p:nvPr>
        </p:nvSpPr>
        <p:spPr>
          <a:xfrm>
            <a:off x="913795" y="1732449"/>
            <a:ext cx="10353762" cy="4859737"/>
          </a:xfrm>
        </p:spPr>
        <p:txBody>
          <a:bodyPr>
            <a:noAutofit/>
          </a:bodyPr>
          <a:lstStyle/>
          <a:p>
            <a:r>
              <a:rPr lang="en-US" sz="2400" dirty="0">
                <a:solidFill>
                  <a:schemeClr val="tx1"/>
                </a:solidFill>
              </a:rPr>
              <a:t>Virtual router redundancy protocol </a:t>
            </a:r>
          </a:p>
          <a:p>
            <a:r>
              <a:rPr lang="en-US" sz="2400" dirty="0">
                <a:solidFill>
                  <a:schemeClr val="tx1"/>
                </a:solidFill>
              </a:rPr>
              <a:t>It provides fail-over/ redundancy for layer 3 based gateway devices</a:t>
            </a:r>
          </a:p>
          <a:p>
            <a:r>
              <a:rPr lang="en-US" sz="2400" dirty="0">
                <a:solidFill>
                  <a:schemeClr val="tx1"/>
                </a:solidFill>
              </a:rPr>
              <a:t>One Master rest of them are backup.</a:t>
            </a:r>
          </a:p>
          <a:p>
            <a:r>
              <a:rPr lang="en-US" sz="2400" dirty="0">
                <a:solidFill>
                  <a:schemeClr val="tx1"/>
                </a:solidFill>
              </a:rPr>
              <a:t>When Master gateway device in the network fail, the VRRP enable pre-configured backup devices take over its place within 1 sec and resume the network function.</a:t>
            </a:r>
          </a:p>
          <a:p>
            <a:r>
              <a:rPr lang="en-US" sz="2400" dirty="0">
                <a:solidFill>
                  <a:schemeClr val="tx1"/>
                </a:solidFill>
              </a:rPr>
              <a:t>It’s so fast that user don’t experience an disruption of network services  </a:t>
            </a:r>
          </a:p>
          <a:p>
            <a:r>
              <a:rPr lang="en-US" sz="2400" dirty="0">
                <a:solidFill>
                  <a:schemeClr val="tx1"/>
                </a:solidFill>
              </a:rPr>
              <a:t>It can also works for load balancing.</a:t>
            </a:r>
          </a:p>
        </p:txBody>
      </p:sp>
    </p:spTree>
    <p:extLst>
      <p:ext uri="{BB962C8B-B14F-4D97-AF65-F5344CB8AC3E}">
        <p14:creationId xmlns:p14="http://schemas.microsoft.com/office/powerpoint/2010/main" val="334249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D1AF-A0F5-4B2F-8FC1-8C71C5A46AB4}"/>
              </a:ext>
            </a:extLst>
          </p:cNvPr>
          <p:cNvSpPr>
            <a:spLocks noGrp="1"/>
          </p:cNvSpPr>
          <p:nvPr>
            <p:ph type="title"/>
          </p:nvPr>
        </p:nvSpPr>
        <p:spPr>
          <a:xfrm>
            <a:off x="913795" y="96350"/>
            <a:ext cx="10353762" cy="970450"/>
          </a:xfrm>
        </p:spPr>
        <p:txBody>
          <a:bodyPr/>
          <a:lstStyle/>
          <a:p>
            <a:r>
              <a:rPr lang="en-US" dirty="0"/>
              <a:t>VRRP</a:t>
            </a:r>
          </a:p>
        </p:txBody>
      </p:sp>
      <p:sp>
        <p:nvSpPr>
          <p:cNvPr id="6" name="Content Placeholder 5">
            <a:extLst>
              <a:ext uri="{FF2B5EF4-FFF2-40B4-BE49-F238E27FC236}">
                <a16:creationId xmlns:a16="http://schemas.microsoft.com/office/drawing/2014/main" id="{084B5F21-DE29-4458-8849-ABDBC167B291}"/>
              </a:ext>
            </a:extLst>
          </p:cNvPr>
          <p:cNvSpPr>
            <a:spLocks noGrp="1"/>
          </p:cNvSpPr>
          <p:nvPr>
            <p:ph idx="1"/>
          </p:nvPr>
        </p:nvSpPr>
        <p:spPr/>
        <p:txBody>
          <a:bodyPr>
            <a:normAutofit/>
          </a:bodyPr>
          <a:lstStyle/>
          <a:p>
            <a:pPr marL="494100" indent="-457200">
              <a:buFont typeface="+mj-lt"/>
              <a:buAutoNum type="arabicPeriod"/>
            </a:pPr>
            <a:r>
              <a:rPr lang="en-US" sz="2400" dirty="0">
                <a:solidFill>
                  <a:schemeClr val="tx1"/>
                </a:solidFill>
              </a:rPr>
              <a:t>Its Open Standard Protocol. Multiple vendor  supported protocol. Cisco and Juniper both can use it</a:t>
            </a:r>
          </a:p>
          <a:p>
            <a:pPr marL="494100" indent="-457200">
              <a:buFont typeface="+mj-lt"/>
              <a:buAutoNum type="arabicPeriod"/>
            </a:pPr>
            <a:r>
              <a:rPr lang="en-US" sz="2400" dirty="0">
                <a:solidFill>
                  <a:schemeClr val="tx1"/>
                </a:solidFill>
              </a:rPr>
              <a:t>It can use Physical and Virtual Address </a:t>
            </a:r>
          </a:p>
          <a:p>
            <a:pPr marL="494100" indent="-457200">
              <a:buFont typeface="+mj-lt"/>
              <a:buAutoNum type="arabicPeriod"/>
            </a:pPr>
            <a:r>
              <a:rPr lang="en-US" sz="2400" dirty="0">
                <a:solidFill>
                  <a:schemeClr val="tx1"/>
                </a:solidFill>
              </a:rPr>
              <a:t>Real IP address can be use as gateway.</a:t>
            </a:r>
          </a:p>
          <a:p>
            <a:pPr marL="494100" indent="-457200">
              <a:buFont typeface="+mj-lt"/>
              <a:buAutoNum type="arabicPeriod"/>
            </a:pPr>
            <a:r>
              <a:rPr lang="en-US" sz="2400" dirty="0">
                <a:solidFill>
                  <a:schemeClr val="tx1"/>
                </a:solidFill>
              </a:rPr>
              <a:t>Hello 1sec and Hold down timer 3sec.</a:t>
            </a:r>
          </a:p>
          <a:p>
            <a:pPr marL="494100" indent="-457200">
              <a:buFont typeface="+mj-lt"/>
              <a:buAutoNum type="arabicPeriod"/>
            </a:pPr>
            <a:r>
              <a:rPr lang="en-US" sz="2400" dirty="0">
                <a:solidFill>
                  <a:schemeClr val="tx1"/>
                </a:solidFill>
              </a:rPr>
              <a:t>By default Preempt is enable.</a:t>
            </a:r>
          </a:p>
          <a:p>
            <a:pPr marL="494100" indent="-457200">
              <a:buFont typeface="+mj-lt"/>
              <a:buAutoNum type="arabicPeriod"/>
            </a:pPr>
            <a:r>
              <a:rPr lang="en-US" sz="2400" dirty="0">
                <a:solidFill>
                  <a:schemeClr val="tx1"/>
                </a:solidFill>
              </a:rPr>
              <a:t>It is a network layer protocol</a:t>
            </a:r>
          </a:p>
        </p:txBody>
      </p:sp>
    </p:spTree>
    <p:extLst>
      <p:ext uri="{BB962C8B-B14F-4D97-AF65-F5344CB8AC3E}">
        <p14:creationId xmlns:p14="http://schemas.microsoft.com/office/powerpoint/2010/main" val="354470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E438-D083-437C-A98B-27D739F7B956}"/>
              </a:ext>
            </a:extLst>
          </p:cNvPr>
          <p:cNvSpPr>
            <a:spLocks noGrp="1"/>
          </p:cNvSpPr>
          <p:nvPr>
            <p:ph type="title"/>
          </p:nvPr>
        </p:nvSpPr>
        <p:spPr>
          <a:xfrm>
            <a:off x="913795" y="96350"/>
            <a:ext cx="10353762" cy="970450"/>
          </a:xfrm>
        </p:spPr>
        <p:txBody>
          <a:bodyPr/>
          <a:lstStyle/>
          <a:p>
            <a:r>
              <a:rPr lang="en-US" dirty="0"/>
              <a:t>Tools: GNS-3</a:t>
            </a:r>
          </a:p>
        </p:txBody>
      </p:sp>
      <p:sp>
        <p:nvSpPr>
          <p:cNvPr id="3" name="Content Placeholder 2">
            <a:extLst>
              <a:ext uri="{FF2B5EF4-FFF2-40B4-BE49-F238E27FC236}">
                <a16:creationId xmlns:a16="http://schemas.microsoft.com/office/drawing/2014/main" id="{BD738C10-3141-4156-9541-FCDADCADEB55}"/>
              </a:ext>
            </a:extLst>
          </p:cNvPr>
          <p:cNvSpPr>
            <a:spLocks noGrp="1"/>
          </p:cNvSpPr>
          <p:nvPr>
            <p:ph idx="1"/>
          </p:nvPr>
        </p:nvSpPr>
        <p:spPr/>
        <p:txBody>
          <a:bodyPr>
            <a:normAutofit/>
          </a:bodyPr>
          <a:lstStyle/>
          <a:p>
            <a:r>
              <a:rPr lang="en-US" sz="2400" dirty="0">
                <a:solidFill>
                  <a:schemeClr val="tx1"/>
                </a:solidFill>
                <a:effectLst/>
              </a:rPr>
              <a:t>Graphical Network Simulator-3 </a:t>
            </a:r>
          </a:p>
          <a:p>
            <a:r>
              <a:rPr lang="en-US" sz="2400" dirty="0">
                <a:solidFill>
                  <a:schemeClr val="tx1"/>
                </a:solidFill>
                <a:effectLst/>
              </a:rPr>
              <a:t>First introduce in 2008</a:t>
            </a:r>
          </a:p>
          <a:p>
            <a:r>
              <a:rPr lang="en-US" sz="2400" dirty="0">
                <a:solidFill>
                  <a:schemeClr val="tx1"/>
                </a:solidFill>
                <a:effectLst/>
              </a:rPr>
              <a:t>Its upgraded than packet tracer</a:t>
            </a:r>
          </a:p>
          <a:p>
            <a:r>
              <a:rPr lang="en-US" sz="2400" dirty="0">
                <a:solidFill>
                  <a:schemeClr val="tx1"/>
                </a:solidFill>
                <a:effectLst/>
              </a:rPr>
              <a:t>It’s allow to design complex network topologies </a:t>
            </a:r>
          </a:p>
          <a:p>
            <a:r>
              <a:rPr lang="en-US" sz="2400" dirty="0">
                <a:solidFill>
                  <a:schemeClr val="tx1"/>
                </a:solidFill>
                <a:effectLst/>
              </a:rPr>
              <a:t>Simulated topology can be connected to real world.</a:t>
            </a:r>
          </a:p>
          <a:p>
            <a:r>
              <a:rPr lang="en-US" sz="2400" dirty="0">
                <a:solidFill>
                  <a:schemeClr val="tx1"/>
                </a:solidFill>
                <a:effectLst/>
              </a:rPr>
              <a:t>Other devices and vendors are also supported</a:t>
            </a:r>
            <a:endParaRPr lang="en-US" sz="2400" dirty="0">
              <a:solidFill>
                <a:schemeClr val="tx1"/>
              </a:solidFill>
            </a:endParaRPr>
          </a:p>
        </p:txBody>
      </p:sp>
    </p:spTree>
    <p:extLst>
      <p:ext uri="{BB962C8B-B14F-4D97-AF65-F5344CB8AC3E}">
        <p14:creationId xmlns:p14="http://schemas.microsoft.com/office/powerpoint/2010/main" val="90263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9CBC-270B-47E7-8B0B-399FA6A19CBC}"/>
              </a:ext>
            </a:extLst>
          </p:cNvPr>
          <p:cNvSpPr>
            <a:spLocks noGrp="1"/>
          </p:cNvSpPr>
          <p:nvPr>
            <p:ph type="title"/>
          </p:nvPr>
        </p:nvSpPr>
        <p:spPr>
          <a:xfrm>
            <a:off x="919119" y="0"/>
            <a:ext cx="10353762" cy="970450"/>
          </a:xfrm>
        </p:spPr>
        <p:txBody>
          <a:bodyPr/>
          <a:lstStyle/>
          <a:p>
            <a:r>
              <a:rPr lang="en-US" dirty="0"/>
              <a:t>VRRP Tropology </a:t>
            </a:r>
          </a:p>
        </p:txBody>
      </p:sp>
      <p:pic>
        <p:nvPicPr>
          <p:cNvPr id="13" name="Content Placeholder 12">
            <a:extLst>
              <a:ext uri="{FF2B5EF4-FFF2-40B4-BE49-F238E27FC236}">
                <a16:creationId xmlns:a16="http://schemas.microsoft.com/office/drawing/2014/main" id="{53CDAD88-B43A-47B5-B9BB-B2AE9C3504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31963"/>
            <a:ext cx="12192000" cy="5126037"/>
          </a:xfrm>
        </p:spPr>
      </p:pic>
    </p:spTree>
    <p:extLst>
      <p:ext uri="{BB962C8B-B14F-4D97-AF65-F5344CB8AC3E}">
        <p14:creationId xmlns:p14="http://schemas.microsoft.com/office/powerpoint/2010/main" val="144360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721A-4181-4D64-A44C-B4EE1E88E093}"/>
              </a:ext>
            </a:extLst>
          </p:cNvPr>
          <p:cNvSpPr>
            <a:spLocks noGrp="1"/>
          </p:cNvSpPr>
          <p:nvPr>
            <p:ph type="title"/>
          </p:nvPr>
        </p:nvSpPr>
        <p:spPr>
          <a:xfrm>
            <a:off x="913795" y="318051"/>
            <a:ext cx="10353762" cy="970450"/>
          </a:xfrm>
        </p:spPr>
        <p:txBody>
          <a:bodyPr/>
          <a:lstStyle/>
          <a:p>
            <a:r>
              <a:rPr lang="en-US" dirty="0"/>
              <a:t>IIG</a:t>
            </a:r>
          </a:p>
        </p:txBody>
      </p:sp>
      <p:sp>
        <p:nvSpPr>
          <p:cNvPr id="3" name="Content Placeholder 2">
            <a:extLst>
              <a:ext uri="{FF2B5EF4-FFF2-40B4-BE49-F238E27FC236}">
                <a16:creationId xmlns:a16="http://schemas.microsoft.com/office/drawing/2014/main" id="{361E634B-D9F0-4E6D-83F4-46EA93F7153B}"/>
              </a:ext>
            </a:extLst>
          </p:cNvPr>
          <p:cNvSpPr>
            <a:spLocks noGrp="1"/>
          </p:cNvSpPr>
          <p:nvPr>
            <p:ph idx="1"/>
          </p:nvPr>
        </p:nvSpPr>
        <p:spPr>
          <a:xfrm>
            <a:off x="913795" y="1755913"/>
            <a:ext cx="10353762" cy="5075583"/>
          </a:xfrm>
        </p:spPr>
        <p:txBody>
          <a:bodyPr/>
          <a:lstStyle/>
          <a:p>
            <a:r>
              <a:rPr lang="en-US" dirty="0">
                <a:solidFill>
                  <a:schemeClr val="tx1"/>
                </a:solidFill>
              </a:rPr>
              <a:t>International Internet gateway. </a:t>
            </a:r>
            <a:r>
              <a:rPr lang="en-US" dirty="0">
                <a:solidFill>
                  <a:schemeClr val="tx1"/>
                </a:solidFill>
                <a:effectLst/>
              </a:rPr>
              <a:t>are the internet data communications services for connecting with internet service providers in both domestic and international. IP Transit Service is to connect with multinational internet data by using network in Thailand as a hub.</a:t>
            </a:r>
          </a:p>
          <a:p>
            <a:r>
              <a:rPr lang="en-US" dirty="0">
                <a:solidFill>
                  <a:schemeClr val="tx1"/>
                </a:solidFill>
                <a:effectLst/>
              </a:rPr>
              <a:t>The company aims to offer these services to both domestic and international service providers as well as mobile phone and broadband service providers</a:t>
            </a:r>
            <a:r>
              <a:rPr lang="en-US" dirty="0">
                <a:effectLst/>
              </a:rPr>
              <a:t>.</a:t>
            </a:r>
          </a:p>
        </p:txBody>
      </p:sp>
    </p:spTree>
    <p:extLst>
      <p:ext uri="{BB962C8B-B14F-4D97-AF65-F5344CB8AC3E}">
        <p14:creationId xmlns:p14="http://schemas.microsoft.com/office/powerpoint/2010/main" val="360340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2B89-FF66-4D6F-824A-B69B911D890D}"/>
              </a:ext>
            </a:extLst>
          </p:cNvPr>
          <p:cNvSpPr>
            <a:spLocks noGrp="1"/>
          </p:cNvSpPr>
          <p:nvPr>
            <p:ph type="title"/>
          </p:nvPr>
        </p:nvSpPr>
        <p:spPr/>
        <p:txBody>
          <a:bodyPr/>
          <a:lstStyle/>
          <a:p>
            <a:r>
              <a:rPr lang="en-US" dirty="0"/>
              <a:t>Router </a:t>
            </a:r>
          </a:p>
        </p:txBody>
      </p:sp>
      <p:sp>
        <p:nvSpPr>
          <p:cNvPr id="3" name="Content Placeholder 2">
            <a:extLst>
              <a:ext uri="{FF2B5EF4-FFF2-40B4-BE49-F238E27FC236}">
                <a16:creationId xmlns:a16="http://schemas.microsoft.com/office/drawing/2014/main" id="{66898A98-1677-4F71-847D-296FA2251C2F}"/>
              </a:ext>
            </a:extLst>
          </p:cNvPr>
          <p:cNvSpPr>
            <a:spLocks noGrp="1"/>
          </p:cNvSpPr>
          <p:nvPr>
            <p:ph idx="1"/>
          </p:nvPr>
        </p:nvSpPr>
        <p:spPr/>
        <p:txBody>
          <a:bodyPr/>
          <a:lstStyle/>
          <a:p>
            <a:r>
              <a:rPr lang="en-US" dirty="0">
                <a:solidFill>
                  <a:schemeClr val="tx1"/>
                </a:solidFill>
                <a:effectLst/>
              </a:rPr>
              <a:t>It is a networking device that forwards data packets between computer networks.</a:t>
            </a:r>
          </a:p>
          <a:p>
            <a:r>
              <a:rPr lang="en-US" dirty="0">
                <a:solidFill>
                  <a:schemeClr val="tx1"/>
                </a:solidFill>
                <a:effectLst/>
              </a:rPr>
              <a:t>objective is to connect various network simultaneously</a:t>
            </a:r>
          </a:p>
          <a:p>
            <a:r>
              <a:rPr lang="en-US" dirty="0">
                <a:solidFill>
                  <a:schemeClr val="tx1"/>
                </a:solidFill>
                <a:effectLst/>
              </a:rPr>
              <a:t>It is Layer-3 device </a:t>
            </a:r>
          </a:p>
          <a:p>
            <a:endParaRPr lang="en-US" dirty="0">
              <a:solidFill>
                <a:schemeClr val="tx1"/>
              </a:solidFill>
            </a:endParaRPr>
          </a:p>
        </p:txBody>
      </p:sp>
    </p:spTree>
    <p:extLst>
      <p:ext uri="{BB962C8B-B14F-4D97-AF65-F5344CB8AC3E}">
        <p14:creationId xmlns:p14="http://schemas.microsoft.com/office/powerpoint/2010/main" val="314296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1880</TotalTime>
  <Words>599</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Calisto MT</vt:lpstr>
      <vt:lpstr>Times New Roman</vt:lpstr>
      <vt:lpstr>Wingdings 2</vt:lpstr>
      <vt:lpstr>Slate</vt:lpstr>
      <vt:lpstr>Virtual Router Redundancy Protocol and Hot Standby Router Protocol </vt:lpstr>
      <vt:lpstr>Company Details</vt:lpstr>
      <vt:lpstr>Company Working Process</vt:lpstr>
      <vt:lpstr>Project: VRRP</vt:lpstr>
      <vt:lpstr>VRRP</vt:lpstr>
      <vt:lpstr>Tools: GNS-3</vt:lpstr>
      <vt:lpstr>VRRP Tropology </vt:lpstr>
      <vt:lpstr>IIG</vt:lpstr>
      <vt:lpstr>Router </vt:lpstr>
      <vt:lpstr>Switch </vt:lpstr>
      <vt:lpstr>Configure </vt:lpstr>
      <vt:lpstr>PowerPoint Presentation</vt:lpstr>
      <vt:lpstr>VRRP Enable </vt:lpstr>
      <vt:lpstr>Priority set</vt:lpstr>
      <vt:lpstr>Trace </vt:lpstr>
      <vt:lpstr>Project: HSRP</vt:lpstr>
      <vt:lpstr>HSRP</vt:lpstr>
      <vt:lpstr>PowerPoint Presentation</vt:lpstr>
      <vt:lpstr>PowerPoint Presentation</vt:lpstr>
      <vt:lpstr>Ping</vt:lpstr>
      <vt:lpstr>PowerPoint Presentation</vt:lpstr>
      <vt:lpstr>Which one Is Better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 HOSSAIN</dc:creator>
  <cp:lastModifiedBy>SAZZAD HOSSAIN</cp:lastModifiedBy>
  <cp:revision>39</cp:revision>
  <dcterms:created xsi:type="dcterms:W3CDTF">2020-01-15T17:04:42Z</dcterms:created>
  <dcterms:modified xsi:type="dcterms:W3CDTF">2020-02-11T03:13:27Z</dcterms:modified>
</cp:coreProperties>
</file>