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08222" y="1666113"/>
            <a:ext cx="5575554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56856" y="1705102"/>
            <a:ext cx="4665345" cy="4793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329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6491" y="376808"/>
            <a:ext cx="11139017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4737" y="3045841"/>
            <a:ext cx="9978390" cy="2859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X-eea-Vf0Yw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www.upwork.com/hiring/development/front-end-developer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109470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308222" y="1666113"/>
            <a:ext cx="5575554" cy="17568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algn="ctr">
              <a:lnSpc>
                <a:spcPts val="6840"/>
              </a:lnSpc>
              <a:spcBef>
                <a:spcPts val="100"/>
              </a:spcBef>
            </a:pPr>
            <a:r>
              <a:rPr lang="en-SG" spc="-300" dirty="0">
                <a:latin typeface="Segoe UI" panose="020B0502040204020203" pitchFamily="34" charset="0"/>
                <a:cs typeface="Segoe UI" panose="020B0502040204020203" pitchFamily="34" charset="0"/>
              </a:rPr>
              <a:t>CSE 480</a:t>
            </a:r>
            <a:br>
              <a:rPr lang="en-SG" spc="-3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pc="-300" dirty="0">
                <a:latin typeface="Segoe UI" panose="020B0502040204020203" pitchFamily="34" charset="0"/>
                <a:cs typeface="Segoe UI" panose="020B0502040204020203" pitchFamily="34" charset="0"/>
              </a:rPr>
              <a:t>Web Technology</a:t>
            </a:r>
            <a:endParaRPr spc="-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008" y="441706"/>
            <a:ext cx="3195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6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r>
              <a:rPr spc="-30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pc="-185" dirty="0">
                <a:latin typeface="Segoe UI" panose="020B0502040204020203" pitchFamily="34" charset="0"/>
                <a:cs typeface="Segoe UI" panose="020B0502040204020203" pitchFamily="34" charset="0"/>
              </a:rPr>
              <a:t>Protocol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700" y="1459738"/>
            <a:ext cx="5176520" cy="37215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request</a:t>
            </a:r>
            <a:r>
              <a:rPr sz="1800" b="1" spc="-3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b="1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message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080">
              <a:lnSpc>
                <a:spcPct val="100000"/>
              </a:lnSpc>
            </a:pPr>
            <a:r>
              <a:rPr sz="1800" spc="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a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plain text protocol </a:t>
            </a:r>
            <a:r>
              <a:rPr sz="1800" spc="-1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line-oriented.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 first </a:t>
            </a:r>
            <a:r>
              <a:rPr sz="1800" spc="-1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line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indicates </a:t>
            </a:r>
            <a:r>
              <a:rPr sz="1800" spc="-1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message is about.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case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sz="1800" spc="-1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keyword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indicates that </a:t>
            </a:r>
            <a:r>
              <a:rPr sz="1800" spc="-2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are  sending</a:t>
            </a:r>
            <a:r>
              <a:rPr sz="1800" spc="1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something.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sz="26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response</a:t>
            </a:r>
            <a:r>
              <a:rPr sz="1800" b="1" spc="-4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b="1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message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189865">
              <a:lnSpc>
                <a:spcPct val="100000"/>
              </a:lnSpc>
            </a:pP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 code indicates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status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response.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case,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server sends back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 status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OK: </a:t>
            </a:r>
            <a:r>
              <a:rPr sz="1800" spc="-1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everything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</a:t>
            </a:r>
            <a:r>
              <a:rPr sz="1800" spc="-3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okay,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 </a:t>
            </a:r>
            <a:r>
              <a:rPr sz="1800" spc="-1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was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found, </a:t>
            </a:r>
            <a:r>
              <a:rPr sz="1800" spc="-1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are </a:t>
            </a:r>
            <a:r>
              <a:rPr sz="1800" spc="-1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allowed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</a:t>
            </a:r>
            <a:r>
              <a:rPr sz="1800" spc="13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it.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99859" y="735706"/>
            <a:ext cx="5218176" cy="5171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66200" y="1813686"/>
          <a:ext cx="2708910" cy="2650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92075" marR="4603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tus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codes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08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1xx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Informational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5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2xx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Success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3xx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Redirected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08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4xx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Client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error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95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5xx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Server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error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008" y="441706"/>
            <a:ext cx="3195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6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r>
              <a:rPr spc="-30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pc="-185" dirty="0">
                <a:latin typeface="Segoe UI" panose="020B0502040204020203" pitchFamily="34" charset="0"/>
                <a:cs typeface="Segoe UI" panose="020B0502040204020203" pitchFamily="34" charset="0"/>
              </a:rPr>
              <a:t>Protocol</a:t>
            </a:r>
          </a:p>
        </p:txBody>
      </p:sp>
      <p:sp>
        <p:nvSpPr>
          <p:cNvPr id="3" name="object 3"/>
          <p:cNvSpPr/>
          <p:nvPr/>
        </p:nvSpPr>
        <p:spPr>
          <a:xfrm>
            <a:off x="6298691" y="750955"/>
            <a:ext cx="5419344" cy="5172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3008" y="1442973"/>
            <a:ext cx="2765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Well-known header</a:t>
            </a:r>
            <a:r>
              <a:rPr sz="1800" b="1" spc="-6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b="1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fields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2548"/>
              </p:ext>
            </p:extLst>
          </p:nvPr>
        </p:nvGraphicFramePr>
        <p:xfrm>
          <a:off x="467868" y="2036191"/>
          <a:ext cx="5217795" cy="4385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Header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field</a:t>
                      </a:r>
                      <a:endParaRPr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sz="18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Content-Type</a:t>
                      </a:r>
                      <a:endParaRPr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Entity </a:t>
                      </a:r>
                      <a:r>
                        <a:rPr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type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Content-Length</a:t>
                      </a:r>
                      <a:endParaRPr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Length/size </a:t>
                      </a:r>
                      <a:r>
                        <a:rPr sz="18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of </a:t>
                      </a:r>
                      <a:r>
                        <a:rPr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</a:t>
                      </a:r>
                      <a:r>
                        <a:rPr sz="1800" spc="3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sz="18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message</a:t>
                      </a:r>
                      <a:endParaRPr sz="18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1989">
                <a:tc>
                  <a:txBody>
                    <a:bodyPr/>
                    <a:lstStyle/>
                    <a:p>
                      <a:pPr marL="91440" marR="88391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Content-  </a:t>
                      </a:r>
                      <a:r>
                        <a:rPr sz="18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Lan</a:t>
                      </a:r>
                      <a:r>
                        <a:rPr sz="1800" spc="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</a:t>
                      </a:r>
                      <a:r>
                        <a:rPr sz="18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uage</a:t>
                      </a:r>
                      <a:endParaRPr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Language of </a:t>
                      </a:r>
                      <a:r>
                        <a:rPr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</a:t>
                      </a:r>
                      <a:r>
                        <a:rPr sz="18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entity</a:t>
                      </a:r>
                      <a:r>
                        <a:rPr sz="1800" spc="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sz="18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sent</a:t>
                      </a:r>
                      <a:endParaRPr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9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Content-Encoding</a:t>
                      </a:r>
                      <a:endParaRPr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946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sz="18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transformations </a:t>
                      </a:r>
                      <a:r>
                        <a:rPr sz="18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applied </a:t>
                      </a:r>
                      <a:r>
                        <a:rPr sz="18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  </a:t>
                      </a:r>
                      <a:r>
                        <a:rPr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</a:t>
                      </a:r>
                      <a:r>
                        <a:rPr sz="1800" spc="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sz="18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entity</a:t>
                      </a:r>
                      <a:endParaRPr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5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Content-MD5</a:t>
                      </a:r>
                      <a:endParaRPr sz="18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Checksum of </a:t>
                      </a:r>
                      <a:r>
                        <a:rPr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</a:t>
                      </a:r>
                      <a:r>
                        <a:rPr sz="1800" spc="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sz="18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content</a:t>
                      </a:r>
                      <a:endParaRPr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20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Last-Modified</a:t>
                      </a:r>
                      <a:endParaRPr sz="18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Date </a:t>
                      </a:r>
                      <a:r>
                        <a:rPr sz="18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at </a:t>
                      </a:r>
                      <a:r>
                        <a:rPr sz="18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which </a:t>
                      </a:r>
                      <a:r>
                        <a:rPr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</a:t>
                      </a:r>
                      <a:r>
                        <a:rPr sz="18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entity</a:t>
                      </a:r>
                      <a:r>
                        <a:rPr sz="1800" spc="5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sz="18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will</a:t>
                      </a:r>
                      <a:endParaRPr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become</a:t>
                      </a:r>
                      <a:r>
                        <a:rPr sz="1800" spc="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sz="1800" spc="-1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stale</a:t>
                      </a:r>
                      <a:endParaRPr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20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Connection</a:t>
                      </a:r>
                      <a:r>
                        <a:rPr sz="1800" spc="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&amp;</a:t>
                      </a:r>
                      <a:endParaRPr sz="18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Upgrade</a:t>
                      </a:r>
                      <a:endParaRPr sz="18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Protocol</a:t>
                      </a:r>
                      <a:r>
                        <a:rPr sz="18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sz="18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upgrade</a:t>
                      </a:r>
                      <a:endParaRPr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008" y="441706"/>
            <a:ext cx="3195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6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r>
              <a:rPr spc="-30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pc="-185" dirty="0">
                <a:latin typeface="Segoe UI" panose="020B0502040204020203" pitchFamily="34" charset="0"/>
                <a:cs typeface="Segoe UI" panose="020B0502040204020203" pitchFamily="34" charset="0"/>
              </a:rPr>
              <a:t>Protocol</a:t>
            </a:r>
          </a:p>
        </p:txBody>
      </p:sp>
      <p:sp>
        <p:nvSpPr>
          <p:cNvPr id="3" name="object 3"/>
          <p:cNvSpPr/>
          <p:nvPr/>
        </p:nvSpPr>
        <p:spPr>
          <a:xfrm>
            <a:off x="473963" y="3860760"/>
            <a:ext cx="5419344" cy="2567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3008" y="1217803"/>
            <a:ext cx="5531485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Content-Type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838200">
              <a:lnSpc>
                <a:spcPct val="100000"/>
              </a:lnSpc>
            </a:pP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MIME</a:t>
            </a:r>
            <a:r>
              <a:rPr sz="1800" b="1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stands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sz="1800" b="1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i="1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Multipurpose </a:t>
            </a:r>
            <a:r>
              <a:rPr sz="1800" i="1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Internet</a:t>
            </a:r>
            <a:r>
              <a:rPr sz="1800" i="1" spc="-5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i="1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Mail  </a:t>
            </a:r>
            <a:r>
              <a:rPr sz="1800" i="1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Extensions</a:t>
            </a:r>
            <a:r>
              <a:rPr lang="en-SG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sz="1800" spc="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was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designed to </a:t>
            </a:r>
            <a:r>
              <a:rPr sz="1800" spc="-1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solve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problems </a:t>
            </a:r>
            <a:r>
              <a:rPr sz="1800" spc="1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</a:t>
            </a:r>
            <a:r>
              <a:rPr sz="1800" spc="-1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1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moving 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r>
              <a:rPr lang="en-SG"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between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electronic mail </a:t>
            </a:r>
            <a:r>
              <a:rPr sz="1800" spc="-1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systems;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 worked </a:t>
            </a:r>
            <a:r>
              <a:rPr sz="1800" spc="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well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sz="1800" spc="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was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adopted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to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label its  content.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005621"/>
              </p:ext>
            </p:extLst>
          </p:nvPr>
        </p:nvGraphicFramePr>
        <p:xfrm>
          <a:off x="6493890" y="468376"/>
          <a:ext cx="5217159" cy="54289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9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7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52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Most popular</a:t>
                      </a:r>
                      <a:endParaRPr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Least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popular</a:t>
                      </a:r>
                      <a:endParaRPr sz="18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2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Text/html</a:t>
                      </a:r>
                      <a:endParaRPr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application/pgp-keys</a:t>
                      </a:r>
                      <a:endParaRPr sz="18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image/jpg</a:t>
                      </a:r>
                      <a:endParaRPr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application/x-httpd-php4</a:t>
                      </a:r>
                      <a:endParaRPr sz="18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8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text/xml</a:t>
                      </a:r>
                      <a:endParaRPr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chemical/x-pdb</a:t>
                      </a:r>
                      <a:endParaRPr sz="18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93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application/rss+xml</a:t>
                      </a:r>
                      <a:endParaRPr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model/mesh</a:t>
                      </a:r>
                      <a:endParaRPr sz="18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text/plain</a:t>
                      </a:r>
                      <a:endParaRPr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application/x-perl</a:t>
                      </a:r>
                      <a:endParaRPr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198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application/xml</a:t>
                      </a:r>
                      <a:endParaRPr sz="18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18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audio/x_mpegurl</a:t>
                      </a:r>
                      <a:endParaRPr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198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text/calendar</a:t>
                      </a:r>
                      <a:endParaRPr sz="18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application/bib</a:t>
                      </a:r>
                      <a:endParaRPr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199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application/pdf</a:t>
                      </a:r>
                      <a:endParaRPr sz="18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application/postscript</a:t>
                      </a:r>
                      <a:endParaRPr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202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application/atom+xml</a:t>
                      </a:r>
                      <a:endParaRPr sz="18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application/x-msdos-program</a:t>
                      </a:r>
                      <a:endParaRPr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008" y="441706"/>
            <a:ext cx="3195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6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r>
              <a:rPr spc="-30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pc="-185" dirty="0">
                <a:latin typeface="Segoe UI" panose="020B0502040204020203" pitchFamily="34" charset="0"/>
                <a:cs typeface="Segoe UI" panose="020B0502040204020203" pitchFamily="34" charset="0"/>
              </a:rPr>
              <a:t>Protocol</a:t>
            </a:r>
          </a:p>
        </p:txBody>
      </p:sp>
      <p:sp>
        <p:nvSpPr>
          <p:cNvPr id="3" name="object 3"/>
          <p:cNvSpPr/>
          <p:nvPr/>
        </p:nvSpPr>
        <p:spPr>
          <a:xfrm>
            <a:off x="473963" y="2831650"/>
            <a:ext cx="5419344" cy="3596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3008" y="1208659"/>
            <a:ext cx="565023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Content-Encoding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Content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is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often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encoded,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and in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particular </a:t>
            </a:r>
            <a:r>
              <a:rPr sz="18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compressed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The  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four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common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encodings</a:t>
            </a:r>
            <a:r>
              <a:rPr sz="1800" spc="4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are: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(a) gzip (b)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compress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(c)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deflate (d)identity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(this</a:t>
            </a:r>
            <a:r>
              <a:rPr sz="1800" spc="14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encoding</a:t>
            </a: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indicates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that no encoding should be</a:t>
            </a:r>
            <a:r>
              <a:rPr sz="1800" spc="7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used)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82459" y="695325"/>
            <a:ext cx="3542029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do client and server negotiate  acceptable</a:t>
            </a:r>
            <a:r>
              <a:rPr sz="1800" spc="1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encodings?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xfrm>
            <a:off x="6856856" y="1705102"/>
            <a:ext cx="4665345" cy="48660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2545" indent="63500">
              <a:lnSpc>
                <a:spcPct val="99700"/>
              </a:lnSpc>
              <a:spcBef>
                <a:spcPts val="105"/>
              </a:spcBef>
            </a:pP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If the </a:t>
            </a:r>
            <a:r>
              <a:rPr spc="-5" dirty="0">
                <a:latin typeface="Segoe UI" panose="020B0502040204020203" pitchFamily="34" charset="0"/>
                <a:cs typeface="Segoe UI" panose="020B0502040204020203" pitchFamily="34" charset="0"/>
              </a:rPr>
              <a:t>server </a:t>
            </a:r>
            <a:r>
              <a:rPr spc="-15" dirty="0">
                <a:latin typeface="Segoe UI" panose="020B0502040204020203" pitchFamily="34" charset="0"/>
                <a:cs typeface="Segoe UI" panose="020B0502040204020203" pitchFamily="34" charset="0"/>
              </a:rPr>
              <a:t>would </a:t>
            </a:r>
            <a:r>
              <a:rPr spc="-5" dirty="0">
                <a:latin typeface="Segoe UI" panose="020B0502040204020203" pitchFamily="34" charset="0"/>
                <a:cs typeface="Segoe UI" panose="020B0502040204020203" pitchFamily="34" charset="0"/>
              </a:rPr>
              <a:t>send content in an  encoding 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spc="-15" dirty="0">
                <a:latin typeface="Segoe UI" panose="020B0502040204020203" pitchFamily="34" charset="0"/>
                <a:cs typeface="Segoe UI" panose="020B0502040204020203" pitchFamily="34" charset="0"/>
              </a:rPr>
              <a:t>which 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spc="-5" dirty="0">
                <a:latin typeface="Segoe UI" panose="020B0502040204020203" pitchFamily="34" charset="0"/>
                <a:cs typeface="Segoe UI" panose="020B0502040204020203" pitchFamily="34" charset="0"/>
              </a:rPr>
              <a:t>client requires specific  </a:t>
            </a:r>
            <a:r>
              <a:rPr spc="-10" dirty="0">
                <a:latin typeface="Segoe UI" panose="020B0502040204020203" pitchFamily="34" charset="0"/>
                <a:cs typeface="Segoe UI" panose="020B0502040204020203" pitchFamily="34" charset="0"/>
              </a:rPr>
              <a:t>software 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spc="-10" dirty="0">
                <a:latin typeface="Segoe UI" panose="020B0502040204020203" pitchFamily="34" charset="0"/>
                <a:cs typeface="Segoe UI" panose="020B0502040204020203" pitchFamily="34" charset="0"/>
              </a:rPr>
              <a:t>decode but does not </a:t>
            </a:r>
            <a:r>
              <a:rPr spc="-5" dirty="0">
                <a:latin typeface="Segoe UI" panose="020B0502040204020203" pitchFamily="34" charset="0"/>
                <a:cs typeface="Segoe UI" panose="020B0502040204020203" pitchFamily="34" charset="0"/>
              </a:rPr>
              <a:t>have, 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the  </a:t>
            </a:r>
            <a:r>
              <a:rPr spc="-5" dirty="0">
                <a:latin typeface="Segoe UI" panose="020B0502040204020203" pitchFamily="34" charset="0"/>
                <a:cs typeface="Segoe UI" panose="020B0502040204020203" pitchFamily="34" charset="0"/>
              </a:rPr>
              <a:t>client receives a </a:t>
            </a:r>
            <a:r>
              <a:rPr spc="-10" dirty="0">
                <a:latin typeface="Segoe UI" panose="020B0502040204020203" pitchFamily="34" charset="0"/>
                <a:cs typeface="Segoe UI" panose="020B0502040204020203" pitchFamily="34" charset="0"/>
              </a:rPr>
              <a:t>blob 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of </a:t>
            </a:r>
            <a:r>
              <a:rPr spc="-5" dirty="0">
                <a:latin typeface="Segoe UI" panose="020B0502040204020203" pitchFamily="34" charset="0"/>
                <a:cs typeface="Segoe UI" panose="020B0502040204020203" pitchFamily="34" charset="0"/>
              </a:rPr>
              <a:t>data but is unable 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to  </a:t>
            </a:r>
            <a:r>
              <a:rPr spc="-5" dirty="0">
                <a:latin typeface="Segoe UI" panose="020B0502040204020203" pitchFamily="34" charset="0"/>
                <a:cs typeface="Segoe UI" panose="020B0502040204020203" pitchFamily="34" charset="0"/>
              </a:rPr>
              <a:t>interpret 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it. </a:t>
            </a:r>
            <a:r>
              <a:rPr spc="-95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spc="-5" dirty="0">
                <a:latin typeface="Segoe UI" panose="020B0502040204020203" pitchFamily="34" charset="0"/>
                <a:cs typeface="Segoe UI" panose="020B0502040204020203" pitchFamily="34" charset="0"/>
              </a:rPr>
              <a:t>avoid 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this </a:t>
            </a:r>
            <a:r>
              <a:rPr spc="-5" dirty="0">
                <a:latin typeface="Segoe UI" panose="020B0502040204020203" pitchFamily="34" charset="0"/>
                <a:cs typeface="Segoe UI" panose="020B0502040204020203" pitchFamily="34" charset="0"/>
              </a:rPr>
              <a:t>situation, the client  sends in 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spc="5" dirty="0">
                <a:latin typeface="Segoe UI" panose="020B0502040204020203" pitchFamily="34" charset="0"/>
                <a:cs typeface="Segoe UI" panose="020B0502040204020203" pitchFamily="34" charset="0"/>
              </a:rPr>
              <a:t>HTTP </a:t>
            </a:r>
            <a:r>
              <a:rPr spc="-5" dirty="0">
                <a:latin typeface="Segoe UI" panose="020B0502040204020203" pitchFamily="34" charset="0"/>
                <a:cs typeface="Segoe UI" panose="020B0502040204020203" pitchFamily="34" charset="0"/>
              </a:rPr>
              <a:t>request a list 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spc="-7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pc="-5" dirty="0">
                <a:latin typeface="Segoe UI" panose="020B0502040204020203" pitchFamily="34" charset="0"/>
                <a:cs typeface="Segoe UI" panose="020B0502040204020203" pitchFamily="34" charset="0"/>
              </a:rPr>
              <a:t>encodings  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it </a:t>
            </a:r>
            <a:r>
              <a:rPr spc="-5" dirty="0">
                <a:latin typeface="Segoe UI" panose="020B0502040204020203" pitchFamily="34" charset="0"/>
                <a:cs typeface="Segoe UI" panose="020B0502040204020203" pitchFamily="34" charset="0"/>
              </a:rPr>
              <a:t>can deal </a:t>
            </a:r>
            <a:r>
              <a:rPr spc="-10" dirty="0">
                <a:latin typeface="Segoe UI" panose="020B0502040204020203" pitchFamily="34" charset="0"/>
                <a:cs typeface="Segoe UI" panose="020B0502040204020203" pitchFamily="34" charset="0"/>
              </a:rPr>
              <a:t>with. 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This </a:t>
            </a:r>
            <a:r>
              <a:rPr spc="-5" dirty="0">
                <a:latin typeface="Segoe UI" panose="020B0502040204020203" pitchFamily="34" charset="0"/>
                <a:cs typeface="Segoe UI" panose="020B0502040204020203" pitchFamily="34" charset="0"/>
              </a:rPr>
              <a:t>happens in</a:t>
            </a:r>
            <a:r>
              <a:rPr spc="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</a:p>
          <a:p>
            <a:pPr>
              <a:lnSpc>
                <a:spcPct val="100000"/>
              </a:lnSpc>
            </a:pPr>
            <a:endParaRPr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4450">
              <a:lnSpc>
                <a:spcPct val="100000"/>
              </a:lnSpc>
              <a:spcBef>
                <a:spcPts val="1635"/>
              </a:spcBef>
            </a:pPr>
            <a:r>
              <a:rPr spc="-5" dirty="0">
                <a:latin typeface="Segoe UI" panose="020B0502040204020203" pitchFamily="34" charset="0"/>
                <a:cs typeface="Segoe UI" panose="020B0502040204020203" pitchFamily="34" charset="0"/>
              </a:rPr>
              <a:t>But </a:t>
            </a:r>
            <a:r>
              <a:rPr spc="-15" dirty="0">
                <a:latin typeface="Segoe UI" panose="020B0502040204020203" pitchFamily="34" charset="0"/>
                <a:cs typeface="Segoe UI" panose="020B0502040204020203" pitchFamily="34" charset="0"/>
              </a:rPr>
              <a:t>why </a:t>
            </a:r>
            <a:r>
              <a:rPr spc="-5" dirty="0">
                <a:latin typeface="Segoe UI" panose="020B0502040204020203" pitchFamily="34" charset="0"/>
                <a:cs typeface="Segoe UI" panose="020B0502040204020203" pitchFamily="34" charset="0"/>
              </a:rPr>
              <a:t>bother </a:t>
            </a:r>
            <a:r>
              <a:rPr spc="-15" dirty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>
              <a:rPr spc="-5" dirty="0">
                <a:latin typeface="Segoe UI" panose="020B0502040204020203" pitchFamily="34" charset="0"/>
                <a:cs typeface="Segoe UI" panose="020B0502040204020203" pitchFamily="34" charset="0"/>
              </a:rPr>
              <a:t>encodings 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at</a:t>
            </a:r>
            <a:r>
              <a:rPr spc="12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pc="-5" dirty="0">
                <a:latin typeface="Segoe UI" panose="020B0502040204020203" pitchFamily="34" charset="0"/>
                <a:cs typeface="Segoe UI" panose="020B0502040204020203" pitchFamily="34" charset="0"/>
              </a:rPr>
              <a:t>all?</a:t>
            </a:r>
          </a:p>
          <a:p>
            <a:pPr>
              <a:lnSpc>
                <a:spcPct val="100000"/>
              </a:lnSpc>
            </a:pPr>
            <a:endParaRPr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4450" marR="5080">
              <a:lnSpc>
                <a:spcPct val="99600"/>
              </a:lnSpc>
              <a:spcBef>
                <a:spcPts val="1170"/>
              </a:spcBef>
            </a:pP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If </a:t>
            </a:r>
            <a:r>
              <a:rPr spc="-5" dirty="0">
                <a:latin typeface="Segoe UI" panose="020B0502040204020203" pitchFamily="34" charset="0"/>
                <a:cs typeface="Segoe UI" panose="020B0502040204020203" pitchFamily="34" charset="0"/>
              </a:rPr>
              <a:t>an image or video is compressed by 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the  </a:t>
            </a:r>
            <a:r>
              <a:rPr spc="-5" dirty="0">
                <a:latin typeface="Segoe UI" panose="020B0502040204020203" pitchFamily="34" charset="0"/>
                <a:cs typeface="Segoe UI" panose="020B0502040204020203" pitchFamily="34" charset="0"/>
              </a:rPr>
              <a:t>server before 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it </a:t>
            </a:r>
            <a:r>
              <a:rPr spc="-5" dirty="0">
                <a:latin typeface="Segoe UI" panose="020B0502040204020203" pitchFamily="34" charset="0"/>
                <a:cs typeface="Segoe UI" panose="020B0502040204020203" pitchFamily="34" charset="0"/>
              </a:rPr>
              <a:t>is sent 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to the </a:t>
            </a:r>
            <a:r>
              <a:rPr spc="-5" dirty="0">
                <a:latin typeface="Segoe UI" panose="020B0502040204020203" pitchFamily="34" charset="0"/>
                <a:cs typeface="Segoe UI" panose="020B0502040204020203" pitchFamily="34" charset="0"/>
              </a:rPr>
              <a:t>client, </a:t>
            </a: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network  bandwidth </a:t>
            </a:r>
            <a:r>
              <a:rPr b="1" spc="-5" dirty="0">
                <a:latin typeface="Segoe UI" panose="020B0502040204020203" pitchFamily="34" charset="0"/>
                <a:cs typeface="Segoe UI" panose="020B0502040204020203" pitchFamily="34" charset="0"/>
              </a:rPr>
              <a:t>is </a:t>
            </a:r>
            <a:r>
              <a:rPr b="1" spc="-10" dirty="0">
                <a:latin typeface="Segoe UI" panose="020B0502040204020203" pitchFamily="34" charset="0"/>
                <a:cs typeface="Segoe UI" panose="020B0502040204020203" pitchFamily="34" charset="0"/>
              </a:rPr>
              <a:t>saved</a:t>
            </a:r>
            <a:r>
              <a:rPr spc="-1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spc="-5" dirty="0">
                <a:latin typeface="Segoe UI" panose="020B0502040204020203" pitchFamily="34" charset="0"/>
                <a:cs typeface="Segoe UI" panose="020B0502040204020203" pitchFamily="34" charset="0"/>
              </a:rPr>
              <a:t>There is a </a:t>
            </a:r>
            <a:r>
              <a:rPr b="1" spc="-5" dirty="0">
                <a:latin typeface="Segoe UI" panose="020B0502040204020203" pitchFamily="34" charset="0"/>
                <a:cs typeface="Segoe UI" panose="020B0502040204020203" pitchFamily="34" charset="0"/>
              </a:rPr>
              <a:t>tradeoff</a:t>
            </a:r>
            <a:r>
              <a:rPr spc="-5" dirty="0">
                <a:latin typeface="Segoe UI" panose="020B0502040204020203" pitchFamily="34" charset="0"/>
                <a:cs typeface="Segoe UI" panose="020B0502040204020203" pitchFamily="34" charset="0"/>
              </a:rPr>
              <a:t>,  </a:t>
            </a:r>
            <a:r>
              <a:rPr spc="-10" dirty="0">
                <a:latin typeface="Segoe UI" panose="020B0502040204020203" pitchFamily="34" charset="0"/>
                <a:cs typeface="Segoe UI" panose="020B0502040204020203" pitchFamily="34" charset="0"/>
              </a:rPr>
              <a:t>however: </a:t>
            </a:r>
            <a:r>
              <a:rPr spc="-5" dirty="0">
                <a:latin typeface="Segoe UI" panose="020B0502040204020203" pitchFamily="34" charset="0"/>
                <a:cs typeface="Segoe UI" panose="020B0502040204020203" pitchFamily="34" charset="0"/>
              </a:rPr>
              <a:t>compressed content needs 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spc="-5" dirty="0">
                <a:latin typeface="Segoe UI" panose="020B0502040204020203" pitchFamily="34" charset="0"/>
                <a:cs typeface="Segoe UI" panose="020B0502040204020203" pitchFamily="34" charset="0"/>
              </a:rPr>
              <a:t>be  decompressed by 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spc="-5" dirty="0">
                <a:latin typeface="Segoe UI" panose="020B0502040204020203" pitchFamily="34" charset="0"/>
                <a:cs typeface="Segoe UI" panose="020B0502040204020203" pitchFamily="34" charset="0"/>
              </a:rPr>
              <a:t>client, </a:t>
            </a:r>
            <a:r>
              <a:rPr spc="-15" dirty="0">
                <a:latin typeface="Segoe UI" panose="020B0502040204020203" pitchFamily="34" charset="0"/>
                <a:cs typeface="Segoe UI" panose="020B0502040204020203" pitchFamily="34" charset="0"/>
              </a:rPr>
              <a:t>which </a:t>
            </a:r>
            <a:r>
              <a:rPr b="1" spc="-5" dirty="0">
                <a:latin typeface="Segoe UI" panose="020B0502040204020203" pitchFamily="34" charset="0"/>
                <a:cs typeface="Segoe UI" panose="020B0502040204020203" pitchFamily="34" charset="0"/>
              </a:rPr>
              <a:t>increases  the processing</a:t>
            </a: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b="1" spc="-5" dirty="0">
                <a:latin typeface="Segoe UI" panose="020B0502040204020203" pitchFamily="34" charset="0"/>
                <a:cs typeface="Segoe UI" panose="020B0502040204020203" pitchFamily="34" charset="0"/>
              </a:rPr>
              <a:t>costs</a:t>
            </a:r>
            <a:r>
              <a:rPr spc="-5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008" y="441706"/>
            <a:ext cx="3195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6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r>
              <a:rPr spc="-30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pc="-185" dirty="0">
                <a:latin typeface="Segoe UI" panose="020B0502040204020203" pitchFamily="34" charset="0"/>
                <a:cs typeface="Segoe UI" panose="020B0502040204020203" pitchFamily="34" charset="0"/>
              </a:rPr>
              <a:t>Protocol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008" y="1526794"/>
            <a:ext cx="268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Common </a:t>
            </a:r>
            <a:r>
              <a:rPr sz="1800" b="1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r>
              <a:rPr sz="1800" b="1" spc="-8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b="1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methods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109009"/>
              </p:ext>
            </p:extLst>
          </p:nvPr>
        </p:nvGraphicFramePr>
        <p:xfrm>
          <a:off x="1527683" y="2072639"/>
          <a:ext cx="9124314" cy="4057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4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0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9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Methods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5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GET</a:t>
                      </a: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to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get </a:t>
                      </a: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access </a:t>
                      </a:r>
                      <a:r>
                        <a:rPr sz="2000" spc="-1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some web</a:t>
                      </a: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sz="20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resource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08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HEAD</a:t>
                      </a: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Returns </a:t>
                      </a: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header of </a:t>
                      </a: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 HTTP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response only </a:t>
                      </a: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(not the</a:t>
                      </a:r>
                      <a:r>
                        <a:rPr sz="2000" spc="-1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sz="20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content)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95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POST</a:t>
                      </a: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Sends </a:t>
                      </a:r>
                      <a:r>
                        <a:rPr sz="2000" spc="-1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sz="20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from </a:t>
                      </a: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client </a:t>
                      </a:r>
                      <a:r>
                        <a:rPr sz="20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 </a:t>
                      </a: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server </a:t>
                      </a:r>
                      <a:r>
                        <a:rPr sz="2000" spc="-1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for</a:t>
                      </a:r>
                      <a:r>
                        <a:rPr sz="2000" spc="2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sz="20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processing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PUT</a:t>
                      </a: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752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Saves </a:t>
                      </a: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body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of </a:t>
                      </a: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</a:t>
                      </a:r>
                      <a:r>
                        <a:rPr sz="20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 </a:t>
                      </a: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server; </a:t>
                      </a: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 </a:t>
                      </a:r>
                      <a:r>
                        <a:rPr sz="20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you </a:t>
                      </a:r>
                      <a:r>
                        <a:rPr sz="2000" spc="-2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have </a:t>
                      </a:r>
                      <a:r>
                        <a:rPr sz="20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ever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used ftp  </a:t>
                      </a:r>
                      <a:r>
                        <a:rPr sz="20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you are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already </a:t>
                      </a:r>
                      <a:r>
                        <a:rPr sz="20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familiar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with</a:t>
                      </a:r>
                      <a:r>
                        <a:rPr sz="2000" spc="3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put</a:t>
                      </a: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TRACE</a:t>
                      </a: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 be use </a:t>
                      </a:r>
                      <a:r>
                        <a:rPr sz="2000" spc="-1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 </a:t>
                      </a:r>
                      <a:r>
                        <a:rPr sz="20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trace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where </a:t>
                      </a: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message passes through </a:t>
                      </a:r>
                      <a:r>
                        <a:rPr sz="2000" spc="-1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before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arriving</a:t>
                      </a:r>
                      <a:r>
                        <a:rPr sz="2000" spc="5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sz="2000" spc="-1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at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server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08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OPTIONS</a:t>
                      </a: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Is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helpful </a:t>
                      </a:r>
                      <a:r>
                        <a:rPr sz="2000" spc="-1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determine what </a:t>
                      </a: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kind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of methods </a:t>
                      </a: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server</a:t>
                      </a:r>
                      <a:r>
                        <a:rPr sz="2000" spc="2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supports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94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DELETE</a:t>
                      </a: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 be used </a:t>
                      </a:r>
                      <a:r>
                        <a:rPr sz="20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 </a:t>
                      </a:r>
                      <a:r>
                        <a:rPr sz="2000" spc="-1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remove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documents </a:t>
                      </a:r>
                      <a:r>
                        <a:rPr sz="2000" spc="-1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from </a:t>
                      </a: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web</a:t>
                      </a:r>
                      <a:r>
                        <a:rPr sz="2000" spc="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server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008" y="441706"/>
            <a:ext cx="59988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40" dirty="0">
                <a:latin typeface="Segoe UI" panose="020B0502040204020203" pitchFamily="34" charset="0"/>
                <a:cs typeface="Segoe UI" panose="020B0502040204020203" pitchFamily="34" charset="0"/>
              </a:rPr>
              <a:t>File </a:t>
            </a:r>
            <a:r>
              <a:rPr sz="4400" spc="-280" dirty="0">
                <a:latin typeface="Segoe UI" panose="020B0502040204020203" pitchFamily="34" charset="0"/>
                <a:cs typeface="Segoe UI" panose="020B0502040204020203" pitchFamily="34" charset="0"/>
              </a:rPr>
              <a:t>Transfer </a:t>
            </a:r>
            <a:r>
              <a:rPr sz="4400" spc="-185" dirty="0">
                <a:latin typeface="Segoe UI" panose="020B0502040204020203" pitchFamily="34" charset="0"/>
                <a:cs typeface="Segoe UI" panose="020B0502040204020203" pitchFamily="34" charset="0"/>
              </a:rPr>
              <a:t>Protocol</a:t>
            </a:r>
            <a:r>
              <a:rPr sz="4400" spc="-2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4400" spc="-445" dirty="0">
                <a:latin typeface="Segoe UI" panose="020B0502040204020203" pitchFamily="34" charset="0"/>
                <a:cs typeface="Segoe UI" panose="020B0502040204020203" pitchFamily="34" charset="0"/>
              </a:rPr>
              <a:t>(FTP)</a:t>
            </a:r>
            <a:endParaRPr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2050" y="1500378"/>
            <a:ext cx="87864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Set of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rules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that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allow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two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electronic items </a:t>
            </a:r>
            <a:r>
              <a:rPr sz="2400" spc="-15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connect </a:t>
            </a:r>
            <a:r>
              <a:rPr sz="2400" spc="-15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sz="2400" spc="-15" dirty="0">
                <a:latin typeface="Segoe UI" panose="020B0502040204020203" pitchFamily="34" charset="0"/>
                <a:cs typeface="Segoe UI" panose="020B0502040204020203" pitchFamily="34" charset="0"/>
              </a:rPr>
              <a:t>exchange 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information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one</a:t>
            </a:r>
            <a:r>
              <a:rPr sz="2400" spc="-2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30" dirty="0">
                <a:latin typeface="Segoe UI" panose="020B0502040204020203" pitchFamily="34" charset="0"/>
                <a:cs typeface="Segoe UI" panose="020B0502040204020203" pitchFamily="34" charset="0"/>
              </a:rPr>
              <a:t>another.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9339" y="2987384"/>
            <a:ext cx="7285121" cy="3011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008" y="441706"/>
            <a:ext cx="70415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0" dirty="0">
                <a:latin typeface="Segoe UI" panose="020B0502040204020203" pitchFamily="34" charset="0"/>
                <a:cs typeface="Segoe UI" panose="020B0502040204020203" pitchFamily="34" charset="0"/>
              </a:rPr>
              <a:t>Accessing </a:t>
            </a:r>
            <a:r>
              <a:rPr spc="-7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spc="-155" dirty="0">
                <a:latin typeface="Segoe UI" panose="020B0502040204020203" pitchFamily="34" charset="0"/>
                <a:cs typeface="Segoe UI" panose="020B0502040204020203" pitchFamily="34" charset="0"/>
              </a:rPr>
              <a:t>World </a:t>
            </a:r>
            <a:r>
              <a:rPr spc="-180" dirty="0">
                <a:latin typeface="Segoe UI" panose="020B0502040204020203" pitchFamily="34" charset="0"/>
                <a:cs typeface="Segoe UI" panose="020B0502040204020203" pitchFamily="34" charset="0"/>
              </a:rPr>
              <a:t>Wide</a:t>
            </a:r>
            <a:r>
              <a:rPr spc="-42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pc="-290" dirty="0"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</a:p>
        </p:txBody>
      </p:sp>
      <p:sp>
        <p:nvSpPr>
          <p:cNvPr id="3" name="object 3"/>
          <p:cNvSpPr/>
          <p:nvPr/>
        </p:nvSpPr>
        <p:spPr>
          <a:xfrm>
            <a:off x="230124" y="2863091"/>
            <a:ext cx="4941971" cy="1976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59067" y="1333500"/>
            <a:ext cx="5715371" cy="236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78879" y="4352564"/>
            <a:ext cx="5715374" cy="22863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SG" dirty="0"/>
              <a:t>s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579364" y="2388107"/>
            <a:ext cx="253365" cy="3107690"/>
          </a:xfrm>
          <a:custGeom>
            <a:avLst/>
            <a:gdLst/>
            <a:ahLst/>
            <a:cxnLst/>
            <a:rect l="l" t="t" r="r" b="b"/>
            <a:pathLst>
              <a:path w="253364" h="3107690">
                <a:moveTo>
                  <a:pt x="252984" y="3107435"/>
                </a:moveTo>
                <a:lnTo>
                  <a:pt x="203751" y="3105785"/>
                </a:lnTo>
                <a:lnTo>
                  <a:pt x="163544" y="3101276"/>
                </a:lnTo>
                <a:lnTo>
                  <a:pt x="136433" y="3094577"/>
                </a:lnTo>
                <a:lnTo>
                  <a:pt x="126491" y="3086354"/>
                </a:lnTo>
                <a:lnTo>
                  <a:pt x="126491" y="1574799"/>
                </a:lnTo>
                <a:lnTo>
                  <a:pt x="116550" y="1566576"/>
                </a:lnTo>
                <a:lnTo>
                  <a:pt x="89439" y="1559877"/>
                </a:lnTo>
                <a:lnTo>
                  <a:pt x="49232" y="1555368"/>
                </a:lnTo>
                <a:lnTo>
                  <a:pt x="0" y="1553717"/>
                </a:lnTo>
                <a:lnTo>
                  <a:pt x="49232" y="1552066"/>
                </a:lnTo>
                <a:lnTo>
                  <a:pt x="89439" y="1547558"/>
                </a:lnTo>
                <a:lnTo>
                  <a:pt x="116550" y="1540859"/>
                </a:lnTo>
                <a:lnTo>
                  <a:pt x="126491" y="1532635"/>
                </a:lnTo>
                <a:lnTo>
                  <a:pt x="126491" y="21081"/>
                </a:lnTo>
                <a:lnTo>
                  <a:pt x="136433" y="12858"/>
                </a:lnTo>
                <a:lnTo>
                  <a:pt x="163544" y="6159"/>
                </a:lnTo>
                <a:lnTo>
                  <a:pt x="203751" y="1651"/>
                </a:lnTo>
                <a:lnTo>
                  <a:pt x="252984" y="0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008" y="441706"/>
            <a:ext cx="33693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5" dirty="0">
                <a:latin typeface="Segoe UI" panose="020B0502040204020203" pitchFamily="34" charset="0"/>
                <a:cs typeface="Segoe UI" panose="020B0502040204020203" pitchFamily="34" charset="0"/>
              </a:rPr>
              <a:t>Protocol</a:t>
            </a:r>
            <a:r>
              <a:rPr spc="-27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pc="-425" dirty="0">
                <a:latin typeface="Segoe UI" panose="020B0502040204020203" pitchFamily="34" charset="0"/>
                <a:cs typeface="Segoe UI" panose="020B0502040204020203" pitchFamily="34" charset="0"/>
              </a:rPr>
              <a:t>Recap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032" y="1947163"/>
            <a:ext cx="8726170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3436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5" dirty="0">
                <a:latin typeface="Segoe UI" panose="020B0502040204020203" pitchFamily="34" charset="0"/>
                <a:cs typeface="Segoe UI" panose="020B0502040204020203" pitchFamily="34" charset="0"/>
              </a:rPr>
              <a:t>We </a:t>
            </a:r>
            <a:r>
              <a:rPr sz="3200" spc="-5" dirty="0"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Hypertext </a:t>
            </a:r>
            <a:r>
              <a:rPr sz="3200" spc="-50" dirty="0">
                <a:latin typeface="Segoe UI" panose="020B0502040204020203" pitchFamily="34" charset="0"/>
                <a:cs typeface="Segoe UI" panose="020B0502040204020203" pitchFamily="34" charset="0"/>
              </a:rPr>
              <a:t>Transfer </a:t>
            </a:r>
            <a:r>
              <a:rPr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Protocol (http://) </a:t>
            </a:r>
            <a:r>
              <a:rPr sz="3200" spc="-25" dirty="0">
                <a:latin typeface="Segoe UI" panose="020B0502040204020203" pitchFamily="34" charset="0"/>
                <a:cs typeface="Segoe UI" panose="020B0502040204020203" pitchFamily="34" charset="0"/>
              </a:rPr>
              <a:t>to  </a:t>
            </a:r>
            <a:r>
              <a:rPr sz="3200" dirty="0">
                <a:latin typeface="Segoe UI" panose="020B0502040204020203" pitchFamily="34" charset="0"/>
                <a:cs typeface="Segoe UI" panose="020B0502040204020203" pitchFamily="34" charset="0"/>
              </a:rPr>
              <a:t>access</a:t>
            </a:r>
            <a:r>
              <a:rPr sz="3200" spc="-3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3200" spc="-10" dirty="0">
                <a:latin typeface="Segoe UI" panose="020B0502040204020203" pitchFamily="34" charset="0"/>
                <a:cs typeface="Segoe UI" panose="020B0502040204020203" pitchFamily="34" charset="0"/>
              </a:rPr>
              <a:t>websites.</a:t>
            </a:r>
            <a:endParaRPr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55600" marR="26543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5" dirty="0">
                <a:latin typeface="Segoe UI" panose="020B0502040204020203" pitchFamily="34" charset="0"/>
                <a:cs typeface="Segoe UI" panose="020B0502040204020203" pitchFamily="34" charset="0"/>
              </a:rPr>
              <a:t>We </a:t>
            </a:r>
            <a:r>
              <a:rPr sz="3200" spc="-5" dirty="0">
                <a:latin typeface="Segoe UI" panose="020B0502040204020203" pitchFamily="34" charset="0"/>
                <a:cs typeface="Segoe UI" panose="020B0502040204020203" pitchFamily="34" charset="0"/>
              </a:rPr>
              <a:t>use File </a:t>
            </a:r>
            <a:r>
              <a:rPr sz="3200" spc="-50" dirty="0">
                <a:latin typeface="Segoe UI" panose="020B0502040204020203" pitchFamily="34" charset="0"/>
                <a:cs typeface="Segoe UI" panose="020B0502040204020203" pitchFamily="34" charset="0"/>
              </a:rPr>
              <a:t>Transfer </a:t>
            </a:r>
            <a:r>
              <a:rPr sz="3200" spc="-20" dirty="0">
                <a:latin typeface="Segoe UI" panose="020B0502040204020203" pitchFamily="34" charset="0"/>
                <a:cs typeface="Segoe UI" panose="020B0502040204020203" pitchFamily="34" charset="0"/>
              </a:rPr>
              <a:t>Protocol </a:t>
            </a:r>
            <a:r>
              <a:rPr sz="3200" spc="-5" dirty="0">
                <a:latin typeface="Segoe UI" panose="020B0502040204020203" pitchFamily="34" charset="0"/>
                <a:cs typeface="Segoe UI" panose="020B0502040204020203" pitchFamily="34" charset="0"/>
              </a:rPr>
              <a:t>(ftp://) </a:t>
            </a:r>
            <a:r>
              <a:rPr sz="3200" spc="-25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sz="3200" spc="-30" dirty="0">
                <a:latin typeface="Segoe UI" panose="020B0502040204020203" pitchFamily="34" charset="0"/>
                <a:cs typeface="Segoe UI" panose="020B0502040204020203" pitchFamily="34" charset="0"/>
              </a:rPr>
              <a:t>store </a:t>
            </a:r>
            <a:r>
              <a:rPr sz="3200" dirty="0">
                <a:latin typeface="Segoe UI" panose="020B0502040204020203" pitchFamily="34" charset="0"/>
                <a:cs typeface="Segoe UI" panose="020B0502040204020203" pitchFamily="34" charset="0"/>
              </a:rPr>
              <a:t>and  </a:t>
            </a:r>
            <a:r>
              <a:rPr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retrieve </a:t>
            </a:r>
            <a:r>
              <a:rPr sz="3200" spc="-5" dirty="0">
                <a:latin typeface="Segoe UI" panose="020B0502040204020203" pitchFamily="34" charset="0"/>
                <a:cs typeface="Segoe UI" panose="020B0502040204020203" pitchFamily="34" charset="0"/>
              </a:rPr>
              <a:t>files </a:t>
            </a:r>
            <a:r>
              <a:rPr sz="3200" spc="-20" dirty="0">
                <a:latin typeface="Segoe UI" panose="020B0502040204020203" pitchFamily="34" charset="0"/>
                <a:cs typeface="Segoe UI" panose="020B0502040204020203" pitchFamily="34" charset="0"/>
              </a:rPr>
              <a:t>from </a:t>
            </a:r>
            <a:r>
              <a:rPr sz="3200" spc="-5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sz="3200" spc="-10" dirty="0">
                <a:latin typeface="Segoe UI" panose="020B0502040204020203" pitchFamily="34" charset="0"/>
                <a:cs typeface="Segoe UI" panose="020B0502040204020203" pitchFamily="34" charset="0"/>
              </a:rPr>
              <a:t>internet.</a:t>
            </a:r>
            <a:endParaRPr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/>
              <a:buChar char="•"/>
            </a:pPr>
            <a:endParaRPr sz="3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3987800" algn="l"/>
              </a:tabLst>
            </a:pPr>
            <a:r>
              <a:rPr sz="3200" dirty="0">
                <a:latin typeface="Segoe UI" panose="020B0502040204020203" pitchFamily="34" charset="0"/>
                <a:cs typeface="Segoe UI" panose="020B0502040204020203" pitchFamily="34" charset="0"/>
              </a:rPr>
              <a:t>SSL </a:t>
            </a:r>
            <a:r>
              <a:rPr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Certificates </a:t>
            </a:r>
            <a:r>
              <a:rPr sz="3200" spc="-10" dirty="0">
                <a:latin typeface="Segoe UI" panose="020B0502040204020203" pitchFamily="34" charset="0"/>
                <a:cs typeface="Segoe UI" panose="020B0502040204020203" pitchFamily="34" charset="0"/>
              </a:rPr>
              <a:t>secure </a:t>
            </a:r>
            <a:r>
              <a:rPr sz="32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sz="3200" spc="5" dirty="0">
                <a:latin typeface="Segoe UI" panose="020B0502040204020203" pitchFamily="34" charset="0"/>
                <a:cs typeface="Segoe UI" panose="020B0502040204020203" pitchFamily="34" charset="0"/>
              </a:rPr>
              <a:t>HTTP </a:t>
            </a:r>
            <a:r>
              <a:rPr sz="3200" spc="-20" dirty="0">
                <a:latin typeface="Segoe UI" panose="020B0502040204020203" pitchFamily="34" charset="0"/>
                <a:cs typeface="Segoe UI" panose="020B0502040204020203" pitchFamily="34" charset="0"/>
              </a:rPr>
              <a:t>protocol </a:t>
            </a:r>
            <a:r>
              <a:rPr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(https://)  </a:t>
            </a:r>
            <a:r>
              <a:rPr sz="3200" spc="-20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sz="3200" spc="-10" dirty="0">
                <a:latin typeface="Segoe UI" panose="020B0502040204020203" pitchFamily="34" charset="0"/>
                <a:cs typeface="Segoe UI" panose="020B0502040204020203" pitchFamily="34" charset="0"/>
              </a:rPr>
              <a:t>guard</a:t>
            </a:r>
            <a:r>
              <a:rPr sz="3200" spc="4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3200" spc="-20" dirty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r>
              <a:rPr sz="3200" spc="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3200" spc="-5" dirty="0">
                <a:latin typeface="Segoe UI" panose="020B0502040204020203" pitchFamily="34" charset="0"/>
                <a:cs typeface="Segoe UI" panose="020B0502040204020203" pitchFamily="34" charset="0"/>
              </a:rPr>
              <a:t>passed	</a:t>
            </a:r>
            <a:r>
              <a:rPr sz="3200" spc="-10" dirty="0">
                <a:latin typeface="Segoe UI" panose="020B0502040204020203" pitchFamily="34" charset="0"/>
                <a:cs typeface="Segoe UI" panose="020B0502040204020203" pitchFamily="34" charset="0"/>
              </a:rPr>
              <a:t>through.</a:t>
            </a:r>
            <a:endParaRPr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008" y="441706"/>
            <a:ext cx="59023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>
                <a:latin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spc="10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spc="-60" dirty="0">
                <a:latin typeface="Segoe UI" panose="020B0502040204020203" pitchFamily="34" charset="0"/>
                <a:cs typeface="Segoe UI" panose="020B0502040204020203" pitchFamily="34" charset="0"/>
              </a:rPr>
              <a:t>find </a:t>
            </a:r>
            <a:r>
              <a:rPr spc="-375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spc="-204" dirty="0"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r>
              <a:rPr spc="-47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pc="-235" dirty="0">
                <a:latin typeface="Segoe UI" panose="020B0502040204020203" pitchFamily="34" charset="0"/>
                <a:cs typeface="Segoe UI" panose="020B0502040204020203" pitchFamily="34" charset="0"/>
              </a:rPr>
              <a:t>server?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1563" y="1552955"/>
            <a:ext cx="5840095" cy="2568575"/>
            <a:chOff x="321563" y="1552955"/>
            <a:chExt cx="5840095" cy="2568575"/>
          </a:xfrm>
        </p:grpSpPr>
        <p:sp>
          <p:nvSpPr>
            <p:cNvPr id="4" name="object 4"/>
            <p:cNvSpPr/>
            <p:nvPr/>
          </p:nvSpPr>
          <p:spPr>
            <a:xfrm>
              <a:off x="321563" y="1760154"/>
              <a:ext cx="5181600" cy="23611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29128" y="2226563"/>
              <a:ext cx="645160" cy="195580"/>
            </a:xfrm>
            <a:custGeom>
              <a:avLst/>
              <a:gdLst/>
              <a:ahLst/>
              <a:cxnLst/>
              <a:rect l="l" t="t" r="r" b="b"/>
              <a:pathLst>
                <a:path w="645160" h="195580">
                  <a:moveTo>
                    <a:pt x="0" y="195072"/>
                  </a:moveTo>
                  <a:lnTo>
                    <a:pt x="644651" y="195072"/>
                  </a:lnTo>
                  <a:lnTo>
                    <a:pt x="644651" y="0"/>
                  </a:lnTo>
                  <a:lnTo>
                    <a:pt x="0" y="0"/>
                  </a:lnTo>
                  <a:lnTo>
                    <a:pt x="0" y="19507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72002" y="1552955"/>
              <a:ext cx="2589530" cy="777240"/>
            </a:xfrm>
            <a:custGeom>
              <a:avLst/>
              <a:gdLst/>
              <a:ahLst/>
              <a:cxnLst/>
              <a:rect l="l" t="t" r="r" b="b"/>
              <a:pathLst>
                <a:path w="2589529" h="777239">
                  <a:moveTo>
                    <a:pt x="2514347" y="30484"/>
                  </a:moveTo>
                  <a:lnTo>
                    <a:pt x="0" y="764794"/>
                  </a:lnTo>
                  <a:lnTo>
                    <a:pt x="3556" y="776986"/>
                  </a:lnTo>
                  <a:lnTo>
                    <a:pt x="2517903" y="42676"/>
                  </a:lnTo>
                  <a:lnTo>
                    <a:pt x="2514347" y="30484"/>
                  </a:lnTo>
                  <a:close/>
                </a:path>
                <a:path w="2589529" h="777239">
                  <a:moveTo>
                    <a:pt x="2576669" y="26924"/>
                  </a:moveTo>
                  <a:lnTo>
                    <a:pt x="2526538" y="26924"/>
                  </a:lnTo>
                  <a:lnTo>
                    <a:pt x="2530094" y="39116"/>
                  </a:lnTo>
                  <a:lnTo>
                    <a:pt x="2517903" y="42676"/>
                  </a:lnTo>
                  <a:lnTo>
                    <a:pt x="2526792" y="73152"/>
                  </a:lnTo>
                  <a:lnTo>
                    <a:pt x="2576669" y="26924"/>
                  </a:lnTo>
                  <a:close/>
                </a:path>
                <a:path w="2589529" h="777239">
                  <a:moveTo>
                    <a:pt x="2526538" y="26924"/>
                  </a:moveTo>
                  <a:lnTo>
                    <a:pt x="2514347" y="30484"/>
                  </a:lnTo>
                  <a:lnTo>
                    <a:pt x="2517903" y="42676"/>
                  </a:lnTo>
                  <a:lnTo>
                    <a:pt x="2530094" y="39116"/>
                  </a:lnTo>
                  <a:lnTo>
                    <a:pt x="2526538" y="26924"/>
                  </a:lnTo>
                  <a:close/>
                </a:path>
                <a:path w="2589529" h="777239">
                  <a:moveTo>
                    <a:pt x="2505456" y="0"/>
                  </a:moveTo>
                  <a:lnTo>
                    <a:pt x="2514347" y="30484"/>
                  </a:lnTo>
                  <a:lnTo>
                    <a:pt x="2526538" y="26924"/>
                  </a:lnTo>
                  <a:lnTo>
                    <a:pt x="2576669" y="26924"/>
                  </a:lnTo>
                  <a:lnTo>
                    <a:pt x="2589276" y="15240"/>
                  </a:lnTo>
                  <a:lnTo>
                    <a:pt x="250545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75375" y="1262634"/>
            <a:ext cx="5414010" cy="46038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10604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Internet 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Protocol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(IP) address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- a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unique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string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of 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numbers 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separated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by periods that identifies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each 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computer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Internet 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Protocol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communicate 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over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network.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92735">
              <a:lnSpc>
                <a:spcPct val="100000"/>
              </a:lnSpc>
            </a:pP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Internet locations 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have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IP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addresses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–</a:t>
            </a:r>
            <a:r>
              <a:rPr sz="1800" spc="7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128.1.0.1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IP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address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localhost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–</a:t>
            </a:r>
            <a:r>
              <a:rPr sz="1800" spc="3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127.0.0.1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IP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address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127.0.0.1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is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loopback</a:t>
            </a:r>
            <a:r>
              <a:rPr sz="1800" spc="2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Internet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protocol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(IP) address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also 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referred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as the</a:t>
            </a:r>
            <a:r>
              <a:rPr sz="1800" spc="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“localhost”</a:t>
            </a:r>
          </a:p>
          <a:p>
            <a:pPr marL="299085" marR="10350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If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you wanted to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your web browser to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access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your 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local web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server this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would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be the IP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address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used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to  establish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an IP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connection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the same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machine or 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computer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being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used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by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sz="1800" spc="4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25" dirty="0">
                <a:latin typeface="Segoe UI" panose="020B0502040204020203" pitchFamily="34" charset="0"/>
                <a:cs typeface="Segoe UI" panose="020B0502040204020203" pitchFamily="34" charset="0"/>
              </a:rPr>
              <a:t>end-user.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12163" y="4520184"/>
            <a:ext cx="3235452" cy="18455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008" y="441706"/>
            <a:ext cx="56388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>
                <a:latin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spc="10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spc="-375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spc="-235" dirty="0">
                <a:latin typeface="Segoe UI" panose="020B0502040204020203" pitchFamily="34" charset="0"/>
                <a:cs typeface="Segoe UI" panose="020B0502040204020203" pitchFamily="34" charset="0"/>
              </a:rPr>
              <a:t>Domain</a:t>
            </a:r>
            <a:r>
              <a:rPr spc="-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pc="-325" dirty="0">
                <a:latin typeface="Segoe UI" panose="020B0502040204020203" pitchFamily="34" charset="0"/>
                <a:cs typeface="Segoe UI" panose="020B0502040204020203" pitchFamily="34" charset="0"/>
              </a:rPr>
              <a:t>Name?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8620" y="1141983"/>
            <a:ext cx="6168390" cy="3087370"/>
            <a:chOff x="388620" y="1141983"/>
            <a:chExt cx="6168390" cy="3087370"/>
          </a:xfrm>
        </p:grpSpPr>
        <p:sp>
          <p:nvSpPr>
            <p:cNvPr id="4" name="object 4"/>
            <p:cNvSpPr/>
            <p:nvPr/>
          </p:nvSpPr>
          <p:spPr>
            <a:xfrm>
              <a:off x="2929127" y="2226563"/>
              <a:ext cx="645160" cy="195580"/>
            </a:xfrm>
            <a:custGeom>
              <a:avLst/>
              <a:gdLst/>
              <a:ahLst/>
              <a:cxnLst/>
              <a:rect l="l" t="t" r="r" b="b"/>
              <a:pathLst>
                <a:path w="645160" h="195580">
                  <a:moveTo>
                    <a:pt x="0" y="195072"/>
                  </a:moveTo>
                  <a:lnTo>
                    <a:pt x="644651" y="195072"/>
                  </a:lnTo>
                  <a:lnTo>
                    <a:pt x="644651" y="0"/>
                  </a:lnTo>
                  <a:lnTo>
                    <a:pt x="0" y="0"/>
                  </a:lnTo>
                  <a:lnTo>
                    <a:pt x="0" y="19507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620" y="1580387"/>
              <a:ext cx="5600700" cy="26487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9552" y="2596895"/>
              <a:ext cx="1100455" cy="208915"/>
            </a:xfrm>
            <a:custGeom>
              <a:avLst/>
              <a:gdLst/>
              <a:ahLst/>
              <a:cxnLst/>
              <a:rect l="l" t="t" r="r" b="b"/>
              <a:pathLst>
                <a:path w="1100455" h="208914">
                  <a:moveTo>
                    <a:pt x="0" y="208787"/>
                  </a:moveTo>
                  <a:lnTo>
                    <a:pt x="1100327" y="208787"/>
                  </a:lnTo>
                  <a:lnTo>
                    <a:pt x="1100327" y="0"/>
                  </a:lnTo>
                  <a:lnTo>
                    <a:pt x="0" y="0"/>
                  </a:lnTo>
                  <a:lnTo>
                    <a:pt x="0" y="20878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7684" y="1141983"/>
              <a:ext cx="4259580" cy="1459865"/>
            </a:xfrm>
            <a:custGeom>
              <a:avLst/>
              <a:gdLst/>
              <a:ahLst/>
              <a:cxnLst/>
              <a:rect l="l" t="t" r="r" b="b"/>
              <a:pathLst>
                <a:path w="4259580" h="1459864">
                  <a:moveTo>
                    <a:pt x="4184828" y="30104"/>
                  </a:moveTo>
                  <a:lnTo>
                    <a:pt x="0" y="1447800"/>
                  </a:lnTo>
                  <a:lnTo>
                    <a:pt x="4064" y="1459864"/>
                  </a:lnTo>
                  <a:lnTo>
                    <a:pt x="4188917" y="42161"/>
                  </a:lnTo>
                  <a:lnTo>
                    <a:pt x="4184828" y="30104"/>
                  </a:lnTo>
                  <a:close/>
                </a:path>
                <a:path w="4259580" h="1459864">
                  <a:moveTo>
                    <a:pt x="4244871" y="26035"/>
                  </a:moveTo>
                  <a:lnTo>
                    <a:pt x="4196842" y="26035"/>
                  </a:lnTo>
                  <a:lnTo>
                    <a:pt x="4200906" y="38100"/>
                  </a:lnTo>
                  <a:lnTo>
                    <a:pt x="4188917" y="42161"/>
                  </a:lnTo>
                  <a:lnTo>
                    <a:pt x="4199128" y="72262"/>
                  </a:lnTo>
                  <a:lnTo>
                    <a:pt x="4244871" y="26035"/>
                  </a:lnTo>
                  <a:close/>
                </a:path>
                <a:path w="4259580" h="1459864">
                  <a:moveTo>
                    <a:pt x="4196842" y="26035"/>
                  </a:moveTo>
                  <a:lnTo>
                    <a:pt x="4184828" y="30104"/>
                  </a:lnTo>
                  <a:lnTo>
                    <a:pt x="4188917" y="42161"/>
                  </a:lnTo>
                  <a:lnTo>
                    <a:pt x="4200906" y="38100"/>
                  </a:lnTo>
                  <a:lnTo>
                    <a:pt x="4196842" y="26035"/>
                  </a:lnTo>
                  <a:close/>
                </a:path>
                <a:path w="4259580" h="1459864">
                  <a:moveTo>
                    <a:pt x="4174617" y="0"/>
                  </a:moveTo>
                  <a:lnTo>
                    <a:pt x="4184828" y="30104"/>
                  </a:lnTo>
                  <a:lnTo>
                    <a:pt x="4196842" y="26035"/>
                  </a:lnTo>
                  <a:lnTo>
                    <a:pt x="4244871" y="26035"/>
                  </a:lnTo>
                  <a:lnTo>
                    <a:pt x="4259072" y="11683"/>
                  </a:lnTo>
                  <a:lnTo>
                    <a:pt x="417461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635877" y="582929"/>
            <a:ext cx="54597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Domain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Name – A domain name is an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identification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string 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that defines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realm of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administrative </a:t>
            </a:r>
            <a:r>
              <a:rPr sz="1800" spc="-25" dirty="0">
                <a:latin typeface="Segoe UI" panose="020B0502040204020203" pitchFamily="34" charset="0"/>
                <a:cs typeface="Segoe UI" panose="020B0502040204020203" pitchFamily="34" charset="0"/>
              </a:rPr>
              <a:t>autonomy,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authority  or 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control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within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sz="1800" spc="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Internet.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35877" y="1680464"/>
            <a:ext cx="2644140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Segoe UI" panose="020B0502040204020203" pitchFamily="34" charset="0"/>
                <a:cs typeface="Segoe UI" panose="020B0502040204020203" pitchFamily="34" charset="0"/>
              </a:rPr>
              <a:t>Top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level domain</a:t>
            </a:r>
            <a:r>
              <a:rPr sz="1800" spc="2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extensions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.com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sz="1800" spc="-4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Commercial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.org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sz="1800" spc="-4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Organization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.net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=Network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.gov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 Government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.edu =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Education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58085" y="4291710"/>
            <a:ext cx="70954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Domain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Name 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System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(DNS)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– a </a:t>
            </a:r>
            <a:r>
              <a:rPr sz="1800" spc="-20" dirty="0">
                <a:latin typeface="Segoe UI" panose="020B0502040204020203" pitchFamily="34" charset="0"/>
                <a:cs typeface="Segoe UI" panose="020B0502040204020203" pitchFamily="34" charset="0"/>
              </a:rPr>
              <a:t>system 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naming 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computers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network 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services that is 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organized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into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hierarchy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of domains. DNS naming is used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in  </a:t>
            </a:r>
            <a:r>
              <a:rPr sz="1800" spc="-30" dirty="0">
                <a:latin typeface="Segoe UI" panose="020B0502040204020203" pitchFamily="34" charset="0"/>
                <a:cs typeface="Segoe UI" panose="020B0502040204020203" pitchFamily="34" charset="0"/>
              </a:rPr>
              <a:t>TCP/IP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networks,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such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as the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Internet,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locate computers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and services 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through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user-friendly</a:t>
            </a:r>
            <a:r>
              <a:rPr sz="1800" spc="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names.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008" y="441706"/>
            <a:ext cx="33280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0" dirty="0">
                <a:latin typeface="Segoe UI" panose="020B0502040204020203" pitchFamily="34" charset="0"/>
                <a:cs typeface="Segoe UI" panose="020B0502040204020203" pitchFamily="34" charset="0"/>
              </a:rPr>
              <a:t>Learning</a:t>
            </a:r>
            <a:r>
              <a:rPr spc="-30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pc="-345" dirty="0">
                <a:latin typeface="Segoe UI" panose="020B0502040204020203" pitchFamily="34" charset="0"/>
                <a:cs typeface="Segoe UI" panose="020B0502040204020203" pitchFamily="34" charset="0"/>
              </a:rPr>
              <a:t>Goals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8194" y="1643252"/>
            <a:ext cx="9632950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11430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720" algn="l"/>
              </a:tabLst>
            </a:pPr>
            <a:r>
              <a:rPr sz="3200" spc="-5" dirty="0">
                <a:latin typeface="Segoe UI" panose="020B0502040204020203" pitchFamily="34" charset="0"/>
                <a:cs typeface="Segoe UI" panose="020B0502040204020203" pitchFamily="34" charset="0"/>
              </a:rPr>
              <a:t>Describe </a:t>
            </a:r>
            <a:r>
              <a:rPr sz="3200" spc="-10" dirty="0">
                <a:latin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sz="3200" spc="-40" dirty="0">
                <a:latin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servers </a:t>
            </a:r>
            <a:r>
              <a:rPr sz="3200" spc="-5" dirty="0">
                <a:latin typeface="Segoe UI" panose="020B0502040204020203" pitchFamily="34" charset="0"/>
                <a:cs typeface="Segoe UI" panose="020B0502040204020203" pitchFamily="34" charset="0"/>
              </a:rPr>
              <a:t>and clients </a:t>
            </a:r>
            <a:r>
              <a:rPr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interact </a:t>
            </a:r>
            <a:r>
              <a:rPr sz="3200" dirty="0">
                <a:latin typeface="Segoe UI" panose="020B0502040204020203" pitchFamily="34" charset="0"/>
                <a:cs typeface="Segoe UI" panose="020B0502040204020203" pitchFamily="34" charset="0"/>
              </a:rPr>
              <a:t>with each  </a:t>
            </a:r>
            <a:r>
              <a:rPr sz="3200" spc="-60" dirty="0">
                <a:latin typeface="Segoe UI" panose="020B0502040204020203" pitchFamily="34" charset="0"/>
                <a:cs typeface="Segoe UI" panose="020B0502040204020203" pitchFamily="34" charset="0"/>
              </a:rPr>
              <a:t>other.</a:t>
            </a:r>
            <a:endParaRPr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Request </a:t>
            </a:r>
            <a:r>
              <a:rPr sz="3200" spc="-10" dirty="0">
                <a:latin typeface="Segoe UI" panose="020B0502040204020203" pitchFamily="34" charset="0"/>
                <a:cs typeface="Segoe UI" panose="020B0502040204020203" pitchFamily="34" charset="0"/>
              </a:rPr>
              <a:t>resources </a:t>
            </a:r>
            <a:r>
              <a:rPr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from </a:t>
            </a:r>
            <a:r>
              <a:rPr sz="3200" spc="-10" dirty="0">
                <a:latin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servers </a:t>
            </a:r>
            <a:r>
              <a:rPr sz="32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understand </a:t>
            </a:r>
            <a:r>
              <a:rPr sz="3200" dirty="0">
                <a:latin typeface="Segoe UI" panose="020B0502040204020203" pitchFamily="34" charset="0"/>
                <a:cs typeface="Segoe UI" panose="020B0502040204020203" pitchFamily="34" charset="0"/>
              </a:rPr>
              <a:t>the  </a:t>
            </a:r>
            <a:r>
              <a:rPr sz="3200" spc="-5" dirty="0">
                <a:latin typeface="Segoe UI" panose="020B0502040204020203" pitchFamily="34" charset="0"/>
                <a:cs typeface="Segoe UI" panose="020B0502040204020203" pitchFamily="34" charset="0"/>
              </a:rPr>
              <a:t>responses.</a:t>
            </a:r>
            <a:endParaRPr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/>
              <a:buChar char="•"/>
            </a:pPr>
            <a:endParaRPr sz="3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3200" spc="-5" dirty="0">
                <a:latin typeface="Segoe UI" panose="020B0502040204020203" pitchFamily="34" charset="0"/>
                <a:cs typeface="Segoe UI" panose="020B0502040204020203" pitchFamily="34" charset="0"/>
              </a:rPr>
              <a:t>Describe the </a:t>
            </a:r>
            <a:r>
              <a:rPr sz="3200" spc="-25" dirty="0">
                <a:latin typeface="Segoe UI" panose="020B0502040204020203" pitchFamily="34" charset="0"/>
                <a:cs typeface="Segoe UI" panose="020B0502040204020203" pitchFamily="34" charset="0"/>
              </a:rPr>
              <a:t>different </a:t>
            </a:r>
            <a:r>
              <a:rPr sz="3200" dirty="0">
                <a:latin typeface="Segoe UI" panose="020B0502040204020203" pitchFamily="34" charset="0"/>
                <a:cs typeface="Segoe UI" panose="020B0502040204020203" pitchFamily="34" charset="0"/>
              </a:rPr>
              <a:t>URL</a:t>
            </a:r>
            <a:r>
              <a:rPr sz="3200" spc="2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3200" spc="-10" dirty="0">
                <a:latin typeface="Segoe UI" panose="020B0502040204020203" pitchFamily="34" charset="0"/>
                <a:cs typeface="Segoe UI" panose="020B0502040204020203" pitchFamily="34" charset="0"/>
              </a:rPr>
              <a:t>components</a:t>
            </a:r>
            <a:endParaRPr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3200" spc="-5" dirty="0">
                <a:latin typeface="Segoe UI" panose="020B0502040204020203" pitchFamily="34" charset="0"/>
                <a:cs typeface="Segoe UI" panose="020B0502040204020203" pitchFamily="34" charset="0"/>
              </a:rPr>
              <a:t>Explain </a:t>
            </a:r>
            <a:r>
              <a:rPr sz="32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sz="3200" spc="-20" dirty="0">
                <a:latin typeface="Segoe UI" panose="020B0502040204020203" pitchFamily="34" charset="0"/>
                <a:cs typeface="Segoe UI" panose="020B0502040204020203" pitchFamily="34" charset="0"/>
              </a:rPr>
              <a:t>difference </a:t>
            </a:r>
            <a:r>
              <a:rPr sz="3200" spc="-10" dirty="0">
                <a:latin typeface="Segoe UI" panose="020B0502040204020203" pitchFamily="34" charset="0"/>
                <a:cs typeface="Segoe UI" panose="020B0502040204020203" pitchFamily="34" charset="0"/>
              </a:rPr>
              <a:t>between </a:t>
            </a:r>
            <a:r>
              <a:rPr sz="3200" spc="5" dirty="0">
                <a:latin typeface="Segoe UI" panose="020B0502040204020203" pitchFamily="34" charset="0"/>
                <a:cs typeface="Segoe UI" panose="020B0502040204020203" pitchFamily="34" charset="0"/>
              </a:rPr>
              <a:t>HTTP </a:t>
            </a:r>
            <a:r>
              <a:rPr sz="3200" dirty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sz="3200" spc="2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3200" dirty="0">
                <a:latin typeface="Segoe UI" panose="020B0502040204020203" pitchFamily="34" charset="0"/>
                <a:cs typeface="Segoe UI" panose="020B0502040204020203" pitchFamily="34" charset="0"/>
              </a:rPr>
              <a:t>HTTPS.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008" y="441706"/>
            <a:ext cx="74974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0" dirty="0">
                <a:latin typeface="Segoe UI" panose="020B0502040204020203" pitchFamily="34" charset="0"/>
                <a:cs typeface="Segoe UI" panose="020B0502040204020203" pitchFamily="34" charset="0"/>
              </a:rPr>
              <a:t>Uniform </a:t>
            </a:r>
            <a:r>
              <a:rPr spc="-360" dirty="0">
                <a:latin typeface="Segoe UI" panose="020B0502040204020203" pitchFamily="34" charset="0"/>
                <a:cs typeface="Segoe UI" panose="020B0502040204020203" pitchFamily="34" charset="0"/>
              </a:rPr>
              <a:t>Resource </a:t>
            </a:r>
            <a:r>
              <a:rPr spc="-285" dirty="0">
                <a:latin typeface="Segoe UI" panose="020B0502040204020203" pitchFamily="34" charset="0"/>
                <a:cs typeface="Segoe UI" panose="020B0502040204020203" pitchFamily="34" charset="0"/>
              </a:rPr>
              <a:t>Locators</a:t>
            </a:r>
            <a:r>
              <a:rPr spc="-53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pc="-465" dirty="0">
                <a:latin typeface="Segoe UI" panose="020B0502040204020203" pitchFamily="34" charset="0"/>
                <a:cs typeface="Segoe UI" panose="020B0502040204020203" pitchFamily="34" charset="0"/>
              </a:rPr>
              <a:t>(URLs)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008" y="1307719"/>
            <a:ext cx="10575925" cy="32521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68044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Let's now </a:t>
            </a:r>
            <a:r>
              <a:rPr sz="1800" spc="-25" dirty="0">
                <a:latin typeface="Segoe UI" panose="020B0502040204020203" pitchFamily="34" charset="0"/>
                <a:cs typeface="Segoe UI" panose="020B0502040204020203" pitchFamily="34" charset="0"/>
              </a:rPr>
              <a:t>take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closer look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at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format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of </a:t>
            </a:r>
            <a:r>
              <a:rPr sz="1800" i="1" spc="-10" dirty="0">
                <a:latin typeface="Segoe UI" panose="020B0502040204020203" pitchFamily="34" charset="0"/>
                <a:cs typeface="Segoe UI" panose="020B0502040204020203" pitchFamily="34" charset="0"/>
              </a:rPr>
              <a:t>Uniform Resource Locators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, more commonly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known by their 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abbreviation</a:t>
            </a:r>
            <a:r>
              <a:rPr sz="1800" spc="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URLs.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URLs are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common </a:t>
            </a:r>
            <a:r>
              <a:rPr sz="1800" spc="-1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way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any resource on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Internet;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format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URLs is standardized.  </a:t>
            </a:r>
            <a:r>
              <a:rPr sz="1800" spc="-6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should already be relatively familiar </a:t>
            </a:r>
            <a:r>
              <a:rPr sz="1800" spc="-1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format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URLs accessing resources through </a:t>
            </a:r>
            <a:r>
              <a:rPr sz="1800" spc="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HTTPS.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access in other protocols (e.g.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ftp)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</a:t>
            </a:r>
            <a:r>
              <a:rPr sz="1800" spc="-2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similar, </a:t>
            </a:r>
            <a:r>
              <a:rPr sz="1800" spc="-1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only small</a:t>
            </a:r>
            <a:r>
              <a:rPr sz="1800" spc="15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variations.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general, a URL consists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sz="1800" spc="-5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parts: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40005" algn="ctr">
              <a:lnSpc>
                <a:spcPct val="100000"/>
              </a:lnSpc>
            </a:pP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&lt;scheme&gt;://&lt;user&gt;:&lt;password&gt;@&lt;host&gt;:&lt;port&gt;/&lt;path&gt;;&lt;params&gt;?&lt;query&gt;#&lt;frag&gt;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008" y="441706"/>
            <a:ext cx="74974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0" dirty="0">
                <a:latin typeface="Segoe UI" panose="020B0502040204020203" pitchFamily="34" charset="0"/>
                <a:cs typeface="Segoe UI" panose="020B0502040204020203" pitchFamily="34" charset="0"/>
              </a:rPr>
              <a:t>Uniform </a:t>
            </a:r>
            <a:r>
              <a:rPr spc="-360" dirty="0">
                <a:latin typeface="Segoe UI" panose="020B0502040204020203" pitchFamily="34" charset="0"/>
                <a:cs typeface="Segoe UI" panose="020B0502040204020203" pitchFamily="34" charset="0"/>
              </a:rPr>
              <a:t>Resource </a:t>
            </a:r>
            <a:r>
              <a:rPr spc="-285" dirty="0">
                <a:latin typeface="Segoe UI" panose="020B0502040204020203" pitchFamily="34" charset="0"/>
                <a:cs typeface="Segoe UI" panose="020B0502040204020203" pitchFamily="34" charset="0"/>
              </a:rPr>
              <a:t>Locators</a:t>
            </a:r>
            <a:r>
              <a:rPr spc="-53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pc="-465" dirty="0">
                <a:latin typeface="Segoe UI" panose="020B0502040204020203" pitchFamily="34" charset="0"/>
                <a:cs typeface="Segoe UI" panose="020B0502040204020203" pitchFamily="34" charset="0"/>
              </a:rPr>
              <a:t>(URLs)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354" y="1471421"/>
            <a:ext cx="10385045" cy="820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937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&lt;scheme&gt;://&lt;user&gt;:&lt;password&gt;@&lt;host&gt;:&lt;port&gt;/&lt;path&gt;;&lt;params&gt;?&lt;query&gt;#&lt;frag&gt;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845918"/>
              </p:ext>
            </p:extLst>
          </p:nvPr>
        </p:nvGraphicFramePr>
        <p:xfrm>
          <a:off x="1024737" y="3045841"/>
          <a:ext cx="9959339" cy="3090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6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3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08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Methods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&lt;frag&gt;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962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name of </a:t>
                      </a:r>
                      <a:r>
                        <a:rPr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sz="18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piece of </a:t>
                      </a:r>
                      <a:r>
                        <a:rPr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sz="18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resource. </a:t>
                      </a:r>
                      <a:r>
                        <a:rPr sz="18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Only used by </a:t>
                      </a:r>
                      <a:r>
                        <a:rPr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</a:t>
                      </a:r>
                      <a:r>
                        <a:rPr sz="18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client </a:t>
                      </a:r>
                      <a:r>
                        <a:rPr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 the </a:t>
                      </a:r>
                      <a:r>
                        <a:rPr sz="18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fragment </a:t>
                      </a:r>
                      <a:r>
                        <a:rPr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is </a:t>
                      </a:r>
                      <a:r>
                        <a:rPr sz="18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 </a:t>
                      </a:r>
                      <a:r>
                        <a:rPr sz="18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transmitted to </a:t>
                      </a:r>
                      <a:r>
                        <a:rPr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</a:t>
                      </a:r>
                      <a:r>
                        <a:rPr sz="1800" spc="3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sz="1800" spc="-3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server.</a:t>
                      </a:r>
                      <a:endParaRPr sz="18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&lt;query&gt;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20014" indent="558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2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Parameters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passed </a:t>
                      </a:r>
                      <a:r>
                        <a:rPr sz="2000" spc="-1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 </a:t>
                      </a:r>
                      <a:r>
                        <a:rPr sz="2000" spc="-2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gateway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resources, </a:t>
                      </a: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i.e.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applications [identified by  </a:t>
                      </a: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path] such </a:t>
                      </a: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 </a:t>
                      </a:r>
                      <a:r>
                        <a:rPr sz="20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search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engines.</a:t>
                      </a: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&lt;params&gt;</a:t>
                      </a: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502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Additional </a:t>
                      </a: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 </a:t>
                      </a:r>
                      <a:r>
                        <a:rPr sz="2000" spc="-1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parameters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applications </a:t>
                      </a:r>
                      <a:r>
                        <a:rPr sz="2000" spc="-1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may </a:t>
                      </a:r>
                      <a:r>
                        <a:rPr sz="20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require </a:t>
                      </a:r>
                      <a:r>
                        <a:rPr sz="2000" spc="-1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 </a:t>
                      </a: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access a  </a:t>
                      </a:r>
                      <a:r>
                        <a:rPr sz="20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resource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 </a:t>
                      </a: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server </a:t>
                      </a:r>
                      <a:r>
                        <a:rPr sz="2000" spc="-2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correctly.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 be set per </a:t>
                      </a:r>
                      <a:r>
                        <a:rPr sz="20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path</a:t>
                      </a:r>
                      <a:r>
                        <a:rPr sz="2000" spc="4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segment.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4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&lt;path&gt;</a:t>
                      </a: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local path </a:t>
                      </a:r>
                      <a:r>
                        <a:rPr sz="20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 </a:t>
                      </a: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</a:t>
                      </a:r>
                      <a:r>
                        <a:rPr sz="2000" spc="-1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sz="20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resource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008" y="441706"/>
            <a:ext cx="74974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0" dirty="0">
                <a:latin typeface="Segoe UI" panose="020B0502040204020203" pitchFamily="34" charset="0"/>
                <a:cs typeface="Segoe UI" panose="020B0502040204020203" pitchFamily="34" charset="0"/>
              </a:rPr>
              <a:t>Uniform </a:t>
            </a:r>
            <a:r>
              <a:rPr spc="-360" dirty="0">
                <a:latin typeface="Segoe UI" panose="020B0502040204020203" pitchFamily="34" charset="0"/>
                <a:cs typeface="Segoe UI" panose="020B0502040204020203" pitchFamily="34" charset="0"/>
              </a:rPr>
              <a:t>Resource </a:t>
            </a:r>
            <a:r>
              <a:rPr spc="-285" dirty="0">
                <a:latin typeface="Segoe UI" panose="020B0502040204020203" pitchFamily="34" charset="0"/>
                <a:cs typeface="Segoe UI" panose="020B0502040204020203" pitchFamily="34" charset="0"/>
              </a:rPr>
              <a:t>Locators</a:t>
            </a:r>
            <a:r>
              <a:rPr spc="-53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pc="-465" dirty="0">
                <a:latin typeface="Segoe UI" panose="020B0502040204020203" pitchFamily="34" charset="0"/>
                <a:cs typeface="Segoe UI" panose="020B0502040204020203" pitchFamily="34" charset="0"/>
              </a:rPr>
              <a:t>(URLs)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354" y="1471421"/>
            <a:ext cx="10385045" cy="820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937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&lt;scheme&gt;://&lt;user&gt;:&lt;password&gt;@&lt;host&gt;:&lt;port&gt;/&lt;path&gt;;&lt;params&gt;?&lt;query&gt;#&lt;frag&gt;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414510"/>
              </p:ext>
            </p:extLst>
          </p:nvPr>
        </p:nvGraphicFramePr>
        <p:xfrm>
          <a:off x="1024737" y="3045841"/>
          <a:ext cx="9959339" cy="26138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4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5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08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Methods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&lt;port&gt;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6591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port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 </a:t>
                      </a: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which the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server </a:t>
                      </a: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is </a:t>
                      </a:r>
                      <a:r>
                        <a:rPr sz="20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expecting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requests </a:t>
                      </a:r>
                      <a:r>
                        <a:rPr sz="2000" spc="-1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for </a:t>
                      </a: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</a:t>
                      </a:r>
                      <a:r>
                        <a:rPr sz="20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resource 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(ports </a:t>
                      </a: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enable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multiplexing: </a:t>
                      </a: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multiple services </a:t>
                      </a:r>
                      <a:r>
                        <a:rPr sz="20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are available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 one  location)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&lt;host&gt;</a:t>
                      </a: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domain name </a:t>
                      </a:r>
                      <a:r>
                        <a:rPr sz="20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(host </a:t>
                      </a: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name)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 numeric </a:t>
                      </a: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IP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 of </a:t>
                      </a: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server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95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&lt;user&gt;:&lt;password&gt;</a:t>
                      </a: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</a:t>
                      </a:r>
                      <a:r>
                        <a:rPr sz="20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username/password </a:t>
                      </a:r>
                      <a:r>
                        <a:rPr sz="2000" spc="-1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(may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 </a:t>
                      </a: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necessary </a:t>
                      </a:r>
                      <a:r>
                        <a:rPr sz="2000" spc="-1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 </a:t>
                      </a: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access a</a:t>
                      </a:r>
                      <a:r>
                        <a:rPr sz="2000" spc="5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resource)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0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&lt;scheme&gt;</a:t>
                      </a: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determines </a:t>
                      </a: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</a:t>
                      </a:r>
                      <a:r>
                        <a:rPr sz="2000" spc="-1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protocol </a:t>
                      </a:r>
                      <a:r>
                        <a:rPr sz="2000" spc="-1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 </a:t>
                      </a: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 </a:t>
                      </a:r>
                      <a:r>
                        <a:rPr sz="2000" spc="-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when </a:t>
                      </a: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connecting </a:t>
                      </a:r>
                      <a:r>
                        <a:rPr sz="2000" spc="-1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 </a:t>
                      </a:r>
                      <a:r>
                        <a:rPr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</a:t>
                      </a:r>
                      <a:r>
                        <a:rPr sz="2000" spc="-1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sz="2000" spc="-35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server.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008" y="441706"/>
            <a:ext cx="74974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0" dirty="0">
                <a:latin typeface="Segoe UI" panose="020B0502040204020203" pitchFamily="34" charset="0"/>
                <a:cs typeface="Segoe UI" panose="020B0502040204020203" pitchFamily="34" charset="0"/>
              </a:rPr>
              <a:t>Uniform </a:t>
            </a:r>
            <a:r>
              <a:rPr spc="-360" dirty="0">
                <a:latin typeface="Segoe UI" panose="020B0502040204020203" pitchFamily="34" charset="0"/>
                <a:cs typeface="Segoe UI" panose="020B0502040204020203" pitchFamily="34" charset="0"/>
              </a:rPr>
              <a:t>Resource </a:t>
            </a:r>
            <a:r>
              <a:rPr spc="-285" dirty="0">
                <a:latin typeface="Segoe UI" panose="020B0502040204020203" pitchFamily="34" charset="0"/>
                <a:cs typeface="Segoe UI" panose="020B0502040204020203" pitchFamily="34" charset="0"/>
              </a:rPr>
              <a:t>Locators</a:t>
            </a:r>
            <a:r>
              <a:rPr spc="-53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pc="-465" dirty="0">
                <a:latin typeface="Segoe UI" panose="020B0502040204020203" pitchFamily="34" charset="0"/>
                <a:cs typeface="Segoe UI" panose="020B0502040204020203" pitchFamily="34" charset="0"/>
              </a:rPr>
              <a:t>(URLs)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9072" y="1480565"/>
            <a:ext cx="10229215" cy="28802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URL syntax:</a:t>
            </a:r>
            <a:r>
              <a:rPr sz="1800" b="1" spc="-1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b="1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ts val="2135"/>
              </a:lnSpc>
              <a:spcBef>
                <a:spcPts val="5"/>
              </a:spcBef>
            </a:pP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of the most important URL </a:t>
            </a:r>
            <a:r>
              <a:rPr sz="1800" spc="-1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 is the syntax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 is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syntax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sz="1800" spc="6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3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query.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ts val="2135"/>
              </a:lnSpc>
            </a:pP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</a:t>
            </a:r>
            <a:r>
              <a:rPr sz="1800" spc="-1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does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that</a:t>
            </a:r>
            <a:r>
              <a:rPr sz="1800" spc="1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mean?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156210" algn="ctr">
              <a:lnSpc>
                <a:spcPct val="100000"/>
              </a:lnSpc>
              <a:spcBef>
                <a:spcPts val="390"/>
              </a:spcBef>
            </a:pP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s://w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ww.y</a:t>
            </a:r>
            <a:r>
              <a:rPr sz="1800" spc="-15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outube.com/watch?</a:t>
            </a:r>
            <a:r>
              <a:rPr sz="1800" b="1" spc="-15" dirty="0"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v=X-eea-Vf0Yw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Schemes: more than just</a:t>
            </a:r>
            <a:r>
              <a:rPr sz="1800" b="1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HTTP(S)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  <a:tabLst>
                <a:tab pos="8997315" algn="l"/>
              </a:tabLst>
            </a:pP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and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 </a:t>
            </a:r>
            <a:r>
              <a:rPr sz="1800" spc="-1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differ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their </a:t>
            </a:r>
            <a:r>
              <a:rPr sz="1800" spc="-1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encryption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does </a:t>
            </a:r>
            <a:r>
              <a:rPr sz="1800" spc="-1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offer encryption, </a:t>
            </a:r>
            <a:r>
              <a:rPr sz="1800" spc="-1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while</a:t>
            </a:r>
            <a:r>
              <a:rPr sz="1800" spc="35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</a:t>
            </a:r>
            <a:r>
              <a:rPr sz="1800" spc="1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does.	mailto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sz="1800" spc="-6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 protocol,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ftp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 transfer</a:t>
            </a:r>
            <a:r>
              <a:rPr sz="1800" spc="1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protocol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072" y="4730622"/>
            <a:ext cx="3020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Relative </a:t>
            </a:r>
            <a:r>
              <a:rPr sz="1800" b="1" spc="-2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vs. </a:t>
            </a:r>
            <a:r>
              <a:rPr sz="1800" b="1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absolute</a:t>
            </a:r>
            <a:r>
              <a:rPr sz="1800" b="1" spc="9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b="1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URLs: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63744" y="4751273"/>
            <a:ext cx="41097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URLs can either be </a:t>
            </a:r>
            <a:r>
              <a:rPr sz="1800" b="1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absolute </a:t>
            </a: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r>
              <a:rPr sz="1800" spc="2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b="1" spc="-1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relative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072" y="5516371"/>
            <a:ext cx="4537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800" spc="-20" dirty="0">
                <a:solidFill>
                  <a:srgbClr val="CE917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https://ajax.googleapis.com/ajax/libs/jquery/3.1.0/jquery.min.js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3601" y="5516371"/>
            <a:ext cx="543280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808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sz="1800" spc="220" dirty="0">
                <a:solidFill>
                  <a:srgbClr val="559C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script</a:t>
            </a:r>
            <a:r>
              <a:rPr sz="1800" spc="420" dirty="0">
                <a:solidFill>
                  <a:srgbClr val="559C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240" dirty="0">
                <a:solidFill>
                  <a:srgbClr val="9CDCF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src</a:t>
            </a:r>
            <a:r>
              <a:rPr sz="1800" spc="240" dirty="0">
                <a:solidFill>
                  <a:srgbClr val="D3D3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sz="1800" spc="240" dirty="0">
                <a:solidFill>
                  <a:srgbClr val="CE917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"static/js/form.js"</a:t>
            </a:r>
            <a:r>
              <a:rPr sz="1800" spc="240" dirty="0">
                <a:solidFill>
                  <a:srgbClr val="808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&gt;&lt;/</a:t>
            </a:r>
            <a:r>
              <a:rPr sz="1800" spc="240" dirty="0">
                <a:solidFill>
                  <a:srgbClr val="559C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script</a:t>
            </a:r>
            <a:r>
              <a:rPr sz="1800" spc="240" dirty="0">
                <a:solidFill>
                  <a:srgbClr val="808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008" y="441706"/>
            <a:ext cx="54984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>
                <a:latin typeface="Segoe UI" panose="020B0502040204020203" pitchFamily="34" charset="0"/>
                <a:cs typeface="Segoe UI" panose="020B0502040204020203" pitchFamily="34" charset="0"/>
              </a:rPr>
              <a:t>What </a:t>
            </a:r>
            <a:r>
              <a:rPr spc="-254" dirty="0">
                <a:latin typeface="Segoe UI" panose="020B0502040204020203" pitchFamily="34" charset="0"/>
                <a:cs typeface="Segoe UI" panose="020B0502040204020203" pitchFamily="34" charset="0"/>
              </a:rPr>
              <a:t>is </a:t>
            </a:r>
            <a:r>
              <a:rPr spc="-375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spc="-290" dirty="0"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r>
              <a:rPr spc="-1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pc="-265" dirty="0">
                <a:latin typeface="Segoe UI" panose="020B0502040204020203" pitchFamily="34" charset="0"/>
                <a:cs typeface="Segoe UI" panose="020B0502040204020203" pitchFamily="34" charset="0"/>
              </a:rPr>
              <a:t>Browser?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9332" y="1000759"/>
            <a:ext cx="577482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browser (commonly 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referred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as a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browser)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is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a 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software application 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retrieving, presenting,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and  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traversing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information resources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sz="1800" spc="-20" dirty="0">
                <a:latin typeface="Segoe UI" panose="020B0502040204020203" pitchFamily="34" charset="0"/>
                <a:cs typeface="Segoe UI" panose="020B0502040204020203" pitchFamily="34" charset="0"/>
              </a:rPr>
              <a:t>World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Wide</a:t>
            </a:r>
            <a:r>
              <a:rPr sz="1800" spc="8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20" dirty="0">
                <a:latin typeface="Segoe UI" panose="020B0502040204020203" pitchFamily="34" charset="0"/>
                <a:cs typeface="Segoe UI" panose="020B0502040204020203" pitchFamily="34" charset="0"/>
              </a:rPr>
              <a:t>Web.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3963" y="2434066"/>
            <a:ext cx="5715369" cy="2832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33616" y="2257044"/>
            <a:ext cx="2075687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01556" y="2257044"/>
            <a:ext cx="2229611" cy="10378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32676" y="4223003"/>
            <a:ext cx="1877568" cy="1181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05543" y="4241291"/>
            <a:ext cx="2485644" cy="13152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871" y="258999"/>
            <a:ext cx="5553090" cy="6423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163665" y="278891"/>
            <a:ext cx="5345906" cy="5361432"/>
            <a:chOff x="6163665" y="278891"/>
            <a:chExt cx="5345906" cy="5361432"/>
          </a:xfrm>
        </p:grpSpPr>
        <p:sp>
          <p:nvSpPr>
            <p:cNvPr id="4" name="object 4"/>
            <p:cNvSpPr/>
            <p:nvPr/>
          </p:nvSpPr>
          <p:spPr>
            <a:xfrm>
              <a:off x="6163665" y="278891"/>
              <a:ext cx="5345906" cy="53614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22492" y="3116580"/>
              <a:ext cx="5230495" cy="425450"/>
            </a:xfrm>
            <a:custGeom>
              <a:avLst/>
              <a:gdLst/>
              <a:ahLst/>
              <a:cxnLst/>
              <a:rect l="l" t="t" r="r" b="b"/>
              <a:pathLst>
                <a:path w="5230495" h="425450">
                  <a:moveTo>
                    <a:pt x="0" y="425196"/>
                  </a:moveTo>
                  <a:lnTo>
                    <a:pt x="5230368" y="425196"/>
                  </a:lnTo>
                  <a:lnTo>
                    <a:pt x="5230368" y="0"/>
                  </a:lnTo>
                  <a:lnTo>
                    <a:pt x="0" y="0"/>
                  </a:lnTo>
                  <a:lnTo>
                    <a:pt x="0" y="42519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81600" y="6382308"/>
            <a:ext cx="6831457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arlito"/>
                <a:cs typeface="Carlito"/>
              </a:rPr>
              <a:t>Image source: https://flatworldbusiness.wordpress.com/flat-education/previously/web-1-0-vs-web-2-0-vs-web-3-0-a-bird-eye-  on-the-definition/</a:t>
            </a:r>
            <a:endParaRPr sz="9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63665" y="278891"/>
            <a:ext cx="5346065" cy="5361940"/>
            <a:chOff x="6163665" y="278891"/>
            <a:chExt cx="5346065" cy="5361940"/>
          </a:xfrm>
        </p:grpSpPr>
        <p:sp>
          <p:nvSpPr>
            <p:cNvPr id="3" name="object 3"/>
            <p:cNvSpPr/>
            <p:nvPr/>
          </p:nvSpPr>
          <p:spPr>
            <a:xfrm>
              <a:off x="6163665" y="278891"/>
              <a:ext cx="5345906" cy="5361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22492" y="3116580"/>
              <a:ext cx="5230495" cy="425450"/>
            </a:xfrm>
            <a:custGeom>
              <a:avLst/>
              <a:gdLst/>
              <a:ahLst/>
              <a:cxnLst/>
              <a:rect l="l" t="t" r="r" b="b"/>
              <a:pathLst>
                <a:path w="5230495" h="425450">
                  <a:moveTo>
                    <a:pt x="0" y="425196"/>
                  </a:moveTo>
                  <a:lnTo>
                    <a:pt x="5230368" y="425196"/>
                  </a:lnTo>
                  <a:lnTo>
                    <a:pt x="5230368" y="0"/>
                  </a:lnTo>
                  <a:lnTo>
                    <a:pt x="0" y="0"/>
                  </a:lnTo>
                  <a:lnTo>
                    <a:pt x="0" y="42519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094857" y="6382308"/>
            <a:ext cx="591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Segoe UI" panose="020B0502040204020203" pitchFamily="34" charset="0"/>
                <a:cs typeface="Segoe UI" panose="020B0502040204020203" pitchFamily="34" charset="0"/>
              </a:rPr>
              <a:t>Image source: https://flatworldbusiness.wordpress.com/flat-education/previously/web-1-0-vs-web-2-0-vs-web-3-0-a-bird-eye-  on-the-definition/</a:t>
            </a:r>
            <a:endParaRPr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4687" y="1588719"/>
            <a:ext cx="539178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sz="1800" b="1" dirty="0">
                <a:latin typeface="Segoe UI" panose="020B0502040204020203" pitchFamily="34" charset="0"/>
                <a:cs typeface="Segoe UI" panose="020B0502040204020203" pitchFamily="34" charset="0"/>
              </a:rPr>
              <a:t>2.0</a:t>
            </a:r>
            <a:r>
              <a:rPr sz="1800" b="1" spc="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(Collaboration)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The second 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stage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of development of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sz="1800" spc="-20" dirty="0">
                <a:latin typeface="Segoe UI" panose="020B0502040204020203" pitchFamily="34" charset="0"/>
                <a:cs typeface="Segoe UI" panose="020B0502040204020203" pitchFamily="34" charset="0"/>
              </a:rPr>
              <a:t>World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Wide  </a:t>
            </a:r>
            <a:r>
              <a:rPr sz="1800" spc="-20" dirty="0">
                <a:latin typeface="Segoe UI" panose="020B0502040204020203" pitchFamily="34" charset="0"/>
                <a:cs typeface="Segoe UI" panose="020B0502040204020203" pitchFamily="34" charset="0"/>
              </a:rPr>
              <a:t>Web, 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characterized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especially by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change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from 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static  </a:t>
            </a:r>
            <a:r>
              <a:rPr sz="1800" spc="-25" dirty="0">
                <a:latin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pages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dynamic or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user-generated content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and the 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growth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of social</a:t>
            </a:r>
            <a:r>
              <a:rPr sz="1800" spc="3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media.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4687" y="4094429"/>
            <a:ext cx="480822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sz="1800" b="1" dirty="0">
                <a:latin typeface="Segoe UI" panose="020B0502040204020203" pitchFamily="34" charset="0"/>
                <a:cs typeface="Segoe UI" panose="020B0502040204020203" pitchFamily="34" charset="0"/>
              </a:rPr>
              <a:t>3.0</a:t>
            </a:r>
            <a:r>
              <a:rPr sz="1800" b="1" spc="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(Context)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This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third evolution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of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is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identified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as the 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Semantic web which loosely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is the mapping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of 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understanding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of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relationship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of all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content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and 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participation.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4733" y="499617"/>
            <a:ext cx="5104765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sz="1800" b="1" dirty="0">
                <a:latin typeface="Segoe UI" panose="020B0502040204020203" pitchFamily="34" charset="0"/>
                <a:cs typeface="Segoe UI" panose="020B0502040204020203" pitchFamily="34" charset="0"/>
              </a:rPr>
              <a:t>4.0 - </a:t>
            </a:r>
            <a:r>
              <a:rPr sz="18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Internet </a:t>
            </a:r>
            <a:r>
              <a:rPr sz="1800" b="1" dirty="0">
                <a:latin typeface="Segoe UI" panose="020B0502040204020203" pitchFamily="34" charset="0"/>
                <a:cs typeface="Segoe UI" panose="020B0502040204020203" pitchFamily="34" charset="0"/>
              </a:rPr>
              <a:t>of </a:t>
            </a:r>
            <a:r>
              <a:rPr sz="18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Things</a:t>
            </a:r>
            <a:r>
              <a:rPr sz="1800" b="1" spc="-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(IoT)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This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term </a:t>
            </a:r>
            <a:r>
              <a:rPr sz="1800" spc="-25" dirty="0">
                <a:latin typeface="Segoe UI" panose="020B0502040204020203" pitchFamily="34" charset="0"/>
                <a:cs typeface="Segoe UI" panose="020B0502040204020203" pitchFamily="34" charset="0"/>
              </a:rPr>
              <a:t>refers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network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of objects not</a:t>
            </a:r>
            <a:r>
              <a:rPr sz="1800" spc="9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historically</a:t>
            </a: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connected.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243840">
              <a:lnSpc>
                <a:spcPct val="100000"/>
              </a:lnSpc>
            </a:pP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evolution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of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internet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will include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everyday 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objects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withy network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connectivity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able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send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and 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receive</a:t>
            </a:r>
            <a:r>
              <a:rPr sz="1800" spc="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data.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8834" y="217447"/>
            <a:ext cx="3381093" cy="3100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5104" y="4408423"/>
            <a:ext cx="5308600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sz="1800" b="1" dirty="0">
                <a:latin typeface="Segoe UI" panose="020B0502040204020203" pitchFamily="34" charset="0"/>
                <a:cs typeface="Segoe UI" panose="020B0502040204020203" pitchFamily="34" charset="0"/>
              </a:rPr>
              <a:t>5.0 - </a:t>
            </a:r>
            <a:r>
              <a:rPr sz="18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emotional</a:t>
            </a:r>
            <a:r>
              <a:rPr sz="1800" b="1" spc="-3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391160">
              <a:lnSpc>
                <a:spcPct val="100000"/>
              </a:lnSpc>
            </a:pP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next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big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evolution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will be about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(emotional)  interaction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between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humans and 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computers.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sz="1800" spc="3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moment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is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“emotionally”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neutral,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which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means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web 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does not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perceive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users 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feel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and emotions.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This will  change with web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5.0 – emotional</a:t>
            </a:r>
            <a:r>
              <a:rPr sz="1800" spc="5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96584" y="2846832"/>
            <a:ext cx="5734812" cy="3855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2801" y="6296659"/>
            <a:ext cx="443484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0" dirty="0">
                <a:latin typeface="Segoe UI" panose="020B0502040204020203" pitchFamily="34" charset="0"/>
                <a:cs typeface="Segoe UI" panose="020B0502040204020203" pitchFamily="34" charset="0"/>
              </a:rPr>
              <a:t>Image </a:t>
            </a:r>
            <a:r>
              <a:rPr sz="1000" spc="-50" dirty="0">
                <a:latin typeface="Segoe UI" panose="020B0502040204020203" pitchFamily="34" charset="0"/>
                <a:cs typeface="Segoe UI" panose="020B0502040204020203" pitchFamily="34" charset="0"/>
              </a:rPr>
              <a:t>source:</a:t>
            </a:r>
            <a:r>
              <a:rPr sz="1000" spc="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000" spc="-20" dirty="0">
                <a:latin typeface="Segoe UI" panose="020B0502040204020203" pitchFamily="34" charset="0"/>
                <a:cs typeface="Segoe UI" panose="020B0502040204020203" pitchFamily="34" charset="0"/>
              </a:rPr>
              <a:t>https</a:t>
            </a:r>
            <a:r>
              <a:rPr sz="1000" spc="-2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://www.</a:t>
            </a:r>
            <a:r>
              <a:rPr sz="1000" spc="-20" dirty="0">
                <a:latin typeface="Segoe UI" panose="020B0502040204020203" pitchFamily="34" charset="0"/>
                <a:cs typeface="Segoe UI" panose="020B0502040204020203" pitchFamily="34" charset="0"/>
              </a:rPr>
              <a:t>up</a:t>
            </a:r>
            <a:r>
              <a:rPr sz="1000" spc="-2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wo</a:t>
            </a:r>
            <a:r>
              <a:rPr sz="1000" spc="-20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sz="1000" spc="-2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k.com/hiring/development/front-end-developer/</a:t>
            </a:r>
            <a:endParaRPr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2990" y="1197863"/>
            <a:ext cx="10766609" cy="43400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6491" y="376808"/>
            <a:ext cx="10105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65" dirty="0">
                <a:latin typeface="Segoe UI" panose="020B0502040204020203" pitchFamily="34" charset="0"/>
                <a:cs typeface="Segoe UI" panose="020B0502040204020203" pitchFamily="34" charset="0"/>
              </a:rPr>
              <a:t>Basic </a:t>
            </a:r>
            <a:r>
              <a:rPr spc="-250" dirty="0">
                <a:latin typeface="Segoe UI" panose="020B0502040204020203" pitchFamily="34" charset="0"/>
                <a:cs typeface="Segoe UI" panose="020B0502040204020203" pitchFamily="34" charset="0"/>
              </a:rPr>
              <a:t>design </a:t>
            </a:r>
            <a:r>
              <a:rPr spc="-235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spc="-120" dirty="0">
                <a:latin typeface="Segoe UI" panose="020B0502040204020203" pitchFamily="34" charset="0"/>
                <a:cs typeface="Segoe UI" panose="020B0502040204020203" pitchFamily="34" charset="0"/>
              </a:rPr>
              <a:t>implementation </a:t>
            </a:r>
            <a:r>
              <a:rPr spc="-35" dirty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spc="-14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pc="-220" dirty="0">
                <a:latin typeface="Segoe UI" panose="020B0502040204020203" pitchFamily="34" charset="0"/>
                <a:cs typeface="Segoe UI" panose="020B0502040204020203" pitchFamily="34" charset="0"/>
              </a:rPr>
              <a:t>websites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008" y="441706"/>
            <a:ext cx="5396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5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spc="-240" dirty="0">
                <a:latin typeface="Segoe UI" panose="020B0502040204020203" pitchFamily="34" charset="0"/>
                <a:cs typeface="Segoe UI" panose="020B0502040204020203" pitchFamily="34" charset="0"/>
              </a:rPr>
              <a:t>Web: </a:t>
            </a:r>
            <a:r>
              <a:rPr spc="-375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spc="-70" dirty="0">
                <a:latin typeface="Segoe UI" panose="020B0502040204020203" pitchFamily="34" charset="0"/>
                <a:cs typeface="Segoe UI" panose="020B0502040204020203" pitchFamily="34" charset="0"/>
              </a:rPr>
              <a:t>brief</a:t>
            </a:r>
            <a:r>
              <a:rPr spc="-2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pc="-130" dirty="0">
                <a:latin typeface="Segoe UI" panose="020B0502040204020203" pitchFamily="34" charset="0"/>
                <a:cs typeface="Segoe UI" panose="020B0502040204020203" pitchFamily="34" charset="0"/>
              </a:rPr>
              <a:t>history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3132" y="1503045"/>
            <a:ext cx="10374630" cy="486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Segoe UI" panose="020B0502040204020203" pitchFamily="34" charset="0"/>
                <a:cs typeface="Segoe UI" panose="020B0502040204020203" pitchFamily="34" charset="0"/>
              </a:rPr>
              <a:t>World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Wide </a:t>
            </a:r>
            <a:r>
              <a:rPr sz="1800" spc="-20" dirty="0">
                <a:latin typeface="Segoe UI" panose="020B0502040204020203" pitchFamily="34" charset="0"/>
                <a:cs typeface="Segoe UI" panose="020B0502040204020203" pitchFamily="34" charset="0"/>
              </a:rPr>
              <a:t>Web: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a global </a:t>
            </a:r>
            <a:r>
              <a:rPr sz="1800" spc="-20" dirty="0">
                <a:latin typeface="Segoe UI" panose="020B0502040204020203" pitchFamily="34" charset="0"/>
                <a:cs typeface="Segoe UI" panose="020B0502040204020203" pitchFamily="34" charset="0"/>
              </a:rPr>
              <a:t>system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of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interconnected hypertext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documents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available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via the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Internet (envisioned  already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in</a:t>
            </a:r>
            <a:r>
              <a:rPr sz="1800" spc="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1945)</a:t>
            </a:r>
          </a:p>
          <a:p>
            <a:pPr>
              <a:lnSpc>
                <a:spcPct val="100000"/>
              </a:lnSpc>
            </a:pP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99085" marR="5920105" indent="-287020">
              <a:lnSpc>
                <a:spcPct val="100000"/>
              </a:lnSpc>
              <a:spcBef>
                <a:spcPts val="114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1960s: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Precursor to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Internet </a:t>
            </a:r>
            <a:r>
              <a:rPr sz="1800" spc="-20" dirty="0">
                <a:latin typeface="Segoe UI" panose="020B0502040204020203" pitchFamily="34" charset="0"/>
                <a:cs typeface="Segoe UI" panose="020B0502040204020203" pitchFamily="34" charset="0"/>
              </a:rPr>
              <a:t>(ARPANET) 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devised by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the US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department of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Defense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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Initial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services: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electronic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mail, file</a:t>
            </a:r>
            <a:r>
              <a:rPr sz="1800" spc="6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transfer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99085" marR="606044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Late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1980s: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Internet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opened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to commercial  interests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1989: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WWW 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created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by Tim</a:t>
            </a:r>
            <a:r>
              <a:rPr sz="1800" spc="6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Berners-Lee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(CERN)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99085" marR="661797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1994: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Netscape released its 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first </a:t>
            </a:r>
            <a:r>
              <a:rPr sz="1800" spc="-25" dirty="0">
                <a:latin typeface="Segoe UI" panose="020B0502040204020203" pitchFamily="34" charset="0"/>
                <a:cs typeface="Segoe UI" panose="020B0502040204020203" pitchFamily="34" charset="0"/>
              </a:rPr>
              <a:t>Web 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browser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1995: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Microsoft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released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Internet</a:t>
            </a:r>
            <a:r>
              <a:rPr sz="1800" spc="3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Explorer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v1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1998: Google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was</a:t>
            </a:r>
            <a:r>
              <a:rPr sz="1800" spc="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founded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2002: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Mozilla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released </a:t>
            </a:r>
            <a:r>
              <a:rPr sz="1800" spc="-20" dirty="0">
                <a:latin typeface="Segoe UI" panose="020B0502040204020203" pitchFamily="34" charset="0"/>
                <a:cs typeface="Segoe UI" panose="020B0502040204020203" pitchFamily="34" charset="0"/>
              </a:rPr>
              <a:t>Firefox</a:t>
            </a:r>
            <a:r>
              <a:rPr sz="1800" spc="4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v1</a:t>
            </a:r>
          </a:p>
        </p:txBody>
      </p:sp>
      <p:sp>
        <p:nvSpPr>
          <p:cNvPr id="4" name="object 4"/>
          <p:cNvSpPr/>
          <p:nvPr/>
        </p:nvSpPr>
        <p:spPr>
          <a:xfrm>
            <a:off x="5811011" y="2211322"/>
            <a:ext cx="6182868" cy="4539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008" y="441706"/>
            <a:ext cx="60363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SG" spc="-455" dirty="0"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spc="-45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pc="-275" dirty="0">
                <a:latin typeface="Segoe UI" panose="020B0502040204020203" pitchFamily="34" charset="0"/>
                <a:cs typeface="Segoe UI" panose="020B0502040204020203" pitchFamily="34" charset="0"/>
              </a:rPr>
              <a:t>aspects </a:t>
            </a:r>
            <a:r>
              <a:rPr spc="-35" dirty="0">
                <a:latin typeface="Segoe UI" panose="020B0502040204020203" pitchFamily="34" charset="0"/>
                <a:cs typeface="Segoe UI" panose="020B0502040204020203" pitchFamily="34" charset="0"/>
              </a:rPr>
              <a:t>of </a:t>
            </a:r>
            <a:r>
              <a:rPr spc="-7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spc="-204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pc="-80" dirty="0">
                <a:latin typeface="Segoe UI" panose="020B0502040204020203" pitchFamily="34" charset="0"/>
                <a:cs typeface="Segoe UI" panose="020B0502040204020203" pitchFamily="34" charset="0"/>
              </a:rPr>
              <a:t>Internet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6691" y="1509140"/>
            <a:ext cx="10095865" cy="4801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Segoe UI" panose="020B0502040204020203" pitchFamily="34" charset="0"/>
                <a:cs typeface="Segoe UI" panose="020B0502040204020203" pitchFamily="34" charset="0"/>
              </a:rPr>
              <a:t>Internet</a:t>
            </a:r>
            <a:r>
              <a:rPr sz="2400" spc="-15" dirty="0">
                <a:latin typeface="Segoe UI" panose="020B0502040204020203" pitchFamily="34" charset="0"/>
                <a:cs typeface="Segoe UI" panose="020B0502040204020203" pitchFamily="34" charset="0"/>
              </a:rPr>
              <a:t>: interconnected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computer networks that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span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globe;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communicating  through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common </a:t>
            </a:r>
            <a:r>
              <a:rPr sz="2400" spc="-15" dirty="0">
                <a:latin typeface="Segoe UI" panose="020B0502040204020203" pitchFamily="34" charset="0"/>
                <a:cs typeface="Segoe UI" panose="020B0502040204020203" pitchFamily="34" charset="0"/>
              </a:rPr>
              <a:t>standard</a:t>
            </a:r>
            <a:r>
              <a:rPr sz="2400" spc="-4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30" dirty="0">
                <a:latin typeface="Segoe UI" panose="020B0502040204020203" pitchFamily="34" charset="0"/>
                <a:cs typeface="Segoe UI" panose="020B0502040204020203" pitchFamily="34" charset="0"/>
              </a:rPr>
              <a:t>(TCP/IP)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94970" indent="-287020">
              <a:lnSpc>
                <a:spcPct val="100000"/>
              </a:lnSpc>
              <a:spcBef>
                <a:spcPts val="1645"/>
              </a:spcBef>
              <a:buFont typeface="Arial"/>
              <a:buChar char="•"/>
              <a:tabLst>
                <a:tab pos="394970" algn="l"/>
                <a:tab pos="395605" algn="l"/>
              </a:tabLst>
            </a:pPr>
            <a:r>
              <a:rPr sz="2000" spc="-10" dirty="0">
                <a:latin typeface="Segoe UI" panose="020B0502040204020203" pitchFamily="34" charset="0"/>
                <a:cs typeface="Segoe UI" panose="020B0502040204020203" pitchFamily="34" charset="0"/>
              </a:rPr>
              <a:t>Sub-networks </a:t>
            </a:r>
            <a:r>
              <a:rPr sz="2000" dirty="0">
                <a:latin typeface="Segoe UI" panose="020B0502040204020203" pitchFamily="34" charset="0"/>
                <a:cs typeface="Segoe UI" panose="020B0502040204020203" pitchFamily="34" charset="0"/>
              </a:rPr>
              <a:t>function</a:t>
            </a:r>
            <a:r>
              <a:rPr sz="2000" spc="-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000" spc="-5" dirty="0">
                <a:latin typeface="Segoe UI" panose="020B0502040204020203" pitchFamily="34" charset="0"/>
                <a:cs typeface="Segoe UI" panose="020B0502040204020203" pitchFamily="34" charset="0"/>
              </a:rPr>
              <a:t>autonomously</a:t>
            </a:r>
            <a:endParaRPr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94970" indent="-287020">
              <a:lnSpc>
                <a:spcPct val="100000"/>
              </a:lnSpc>
              <a:buFont typeface="Arial"/>
              <a:buChar char="•"/>
              <a:tabLst>
                <a:tab pos="394970" algn="l"/>
                <a:tab pos="395605" algn="l"/>
              </a:tabLst>
            </a:pPr>
            <a:r>
              <a:rPr sz="2000" dirty="0">
                <a:latin typeface="Segoe UI" panose="020B0502040204020203" pitchFamily="34" charset="0"/>
                <a:cs typeface="Segoe UI" panose="020B0502040204020203" pitchFamily="34" charset="0"/>
              </a:rPr>
              <a:t>No </a:t>
            </a:r>
            <a:r>
              <a:rPr sz="2000" spc="-10" dirty="0">
                <a:latin typeface="Segoe UI" panose="020B0502040204020203" pitchFamily="34" charset="0"/>
                <a:cs typeface="Segoe UI" panose="020B0502040204020203" pitchFamily="34" charset="0"/>
              </a:rPr>
              <a:t>centralised</a:t>
            </a:r>
            <a:r>
              <a:rPr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000" spc="-15" dirty="0">
                <a:latin typeface="Segoe UI" panose="020B0502040204020203" pitchFamily="34" charset="0"/>
                <a:cs typeface="Segoe UI" panose="020B0502040204020203" pitchFamily="34" charset="0"/>
              </a:rPr>
              <a:t>control</a:t>
            </a:r>
            <a:endParaRPr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94970" indent="-287020">
              <a:lnSpc>
                <a:spcPct val="100000"/>
              </a:lnSpc>
              <a:buFont typeface="Arial"/>
              <a:buChar char="•"/>
              <a:tabLst>
                <a:tab pos="394970" algn="l"/>
                <a:tab pos="395605" algn="l"/>
              </a:tabLst>
            </a:pPr>
            <a:r>
              <a:rPr sz="2000" spc="-5" dirty="0">
                <a:latin typeface="Segoe UI" panose="020B0502040204020203" pitchFamily="34" charset="0"/>
                <a:cs typeface="Segoe UI" panose="020B0502040204020203" pitchFamily="34" charset="0"/>
              </a:rPr>
              <a:t>Devices dynamically </a:t>
            </a:r>
            <a:r>
              <a:rPr sz="2000" spc="-10" dirty="0">
                <a:latin typeface="Segoe UI" panose="020B0502040204020203" pitchFamily="34" charset="0"/>
                <a:cs typeface="Segoe UI" panose="020B0502040204020203" pitchFamily="34" charset="0"/>
              </a:rPr>
              <a:t>join/leave </a:t>
            </a:r>
            <a:r>
              <a:rPr sz="200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sz="2000" spc="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000" spc="-10" dirty="0">
                <a:latin typeface="Segoe UI" panose="020B0502040204020203" pitchFamily="34" charset="0"/>
                <a:cs typeface="Segoe UI" panose="020B0502040204020203" pitchFamily="34" charset="0"/>
              </a:rPr>
              <a:t>network</a:t>
            </a:r>
            <a:endParaRPr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94970" indent="-287020">
              <a:lnSpc>
                <a:spcPct val="100000"/>
              </a:lnSpc>
              <a:buFont typeface="Arial"/>
              <a:buChar char="•"/>
              <a:tabLst>
                <a:tab pos="394970" algn="l"/>
                <a:tab pos="395605" algn="l"/>
              </a:tabLst>
            </a:pPr>
            <a:r>
              <a:rPr sz="2000" spc="-5" dirty="0">
                <a:latin typeface="Segoe UI" panose="020B0502040204020203" pitchFamily="34" charset="0"/>
                <a:cs typeface="Segoe UI" panose="020B0502040204020203" pitchFamily="34" charset="0"/>
              </a:rPr>
              <a:t>Devices </a:t>
            </a:r>
            <a:r>
              <a:rPr sz="2000" spc="-15" dirty="0">
                <a:latin typeface="Segoe UI" panose="020B0502040204020203" pitchFamily="34" charset="0"/>
                <a:cs typeface="Segoe UI" panose="020B0502040204020203" pitchFamily="34" charset="0"/>
              </a:rPr>
              <a:t>interact </a:t>
            </a:r>
            <a:r>
              <a:rPr sz="2000" spc="-5" dirty="0">
                <a:latin typeface="Segoe UI" panose="020B0502040204020203" pitchFamily="34" charset="0"/>
                <a:cs typeface="Segoe UI" panose="020B0502040204020203" pitchFamily="34" charset="0"/>
              </a:rPr>
              <a:t>through open </a:t>
            </a:r>
            <a:r>
              <a:rPr sz="2000" spc="-10" dirty="0">
                <a:latin typeface="Segoe UI" panose="020B0502040204020203" pitchFamily="34" charset="0"/>
                <a:cs typeface="Segoe UI" panose="020B0502040204020203" pitchFamily="34" charset="0"/>
              </a:rPr>
              <a:t>standards</a:t>
            </a:r>
            <a:endParaRPr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94970" indent="-287020">
              <a:lnSpc>
                <a:spcPct val="100000"/>
              </a:lnSpc>
              <a:buFont typeface="Arial"/>
              <a:buChar char="•"/>
              <a:tabLst>
                <a:tab pos="394970" algn="l"/>
                <a:tab pos="395605" algn="l"/>
              </a:tabLst>
            </a:pPr>
            <a:r>
              <a:rPr sz="2000" spc="-20" dirty="0">
                <a:latin typeface="Segoe UI" panose="020B0502040204020203" pitchFamily="34" charset="0"/>
                <a:cs typeface="Segoe UI" panose="020B0502040204020203" pitchFamily="34" charset="0"/>
              </a:rPr>
              <a:t>Easy </a:t>
            </a:r>
            <a:r>
              <a:rPr sz="2000" spc="-15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sz="2000" spc="-5" dirty="0">
                <a:latin typeface="Segoe UI" panose="020B0502040204020203" pitchFamily="34" charset="0"/>
                <a:cs typeface="Segoe UI" panose="020B0502040204020203" pitchFamily="34" charset="0"/>
              </a:rPr>
              <a:t>use: </a:t>
            </a:r>
            <a:r>
              <a:rPr sz="2000" spc="-10" dirty="0">
                <a:latin typeface="Segoe UI" panose="020B0502040204020203" pitchFamily="34" charset="0"/>
                <a:cs typeface="Segoe UI" panose="020B0502040204020203" pitchFamily="34" charset="0"/>
              </a:rPr>
              <a:t>server/client software </a:t>
            </a:r>
            <a:r>
              <a:rPr sz="2000" spc="-5" dirty="0">
                <a:latin typeface="Segoe UI" panose="020B0502040204020203" pitchFamily="34" charset="0"/>
                <a:cs typeface="Segoe UI" panose="020B0502040204020203" pitchFamily="34" charset="0"/>
              </a:rPr>
              <a:t>widely</a:t>
            </a:r>
            <a:r>
              <a:rPr sz="2000" spc="7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000" spc="-10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sz="1800" b="1" spc="-25" dirty="0">
                <a:latin typeface="Segoe UI" panose="020B0502040204020203" pitchFamily="34" charset="0"/>
                <a:cs typeface="Segoe UI" panose="020B0502040204020203" pitchFamily="34" charset="0"/>
              </a:rPr>
              <a:t>Two </a:t>
            </a:r>
            <a:r>
              <a:rPr sz="18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important</a:t>
            </a:r>
            <a:r>
              <a:rPr sz="1800" b="1" spc="-3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organisations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4190365">
              <a:lnSpc>
                <a:spcPct val="100000"/>
              </a:lnSpc>
              <a:spcBef>
                <a:spcPts val="775"/>
              </a:spcBef>
            </a:pPr>
            <a:r>
              <a:rPr sz="14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Internet </a:t>
            </a:r>
            <a:r>
              <a:rPr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Engineering </a:t>
            </a:r>
            <a:r>
              <a:rPr sz="1400" b="1" spc="-30" dirty="0">
                <a:latin typeface="Segoe UI" panose="020B0502040204020203" pitchFamily="34" charset="0"/>
                <a:cs typeface="Segoe UI" panose="020B0502040204020203" pitchFamily="34" charset="0"/>
              </a:rPr>
              <a:t>Task </a:t>
            </a:r>
            <a:r>
              <a:rPr sz="14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Force </a:t>
            </a:r>
            <a:r>
              <a:rPr sz="1400" b="1" dirty="0">
                <a:latin typeface="Segoe UI" panose="020B0502040204020203" pitchFamily="34" charset="0"/>
                <a:cs typeface="Segoe UI" panose="020B0502040204020203" pitchFamily="34" charset="0"/>
              </a:rPr>
              <a:t>(IETF) </a:t>
            </a:r>
            <a:r>
              <a:rPr sz="1400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sz="1400" spc="10" dirty="0">
                <a:latin typeface="Segoe UI" panose="020B0502040204020203" pitchFamily="34" charset="0"/>
                <a:cs typeface="Segoe UI" panose="020B0502040204020203" pitchFamily="34" charset="0"/>
              </a:rPr>
              <a:t>“The </a:t>
            </a:r>
            <a:r>
              <a:rPr sz="1400" dirty="0">
                <a:latin typeface="Segoe UI" panose="020B0502040204020203" pitchFamily="34" charset="0"/>
                <a:cs typeface="Segoe UI" panose="020B0502040204020203" pitchFamily="34" charset="0"/>
              </a:rPr>
              <a:t>mission </a:t>
            </a:r>
            <a:r>
              <a:rPr sz="1400" spc="-5" dirty="0">
                <a:latin typeface="Segoe UI" panose="020B0502040204020203" pitchFamily="34" charset="0"/>
                <a:cs typeface="Segoe UI" panose="020B0502040204020203" pitchFamily="34" charset="0"/>
              </a:rPr>
              <a:t>of the </a:t>
            </a:r>
            <a:r>
              <a:rPr sz="1400" dirty="0">
                <a:latin typeface="Segoe UI" panose="020B0502040204020203" pitchFamily="34" charset="0"/>
                <a:cs typeface="Segoe UI" panose="020B0502040204020203" pitchFamily="34" charset="0"/>
              </a:rPr>
              <a:t>IETF is </a:t>
            </a:r>
            <a:r>
              <a:rPr sz="1400" spc="-10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sz="1400" spc="-15" dirty="0">
                <a:latin typeface="Segoe UI" panose="020B0502040204020203" pitchFamily="34" charset="0"/>
                <a:cs typeface="Segoe UI" panose="020B0502040204020203" pitchFamily="34" charset="0"/>
              </a:rPr>
              <a:t>make </a:t>
            </a:r>
            <a:r>
              <a:rPr sz="1400" dirty="0">
                <a:latin typeface="Segoe UI" panose="020B0502040204020203" pitchFamily="34" charset="0"/>
                <a:cs typeface="Segoe UI" panose="020B0502040204020203" pitchFamily="34" charset="0"/>
              </a:rPr>
              <a:t>the  </a:t>
            </a:r>
            <a:r>
              <a:rPr sz="1400" spc="-10" dirty="0">
                <a:latin typeface="Segoe UI" panose="020B0502040204020203" pitchFamily="34" charset="0"/>
                <a:cs typeface="Segoe UI" panose="020B0502040204020203" pitchFamily="34" charset="0"/>
              </a:rPr>
              <a:t>Internet </a:t>
            </a:r>
            <a:r>
              <a:rPr sz="1400" spc="-5" dirty="0">
                <a:latin typeface="Segoe UI" panose="020B0502040204020203" pitchFamily="34" charset="0"/>
                <a:cs typeface="Segoe UI" panose="020B0502040204020203" pitchFamily="34" charset="0"/>
              </a:rPr>
              <a:t>work </a:t>
            </a:r>
            <a:r>
              <a:rPr sz="1400" spc="-10" dirty="0">
                <a:latin typeface="Segoe UI" panose="020B0502040204020203" pitchFamily="34" charset="0"/>
                <a:cs typeface="Segoe UI" panose="020B0502040204020203" pitchFamily="34" charset="0"/>
              </a:rPr>
              <a:t>better by producing </a:t>
            </a:r>
            <a:r>
              <a:rPr sz="1400" spc="-5" dirty="0">
                <a:latin typeface="Segoe UI" panose="020B0502040204020203" pitchFamily="34" charset="0"/>
                <a:cs typeface="Segoe UI" panose="020B0502040204020203" pitchFamily="34" charset="0"/>
              </a:rPr>
              <a:t>high </a:t>
            </a:r>
            <a:r>
              <a:rPr sz="1400" spc="-15" dirty="0">
                <a:latin typeface="Segoe UI" panose="020B0502040204020203" pitchFamily="34" charset="0"/>
                <a:cs typeface="Segoe UI" panose="020B0502040204020203" pitchFamily="34" charset="0"/>
              </a:rPr>
              <a:t>quality, </a:t>
            </a:r>
            <a:r>
              <a:rPr sz="1400" spc="-10" dirty="0">
                <a:latin typeface="Segoe UI" panose="020B0502040204020203" pitchFamily="34" charset="0"/>
                <a:cs typeface="Segoe UI" panose="020B0502040204020203" pitchFamily="34" charset="0"/>
              </a:rPr>
              <a:t>relevant technical </a:t>
            </a:r>
            <a:r>
              <a:rPr sz="1400" spc="-5" dirty="0">
                <a:latin typeface="Segoe UI" panose="020B0502040204020203" pitchFamily="34" charset="0"/>
                <a:cs typeface="Segoe UI" panose="020B0502040204020203" pitchFamily="34" charset="0"/>
              </a:rPr>
              <a:t>documents that  influence the </a:t>
            </a:r>
            <a:r>
              <a:rPr sz="1400" spc="-10" dirty="0">
                <a:latin typeface="Segoe UI" panose="020B0502040204020203" pitchFamily="34" charset="0"/>
                <a:cs typeface="Segoe UI" panose="020B0502040204020203" pitchFamily="34" charset="0"/>
              </a:rPr>
              <a:t>way </a:t>
            </a:r>
            <a:r>
              <a:rPr sz="1400" dirty="0">
                <a:latin typeface="Segoe UI" panose="020B0502040204020203" pitchFamily="34" charset="0"/>
                <a:cs typeface="Segoe UI" panose="020B0502040204020203" pitchFamily="34" charset="0"/>
              </a:rPr>
              <a:t>people </a:t>
            </a:r>
            <a:r>
              <a:rPr sz="1400" spc="-5" dirty="0">
                <a:latin typeface="Segoe UI" panose="020B0502040204020203" pitchFamily="34" charset="0"/>
                <a:cs typeface="Segoe UI" panose="020B0502040204020203" pitchFamily="34" charset="0"/>
              </a:rPr>
              <a:t>design, use, and manage the</a:t>
            </a:r>
            <a:r>
              <a:rPr sz="1400" spc="6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5" dirty="0">
                <a:latin typeface="Segoe UI" panose="020B0502040204020203" pitchFamily="34" charset="0"/>
                <a:cs typeface="Segoe UI" panose="020B0502040204020203" pitchFamily="34" charset="0"/>
              </a:rPr>
              <a:t>Internet.”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4498340">
              <a:lnSpc>
                <a:spcPct val="100000"/>
              </a:lnSpc>
            </a:pPr>
            <a:r>
              <a:rPr sz="14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World </a:t>
            </a:r>
            <a:r>
              <a:rPr sz="14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Wide </a:t>
            </a:r>
            <a:r>
              <a:rPr sz="1400" b="1" spc="-20" dirty="0">
                <a:latin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Consortium </a:t>
            </a:r>
            <a:r>
              <a:rPr sz="14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(W3C) </a:t>
            </a:r>
            <a:r>
              <a:rPr sz="1400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sz="1400" spc="10" dirty="0">
                <a:latin typeface="Segoe UI" panose="020B0502040204020203" pitchFamily="34" charset="0"/>
                <a:cs typeface="Segoe UI" panose="020B0502040204020203" pitchFamily="34" charset="0"/>
              </a:rPr>
              <a:t>“The </a:t>
            </a:r>
            <a:r>
              <a:rPr sz="1400" dirty="0">
                <a:latin typeface="Segoe UI" panose="020B0502040204020203" pitchFamily="34" charset="0"/>
                <a:cs typeface="Segoe UI" panose="020B0502040204020203" pitchFamily="34" charset="0"/>
              </a:rPr>
              <a:t>W3C mission is </a:t>
            </a:r>
            <a:r>
              <a:rPr sz="1400" spc="-10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sz="1400" dirty="0">
                <a:latin typeface="Segoe UI" panose="020B0502040204020203" pitchFamily="34" charset="0"/>
                <a:cs typeface="Segoe UI" panose="020B0502040204020203" pitchFamily="34" charset="0"/>
              </a:rPr>
              <a:t>lead </a:t>
            </a:r>
            <a:r>
              <a:rPr sz="1400" spc="-5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sz="1400" spc="-15" dirty="0">
                <a:latin typeface="Segoe UI" panose="020B0502040204020203" pitchFamily="34" charset="0"/>
                <a:cs typeface="Segoe UI" panose="020B0502040204020203" pitchFamily="34" charset="0"/>
              </a:rPr>
              <a:t>World  </a:t>
            </a:r>
            <a:r>
              <a:rPr sz="1400" spc="-5" dirty="0">
                <a:latin typeface="Segoe UI" panose="020B0502040204020203" pitchFamily="34" charset="0"/>
                <a:cs typeface="Segoe UI" panose="020B0502040204020203" pitchFamily="34" charset="0"/>
              </a:rPr>
              <a:t>Wide </a:t>
            </a:r>
            <a:r>
              <a:rPr sz="1400" spc="-15" dirty="0">
                <a:latin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sz="1400" spc="-10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sz="1400" dirty="0">
                <a:latin typeface="Segoe UI" panose="020B0502040204020203" pitchFamily="34" charset="0"/>
                <a:cs typeface="Segoe UI" panose="020B0502040204020203" pitchFamily="34" charset="0"/>
              </a:rPr>
              <a:t>its </a:t>
            </a:r>
            <a:r>
              <a:rPr sz="1400" spc="-5" dirty="0">
                <a:latin typeface="Segoe UI" panose="020B0502040204020203" pitchFamily="34" charset="0"/>
                <a:cs typeface="Segoe UI" panose="020B0502040204020203" pitchFamily="34" charset="0"/>
              </a:rPr>
              <a:t>full potential </a:t>
            </a:r>
            <a:r>
              <a:rPr sz="1400" spc="-10" dirty="0">
                <a:latin typeface="Segoe UI" panose="020B0502040204020203" pitchFamily="34" charset="0"/>
                <a:cs typeface="Segoe UI" panose="020B0502040204020203" pitchFamily="34" charset="0"/>
              </a:rPr>
              <a:t>by </a:t>
            </a:r>
            <a:r>
              <a:rPr sz="1400" spc="-5" dirty="0">
                <a:latin typeface="Segoe UI" panose="020B0502040204020203" pitchFamily="34" charset="0"/>
                <a:cs typeface="Segoe UI" panose="020B0502040204020203" pitchFamily="34" charset="0"/>
              </a:rPr>
              <a:t>developing </a:t>
            </a:r>
            <a:r>
              <a:rPr sz="1400" spc="-10" dirty="0">
                <a:latin typeface="Segoe UI" panose="020B0502040204020203" pitchFamily="34" charset="0"/>
                <a:cs typeface="Segoe UI" panose="020B0502040204020203" pitchFamily="34" charset="0"/>
              </a:rPr>
              <a:t>protocols </a:t>
            </a:r>
            <a:r>
              <a:rPr sz="1400" spc="-5" dirty="0">
                <a:latin typeface="Segoe UI" panose="020B0502040204020203" pitchFamily="34" charset="0"/>
                <a:cs typeface="Segoe UI" panose="020B0502040204020203" pitchFamily="34" charset="0"/>
              </a:rPr>
              <a:t>and guidelines that  </a:t>
            </a:r>
            <a:r>
              <a:rPr sz="1400" spc="-10" dirty="0">
                <a:latin typeface="Segoe UI" panose="020B0502040204020203" pitchFamily="34" charset="0"/>
                <a:cs typeface="Segoe UI" panose="020B0502040204020203" pitchFamily="34" charset="0"/>
              </a:rPr>
              <a:t>ensure </a:t>
            </a:r>
            <a:r>
              <a:rPr sz="1400" spc="-5" dirty="0">
                <a:latin typeface="Segoe UI" panose="020B0502040204020203" pitchFamily="34" charset="0"/>
                <a:cs typeface="Segoe UI" panose="020B0502040204020203" pitchFamily="34" charset="0"/>
              </a:rPr>
              <a:t>the long-term growth of the</a:t>
            </a:r>
            <a:r>
              <a:rPr sz="1400" spc="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35" dirty="0">
                <a:latin typeface="Segoe UI" panose="020B0502040204020203" pitchFamily="34" charset="0"/>
                <a:cs typeface="Segoe UI" panose="020B0502040204020203" pitchFamily="34" charset="0"/>
              </a:rPr>
              <a:t>Web.”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61404" y="2935201"/>
            <a:ext cx="5152644" cy="2447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008" y="441706"/>
            <a:ext cx="53384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90" dirty="0">
                <a:latin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spc="-260" dirty="0">
                <a:latin typeface="Segoe UI" panose="020B0502040204020203" pitchFamily="34" charset="0"/>
                <a:cs typeface="Segoe UI" panose="020B0502040204020203" pitchFamily="34" charset="0"/>
              </a:rPr>
              <a:t>servers </a:t>
            </a:r>
            <a:r>
              <a:rPr spc="-235" dirty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spc="-204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pc="-160" dirty="0">
                <a:latin typeface="Segoe UI" panose="020B0502040204020203" pitchFamily="34" charset="0"/>
                <a:cs typeface="Segoe UI" panose="020B0502040204020203" pitchFamily="34" charset="0"/>
              </a:rPr>
              <a:t>clients</a:t>
            </a:r>
          </a:p>
        </p:txBody>
      </p:sp>
      <p:sp>
        <p:nvSpPr>
          <p:cNvPr id="3" name="object 3"/>
          <p:cNvSpPr/>
          <p:nvPr/>
        </p:nvSpPr>
        <p:spPr>
          <a:xfrm>
            <a:off x="2300390" y="1753479"/>
            <a:ext cx="6690476" cy="1586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3008" y="4075938"/>
            <a:ext cx="517461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-"/>
              <a:tabLst>
                <a:tab pos="299085" algn="l"/>
                <a:tab pos="299720" algn="l"/>
              </a:tabLst>
            </a:pPr>
            <a:r>
              <a:rPr sz="2800" spc="-15" dirty="0">
                <a:latin typeface="Segoe UI" panose="020B0502040204020203" pitchFamily="34" charset="0"/>
                <a:cs typeface="Segoe UI" panose="020B0502040204020203" pitchFamily="34" charset="0"/>
              </a:rPr>
              <a:t>Servers wait </a:t>
            </a:r>
            <a:r>
              <a:rPr sz="2800" spc="-25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sz="2800" spc="-20" dirty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r>
              <a:rPr sz="2800" spc="3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800" spc="-15" dirty="0">
                <a:latin typeface="Segoe UI" panose="020B0502040204020203" pitchFamily="34" charset="0"/>
                <a:cs typeface="Segoe UI" panose="020B0502040204020203" pitchFamily="34" charset="0"/>
              </a:rPr>
              <a:t>requests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99085" marR="81089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2800" spc="-10" dirty="0">
                <a:latin typeface="Segoe UI" panose="020B0502040204020203" pitchFamily="34" charset="0"/>
                <a:cs typeface="Segoe UI" panose="020B0502040204020203" pitchFamily="34" charset="0"/>
              </a:rPr>
              <a:t>Answer thousands </a:t>
            </a:r>
            <a:r>
              <a:rPr sz="2800" spc="-5" dirty="0">
                <a:latin typeface="Segoe UI" panose="020B0502040204020203" pitchFamily="34" charset="0"/>
                <a:cs typeface="Segoe UI" panose="020B0502040204020203" pitchFamily="34" charset="0"/>
              </a:rPr>
              <a:t>of </a:t>
            </a:r>
            <a:r>
              <a:rPr sz="2800" spc="-10" dirty="0">
                <a:latin typeface="Segoe UI" panose="020B0502040204020203" pitchFamily="34" charset="0"/>
                <a:cs typeface="Segoe UI" panose="020B0502040204020203" pitchFamily="34" charset="0"/>
              </a:rPr>
              <a:t>clients  simultaneously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99085" marR="5080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2800" spc="-15" dirty="0">
                <a:latin typeface="Segoe UI" panose="020B0502040204020203" pitchFamily="34" charset="0"/>
                <a:cs typeface="Segoe UI" panose="020B0502040204020203" pitchFamily="34" charset="0"/>
              </a:rPr>
              <a:t>Host </a:t>
            </a:r>
            <a:r>
              <a:rPr sz="2800" spc="-10" dirty="0">
                <a:latin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sz="2800" spc="-15" dirty="0">
                <a:latin typeface="Segoe UI" panose="020B0502040204020203" pitchFamily="34" charset="0"/>
                <a:cs typeface="Segoe UI" panose="020B0502040204020203" pitchFamily="34" charset="0"/>
              </a:rPr>
              <a:t>resources </a:t>
            </a:r>
            <a:r>
              <a:rPr sz="2800" spc="-20" dirty="0">
                <a:latin typeface="Segoe UI" panose="020B0502040204020203" pitchFamily="34" charset="0"/>
                <a:cs typeface="Segoe UI" panose="020B0502040204020203" pitchFamily="34" charset="0"/>
              </a:rPr>
              <a:t>(content </a:t>
            </a:r>
            <a:r>
              <a:rPr sz="2800" spc="-5" dirty="0">
                <a:latin typeface="Segoe UI" panose="020B0502040204020203" pitchFamily="34" charset="0"/>
                <a:cs typeface="Segoe UI" panose="020B0502040204020203" pitchFamily="34" charset="0"/>
              </a:rPr>
              <a:t>with  an</a:t>
            </a:r>
            <a:r>
              <a:rPr sz="2800" spc="-10" dirty="0">
                <a:latin typeface="Segoe UI" panose="020B0502040204020203" pitchFamily="34" charset="0"/>
                <a:cs typeface="Segoe UI" panose="020B0502040204020203" pitchFamily="34" charset="0"/>
              </a:rPr>
              <a:t> identity)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42938" y="4228338"/>
            <a:ext cx="464883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-"/>
              <a:tabLst>
                <a:tab pos="299085" algn="l"/>
                <a:tab pos="299720" algn="l"/>
              </a:tabLst>
            </a:pPr>
            <a:r>
              <a:rPr sz="2800" spc="-10" dirty="0">
                <a:latin typeface="Segoe UI" panose="020B0502040204020203" pitchFamily="34" charset="0"/>
                <a:cs typeface="Segoe UI" panose="020B0502040204020203" pitchFamily="34" charset="0"/>
              </a:rPr>
              <a:t>Clients </a:t>
            </a:r>
            <a:r>
              <a:rPr sz="2800" spc="-20" dirty="0">
                <a:latin typeface="Segoe UI" panose="020B0502040204020203" pitchFamily="34" charset="0"/>
                <a:cs typeface="Segoe UI" panose="020B0502040204020203" pitchFamily="34" charset="0"/>
              </a:rPr>
              <a:t>are </a:t>
            </a:r>
            <a:r>
              <a:rPr sz="2800" spc="-10" dirty="0">
                <a:latin typeface="Segoe UI" panose="020B0502040204020203" pitchFamily="34" charset="0"/>
                <a:cs typeface="Segoe UI" panose="020B0502040204020203" pitchFamily="34" charset="0"/>
              </a:rPr>
              <a:t>often</a:t>
            </a:r>
            <a:r>
              <a:rPr sz="2800" spc="2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800" spc="-25" dirty="0">
                <a:latin typeface="Segoe UI" panose="020B0502040204020203" pitchFamily="34" charset="0"/>
                <a:cs typeface="Segoe UI" panose="020B0502040204020203" pitchFamily="34" charset="0"/>
              </a:rPr>
              <a:t>browsers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2800" spc="-10" dirty="0">
                <a:latin typeface="Segoe UI" panose="020B0502040204020203" pitchFamily="34" charset="0"/>
                <a:cs typeface="Segoe UI" panose="020B0502040204020203" pitchFamily="34" charset="0"/>
              </a:rPr>
              <a:t>Application: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99085" marR="5080">
              <a:lnSpc>
                <a:spcPct val="100000"/>
              </a:lnSpc>
            </a:pPr>
            <a:r>
              <a:rPr sz="2800" spc="-40" dirty="0">
                <a:latin typeface="Segoe UI" panose="020B0502040204020203" pitchFamily="34" charset="0"/>
                <a:cs typeface="Segoe UI" panose="020B0502040204020203" pitchFamily="34" charset="0"/>
              </a:rPr>
              <a:t>Display, </a:t>
            </a:r>
            <a:r>
              <a:rPr sz="2800" spc="-25" dirty="0">
                <a:latin typeface="Segoe UI" panose="020B0502040204020203" pitchFamily="34" charset="0"/>
                <a:cs typeface="Segoe UI" panose="020B0502040204020203" pitchFamily="34" charset="0"/>
              </a:rPr>
              <a:t>execute, </a:t>
            </a:r>
            <a:r>
              <a:rPr sz="2800" spc="-5" dirty="0">
                <a:latin typeface="Segoe UI" panose="020B0502040204020203" pitchFamily="34" charset="0"/>
                <a:cs typeface="Segoe UI" panose="020B0502040204020203" pitchFamily="34" charset="0"/>
              </a:rPr>
              <a:t>music </a:t>
            </a:r>
            <a:r>
              <a:rPr sz="2800" spc="-55" dirty="0">
                <a:latin typeface="Segoe UI" panose="020B0502040204020203" pitchFamily="34" charset="0"/>
                <a:cs typeface="Segoe UI" panose="020B0502040204020203" pitchFamily="34" charset="0"/>
              </a:rPr>
              <a:t>player,  </a:t>
            </a:r>
            <a:r>
              <a:rPr sz="2800" spc="-15" dirty="0">
                <a:latin typeface="Segoe UI" panose="020B0502040204020203" pitchFamily="34" charset="0"/>
                <a:cs typeface="Segoe UI" panose="020B0502040204020203" pitchFamily="34" charset="0"/>
              </a:rPr>
              <a:t>Acrobat</a:t>
            </a:r>
            <a:r>
              <a:rPr sz="2800" spc="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800" spc="-10" dirty="0">
                <a:latin typeface="Segoe UI" panose="020B0502040204020203" pitchFamily="34" charset="0"/>
                <a:cs typeface="Segoe UI" panose="020B0502040204020203" pitchFamily="34" charset="0"/>
              </a:rPr>
              <a:t>Reader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008" y="441706"/>
            <a:ext cx="592399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0" dirty="0">
                <a:latin typeface="Segoe UI" panose="020B0502040204020203" pitchFamily="34" charset="0"/>
                <a:cs typeface="Segoe UI" panose="020B0502040204020203" pitchFamily="34" charset="0"/>
              </a:rPr>
              <a:t>Network</a:t>
            </a:r>
            <a:r>
              <a:rPr spc="-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pc="-165" dirty="0">
                <a:latin typeface="Segoe UI" panose="020B0502040204020203" pitchFamily="34" charset="0"/>
                <a:cs typeface="Segoe UI" panose="020B0502040204020203" pitchFamily="34" charset="0"/>
              </a:rPr>
              <a:t>communication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118360" y="1914160"/>
            <a:ext cx="7696200" cy="33916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25436" y="6081166"/>
            <a:ext cx="52565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sourced </a:t>
            </a:r>
            <a:r>
              <a:rPr sz="1800" dirty="0">
                <a:solidFill>
                  <a:srgbClr val="232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the 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OSI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reference model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paper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008" y="441706"/>
            <a:ext cx="44900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60" dirty="0">
                <a:latin typeface="Segoe UI" panose="020B0502040204020203" pitchFamily="34" charset="0"/>
                <a:cs typeface="Segoe UI" panose="020B0502040204020203" pitchFamily="34" charset="0"/>
              </a:rPr>
              <a:t>What </a:t>
            </a:r>
            <a:r>
              <a:rPr sz="4400" spc="-254" dirty="0">
                <a:latin typeface="Segoe UI" panose="020B0502040204020203" pitchFamily="34" charset="0"/>
                <a:cs typeface="Segoe UI" panose="020B0502040204020203" pitchFamily="34" charset="0"/>
              </a:rPr>
              <a:t>is </a:t>
            </a:r>
            <a:r>
              <a:rPr sz="4400" spc="-375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sz="4400" spc="-185" dirty="0">
                <a:latin typeface="Segoe UI" panose="020B0502040204020203" pitchFamily="34" charset="0"/>
                <a:cs typeface="Segoe UI" panose="020B0502040204020203" pitchFamily="34" charset="0"/>
              </a:rPr>
              <a:t>Protocol</a:t>
            </a:r>
            <a:r>
              <a:rPr sz="4400" spc="-409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2050" y="1500378"/>
            <a:ext cx="87864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Set of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rules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that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allow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two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electronic items </a:t>
            </a:r>
            <a:r>
              <a:rPr sz="2400" spc="-15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connect </a:t>
            </a:r>
            <a:r>
              <a:rPr sz="2400" spc="-15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sz="2400" spc="-15" dirty="0">
                <a:latin typeface="Segoe UI" panose="020B0502040204020203" pitchFamily="34" charset="0"/>
                <a:cs typeface="Segoe UI" panose="020B0502040204020203" pitchFamily="34" charset="0"/>
              </a:rPr>
              <a:t>exchange 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information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one</a:t>
            </a:r>
            <a:r>
              <a:rPr sz="2400" spc="-2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30" dirty="0">
                <a:latin typeface="Segoe UI" panose="020B0502040204020203" pitchFamily="34" charset="0"/>
                <a:cs typeface="Segoe UI" panose="020B0502040204020203" pitchFamily="34" charset="0"/>
              </a:rPr>
              <a:t>another.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24679" y="2682239"/>
            <a:ext cx="9401450" cy="315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008" y="441706"/>
            <a:ext cx="3195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SG" sz="4400" spc="-56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r>
              <a:rPr sz="4400" spc="-30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4400" spc="-185" dirty="0">
                <a:latin typeface="Segoe UI" panose="020B0502040204020203" pitchFamily="34" charset="0"/>
                <a:cs typeface="Segoe UI" panose="020B0502040204020203" pitchFamily="34" charset="0"/>
              </a:rPr>
              <a:t>Protocol</a:t>
            </a:r>
            <a:endParaRPr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277731"/>
            <a:ext cx="902015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Set of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rules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that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allow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two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electronic items </a:t>
            </a:r>
            <a:r>
              <a:rPr sz="2400" spc="-15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connect </a:t>
            </a:r>
            <a:r>
              <a:rPr sz="2400" spc="-15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sz="2400" spc="-15" dirty="0">
                <a:latin typeface="Segoe UI" panose="020B0502040204020203" pitchFamily="34" charset="0"/>
                <a:cs typeface="Segoe UI" panose="020B0502040204020203" pitchFamily="34" charset="0"/>
              </a:rPr>
              <a:t>exchange 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information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one</a:t>
            </a:r>
            <a:r>
              <a:rPr sz="2400" spc="-2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30" dirty="0">
                <a:latin typeface="Segoe UI" panose="020B0502040204020203" pitchFamily="34" charset="0"/>
                <a:cs typeface="Segoe UI" panose="020B0502040204020203" pitchFamily="34" charset="0"/>
              </a:rPr>
              <a:t>another.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8659" y="2168650"/>
            <a:ext cx="10169652" cy="4584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008" y="441706"/>
            <a:ext cx="3195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6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r>
              <a:rPr sz="4400" spc="-30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4400" spc="-185" dirty="0">
                <a:latin typeface="Segoe UI" panose="020B0502040204020203" pitchFamily="34" charset="0"/>
                <a:cs typeface="Segoe UI" panose="020B0502040204020203" pitchFamily="34" charset="0"/>
              </a:rPr>
              <a:t>Protocol</a:t>
            </a:r>
            <a:endParaRPr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3008" y="1290954"/>
            <a:ext cx="87864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Set of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rules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that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allow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two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electronic items </a:t>
            </a:r>
            <a:r>
              <a:rPr sz="2400" spc="-15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connect </a:t>
            </a:r>
            <a:r>
              <a:rPr sz="2400" spc="-15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sz="2400" spc="-15" dirty="0">
                <a:latin typeface="Segoe UI" panose="020B0502040204020203" pitchFamily="34" charset="0"/>
                <a:cs typeface="Segoe UI" panose="020B0502040204020203" pitchFamily="34" charset="0"/>
              </a:rPr>
              <a:t>exchange 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information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one</a:t>
            </a:r>
            <a:r>
              <a:rPr sz="2400" spc="-2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30" dirty="0">
                <a:latin typeface="Segoe UI" panose="020B0502040204020203" pitchFamily="34" charset="0"/>
                <a:cs typeface="Segoe UI" panose="020B0502040204020203" pitchFamily="34" charset="0"/>
              </a:rPr>
              <a:t>another.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1312" y="2101595"/>
            <a:ext cx="11264265" cy="4531360"/>
            <a:chOff x="591312" y="2101595"/>
            <a:chExt cx="11264265" cy="4531360"/>
          </a:xfrm>
        </p:grpSpPr>
        <p:sp>
          <p:nvSpPr>
            <p:cNvPr id="5" name="object 5"/>
            <p:cNvSpPr/>
            <p:nvPr/>
          </p:nvSpPr>
          <p:spPr>
            <a:xfrm>
              <a:off x="591312" y="2250947"/>
              <a:ext cx="10786872" cy="4038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15200" y="2107691"/>
              <a:ext cx="4533900" cy="4518660"/>
            </a:xfrm>
            <a:custGeom>
              <a:avLst/>
              <a:gdLst/>
              <a:ahLst/>
              <a:cxnLst/>
              <a:rect l="l" t="t" r="r" b="b"/>
              <a:pathLst>
                <a:path w="4533900" h="4518659">
                  <a:moveTo>
                    <a:pt x="0" y="4518660"/>
                  </a:moveTo>
                  <a:lnTo>
                    <a:pt x="4533900" y="4518660"/>
                  </a:lnTo>
                  <a:lnTo>
                    <a:pt x="4533900" y="0"/>
                  </a:lnTo>
                  <a:lnTo>
                    <a:pt x="0" y="0"/>
                  </a:lnTo>
                  <a:lnTo>
                    <a:pt x="0" y="4518660"/>
                  </a:lnTo>
                  <a:close/>
                </a:path>
              </a:pathLst>
            </a:custGeom>
            <a:ln w="1219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1924</Words>
  <Application>Microsoft Office PowerPoint</Application>
  <PresentationFormat>Widescreen</PresentationFormat>
  <Paragraphs>229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Carlito</vt:lpstr>
      <vt:lpstr>Segoe UI</vt:lpstr>
      <vt:lpstr>Times New Roman</vt:lpstr>
      <vt:lpstr>Office Theme</vt:lpstr>
      <vt:lpstr>CSE 480 Web Technology</vt:lpstr>
      <vt:lpstr>Learning Goals</vt:lpstr>
      <vt:lpstr>The Web: a brief history</vt:lpstr>
      <vt:lpstr>Key aspects of the Internet</vt:lpstr>
      <vt:lpstr>Web servers and clients</vt:lpstr>
      <vt:lpstr>Network communication</vt:lpstr>
      <vt:lpstr>PowerPoint Presentation</vt:lpstr>
      <vt:lpstr>PowerPoint Presentation</vt:lpstr>
      <vt:lpstr>PowerPoint Presentation</vt:lpstr>
      <vt:lpstr>HTTP Protocol</vt:lpstr>
      <vt:lpstr>HTTP Protocol</vt:lpstr>
      <vt:lpstr>HTTP Protocol</vt:lpstr>
      <vt:lpstr>HTTP Protocol</vt:lpstr>
      <vt:lpstr>HTTP Protocol</vt:lpstr>
      <vt:lpstr>PowerPoint Presentation</vt:lpstr>
      <vt:lpstr>Accessing the World Wide Web</vt:lpstr>
      <vt:lpstr>Protocol Recap</vt:lpstr>
      <vt:lpstr>How to find a web server?</vt:lpstr>
      <vt:lpstr>How to a Domain Name?</vt:lpstr>
      <vt:lpstr>Uniform Resource Locators (URLs)</vt:lpstr>
      <vt:lpstr>Uniform Resource Locators (URLs)</vt:lpstr>
      <vt:lpstr>Uniform Resource Locators (URLs)</vt:lpstr>
      <vt:lpstr>Uniform Resource Locators (URLs)</vt:lpstr>
      <vt:lpstr>What is a Web Browser?</vt:lpstr>
      <vt:lpstr>PowerPoint Presentation</vt:lpstr>
      <vt:lpstr>Web 2.0 (Collaboration) The second stage of development of the World Wide  Web, characterized especially by the change from static  Web pages to dynamic or user-generated content and the  growth of social media.</vt:lpstr>
      <vt:lpstr>PowerPoint Presentation</vt:lpstr>
      <vt:lpstr>Basic design and implementation of websites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480 Web Technologies</dc:title>
  <dc:creator>rifat rashid</dc:creator>
  <cp:lastModifiedBy>HP</cp:lastModifiedBy>
  <cp:revision>62</cp:revision>
  <dcterms:created xsi:type="dcterms:W3CDTF">2021-02-25T18:25:29Z</dcterms:created>
  <dcterms:modified xsi:type="dcterms:W3CDTF">2021-02-25T19:04:27Z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2021-02-25T00:00:00Z</vt:filetime>
  </property>
</Properties>
</file>