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71" r:id="rId5"/>
    <p:sldId id="270" r:id="rId6"/>
    <p:sldId id="277" r:id="rId7"/>
    <p:sldId id="276" r:id="rId8"/>
    <p:sldId id="269" r:id="rId9"/>
    <p:sldId id="274" r:id="rId10"/>
    <p:sldId id="291" r:id="rId11"/>
    <p:sldId id="292" r:id="rId12"/>
    <p:sldId id="287" r:id="rId13"/>
    <p:sldId id="294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718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564904"/>
            <a:ext cx="7924800" cy="1470025"/>
          </a:xfrm>
        </p:spPr>
        <p:txBody>
          <a:bodyPr/>
          <a:lstStyle/>
          <a:p>
            <a:r>
              <a:rPr lang="en-US" altLang="zh-TW" dirty="0"/>
              <a:t>An Overview of </a:t>
            </a:r>
            <a:br>
              <a:rPr lang="en-US" altLang="zh-TW" dirty="0"/>
            </a:br>
            <a:r>
              <a:rPr lang="en-US" altLang="zh-TW" dirty="0"/>
              <a:t>Machine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87" y="2204864"/>
            <a:ext cx="6059941" cy="37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9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78" y="2204864"/>
            <a:ext cx="6415174" cy="3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9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Face detection</a:t>
            </a:r>
          </a:p>
          <a:p>
            <a:r>
              <a:rPr lang="en-US" altLang="zh-TW" dirty="0"/>
              <a:t>Object detection and recognition</a:t>
            </a:r>
          </a:p>
          <a:p>
            <a:r>
              <a:rPr lang="en-US" altLang="zh-TW" dirty="0"/>
              <a:t>Image segmentation</a:t>
            </a:r>
          </a:p>
          <a:p>
            <a:r>
              <a:rPr lang="en-US" altLang="zh-TW" dirty="0"/>
              <a:t>Multimedia event detection</a:t>
            </a:r>
          </a:p>
          <a:p>
            <a:r>
              <a:rPr lang="en-US" altLang="zh-TW" dirty="0"/>
              <a:t>Economical and commercial usage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60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    We have a simple overview of some techniques and algorithms in machine learning. Furthermore, there are more and more techniques apply machine learning as a solution. In the future, machine learning will play an important role in our daily life.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7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What is machine learning?</a:t>
            </a:r>
          </a:p>
          <a:p>
            <a:r>
              <a:rPr lang="en-US" altLang="zh-TW" dirty="0"/>
              <a:t>Learning system model</a:t>
            </a:r>
          </a:p>
          <a:p>
            <a:r>
              <a:rPr lang="en-US" altLang="zh-TW" dirty="0"/>
              <a:t>Training and testing</a:t>
            </a:r>
          </a:p>
          <a:p>
            <a:r>
              <a:rPr lang="en-US" altLang="zh-TW" dirty="0"/>
              <a:t>Performance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Machine learning structure</a:t>
            </a:r>
          </a:p>
          <a:p>
            <a:r>
              <a:rPr lang="en-US" altLang="zh-TW" dirty="0"/>
              <a:t>What are we seeking? </a:t>
            </a:r>
          </a:p>
          <a:p>
            <a:r>
              <a:rPr lang="en-US" altLang="zh-TW" dirty="0"/>
              <a:t>Learning techniques</a:t>
            </a:r>
          </a:p>
          <a:p>
            <a:r>
              <a:rPr lang="en-US" altLang="zh-TW" dirty="0"/>
              <a:t>Applications</a:t>
            </a:r>
          </a:p>
          <a:p>
            <a:r>
              <a:rPr lang="en-US" altLang="zh-TW" dirty="0"/>
              <a:t>Conclusion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 branch of </a:t>
            </a:r>
            <a:r>
              <a:rPr lang="en-US" altLang="zh-TW" sz="2400" b="1" dirty="0"/>
              <a:t>artificial intelligence</a:t>
            </a:r>
            <a:r>
              <a:rPr lang="en-US" altLang="zh-TW" sz="2400" dirty="0"/>
              <a:t>, concerned with the design and development of algorithms that allow computers to evolve behaviors based on empirical data.</a:t>
            </a:r>
          </a:p>
          <a:p>
            <a:endParaRPr lang="en-US" altLang="zh-TW" sz="2400" dirty="0"/>
          </a:p>
          <a:p>
            <a:r>
              <a:rPr lang="en-US" altLang="zh-TW" sz="2400" dirty="0"/>
              <a:t>As intelligence requires knowledge, it is necessary for the computers to acquire knowledge.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 learning?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85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91680" y="2804588"/>
            <a:ext cx="12241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Samples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92080" y="2804588"/>
            <a:ext cx="129614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Learning Method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33027" y="4343615"/>
            <a:ext cx="1159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13" idx="3"/>
            <a:endCxn id="27" idx="1"/>
          </p:cNvCxnSpPr>
          <p:nvPr/>
        </p:nvCxnSpPr>
        <p:spPr>
          <a:xfrm>
            <a:off x="2915816" y="3220087"/>
            <a:ext cx="1217211" cy="13543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6" idx="1"/>
          </p:cNvCxnSpPr>
          <p:nvPr/>
        </p:nvCxnSpPr>
        <p:spPr>
          <a:xfrm>
            <a:off x="3419872" y="3220086"/>
            <a:ext cx="18722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3"/>
          </p:cNvCxnSpPr>
          <p:nvPr/>
        </p:nvCxnSpPr>
        <p:spPr>
          <a:xfrm>
            <a:off x="6588224" y="3220087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3"/>
            <a:endCxn id="26" idx="2"/>
          </p:cNvCxnSpPr>
          <p:nvPr/>
        </p:nvCxnSpPr>
        <p:spPr>
          <a:xfrm flipV="1">
            <a:off x="5292080" y="3635585"/>
            <a:ext cx="648072" cy="9388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067695" y="5196510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067696" y="2132856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流程圖: 程序 177"/>
          <p:cNvSpPr/>
          <p:nvPr/>
        </p:nvSpPr>
        <p:spPr>
          <a:xfrm>
            <a:off x="5940152" y="393305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流程圖: 程序 159"/>
          <p:cNvSpPr/>
          <p:nvPr/>
        </p:nvSpPr>
        <p:spPr>
          <a:xfrm>
            <a:off x="3347864" y="177281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程序 120"/>
          <p:cNvSpPr/>
          <p:nvPr/>
        </p:nvSpPr>
        <p:spPr>
          <a:xfrm>
            <a:off x="755576" y="3904621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and testing</a:t>
            </a:r>
            <a:endParaRPr lang="zh-TW" altLang="en-US" dirty="0"/>
          </a:p>
        </p:txBody>
      </p:sp>
      <p:sp>
        <p:nvSpPr>
          <p:cNvPr id="106" name="乘號 105"/>
          <p:cNvSpPr/>
          <p:nvPr/>
        </p:nvSpPr>
        <p:spPr>
          <a:xfrm>
            <a:off x="1043608" y="419265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乘號 106"/>
          <p:cNvSpPr/>
          <p:nvPr/>
        </p:nvSpPr>
        <p:spPr>
          <a:xfrm>
            <a:off x="1259632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乘號 107"/>
          <p:cNvSpPr/>
          <p:nvPr/>
        </p:nvSpPr>
        <p:spPr>
          <a:xfrm>
            <a:off x="1331640" y="412064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/>
          <p:cNvSpPr/>
          <p:nvPr/>
        </p:nvSpPr>
        <p:spPr>
          <a:xfrm>
            <a:off x="1043608" y="440867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/>
          <p:cNvSpPr/>
          <p:nvPr/>
        </p:nvSpPr>
        <p:spPr>
          <a:xfrm>
            <a:off x="1547664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/>
          <p:cNvSpPr/>
          <p:nvPr/>
        </p:nvSpPr>
        <p:spPr>
          <a:xfrm>
            <a:off x="1475656" y="455269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乘號 111"/>
          <p:cNvSpPr/>
          <p:nvPr/>
        </p:nvSpPr>
        <p:spPr>
          <a:xfrm>
            <a:off x="1187624" y="462470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接點 112"/>
          <p:cNvSpPr/>
          <p:nvPr/>
        </p:nvSpPr>
        <p:spPr>
          <a:xfrm>
            <a:off x="1907704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4" name="流程圖: 接點 113"/>
          <p:cNvSpPr/>
          <p:nvPr/>
        </p:nvSpPr>
        <p:spPr>
          <a:xfrm>
            <a:off x="1691680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流程圖: 接點 114"/>
          <p:cNvSpPr/>
          <p:nvPr/>
        </p:nvSpPr>
        <p:spPr>
          <a:xfrm>
            <a:off x="2195736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流程圖: 接點 115"/>
          <p:cNvSpPr/>
          <p:nvPr/>
        </p:nvSpPr>
        <p:spPr>
          <a:xfrm>
            <a:off x="1979712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流程圖: 接點 116"/>
          <p:cNvSpPr/>
          <p:nvPr/>
        </p:nvSpPr>
        <p:spPr>
          <a:xfrm>
            <a:off x="1835696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117"/>
          <p:cNvSpPr/>
          <p:nvPr/>
        </p:nvSpPr>
        <p:spPr>
          <a:xfrm>
            <a:off x="2267744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118"/>
          <p:cNvSpPr/>
          <p:nvPr/>
        </p:nvSpPr>
        <p:spPr>
          <a:xfrm>
            <a:off x="2123728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1979712" y="548879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乘號 121"/>
          <p:cNvSpPr/>
          <p:nvPr/>
        </p:nvSpPr>
        <p:spPr>
          <a:xfrm>
            <a:off x="3635896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乘號 122"/>
          <p:cNvSpPr/>
          <p:nvPr/>
        </p:nvSpPr>
        <p:spPr>
          <a:xfrm>
            <a:off x="385192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乘號 123"/>
          <p:cNvSpPr/>
          <p:nvPr/>
        </p:nvSpPr>
        <p:spPr>
          <a:xfrm>
            <a:off x="377991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124"/>
          <p:cNvSpPr/>
          <p:nvPr/>
        </p:nvSpPr>
        <p:spPr>
          <a:xfrm>
            <a:off x="363589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125"/>
          <p:cNvSpPr/>
          <p:nvPr/>
        </p:nvSpPr>
        <p:spPr>
          <a:xfrm>
            <a:off x="3419872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126"/>
          <p:cNvSpPr/>
          <p:nvPr/>
        </p:nvSpPr>
        <p:spPr>
          <a:xfrm>
            <a:off x="40679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127"/>
          <p:cNvSpPr/>
          <p:nvPr/>
        </p:nvSpPr>
        <p:spPr>
          <a:xfrm>
            <a:off x="377991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128"/>
          <p:cNvSpPr/>
          <p:nvPr/>
        </p:nvSpPr>
        <p:spPr>
          <a:xfrm>
            <a:off x="428396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乘號 129"/>
          <p:cNvSpPr/>
          <p:nvPr/>
        </p:nvSpPr>
        <p:spPr>
          <a:xfrm>
            <a:off x="464400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乘號 130"/>
          <p:cNvSpPr/>
          <p:nvPr/>
        </p:nvSpPr>
        <p:spPr>
          <a:xfrm>
            <a:off x="4427984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乘號 131"/>
          <p:cNvSpPr/>
          <p:nvPr/>
        </p:nvSpPr>
        <p:spPr>
          <a:xfrm>
            <a:off x="4427984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乘號 132"/>
          <p:cNvSpPr/>
          <p:nvPr/>
        </p:nvSpPr>
        <p:spPr>
          <a:xfrm>
            <a:off x="413995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乘號 133"/>
          <p:cNvSpPr/>
          <p:nvPr/>
        </p:nvSpPr>
        <p:spPr>
          <a:xfrm>
            <a:off x="3923928" y="21328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乘號 134"/>
          <p:cNvSpPr/>
          <p:nvPr/>
        </p:nvSpPr>
        <p:spPr>
          <a:xfrm>
            <a:off x="4139952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乘號 135"/>
          <p:cNvSpPr/>
          <p:nvPr/>
        </p:nvSpPr>
        <p:spPr>
          <a:xfrm>
            <a:off x="341987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接點 136"/>
          <p:cNvSpPr/>
          <p:nvPr/>
        </p:nvSpPr>
        <p:spPr>
          <a:xfrm>
            <a:off x="4644008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8" name="流程圖: 接點 137"/>
          <p:cNvSpPr/>
          <p:nvPr/>
        </p:nvSpPr>
        <p:spPr>
          <a:xfrm>
            <a:off x="4427984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流程圖: 接點 138"/>
          <p:cNvSpPr/>
          <p:nvPr/>
        </p:nvSpPr>
        <p:spPr>
          <a:xfrm>
            <a:off x="493204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流程圖: 接點 139"/>
          <p:cNvSpPr/>
          <p:nvPr/>
        </p:nvSpPr>
        <p:spPr>
          <a:xfrm>
            <a:off x="4716016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流程圖: 接點 140"/>
          <p:cNvSpPr/>
          <p:nvPr/>
        </p:nvSpPr>
        <p:spPr>
          <a:xfrm>
            <a:off x="4572000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流程圖: 接點 141"/>
          <p:cNvSpPr/>
          <p:nvPr/>
        </p:nvSpPr>
        <p:spPr>
          <a:xfrm>
            <a:off x="5004048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流程圖: 接點 142"/>
          <p:cNvSpPr/>
          <p:nvPr/>
        </p:nvSpPr>
        <p:spPr>
          <a:xfrm>
            <a:off x="4860032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流程圖: 接點 143"/>
          <p:cNvSpPr/>
          <p:nvPr/>
        </p:nvSpPr>
        <p:spPr>
          <a:xfrm>
            <a:off x="4716016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流程圖: 接點 144"/>
          <p:cNvSpPr/>
          <p:nvPr/>
        </p:nvSpPr>
        <p:spPr>
          <a:xfrm>
            <a:off x="5076056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流程圖: 接點 145"/>
          <p:cNvSpPr/>
          <p:nvPr/>
        </p:nvSpPr>
        <p:spPr>
          <a:xfrm>
            <a:off x="5292080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流程圖: 接點 146"/>
          <p:cNvSpPr/>
          <p:nvPr/>
        </p:nvSpPr>
        <p:spPr>
          <a:xfrm>
            <a:off x="5220072" y="31409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8" name="流程圖: 接點 147"/>
          <p:cNvSpPr/>
          <p:nvPr/>
        </p:nvSpPr>
        <p:spPr>
          <a:xfrm>
            <a:off x="529208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9" name="流程圖: 接點 148"/>
          <p:cNvSpPr/>
          <p:nvPr/>
        </p:nvSpPr>
        <p:spPr>
          <a:xfrm>
            <a:off x="5076056" y="32849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流程圖: 接點 149"/>
          <p:cNvSpPr/>
          <p:nvPr/>
        </p:nvSpPr>
        <p:spPr>
          <a:xfrm>
            <a:off x="4211960" y="29249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1" name="流程圖: 接點 150"/>
          <p:cNvSpPr/>
          <p:nvPr/>
        </p:nvSpPr>
        <p:spPr>
          <a:xfrm>
            <a:off x="442798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2" name="流程圖: 接點 151"/>
          <p:cNvSpPr/>
          <p:nvPr/>
        </p:nvSpPr>
        <p:spPr>
          <a:xfrm>
            <a:off x="428396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3" name="流程圖: 接點 152"/>
          <p:cNvSpPr/>
          <p:nvPr/>
        </p:nvSpPr>
        <p:spPr>
          <a:xfrm>
            <a:off x="4067944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4" name="流程圖: 接點 153"/>
          <p:cNvSpPr/>
          <p:nvPr/>
        </p:nvSpPr>
        <p:spPr>
          <a:xfrm>
            <a:off x="4860032" y="34290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5" name="流程圖: 接點 154"/>
          <p:cNvSpPr/>
          <p:nvPr/>
        </p:nvSpPr>
        <p:spPr>
          <a:xfrm>
            <a:off x="406794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6" name="流程圖: 接點 155"/>
          <p:cNvSpPr/>
          <p:nvPr/>
        </p:nvSpPr>
        <p:spPr>
          <a:xfrm>
            <a:off x="4716016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流程圖: 接點 156"/>
          <p:cNvSpPr/>
          <p:nvPr/>
        </p:nvSpPr>
        <p:spPr>
          <a:xfrm>
            <a:off x="4283968" y="2564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8" name="乘號 157"/>
          <p:cNvSpPr/>
          <p:nvPr/>
        </p:nvSpPr>
        <p:spPr>
          <a:xfrm>
            <a:off x="4211960" y="33569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乘號 158"/>
          <p:cNvSpPr/>
          <p:nvPr/>
        </p:nvSpPr>
        <p:spPr>
          <a:xfrm>
            <a:off x="50760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1280648" y="587758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Training set </a:t>
            </a:r>
            <a:r>
              <a:rPr lang="en-US" altLang="zh-TW" sz="2000" dirty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3851920" y="37170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Universal set</a:t>
            </a:r>
          </a:p>
          <a:p>
            <a:pPr algn="ctr"/>
            <a:r>
              <a:rPr lang="en-US" altLang="zh-TW" sz="2000" dirty="0"/>
              <a:t>(unobserved)</a:t>
            </a:r>
            <a:endParaRPr lang="zh-TW" altLang="en-US" sz="2000" dirty="0"/>
          </a:p>
        </p:txBody>
      </p:sp>
      <p:sp>
        <p:nvSpPr>
          <p:cNvPr id="163" name="乘號 162"/>
          <p:cNvSpPr/>
          <p:nvPr/>
        </p:nvSpPr>
        <p:spPr>
          <a:xfrm>
            <a:off x="6228184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乘號 163"/>
          <p:cNvSpPr/>
          <p:nvPr/>
        </p:nvSpPr>
        <p:spPr>
          <a:xfrm>
            <a:off x="6444208" y="40770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乘號 164"/>
          <p:cNvSpPr/>
          <p:nvPr/>
        </p:nvSpPr>
        <p:spPr>
          <a:xfrm>
            <a:off x="6732240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乘號 165"/>
          <p:cNvSpPr/>
          <p:nvPr/>
        </p:nvSpPr>
        <p:spPr>
          <a:xfrm>
            <a:off x="7092280" y="39330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乘號 166"/>
          <p:cNvSpPr/>
          <p:nvPr/>
        </p:nvSpPr>
        <p:spPr>
          <a:xfrm>
            <a:off x="687625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乘號 167"/>
          <p:cNvSpPr/>
          <p:nvPr/>
        </p:nvSpPr>
        <p:spPr>
          <a:xfrm>
            <a:off x="6660232" y="45811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乘號 168"/>
          <p:cNvSpPr/>
          <p:nvPr/>
        </p:nvSpPr>
        <p:spPr>
          <a:xfrm>
            <a:off x="6372200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流程圖: 接點 169"/>
          <p:cNvSpPr/>
          <p:nvPr/>
        </p:nvSpPr>
        <p:spPr>
          <a:xfrm>
            <a:off x="7092280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1" name="流程圖: 接點 170"/>
          <p:cNvSpPr/>
          <p:nvPr/>
        </p:nvSpPr>
        <p:spPr>
          <a:xfrm>
            <a:off x="68762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2" name="流程圖: 接點 171"/>
          <p:cNvSpPr/>
          <p:nvPr/>
        </p:nvSpPr>
        <p:spPr>
          <a:xfrm>
            <a:off x="7380312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3" name="流程圖: 接點 172"/>
          <p:cNvSpPr/>
          <p:nvPr/>
        </p:nvSpPr>
        <p:spPr>
          <a:xfrm>
            <a:off x="7164288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4" name="流程圖: 接點 173"/>
          <p:cNvSpPr/>
          <p:nvPr/>
        </p:nvSpPr>
        <p:spPr>
          <a:xfrm>
            <a:off x="7020272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5" name="流程圖: 接點 174"/>
          <p:cNvSpPr/>
          <p:nvPr/>
        </p:nvSpPr>
        <p:spPr>
          <a:xfrm>
            <a:off x="745232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流程圖: 接點 175"/>
          <p:cNvSpPr/>
          <p:nvPr/>
        </p:nvSpPr>
        <p:spPr>
          <a:xfrm>
            <a:off x="7308304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7" name="流程圖: 接點 176"/>
          <p:cNvSpPr/>
          <p:nvPr/>
        </p:nvSpPr>
        <p:spPr>
          <a:xfrm>
            <a:off x="6948264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62211" y="5886953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Testing set</a:t>
            </a:r>
          </a:p>
          <a:p>
            <a:pPr algn="ctr"/>
            <a:r>
              <a:rPr lang="en-US" altLang="zh-TW" sz="2000" dirty="0"/>
              <a:t>(unobserved)</a:t>
            </a:r>
            <a:endParaRPr lang="zh-TW" altLang="en-US" sz="2000" dirty="0"/>
          </a:p>
        </p:txBody>
      </p:sp>
      <p:sp>
        <p:nvSpPr>
          <p:cNvPr id="180" name="乘號 179"/>
          <p:cNvSpPr/>
          <p:nvPr/>
        </p:nvSpPr>
        <p:spPr>
          <a:xfrm>
            <a:off x="651621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乘號 180"/>
          <p:cNvSpPr/>
          <p:nvPr/>
        </p:nvSpPr>
        <p:spPr>
          <a:xfrm>
            <a:off x="7164288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乘號 181"/>
          <p:cNvSpPr/>
          <p:nvPr/>
        </p:nvSpPr>
        <p:spPr>
          <a:xfrm>
            <a:off x="7452320" y="47971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6732240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流程圖: 接點 183"/>
          <p:cNvSpPr/>
          <p:nvPr/>
        </p:nvSpPr>
        <p:spPr>
          <a:xfrm>
            <a:off x="6588224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5" name="流程圖: 接點 184"/>
          <p:cNvSpPr/>
          <p:nvPr/>
        </p:nvSpPr>
        <p:spPr>
          <a:xfrm>
            <a:off x="6588224" y="5461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6" name="流程圖: 接點 185"/>
          <p:cNvSpPr/>
          <p:nvPr/>
        </p:nvSpPr>
        <p:spPr>
          <a:xfrm>
            <a:off x="7164288" y="4365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7" name="流程圖: 接點 186"/>
          <p:cNvSpPr/>
          <p:nvPr/>
        </p:nvSpPr>
        <p:spPr>
          <a:xfrm>
            <a:off x="7524328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 flipH="1">
            <a:off x="2483768" y="2708920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6084168" y="2708920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0800000" flipV="1">
            <a:off x="899592" y="412064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0800000" flipV="1">
            <a:off x="6084168" y="4077072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乘號 191"/>
          <p:cNvSpPr/>
          <p:nvPr/>
        </p:nvSpPr>
        <p:spPr>
          <a:xfrm>
            <a:off x="47160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乘號 192"/>
          <p:cNvSpPr/>
          <p:nvPr/>
        </p:nvSpPr>
        <p:spPr>
          <a:xfrm>
            <a:off x="4932040" y="22768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流程圖: 接點 193"/>
          <p:cNvSpPr/>
          <p:nvPr/>
        </p:nvSpPr>
        <p:spPr>
          <a:xfrm>
            <a:off x="392392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5" name="流程圖: 接點 194"/>
          <p:cNvSpPr/>
          <p:nvPr/>
        </p:nvSpPr>
        <p:spPr>
          <a:xfrm>
            <a:off x="3779912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6" name="流程圖: 接點 195"/>
          <p:cNvSpPr/>
          <p:nvPr/>
        </p:nvSpPr>
        <p:spPr>
          <a:xfrm>
            <a:off x="3851920" y="33737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7" name="乘號 196"/>
          <p:cNvSpPr/>
          <p:nvPr/>
        </p:nvSpPr>
        <p:spPr>
          <a:xfrm>
            <a:off x="6948264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流程圖: 接點 197"/>
          <p:cNvSpPr/>
          <p:nvPr/>
        </p:nvSpPr>
        <p:spPr>
          <a:xfrm>
            <a:off x="637220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9" name="手繪多邊形 198"/>
          <p:cNvSpPr/>
          <p:nvPr/>
        </p:nvSpPr>
        <p:spPr>
          <a:xfrm>
            <a:off x="1483940" y="3976812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 199"/>
          <p:cNvSpPr/>
          <p:nvPr/>
        </p:nvSpPr>
        <p:spPr>
          <a:xfrm>
            <a:off x="6588224" y="4005064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流程圖: 接點 200"/>
          <p:cNvSpPr/>
          <p:nvPr/>
        </p:nvSpPr>
        <p:spPr>
          <a:xfrm>
            <a:off x="6372200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909846" y="2852936"/>
            <a:ext cx="187220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Data acquisition</a:t>
            </a:r>
            <a:endParaRPr lang="zh-TW" altLang="en-US" sz="2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6516216" y="2852936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Practical usage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614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There are several factors affecting the performance:</a:t>
            </a:r>
          </a:p>
          <a:p>
            <a:pPr lvl="1"/>
            <a:r>
              <a:rPr lang="en-US" altLang="zh-TW" sz="2000" b="1" dirty="0"/>
              <a:t>Types of training</a:t>
            </a:r>
            <a:r>
              <a:rPr lang="en-US" altLang="zh-TW" sz="2000" dirty="0"/>
              <a:t> provided</a:t>
            </a:r>
          </a:p>
          <a:p>
            <a:pPr lvl="1"/>
            <a:r>
              <a:rPr lang="en-US" altLang="zh-TW" sz="2000" dirty="0"/>
              <a:t>The form and extent of any initial </a:t>
            </a:r>
            <a:r>
              <a:rPr lang="en-US" altLang="zh-TW" sz="2000" b="1" dirty="0"/>
              <a:t>background knowledge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b="1" dirty="0"/>
              <a:t>type of feedback</a:t>
            </a:r>
            <a:r>
              <a:rPr lang="en-US" altLang="zh-TW" sz="2000" dirty="0"/>
              <a:t> provided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b="1" dirty="0"/>
              <a:t>learning algorithms</a:t>
            </a:r>
            <a:r>
              <a:rPr lang="en-US" altLang="zh-TW" sz="2000" dirty="0"/>
              <a:t> used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algn="just"/>
            <a:r>
              <a:rPr lang="en-US" altLang="zh-TW" sz="2400" dirty="0"/>
              <a:t>Two important factors:</a:t>
            </a:r>
          </a:p>
          <a:p>
            <a:pPr lvl="1" algn="just"/>
            <a:r>
              <a:rPr lang="en-US" altLang="zh-TW" sz="2000" dirty="0"/>
              <a:t>Modeling</a:t>
            </a:r>
          </a:p>
          <a:p>
            <a:pPr lvl="1" algn="just"/>
            <a:r>
              <a:rPr lang="en-US" altLang="zh-TW" sz="2000" dirty="0"/>
              <a:t>Optimization</a:t>
            </a:r>
          </a:p>
          <a:p>
            <a:pPr marL="457200" lvl="1" indent="0">
              <a:buNone/>
            </a:pP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success of machine learning system also depends on the algorithms. 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The algorithms control the search to find and build the knowledge structures.</a:t>
            </a:r>
            <a:endParaRPr lang="zh-TW" altLang="en-US" sz="2400" dirty="0"/>
          </a:p>
          <a:p>
            <a:endParaRPr lang="en-US" altLang="zh-TW" sz="2400" dirty="0"/>
          </a:p>
          <a:p>
            <a:r>
              <a:rPr lang="en-US" altLang="zh-TW" sz="2400" dirty="0"/>
              <a:t>The learning algorithms should extract useful information from training examples.</a:t>
            </a:r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0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/>
              <a:t>Supervised learning </a:t>
            </a:r>
            <a:r>
              <a:rPr lang="en-US" altLang="zh-TW" sz="2400" dirty="0"/>
              <a:t>(                                        )</a:t>
            </a:r>
          </a:p>
          <a:p>
            <a:pPr lvl="1"/>
            <a:r>
              <a:rPr lang="en-US" altLang="zh-TW" sz="2000" dirty="0"/>
              <a:t>Prediction</a:t>
            </a:r>
          </a:p>
          <a:p>
            <a:pPr lvl="1"/>
            <a:r>
              <a:rPr lang="en-US" altLang="zh-TW" sz="2000" dirty="0"/>
              <a:t>Classification (discrete labels), Regression (real values)</a:t>
            </a:r>
          </a:p>
          <a:p>
            <a:r>
              <a:rPr lang="en-US" altLang="zh-TW" sz="2400" b="1" dirty="0"/>
              <a:t>Unsupervised learning</a:t>
            </a:r>
            <a:r>
              <a:rPr lang="en-US" altLang="zh-TW" sz="2400" dirty="0"/>
              <a:t> (                          )</a:t>
            </a:r>
          </a:p>
          <a:p>
            <a:pPr lvl="1"/>
            <a:r>
              <a:rPr lang="en-US" altLang="zh-TW" sz="2000" dirty="0"/>
              <a:t>Clustering</a:t>
            </a:r>
          </a:p>
          <a:p>
            <a:pPr lvl="1"/>
            <a:r>
              <a:rPr lang="en-US" altLang="zh-TW" sz="2000" dirty="0"/>
              <a:t>Probability distribution estimation</a:t>
            </a:r>
          </a:p>
          <a:p>
            <a:pPr lvl="1"/>
            <a:r>
              <a:rPr lang="en-US" altLang="zh-TW" sz="2000" dirty="0"/>
              <a:t>Finding association (in features)</a:t>
            </a:r>
          </a:p>
          <a:p>
            <a:pPr lvl="1"/>
            <a:r>
              <a:rPr lang="en-US" altLang="zh-TW" sz="2000" dirty="0"/>
              <a:t>Dimension reduction </a:t>
            </a:r>
          </a:p>
          <a:p>
            <a:r>
              <a:rPr lang="en-US" altLang="zh-TW" sz="2400" b="1" dirty="0"/>
              <a:t>Semi-supervised learning</a:t>
            </a:r>
          </a:p>
          <a:p>
            <a:r>
              <a:rPr lang="en-US" altLang="zh-TW" sz="2400" b="1" dirty="0"/>
              <a:t>Reinforcement learning</a:t>
            </a:r>
          </a:p>
          <a:p>
            <a:pPr lvl="1"/>
            <a:r>
              <a:rPr lang="en-US" altLang="zh-TW" sz="2000" dirty="0"/>
              <a:t>Decision making (robot, chess machine)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545357"/>
            <a:ext cx="2714625" cy="3714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4634" y="2769493"/>
            <a:ext cx="173355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7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2627784" y="4365104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467544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EB9E-D747-4059-AA95-4AE1A2553F55}" type="slidenum">
              <a:rPr lang="zh-TW" altLang="en-US" sz="1800" smtClean="0">
                <a:solidFill>
                  <a:schemeClr val="tx1"/>
                </a:solidFill>
              </a:rPr>
              <a:pPr/>
              <a:t>9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4932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1340024" y="3720230"/>
            <a:ext cx="20162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5633753" y="3717032"/>
            <a:ext cx="23042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3203848" y="6381328"/>
            <a:ext cx="25922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971600" y="19888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755576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1043608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1115616" y="18448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1403648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1331640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2267744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2420144" y="23572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2572544" y="25096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2724944" y="26620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29158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305983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32758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33345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2123728" y="29969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2123728" y="3212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2411760" y="30689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233975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2517304" y="33185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269979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2699792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2915816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1835696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2051720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1763688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1196008" y="23572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1187624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1500808" y="26620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1331640" y="2852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1619672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1484040" y="21412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971600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3486944" y="2717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3639344" y="2869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3347864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3791744" y="3022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313184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1511660" y="202484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1043608" y="270892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2195736" y="270892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5410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5194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5482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5554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5842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5770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5635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5626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5940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5770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6059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5923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5410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6876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7164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7020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7380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6732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7596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7740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7668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7812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7884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7452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8172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8028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6156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6228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6444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6660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6372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6444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6588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6876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7092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6732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6876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3131840" y="46531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2915816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3203848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3275856" y="45091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3563888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3491880" y="47251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4427984" y="4869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4580384" y="5021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4732784" y="51739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4885184" y="5326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5076056" y="508518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5220072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5436096" y="55172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5494784" y="52292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4283968" y="56612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4283968" y="587727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4572000" y="57332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449999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4677544" y="59828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486003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4860032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5076056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3995936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4211960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3923928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3356248" y="50215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3347864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3661048" y="53263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3491880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3779912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3644280" y="48055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313184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5647184" y="53816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5799584" y="55340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5508104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5951984" y="56864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5292080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4067944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3851920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3347864" y="47251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349188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3059832" y="49411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4427984" y="58052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3779912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356388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3635896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3491880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3779912" y="465313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37799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421196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3779912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4427984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4211960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4139952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3995936" y="55892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5148064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529208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5364088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550810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4355976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334786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457200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4860032" y="508518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601216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5724128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608416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3076600" y="59660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55801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2780778" y="455947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4108537" y="507304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5076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5668028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6513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3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2448</TotalTime>
  <Words>283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微軟正黑體</vt:lpstr>
      <vt:lpstr>新細明體</vt:lpstr>
      <vt:lpstr>Arial</vt:lpstr>
      <vt:lpstr>Calibri</vt:lpstr>
      <vt:lpstr>Gill Sans MT</vt:lpstr>
      <vt:lpstr>Wingdings 2</vt:lpstr>
      <vt:lpstr>高山峻嶺</vt:lpstr>
      <vt:lpstr>An Overview of  Machine Learning</vt:lpstr>
      <vt:lpstr>Outline &amp; Content</vt:lpstr>
      <vt:lpstr>What is machine learning?</vt:lpstr>
      <vt:lpstr>Learning system model</vt:lpstr>
      <vt:lpstr>Training and testing</vt:lpstr>
      <vt:lpstr>Performance</vt:lpstr>
      <vt:lpstr>Algorithms</vt:lpstr>
      <vt:lpstr>Algorithms</vt:lpstr>
      <vt:lpstr>Algorithms</vt:lpstr>
      <vt:lpstr>Machine learning structure</vt:lpstr>
      <vt:lpstr>Machine learning structure</vt:lpstr>
      <vt:lpstr>Applications</vt:lpstr>
      <vt:lpstr>Conclusion</vt:lpstr>
    </vt:vector>
  </TitlesOfParts>
  <Company>NTU DISP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Satyam Bhalla</cp:lastModifiedBy>
  <cp:revision>97</cp:revision>
  <dcterms:created xsi:type="dcterms:W3CDTF">2011-10-12T13:27:42Z</dcterms:created>
  <dcterms:modified xsi:type="dcterms:W3CDTF">2018-02-25T17:11:52Z</dcterms:modified>
</cp:coreProperties>
</file>