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Quattrocento Sans"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panose="020B0604020202020204"/>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a:endParaRPr/>
          </a:p>
        </p:txBody>
      </p:sp>
      <p:sp>
        <p:nvSpPr>
          <p:cNvPr id="16" name="Google Shape;16;p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19" name="Google Shape;19;p2"/>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70"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1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70"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70"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panose="020B0604020202020204"/>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29" name="Google Shape;29;p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32" name="Google Shape;32;p4"/>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6" name="Google Shape;36;p5"/>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70"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panose="020B0604020202020204"/>
                <a:ea typeface="Arial" panose="020B0604020202020204"/>
                <a:cs typeface="Arial" panose="020B0604020202020204"/>
                <a:sym typeface="Arial" panose="020B0604020202020204"/>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5" name="Google Shape;45;p6"/>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70"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6" name="Google Shape;46;p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49" name="Google Shape;49;p6"/>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panose="020B0604020202020204"/>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2" name="Google Shape;62;p9"/>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cxnSp>
        <p:nvCxnSpPr>
          <p:cNvPr id="66" name="Google Shape;66;p9"/>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panose="020B0604020202020204"/>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72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accent1"/>
              </a:buClr>
              <a:buSzPts val="238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accent1"/>
              </a:buClr>
              <a:buSzPts val="216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0" name="Google Shape;70;p10"/>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1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 name="Google Shape;7;p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panose="020B0604020202020204"/>
              <a:buNone/>
              <a:defRPr sz="4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36550" algn="l" rtl="0">
              <a:spcBef>
                <a:spcPts val="400"/>
              </a:spcBef>
              <a:spcAft>
                <a:spcPts val="0"/>
              </a:spcAft>
              <a:buClr>
                <a:schemeClr val="accent1"/>
              </a:buClr>
              <a:buSzPts val="17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1470" algn="l" rtl="0">
              <a:spcBef>
                <a:spcPts val="360"/>
              </a:spcBef>
              <a:spcAft>
                <a:spcPts val="0"/>
              </a:spcAft>
              <a:buClr>
                <a:schemeClr val="accent1"/>
              </a:buClr>
              <a:buSzPts val="162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accent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accent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1150" algn="l" rtl="0">
              <a:spcBef>
                <a:spcPts val="260"/>
              </a:spcBef>
              <a:spcAft>
                <a:spcPts val="0"/>
              </a:spcAft>
              <a:buClr>
                <a:schemeClr val="accent1"/>
              </a:buClr>
              <a:buSzPts val="1300"/>
              <a:buFont typeface="Arial" panose="020B0604020202020204"/>
              <a:buChar char="•"/>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1"/>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Google Shape;10;p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None/>
              <a:defRPr sz="1400" b="1"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rduino.g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tutorialspoint.com/arduino/inde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755576" y="692696"/>
            <a:ext cx="7848600" cy="19272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4400"/>
              <a:buFont typeface="Quattrocento Sans" panose="020B0502050000020003"/>
              <a:buNone/>
            </a:pPr>
            <a:r>
              <a:rPr lang="en-IN" sz="4400" b="1">
                <a:latin typeface="Quattrocento Sans" panose="020B0502050000020003"/>
                <a:ea typeface="Quattrocento Sans" panose="020B0502050000020003"/>
                <a:cs typeface="Quattrocento Sans" panose="020B0502050000020003"/>
                <a:sym typeface="Quattrocento Sans" panose="020B0502050000020003"/>
              </a:rPr>
              <a:t>MPCA LAB MINI PROJECT</a:t>
            </a:r>
            <a:endParaRPr sz="4400" b="1">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1" name="Google Shape;91;p13"/>
          <p:cNvSpPr txBox="1">
            <a:spLocks noGrp="1"/>
          </p:cNvSpPr>
          <p:nvPr>
            <p:ph type="subTitle" idx="1"/>
          </p:nvPr>
        </p:nvSpPr>
        <p:spPr>
          <a:xfrm>
            <a:off x="179275" y="3817302"/>
            <a:ext cx="8424900" cy="21471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2040"/>
              <a:buNone/>
            </a:pPr>
            <a:r>
              <a:rPr lang="en-IN" b="1">
                <a:solidFill>
                  <a:srgbClr val="252525"/>
                </a:solidFill>
              </a:rPr>
              <a:t>PROJECT TITLE: SMART MALL MANAGEMENT SYSTEM </a:t>
            </a:r>
            <a:endParaRPr b="1">
              <a:solidFill>
                <a:srgbClr val="252525"/>
              </a:solidFill>
            </a:endParaRPr>
          </a:p>
          <a:p>
            <a:pPr marL="0" lvl="0" indent="0" algn="l" rtl="0">
              <a:spcBef>
                <a:spcPts val="480"/>
              </a:spcBef>
              <a:spcAft>
                <a:spcPts val="0"/>
              </a:spcAft>
              <a:buSzPts val="2040"/>
              <a:buNone/>
            </a:pPr>
            <a:r>
              <a:rPr lang="en-IN" b="1">
                <a:solidFill>
                  <a:srgbClr val="252525"/>
                </a:solidFill>
              </a:rPr>
              <a:t>SECTION:</a:t>
            </a:r>
            <a:r>
              <a:rPr lang="en-IN" b="1"/>
              <a:t> F(BATCH 1)</a:t>
            </a:r>
            <a:endParaRPr b="1"/>
          </a:p>
          <a:p>
            <a:pPr marL="0" lvl="0" indent="0" algn="l" rtl="0">
              <a:spcBef>
                <a:spcPts val="480"/>
              </a:spcBef>
              <a:spcAft>
                <a:spcPts val="0"/>
              </a:spcAft>
              <a:buSzPts val="2040"/>
              <a:buNone/>
            </a:pPr>
            <a:r>
              <a:rPr lang="en-IN" sz="1900" b="1"/>
              <a:t>SATYAM RUDRADUTTA DWIVEDI - PES2UG19CS370</a:t>
            </a:r>
            <a:endParaRPr sz="1900" b="1"/>
          </a:p>
          <a:p>
            <a:pPr marL="0" lvl="0" indent="0" algn="l" rtl="0">
              <a:spcBef>
                <a:spcPts val="480"/>
              </a:spcBef>
              <a:spcAft>
                <a:spcPts val="0"/>
              </a:spcAft>
              <a:buSzPts val="2040"/>
              <a:buNone/>
            </a:pPr>
            <a:r>
              <a:rPr lang="en-IN" sz="1900" b="1"/>
              <a:t>SAI KALYAAN PALLA-PES2UG19CS354</a:t>
            </a:r>
            <a:endParaRPr sz="1900" b="1"/>
          </a:p>
          <a:p>
            <a:pPr marL="0" lvl="0" indent="0" algn="l" rtl="0">
              <a:spcBef>
                <a:spcPts val="480"/>
              </a:spcBef>
              <a:spcAft>
                <a:spcPts val="0"/>
              </a:spcAft>
              <a:buSzPts val="2040"/>
              <a:buNone/>
            </a:pPr>
            <a:r>
              <a:rPr lang="en-IN" sz="1900" b="1"/>
              <a:t>RONGALI LALITH VARDHAN - PES2UG19CS337</a:t>
            </a:r>
            <a:endParaRPr sz="1900" b="1"/>
          </a:p>
          <a:p>
            <a:pPr marL="0" lvl="0" indent="0" algn="l" rtl="0">
              <a:spcBef>
                <a:spcPts val="480"/>
              </a:spcBef>
              <a:spcAft>
                <a:spcPts val="0"/>
              </a:spcAft>
              <a:buSzPts val="2040"/>
              <a:buNone/>
            </a:pPr>
            <a:r>
              <a:rPr lang="en-IN" sz="1900" b="1"/>
              <a:t>SAI GRUHEETH N - PES2UG19CS352</a:t>
            </a:r>
            <a:endParaRPr sz="19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rot="10800000" flipV="1">
            <a:off x="457200" y="577850"/>
            <a:ext cx="8229600" cy="8775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                       END </a:t>
            </a:r>
          </a:p>
        </p:txBody>
      </p:sp>
      <p:sp>
        <p:nvSpPr>
          <p:cNvPr id="146" name="Google Shape;146;p2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740"/>
              <a:buNone/>
            </a:pPr>
            <a:endParaRPr sz="4400"/>
          </a:p>
          <a:p>
            <a:pPr marL="0" lvl="0" indent="0" algn="ctr" rtl="0">
              <a:spcBef>
                <a:spcPts val="880"/>
              </a:spcBef>
              <a:spcAft>
                <a:spcPts val="0"/>
              </a:spcAft>
              <a:buSzPts val="3740"/>
              <a:buNone/>
            </a:pPr>
            <a:endParaRPr sz="4400"/>
          </a:p>
          <a:p>
            <a:pPr marL="0" lvl="0" indent="0" algn="ctr" rtl="0">
              <a:spcBef>
                <a:spcPts val="880"/>
              </a:spcBef>
              <a:spcAft>
                <a:spcPts val="0"/>
              </a:spcAft>
              <a:buSzPts val="3740"/>
              <a:buNone/>
            </a:pPr>
            <a:r>
              <a:rPr lang="en-IN" sz="4400">
                <a:solidFill>
                  <a:srgbClr val="002060"/>
                </a:solidFill>
                <a:latin typeface="Arial" panose="020B0604020202020204"/>
                <a:ea typeface="Arial" panose="020B0604020202020204"/>
                <a:cs typeface="Arial" panose="020B0604020202020204"/>
                <a:sym typeface="Arial" panose="020B0604020202020204"/>
              </a:rPr>
              <a:t>THANK YOU</a:t>
            </a:r>
            <a:endParaRPr sz="4400">
              <a:solidFill>
                <a:srgbClr val="00206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00"/>
              <a:buFont typeface="Arial" panose="020B0604020202020204"/>
              <a:buNone/>
            </a:pPr>
            <a:r>
              <a:rPr lang="en-IN" sz="3600"/>
              <a:t>PROBLEM STATEMENT</a:t>
            </a:r>
            <a:endParaRPr sz="3600"/>
          </a:p>
        </p:txBody>
      </p:sp>
      <p:sp>
        <p:nvSpPr>
          <p:cNvPr id="97" name="Google Shape;97;p1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SzPts val="2720"/>
              <a:buNone/>
            </a:pPr>
            <a:r>
              <a:rPr lang="en-IN"/>
              <a:t>Our project addresses the problem of automation of enforcement of protocols by monitoring the number of people that can enter a shopping complex or any place of trade by sensing the ingress and egress,by this it limits the occupants of any closed space and also performs a temperature screening of people who wants to enter and let’s  the person enter only and only if the temperature is below the safe threshold limit and as an additional feature to control the space’s temperature we have a ambient temperature sensor which ramps up exhaust fans in case of rise in temperature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INTRODUCTION</a:t>
            </a:r>
          </a:p>
        </p:txBody>
      </p:sp>
      <p:sp>
        <p:nvSpPr>
          <p:cNvPr id="103" name="Google Shape;103;p15"/>
          <p:cNvSpPr txBox="1">
            <a:spLocks noGrp="1"/>
          </p:cNvSpPr>
          <p:nvPr>
            <p:ph type="body" idx="1"/>
          </p:nvPr>
        </p:nvSpPr>
        <p:spPr>
          <a:xfrm>
            <a:off x="350325" y="1635825"/>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480"/>
              </a:spcBef>
              <a:spcAft>
                <a:spcPts val="0"/>
              </a:spcAft>
              <a:buSzPts val="2040"/>
              <a:buNone/>
            </a:pPr>
            <a:r>
              <a:rPr lang="en-IN"/>
              <a:t>We have implemented the safety system by using two PASSIVE INFRARED SENSORS(PIRs) and a servo motor for control the people move in and out of the mall. There is a temperature sensor to control the temperature of the mall by turning on exhaust fan driven by a motor.</a:t>
            </a:r>
          </a:p>
          <a:p>
            <a:pPr marL="0" lvl="0" indent="0" algn="l" rtl="0">
              <a:spcBef>
                <a:spcPts val="480"/>
              </a:spcBef>
              <a:spcAft>
                <a:spcPts val="0"/>
              </a:spcAft>
              <a:buSzPts val="2040"/>
              <a:buNone/>
            </a:pPr>
            <a:r>
              <a:rPr lang="en-IN"/>
              <a:t>The screening mechanism is linked with the entry motor and this way we have interlinked the working of these 2 different systems and let’s the ingress for people who are below the safe temperature.</a:t>
            </a:r>
          </a:p>
          <a:p>
            <a:pPr marL="0" lvl="0" indent="0" algn="l" rtl="0">
              <a:spcBef>
                <a:spcPts val="480"/>
              </a:spcBef>
              <a:spcAft>
                <a:spcPts val="0"/>
              </a:spcAft>
              <a:buSzPts val="2040"/>
              <a:buNone/>
            </a:pPr>
            <a:r>
              <a:rPr lang="en-IN"/>
              <a:t>We have a LCD display to show the current status on number of people in the mall/building as an output point of the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BLOCK DIAGRAM</a:t>
            </a:r>
          </a:p>
        </p:txBody>
      </p:sp>
      <p:pic>
        <p:nvPicPr>
          <p:cNvPr id="109" name="Google Shape;109;p16"/>
          <p:cNvPicPr preferRelativeResize="0"/>
          <p:nvPr/>
        </p:nvPicPr>
        <p:blipFill>
          <a:blip r:embed="rId3"/>
          <a:stretch>
            <a:fillRect/>
          </a:stretch>
        </p:blipFill>
        <p:spPr>
          <a:xfrm>
            <a:off x="1393975" y="1427451"/>
            <a:ext cx="6356051" cy="5174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REQUIRED COMPONENTS</a:t>
            </a:r>
          </a:p>
        </p:txBody>
      </p:sp>
      <p:sp>
        <p:nvSpPr>
          <p:cNvPr id="115" name="Google Shape;115;p1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53340" algn="l" rtl="0">
              <a:spcBef>
                <a:spcPts val="0"/>
              </a:spcBef>
              <a:spcAft>
                <a:spcPts val="0"/>
              </a:spcAft>
              <a:buSzPts val="2040"/>
              <a:buNone/>
            </a:pPr>
            <a:endParaRPr/>
          </a:p>
        </p:txBody>
      </p:sp>
      <p:pic>
        <p:nvPicPr>
          <p:cNvPr id="116" name="Google Shape;116;p17"/>
          <p:cNvPicPr preferRelativeResize="0"/>
          <p:nvPr/>
        </p:nvPicPr>
        <p:blipFill>
          <a:blip r:embed="rId3"/>
          <a:stretch>
            <a:fillRect/>
          </a:stretch>
        </p:blipFill>
        <p:spPr>
          <a:xfrm>
            <a:off x="193913" y="1390625"/>
            <a:ext cx="8756176" cy="529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PROJECT DESCRIPTION</a:t>
            </a:r>
          </a:p>
        </p:txBody>
      </p:sp>
      <p:sp>
        <p:nvSpPr>
          <p:cNvPr id="122" name="Google Shape;122;p18"/>
          <p:cNvSpPr txBox="1">
            <a:spLocks noGrp="1"/>
          </p:cNvSpPr>
          <p:nvPr>
            <p:ph type="body" idx="1"/>
          </p:nvPr>
        </p:nvSpPr>
        <p:spPr>
          <a:xfrm>
            <a:off x="395525" y="1607350"/>
            <a:ext cx="8229600" cy="4898400"/>
          </a:xfrm>
          <a:prstGeom prst="rect">
            <a:avLst/>
          </a:prstGeom>
          <a:noFill/>
          <a:ln>
            <a:noFill/>
          </a:ln>
        </p:spPr>
        <p:txBody>
          <a:bodyPr spcFirstLastPara="1" wrap="square" lIns="91425" tIns="45700" rIns="91425" bIns="45700" anchor="t" anchorCtr="0">
            <a:normAutofit/>
          </a:bodyPr>
          <a:lstStyle/>
          <a:p>
            <a:pPr marL="0" lvl="0" indent="0" algn="l" rtl="0">
              <a:spcBef>
                <a:spcPts val="400"/>
              </a:spcBef>
              <a:spcAft>
                <a:spcPts val="0"/>
              </a:spcAft>
              <a:buSzPts val="1700"/>
              <a:buNone/>
            </a:pPr>
            <a:r>
              <a:rPr lang="en-IN" sz="2000"/>
              <a:t>The main intention of this project is to mitigate the way people go in and out of the mall so as to maintain social distancing. As soon as a person approaches the mall, their temperature is recorded. If the temperature exceeds that of the safe limit the person is barred entry from the mall. In order to maintain social distancing, we limit the number of people who can be inside the mall to 100. In order to gain access to the mall, the person has be in the safe temperature range and there should be enough space in the mall to accommodate the person. We keep track of the number of people in the mall using two PIR sensors. The PIR sensors only gets activated if the green LED turns on(person has an acceptable body temperature).</a:t>
            </a:r>
            <a:endParaRPr sz="2000"/>
          </a:p>
          <a:p>
            <a:pPr marL="0" lvl="0" indent="0" algn="l" rtl="0">
              <a:spcBef>
                <a:spcPts val="400"/>
              </a:spcBef>
              <a:spcAft>
                <a:spcPts val="0"/>
              </a:spcAft>
              <a:buSzPts val="1700"/>
              <a:buNone/>
            </a:pPr>
            <a:r>
              <a:rPr lang="en-IN" sz="2000"/>
              <a:t>In case the person meets the required specifications in order to enter the mall, the servo rotates with a delay to grant entry in to the mall.</a:t>
            </a:r>
            <a:endParaRPr sz="2000"/>
          </a:p>
          <a:p>
            <a:pPr marL="0" lvl="0" indent="0" algn="l" rtl="0">
              <a:spcBef>
                <a:spcPts val="400"/>
              </a:spcBef>
              <a:spcAft>
                <a:spcPts val="0"/>
              </a:spcAft>
              <a:buSzPts val="1700"/>
              <a:buNone/>
            </a:pPr>
            <a:r>
              <a:rPr lang="en-IN" sz="2000"/>
              <a:t>The counter is updated when a person enters or leaves the mall.</a:t>
            </a:r>
            <a:endParaRPr sz="2000"/>
          </a:p>
          <a:p>
            <a:pPr marL="0" lvl="0" indent="0" algn="l" rtl="0">
              <a:spcBef>
                <a:spcPts val="400"/>
              </a:spcBef>
              <a:spcAft>
                <a:spcPts val="0"/>
              </a:spcAft>
              <a:buSzPts val="17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PROJECT DESCRIPTION</a:t>
            </a:r>
          </a:p>
        </p:txBody>
      </p:sp>
      <p:sp>
        <p:nvSpPr>
          <p:cNvPr id="128" name="Google Shape;128;p19"/>
          <p:cNvSpPr txBox="1">
            <a:spLocks noGrp="1"/>
          </p:cNvSpPr>
          <p:nvPr>
            <p:ph type="body" idx="1"/>
          </p:nvPr>
        </p:nvSpPr>
        <p:spPr>
          <a:xfrm>
            <a:off x="395536" y="16288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00"/>
              <a:buNone/>
            </a:pPr>
            <a:endParaRPr sz="2000"/>
          </a:p>
          <a:p>
            <a:pPr marL="0" lvl="0" indent="0" algn="l" rtl="0">
              <a:spcBef>
                <a:spcPts val="400"/>
              </a:spcBef>
              <a:spcAft>
                <a:spcPts val="0"/>
              </a:spcAft>
              <a:buSzPts val="1700"/>
              <a:buNone/>
            </a:pPr>
            <a:r>
              <a:rPr lang="en-IN" sz="2000"/>
              <a:t>A temperature sensor is installed within the mall to maintain a constant temperature inside. The fans ramp up when the temperature increases and the fans remain idle if the temperature is too low.</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panose="020B0604020202020204"/>
              <a:buNone/>
            </a:pPr>
            <a:r>
              <a:rPr lang="en-IN"/>
              <a:t>APPLICATIONS</a:t>
            </a:r>
          </a:p>
        </p:txBody>
      </p:sp>
      <p:sp>
        <p:nvSpPr>
          <p:cNvPr id="134" name="Google Shape;134;p2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53340" algn="l" rtl="0">
              <a:spcBef>
                <a:spcPts val="0"/>
              </a:spcBef>
              <a:spcAft>
                <a:spcPts val="0"/>
              </a:spcAft>
              <a:buSzPts val="2040"/>
              <a:buNone/>
            </a:pPr>
            <a:r>
              <a:rPr lang="en-IN"/>
              <a:t>This integrated system can be used in any entry point of a multi-visitor suburban area.</a:t>
            </a:r>
          </a:p>
          <a:p>
            <a:pPr marL="182880" lvl="0" indent="-53340" algn="l" rtl="0">
              <a:spcBef>
                <a:spcPts val="0"/>
              </a:spcBef>
              <a:spcAft>
                <a:spcPts val="0"/>
              </a:spcAft>
              <a:buSzPts val="2040"/>
              <a:buNone/>
            </a:pPr>
            <a:r>
              <a:rPr lang="en-IN"/>
              <a:t>It ensures the safety check of the visitors from the on going pandemic to avoid any protocol violations.</a:t>
            </a:r>
          </a:p>
          <a:p>
            <a:pPr marL="182880" lvl="0" indent="-53340" algn="l" rtl="0">
              <a:spcBef>
                <a:spcPts val="0"/>
              </a:spcBef>
              <a:spcAft>
                <a:spcPts val="0"/>
              </a:spcAft>
              <a:buSzPts val="2040"/>
              <a:buNone/>
            </a:pPr>
            <a:endParaRPr lang="en-IN"/>
          </a:p>
          <a:p>
            <a:pPr marL="182880" lvl="0" indent="-53340" algn="l" rtl="0">
              <a:spcBef>
                <a:spcPts val="0"/>
              </a:spcBef>
              <a:spcAft>
                <a:spcPts val="0"/>
              </a:spcAft>
              <a:buSzPts val="2040"/>
              <a:buNone/>
            </a:pPr>
            <a:r>
              <a:rPr lang="en-IN"/>
              <a:t>Further this can integrated with automatic pressure required for sanitizer sprays.</a:t>
            </a:r>
          </a:p>
          <a:p>
            <a:pPr marL="182880" lvl="0" indent="-53340" algn="l" rtl="0">
              <a:spcBef>
                <a:spcPts val="0"/>
              </a:spcBef>
              <a:spcAft>
                <a:spcPts val="0"/>
              </a:spcAft>
              <a:buSzPts val="2040"/>
              <a:buNone/>
            </a:pPr>
            <a:endParaRPr lang="en-IN"/>
          </a:p>
          <a:p>
            <a:pPr marL="182880" lvl="0" indent="-53340" algn="l" rtl="0">
              <a:spcBef>
                <a:spcPts val="0"/>
              </a:spcBef>
              <a:spcAft>
                <a:spcPts val="0"/>
              </a:spcAft>
              <a:buSzPts val="2040"/>
              <a:buNone/>
            </a:pPr>
            <a:r>
              <a:rPr lang="en-IN"/>
              <a:t>A sound alert system can be implemented for any bypassers if any system condition is violated.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panose="020B0604020202020204"/>
              <a:buNone/>
            </a:pPr>
            <a:r>
              <a:rPr lang="en-IN"/>
              <a:t>REFERENCES(Website links, Books etc.</a:t>
            </a:r>
          </a:p>
        </p:txBody>
      </p:sp>
      <p:sp>
        <p:nvSpPr>
          <p:cNvPr id="140" name="Google Shape;140;p21"/>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31445" indent="0">
              <a:buNone/>
            </a:pPr>
            <a:r>
              <a:rPr lang="en-US" sz="1800" b="1" dirty="0">
                <a:solidFill>
                  <a:srgbClr val="0563C1"/>
                </a:solidFill>
                <a:effectLst/>
                <a:highlight>
                  <a:srgbClr val="00FFFF"/>
                </a:highlight>
                <a:latin typeface="TimesNewRomanPS-BoldMT"/>
              </a:rPr>
              <a:t>https://drive.google.com/file/d/1QPDEKh7oTCqSHaro3GVyPYMAPkIlmLbL/view?usp=sharing </a:t>
            </a:r>
          </a:p>
          <a:p>
            <a:pPr marL="131445" indent="0">
              <a:buNone/>
            </a:pPr>
            <a:endParaRPr lang="en-IN" u="sng" dirty="0">
              <a:solidFill>
                <a:schemeClr val="hlink"/>
              </a:solidFill>
              <a:highlight>
                <a:srgbClr val="00FFFF"/>
              </a:highlight>
              <a:hlinkClick r:id="rId3"/>
            </a:endParaRPr>
          </a:p>
          <a:p>
            <a:pPr marL="182880" lvl="0" indent="-53340" algn="l" rtl="0">
              <a:spcBef>
                <a:spcPts val="0"/>
              </a:spcBef>
              <a:spcAft>
                <a:spcPts val="0"/>
              </a:spcAft>
              <a:buSzPts val="2040"/>
              <a:buNone/>
            </a:pPr>
            <a:r>
              <a:rPr lang="en-IN" u="sng" dirty="0">
                <a:solidFill>
                  <a:schemeClr val="hlink"/>
                </a:solidFill>
                <a:hlinkClick r:id="rId3"/>
              </a:rPr>
              <a:t>www.arduino</a:t>
            </a:r>
            <a:r>
              <a:rPr lang="en-IN" u="sng" dirty="0">
                <a:solidFill>
                  <a:srgbClr val="6AA84F"/>
                </a:solidFill>
                <a:hlinkClick r:id="rId3"/>
              </a:rPr>
              <a:t>.</a:t>
            </a:r>
            <a:r>
              <a:rPr lang="en-IN" dirty="0">
                <a:solidFill>
                  <a:srgbClr val="6AA84F"/>
                </a:solidFill>
              </a:rPr>
              <a:t>cc</a:t>
            </a:r>
            <a:endParaRPr dirty="0">
              <a:solidFill>
                <a:srgbClr val="6AA84F"/>
              </a:solidFill>
            </a:endParaRPr>
          </a:p>
          <a:p>
            <a:pPr marL="182880" lvl="0" indent="-53340" algn="l" rtl="0">
              <a:spcBef>
                <a:spcPts val="0"/>
              </a:spcBef>
              <a:spcAft>
                <a:spcPts val="0"/>
              </a:spcAft>
              <a:buSzPts val="2040"/>
              <a:buNone/>
            </a:pPr>
            <a:endParaRPr dirty="0">
              <a:solidFill>
                <a:srgbClr val="6AA84F"/>
              </a:solidFill>
            </a:endParaRPr>
          </a:p>
          <a:p>
            <a:pPr marL="182880" lvl="0" indent="-53340" algn="l" rtl="0">
              <a:spcBef>
                <a:spcPts val="0"/>
              </a:spcBef>
              <a:spcAft>
                <a:spcPts val="0"/>
              </a:spcAft>
              <a:buSzPts val="2040"/>
              <a:buNone/>
            </a:pPr>
            <a:r>
              <a:rPr lang="en-IN" u="sng" dirty="0">
                <a:solidFill>
                  <a:schemeClr val="hlink"/>
                </a:solidFill>
                <a:hlinkClick r:id="rId4"/>
              </a:rPr>
              <a:t>https://www.tutorialspoint.com/arduino/index.htm</a:t>
            </a:r>
            <a:endParaRPr dirty="0">
              <a:solidFill>
                <a:srgbClr val="6AA84F"/>
              </a:solidFill>
            </a:endParaRPr>
          </a:p>
          <a:p>
            <a:pPr marL="182880" lvl="0" indent="-53340" algn="l" rtl="0">
              <a:spcBef>
                <a:spcPts val="0"/>
              </a:spcBef>
              <a:spcAft>
                <a:spcPts val="0"/>
              </a:spcAft>
              <a:buSzPts val="2040"/>
              <a:buNone/>
            </a:pPr>
            <a:endParaRPr dirty="0">
              <a:solidFill>
                <a:srgbClr val="6AA84F"/>
              </a:solidFill>
            </a:endParaRPr>
          </a:p>
          <a:p>
            <a:pPr marL="182880" lvl="0" indent="-53340" algn="l" rtl="0">
              <a:spcBef>
                <a:spcPts val="0"/>
              </a:spcBef>
              <a:spcAft>
                <a:spcPts val="0"/>
              </a:spcAft>
              <a:buSzPts val="2040"/>
              <a:buNone/>
            </a:pPr>
            <a:endParaRPr dirty="0">
              <a:solidFill>
                <a:srgbClr val="6AA84F"/>
              </a:solidFill>
            </a:endParaRPr>
          </a:p>
        </p:txBody>
      </p:sp>
    </p:spTree>
  </p:cSld>
  <p:clrMapOvr>
    <a:masterClrMapping/>
  </p:clrMapOvr>
</p:sld>
</file>

<file path=ppt/theme/theme1.xml><?xml version="1.0" encoding="utf-8"?>
<a:theme xmlns:a="http://schemas.openxmlformats.org/drawingml/2006/main" name="Clarit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On-screen Show (4:3)</PresentationFormat>
  <Paragraphs>39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TimesNewRomanPS-BoldMT</vt:lpstr>
      <vt:lpstr>Quattrocento Sans</vt:lpstr>
      <vt:lpstr>Clarity</vt:lpstr>
      <vt:lpstr>MPCA LAB MINI PROJECT</vt:lpstr>
      <vt:lpstr>PROBLEM STATEMENT</vt:lpstr>
      <vt:lpstr>INTRODUCTION</vt:lpstr>
      <vt:lpstr>BLOCK DIAGRAM</vt:lpstr>
      <vt:lpstr>REQUIRED COMPONENTS</vt:lpstr>
      <vt:lpstr>PROJECT DESCRIPTION</vt:lpstr>
      <vt:lpstr>PROJECT DESCRIPTION</vt:lpstr>
      <vt:lpstr>APPLICATIONS</vt:lpstr>
      <vt:lpstr>REFERENCES(Website links, Books etc.</vt:lpstr>
      <vt:lpstr>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LAB MINI PROJECT</dc:title>
  <dc:creator/>
  <cp:lastModifiedBy>EC CSE 4F Satyam Rudradutta Dwivedi</cp:lastModifiedBy>
  <cp:revision>2</cp:revision>
  <dcterms:created xsi:type="dcterms:W3CDTF">2021-04-23T13:39:07Z</dcterms:created>
  <dcterms:modified xsi:type="dcterms:W3CDTF">2021-04-24T06:35:29Z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