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A2DB0E-15A8-4985-8604-413916BBAA29}">
          <p14:sldIdLst>
            <p14:sldId id="259"/>
            <p14:sldId id="257"/>
            <p14:sldId id="258"/>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2ACF36-0711-40D2-90C6-96D6306A1F33}"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2ACF36-0711-40D2-90C6-96D6306A1F33}"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2ACF36-0711-40D2-90C6-96D6306A1F33}"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2ACF36-0711-40D2-90C6-96D6306A1F33}"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ACF36-0711-40D2-90C6-96D6306A1F33}"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2ACF36-0711-40D2-90C6-96D6306A1F33}"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2ACF36-0711-40D2-90C6-96D6306A1F33}" type="datetimeFigureOut">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2ACF36-0711-40D2-90C6-96D6306A1F33}" type="datetimeFigureOut">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ACF36-0711-40D2-90C6-96D6306A1F33}" type="datetimeFigureOut">
              <a:rPr lang="en-US"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ACF36-0711-40D2-90C6-96D6306A1F33}"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ACF36-0711-40D2-90C6-96D6306A1F33}"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623B2-A46A-436D-A279-2F2BB47B86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ACF36-0711-40D2-90C6-96D6306A1F33}" type="datetimeFigureOut">
              <a:rPr lang="en-US" smtClean="0"/>
              <a:t>5/3/2019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623B2-A46A-436D-A279-2F2BB47B86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3E5B7-8E41-4951-B5B6-0ECDE5DF6E73}"/>
              </a:ext>
            </a:extLst>
          </p:cNvPr>
          <p:cNvSpPr txBox="1"/>
          <p:nvPr/>
        </p:nvSpPr>
        <p:spPr>
          <a:xfrm>
            <a:off x="570407" y="332656"/>
            <a:ext cx="7920880" cy="1600438"/>
          </a:xfrm>
          <a:prstGeom prst="rect">
            <a:avLst/>
          </a:prstGeom>
          <a:noFill/>
        </p:spPr>
        <p:txBody>
          <a:bodyPr wrap="square" rtlCol="0">
            <a:spAutoFit/>
          </a:bodyPr>
          <a:lstStyle/>
          <a:p>
            <a:pPr algn="ctr"/>
            <a:r>
              <a:rPr lang="en-IN" sz="2600" b="1" u="sng" dirty="0">
                <a:latin typeface="Arial" panose="020B0604020202020204" pitchFamily="34" charset="0"/>
                <a:cs typeface="Arial" panose="020B0604020202020204" pitchFamily="34" charset="0"/>
              </a:rPr>
              <a:t>DIY POPUPS</a:t>
            </a:r>
          </a:p>
          <a:p>
            <a:pPr algn="ctr"/>
            <a:endParaRPr lang="en-IN" dirty="0">
              <a:latin typeface="Arabic Typesetting" panose="020B0604020202020204" pitchFamily="66" charset="-78"/>
              <a:cs typeface="Arabic Typesetting" panose="020B0604020202020204" pitchFamily="66" charset="-78"/>
            </a:endParaRPr>
          </a:p>
          <a:p>
            <a:pPr algn="ctr"/>
            <a:endParaRPr lang="en-IN" dirty="0">
              <a:latin typeface="Arabic Typesetting" panose="020B0604020202020204" pitchFamily="66" charset="-78"/>
              <a:cs typeface="Arabic Typesetting" panose="020B0604020202020204" pitchFamily="66" charset="-78"/>
            </a:endParaRPr>
          </a:p>
          <a:p>
            <a:endParaRPr lang="en-IN" dirty="0">
              <a:latin typeface="Arabic Typesetting" panose="020B0604020202020204" pitchFamily="66" charset="-78"/>
              <a:cs typeface="Arabic Typesetting" panose="020B0604020202020204" pitchFamily="66" charset="-78"/>
            </a:endParaRPr>
          </a:p>
          <a:p>
            <a:pPr marL="285750" indent="-285750">
              <a:buFont typeface="Arial" panose="020B0604020202020204" pitchFamily="34" charset="0"/>
              <a:buChar char="•"/>
            </a:pPr>
            <a:endParaRPr lang="en-IN" dirty="0">
              <a:latin typeface="Arabic Typesetting" panose="020B0604020202020204" pitchFamily="66" charset="-78"/>
              <a:cs typeface="Arabic Typesetting" panose="020B0604020202020204" pitchFamily="66" charset="-78"/>
            </a:endParaRPr>
          </a:p>
        </p:txBody>
      </p:sp>
      <p:sp>
        <p:nvSpPr>
          <p:cNvPr id="3" name="TextBox 2">
            <a:extLst>
              <a:ext uri="{FF2B5EF4-FFF2-40B4-BE49-F238E27FC236}">
                <a16:creationId xmlns:a16="http://schemas.microsoft.com/office/drawing/2014/main" id="{067A98F6-A1C6-499E-9119-50392A28F94D}"/>
              </a:ext>
            </a:extLst>
          </p:cNvPr>
          <p:cNvSpPr txBox="1"/>
          <p:nvPr/>
        </p:nvSpPr>
        <p:spPr>
          <a:xfrm>
            <a:off x="364680" y="1690062"/>
            <a:ext cx="8414639" cy="3477875"/>
          </a:xfrm>
          <a:prstGeom prst="rect">
            <a:avLst/>
          </a:prstGeom>
          <a:noFill/>
        </p:spPr>
        <p:txBody>
          <a:bodyPr wrap="square" rtlCol="0">
            <a:spAutoFit/>
          </a:bodyPr>
          <a:lstStyle/>
          <a:p>
            <a:pPr marL="285750" indent="-285750">
              <a:buFont typeface="Arial" panose="020B0604020202020204" pitchFamily="34" charset="0"/>
              <a:buChar char="•"/>
            </a:pPr>
            <a:endParaRPr lang="en-IN" sz="2000" dirty="0">
              <a:latin typeface="Arabic Typesetting" panose="020B0604020202020204" pitchFamily="66" charset="-78"/>
              <a:cs typeface="Arabic Typesetting" panose="020B0604020202020204" pitchFamily="66" charset="-78"/>
            </a:endParaRPr>
          </a:p>
          <a:p>
            <a:r>
              <a:rPr lang="en-IN" sz="2000" dirty="0">
                <a:latin typeface="Arial" panose="020B0604020202020204" pitchFamily="34" charset="0"/>
                <a:cs typeface="Arial" panose="020B0604020202020204" pitchFamily="34" charset="0"/>
              </a:rPr>
              <a:t>An online Advertising platform to post and view ads, where an Advertiser can post Ads and a viewer can view the ads posted by all the advertisers. There are two types of user- Business  User/Advertiser &amp; Normal User. The Advertiser can create/post Ads and  can recharge credits if needed. Normal User can view all Ads posted by all advertisers. On clicking ads, normal user can earn credits which can be redeemed. The Technologies Used.</a:t>
            </a:r>
          </a:p>
          <a:p>
            <a:pPr marL="285750" indent="-285750">
              <a:buFont typeface="Arial" panose="020B0604020202020204" pitchFamily="34" charset="0"/>
              <a:buChar char="•"/>
            </a:pPr>
            <a:endParaRPr lang="en-IN" sz="2000" dirty="0">
              <a:latin typeface="Arabic Typesetting" panose="020B0604020202020204" pitchFamily="66" charset="-78"/>
              <a:cs typeface="Arabic Typesetting" panose="020B0604020202020204" pitchFamily="66" charset="-78"/>
            </a:endParaRPr>
          </a:p>
          <a:p>
            <a:pPr marL="285750" indent="-285750">
              <a:buFont typeface="Arial" panose="020B0604020202020204" pitchFamily="34" charset="0"/>
              <a:buChar char="•"/>
            </a:pPr>
            <a:endParaRPr lang="en-IN" sz="2000" dirty="0">
              <a:latin typeface="Arabic Typesetting" panose="020B0604020202020204" pitchFamily="66" charset="-78"/>
              <a:cs typeface="Arabic Typesetting" panose="020B0604020202020204" pitchFamily="66" charset="-78"/>
            </a:endParaRPr>
          </a:p>
          <a:p>
            <a:pPr marL="285750" indent="-285750">
              <a:buFont typeface="Arial" panose="020B0604020202020204" pitchFamily="34" charset="0"/>
              <a:buChar char="•"/>
            </a:pPr>
            <a:endParaRPr lang="en-IN" sz="2000" dirty="0">
              <a:latin typeface="Arabic Typesetting" panose="020B0604020202020204" pitchFamily="66" charset="-78"/>
              <a:cs typeface="Arabic Typesetting" panose="020B0604020202020204" pitchFamily="66" charset="-78"/>
            </a:endParaRPr>
          </a:p>
        </p:txBody>
      </p:sp>
    </p:spTree>
    <p:extLst>
      <p:ext uri="{BB962C8B-B14F-4D97-AF65-F5344CB8AC3E}">
        <p14:creationId xmlns:p14="http://schemas.microsoft.com/office/powerpoint/2010/main" val="43370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0">
            <a:extLst>
              <a:ext uri="{FF2B5EF4-FFF2-40B4-BE49-F238E27FC236}">
                <a16:creationId xmlns:a16="http://schemas.microsoft.com/office/drawing/2014/main" id="{9CDC1B7E-7193-4F5D-A95E-A51FD7E6222F}"/>
              </a:ext>
            </a:extLst>
          </p:cNvPr>
          <p:cNvSpPr>
            <a:spLocks noChangeArrowheads="1"/>
          </p:cNvSpPr>
          <p:nvPr/>
        </p:nvSpPr>
        <p:spPr bwMode="auto">
          <a:xfrm>
            <a:off x="1309730" y="2170130"/>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LOG 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19">
            <a:extLst>
              <a:ext uri="{FF2B5EF4-FFF2-40B4-BE49-F238E27FC236}">
                <a16:creationId xmlns:a16="http://schemas.microsoft.com/office/drawing/2014/main" id="{BAA1DB35-900D-462E-98F1-31CE10F5BC7F}"/>
              </a:ext>
            </a:extLst>
          </p:cNvPr>
          <p:cNvSpPr>
            <a:spLocks noChangeArrowheads="1"/>
          </p:cNvSpPr>
          <p:nvPr/>
        </p:nvSpPr>
        <p:spPr bwMode="auto">
          <a:xfrm>
            <a:off x="1309730" y="2514617"/>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(SIGN UP SERVICE)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AutoShape 18">
            <a:extLst>
              <a:ext uri="{FF2B5EF4-FFF2-40B4-BE49-F238E27FC236}">
                <a16:creationId xmlns:a16="http://schemas.microsoft.com/office/drawing/2014/main" id="{BD6744F4-F298-4886-A951-3EB484C5D624}"/>
              </a:ext>
            </a:extLst>
          </p:cNvPr>
          <p:cNvSpPr>
            <a:spLocks noChangeArrowheads="1"/>
          </p:cNvSpPr>
          <p:nvPr/>
        </p:nvSpPr>
        <p:spPr bwMode="auto">
          <a:xfrm>
            <a:off x="2900405" y="2371742"/>
            <a:ext cx="1609725" cy="400050"/>
          </a:xfrm>
          <a:prstGeom prst="rightArrow">
            <a:avLst>
              <a:gd name="adj1" fmla="val 50000"/>
              <a:gd name="adj2" fmla="val 10059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YES /CREDENITIALS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7">
            <a:extLst>
              <a:ext uri="{FF2B5EF4-FFF2-40B4-BE49-F238E27FC236}">
                <a16:creationId xmlns:a16="http://schemas.microsoft.com/office/drawing/2014/main" id="{87D9CC71-DA81-48FF-BEDA-C886A5E41040}"/>
              </a:ext>
            </a:extLst>
          </p:cNvPr>
          <p:cNvSpPr>
            <a:spLocks noChangeArrowheads="1"/>
          </p:cNvSpPr>
          <p:nvPr/>
        </p:nvSpPr>
        <p:spPr bwMode="auto">
          <a:xfrm>
            <a:off x="4491080" y="2160605"/>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Latha" pitchFamily="34" charset="0"/>
              </a:rPr>
              <a:t>MY DASH BOARD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16">
            <a:extLst>
              <a:ext uri="{FF2B5EF4-FFF2-40B4-BE49-F238E27FC236}">
                <a16:creationId xmlns:a16="http://schemas.microsoft.com/office/drawing/2014/main" id="{6B1E0C38-4225-4578-95A9-355BC72880D5}"/>
              </a:ext>
            </a:extLst>
          </p:cNvPr>
          <p:cNvSpPr>
            <a:spLocks noChangeArrowheads="1"/>
          </p:cNvSpPr>
          <p:nvPr/>
        </p:nvSpPr>
        <p:spPr bwMode="auto">
          <a:xfrm>
            <a:off x="4491080" y="2466992"/>
            <a:ext cx="1562100" cy="4000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(DB SERVICE)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AutoShape 15">
            <a:extLst>
              <a:ext uri="{FF2B5EF4-FFF2-40B4-BE49-F238E27FC236}">
                <a16:creationId xmlns:a16="http://schemas.microsoft.com/office/drawing/2014/main" id="{E27EA623-A303-439B-8874-2E74A7091AB8}"/>
              </a:ext>
            </a:extLst>
          </p:cNvPr>
          <p:cNvSpPr>
            <a:spLocks noChangeShapeType="1"/>
          </p:cNvSpPr>
          <p:nvPr/>
        </p:nvSpPr>
        <p:spPr bwMode="auto">
          <a:xfrm flipH="1">
            <a:off x="3167105" y="2876567"/>
            <a:ext cx="1343025" cy="8572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 name="AutoShape 14">
            <a:extLst>
              <a:ext uri="{FF2B5EF4-FFF2-40B4-BE49-F238E27FC236}">
                <a16:creationId xmlns:a16="http://schemas.microsoft.com/office/drawing/2014/main" id="{364FF549-4712-446E-93E5-CAC0394C69CB}"/>
              </a:ext>
            </a:extLst>
          </p:cNvPr>
          <p:cNvSpPr>
            <a:spLocks noChangeShapeType="1"/>
          </p:cNvSpPr>
          <p:nvPr/>
        </p:nvSpPr>
        <p:spPr bwMode="auto">
          <a:xfrm>
            <a:off x="5195930" y="2838467"/>
            <a:ext cx="0" cy="13430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 name="AutoShape 13">
            <a:extLst>
              <a:ext uri="{FF2B5EF4-FFF2-40B4-BE49-F238E27FC236}">
                <a16:creationId xmlns:a16="http://schemas.microsoft.com/office/drawing/2014/main" id="{1BFC37D8-4C4D-4B9A-A7A4-B1CB47B256A0}"/>
              </a:ext>
            </a:extLst>
          </p:cNvPr>
          <p:cNvSpPr>
            <a:spLocks noChangeShapeType="1"/>
          </p:cNvSpPr>
          <p:nvPr/>
        </p:nvSpPr>
        <p:spPr bwMode="auto">
          <a:xfrm>
            <a:off x="5938880" y="2876567"/>
            <a:ext cx="933450" cy="11715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 name="Rectangle 12">
            <a:extLst>
              <a:ext uri="{FF2B5EF4-FFF2-40B4-BE49-F238E27FC236}">
                <a16:creationId xmlns:a16="http://schemas.microsoft.com/office/drawing/2014/main" id="{4C97816E-3AE6-4348-847F-02FEA43F2BAB}"/>
              </a:ext>
            </a:extLst>
          </p:cNvPr>
          <p:cNvSpPr>
            <a:spLocks noChangeArrowheads="1"/>
          </p:cNvSpPr>
          <p:nvPr/>
        </p:nvSpPr>
        <p:spPr bwMode="auto">
          <a:xfrm>
            <a:off x="2071730" y="3733817"/>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AUTO-CREDIT</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a:extLst>
              <a:ext uri="{FF2B5EF4-FFF2-40B4-BE49-F238E27FC236}">
                <a16:creationId xmlns:a16="http://schemas.microsoft.com/office/drawing/2014/main" id="{8B3332EF-D333-421C-AB6C-785354969AE0}"/>
              </a:ext>
            </a:extLst>
          </p:cNvPr>
          <p:cNvSpPr>
            <a:spLocks noChangeArrowheads="1"/>
          </p:cNvSpPr>
          <p:nvPr/>
        </p:nvSpPr>
        <p:spPr bwMode="auto">
          <a:xfrm>
            <a:off x="2071730" y="4076717"/>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60 BONUS CREDITS</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10">
            <a:extLst>
              <a:ext uri="{FF2B5EF4-FFF2-40B4-BE49-F238E27FC236}">
                <a16:creationId xmlns:a16="http://schemas.microsoft.com/office/drawing/2014/main" id="{49430083-462D-4DCC-A570-CE9F13F5C406}"/>
              </a:ext>
            </a:extLst>
          </p:cNvPr>
          <p:cNvSpPr>
            <a:spLocks noChangeArrowheads="1"/>
          </p:cNvSpPr>
          <p:nvPr/>
        </p:nvSpPr>
        <p:spPr bwMode="auto">
          <a:xfrm>
            <a:off x="4319630" y="4181492"/>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sz="1100" dirty="0">
                <a:latin typeface="Arial" pitchFamily="34" charset="0"/>
                <a:cs typeface="Arial" pitchFamily="34" charset="0"/>
              </a:rPr>
              <a:t>ADVERTISEMENT</a:t>
            </a:r>
          </a:p>
        </p:txBody>
      </p:sp>
      <p:sp>
        <p:nvSpPr>
          <p:cNvPr id="14" name="Rectangle 9">
            <a:extLst>
              <a:ext uri="{FF2B5EF4-FFF2-40B4-BE49-F238E27FC236}">
                <a16:creationId xmlns:a16="http://schemas.microsoft.com/office/drawing/2014/main" id="{031A1B01-458E-42C7-BFB1-4C8359FD3EDD}"/>
              </a:ext>
            </a:extLst>
          </p:cNvPr>
          <p:cNvSpPr>
            <a:spLocks noChangeArrowheads="1"/>
          </p:cNvSpPr>
          <p:nvPr/>
        </p:nvSpPr>
        <p:spPr bwMode="auto">
          <a:xfrm>
            <a:off x="4319630" y="4524392"/>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sz="1100" dirty="0">
                <a:latin typeface="Calibri" pitchFamily="34" charset="0"/>
                <a:ea typeface="Calibri" pitchFamily="34" charset="0"/>
                <a:cs typeface="Latha" pitchFamily="34" charset="0"/>
              </a:rPr>
              <a:t>(CREATE, EDIT,DELETE)</a:t>
            </a:r>
            <a:endParaRPr lang="en-US" dirty="0">
              <a:latin typeface="Arial" pitchFamily="34" charset="0"/>
              <a:cs typeface="Arial" pitchFamily="34" charset="0"/>
            </a:endParaRPr>
          </a:p>
        </p:txBody>
      </p:sp>
      <p:sp>
        <p:nvSpPr>
          <p:cNvPr id="15" name="Rectangle 8">
            <a:extLst>
              <a:ext uri="{FF2B5EF4-FFF2-40B4-BE49-F238E27FC236}">
                <a16:creationId xmlns:a16="http://schemas.microsoft.com/office/drawing/2014/main" id="{5D851DD1-A35F-4EC7-B3D0-C6B72E3A3152}"/>
              </a:ext>
            </a:extLst>
          </p:cNvPr>
          <p:cNvSpPr>
            <a:spLocks noChangeArrowheads="1"/>
          </p:cNvSpPr>
          <p:nvPr/>
        </p:nvSpPr>
        <p:spPr bwMode="auto">
          <a:xfrm>
            <a:off x="6367505" y="4048142"/>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Arial" pitchFamily="34" charset="0"/>
              </a:rPr>
              <a:t>RECHARGE</a:t>
            </a:r>
          </a:p>
        </p:txBody>
      </p:sp>
      <p:sp>
        <p:nvSpPr>
          <p:cNvPr id="16" name="Rectangle 7">
            <a:extLst>
              <a:ext uri="{FF2B5EF4-FFF2-40B4-BE49-F238E27FC236}">
                <a16:creationId xmlns:a16="http://schemas.microsoft.com/office/drawing/2014/main" id="{421BA817-22EE-4FB3-B12C-B04DE0896E8C}"/>
              </a:ext>
            </a:extLst>
          </p:cNvPr>
          <p:cNvSpPr>
            <a:spLocks noChangeArrowheads="1"/>
          </p:cNvSpPr>
          <p:nvPr/>
        </p:nvSpPr>
        <p:spPr bwMode="auto">
          <a:xfrm>
            <a:off x="6367505" y="4391042"/>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(Recharge credits)</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37">
            <a:extLst>
              <a:ext uri="{FF2B5EF4-FFF2-40B4-BE49-F238E27FC236}">
                <a16:creationId xmlns:a16="http://schemas.microsoft.com/office/drawing/2014/main" id="{A7156ACD-C0D5-44BE-A1DC-D32760676754}"/>
              </a:ext>
            </a:extLst>
          </p:cNvPr>
          <p:cNvSpPr>
            <a:spLocks noChangeArrowheads="1"/>
          </p:cNvSpPr>
          <p:nvPr/>
        </p:nvSpPr>
        <p:spPr bwMode="auto">
          <a:xfrm>
            <a:off x="1500230" y="1943117"/>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AutoShape 38">
            <a:extLst>
              <a:ext uri="{FF2B5EF4-FFF2-40B4-BE49-F238E27FC236}">
                <a16:creationId xmlns:a16="http://schemas.microsoft.com/office/drawing/2014/main" id="{E4F052AC-6ED0-45CF-B0E6-263C8E182F60}"/>
              </a:ext>
            </a:extLst>
          </p:cNvPr>
          <p:cNvSpPr>
            <a:spLocks noChangeArrowheads="1"/>
          </p:cNvSpPr>
          <p:nvPr/>
        </p:nvSpPr>
        <p:spPr bwMode="auto">
          <a:xfrm>
            <a:off x="2643174" y="1666866"/>
            <a:ext cx="1428750" cy="285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ea typeface="Arial" pitchFamily="34" charset="0"/>
                <a:cs typeface="Arial" pitchFamily="34" charset="0"/>
              </a:rPr>
              <a:t>NO /CREDENITIALS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39">
            <a:extLst>
              <a:ext uri="{FF2B5EF4-FFF2-40B4-BE49-F238E27FC236}">
                <a16:creationId xmlns:a16="http://schemas.microsoft.com/office/drawing/2014/main" id="{7DF24602-B521-426A-BE43-D8C6139B6568}"/>
              </a:ext>
            </a:extLst>
          </p:cNvPr>
          <p:cNvSpPr>
            <a:spLocks noChangeArrowheads="1"/>
          </p:cNvSpPr>
          <p:nvPr/>
        </p:nvSpPr>
        <p:spPr bwMode="auto">
          <a:xfrm>
            <a:off x="3605199" y="590541"/>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a:ln>
                  <a:noFill/>
                </a:ln>
                <a:solidFill>
                  <a:schemeClr val="tx1"/>
                </a:solidFill>
                <a:effectLst/>
                <a:latin typeface="Calibri" pitchFamily="34" charset="0"/>
                <a:ea typeface="Arial" pitchFamily="34" charset="0"/>
                <a:cs typeface="Arial" pitchFamily="34" charset="0"/>
              </a:rPr>
              <a:t>USER REGISTRATION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40">
            <a:extLst>
              <a:ext uri="{FF2B5EF4-FFF2-40B4-BE49-F238E27FC236}">
                <a16:creationId xmlns:a16="http://schemas.microsoft.com/office/drawing/2014/main" id="{E6AFE5D8-C7FB-4383-AC86-25C8BA831B13}"/>
              </a:ext>
            </a:extLst>
          </p:cNvPr>
          <p:cNvSpPr>
            <a:spLocks noChangeArrowheads="1"/>
          </p:cNvSpPr>
          <p:nvPr/>
        </p:nvSpPr>
        <p:spPr bwMode="auto">
          <a:xfrm>
            <a:off x="3605199" y="933441"/>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ea typeface="Arial" pitchFamily="34" charset="0"/>
                <a:cs typeface="Arial" pitchFamily="34" charset="0"/>
              </a:rPr>
              <a:t>(SIGN UP SERVICE)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8" name="AutoShape 41">
            <a:extLst>
              <a:ext uri="{FF2B5EF4-FFF2-40B4-BE49-F238E27FC236}">
                <a16:creationId xmlns:a16="http://schemas.microsoft.com/office/drawing/2014/main" id="{1956FE05-F1D6-46FB-8E9A-EC77C74A58DB}"/>
              </a:ext>
            </a:extLst>
          </p:cNvPr>
          <p:cNvCxnSpPr>
            <a:cxnSpLocks noChangeShapeType="1"/>
          </p:cNvCxnSpPr>
          <p:nvPr/>
        </p:nvCxnSpPr>
        <p:spPr bwMode="auto">
          <a:xfrm flipV="1">
            <a:off x="2728899" y="1295391"/>
            <a:ext cx="981075" cy="847725"/>
          </a:xfrm>
          <a:prstGeom prst="straightConnector1">
            <a:avLst/>
          </a:prstGeom>
          <a:noFill/>
          <a:ln w="9525">
            <a:solidFill>
              <a:srgbClr val="000000"/>
            </a:solidFill>
            <a:round/>
            <a:headEnd type="triangle" w="med" len="med"/>
            <a:tailEnd type="triangle" w="med" len="med"/>
          </a:ln>
        </p:spPr>
      </p:cxnSp>
      <p:cxnSp>
        <p:nvCxnSpPr>
          <p:cNvPr id="31" name="Straight Arrow Connector 30">
            <a:extLst>
              <a:ext uri="{FF2B5EF4-FFF2-40B4-BE49-F238E27FC236}">
                <a16:creationId xmlns:a16="http://schemas.microsoft.com/office/drawing/2014/main" id="{E9C5EE59-2EBB-4E35-B351-D5A9406A095F}"/>
              </a:ext>
            </a:extLst>
          </p:cNvPr>
          <p:cNvCxnSpPr>
            <a:stCxn id="7" idx="3"/>
          </p:cNvCxnSpPr>
          <p:nvPr/>
        </p:nvCxnSpPr>
        <p:spPr>
          <a:xfrm>
            <a:off x="6053180" y="2667017"/>
            <a:ext cx="8191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8">
            <a:extLst>
              <a:ext uri="{FF2B5EF4-FFF2-40B4-BE49-F238E27FC236}">
                <a16:creationId xmlns:a16="http://schemas.microsoft.com/office/drawing/2014/main" id="{E6E169C5-AA58-4A80-A120-ED55E5303F21}"/>
              </a:ext>
            </a:extLst>
          </p:cNvPr>
          <p:cNvSpPr>
            <a:spLocks noChangeArrowheads="1"/>
          </p:cNvSpPr>
          <p:nvPr/>
        </p:nvSpPr>
        <p:spPr bwMode="auto">
          <a:xfrm>
            <a:off x="6891380" y="2333130"/>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LOGOUT</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7">
            <a:extLst>
              <a:ext uri="{FF2B5EF4-FFF2-40B4-BE49-F238E27FC236}">
                <a16:creationId xmlns:a16="http://schemas.microsoft.com/office/drawing/2014/main" id="{E9A3288C-703B-4B3A-B75C-DE7BA8007B8C}"/>
              </a:ext>
            </a:extLst>
          </p:cNvPr>
          <p:cNvSpPr>
            <a:spLocks noChangeArrowheads="1"/>
          </p:cNvSpPr>
          <p:nvPr/>
        </p:nvSpPr>
        <p:spPr bwMode="auto">
          <a:xfrm>
            <a:off x="6891380" y="2668286"/>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Arial" pitchFamily="34" charset="0"/>
              </a:rPr>
              <a:t>(REDIRECTED TO LOGIN)</a:t>
            </a:r>
          </a:p>
        </p:txBody>
      </p:sp>
      <p:sp>
        <p:nvSpPr>
          <p:cNvPr id="37" name="TextBox 36">
            <a:extLst>
              <a:ext uri="{FF2B5EF4-FFF2-40B4-BE49-F238E27FC236}">
                <a16:creationId xmlns:a16="http://schemas.microsoft.com/office/drawing/2014/main" id="{3912FAC4-C761-41BB-AE7D-DD94F2EBF48F}"/>
              </a:ext>
            </a:extLst>
          </p:cNvPr>
          <p:cNvSpPr txBox="1"/>
          <p:nvPr/>
        </p:nvSpPr>
        <p:spPr>
          <a:xfrm>
            <a:off x="2071730" y="5661248"/>
            <a:ext cx="5956654" cy="1384995"/>
          </a:xfrm>
          <a:prstGeom prst="rect">
            <a:avLst/>
          </a:prstGeom>
          <a:noFill/>
        </p:spPr>
        <p:txBody>
          <a:bodyPr wrap="square" rtlCol="0">
            <a:spAutoFit/>
          </a:bodyPr>
          <a:lstStyle/>
          <a:p>
            <a:pPr lvl="1" algn="ctr"/>
            <a:r>
              <a:rPr lang="en-IN" sz="2200" b="1" u="sng" dirty="0"/>
              <a:t>BUSINESS USER/ ADVERTISER</a:t>
            </a:r>
          </a:p>
          <a:p>
            <a:pPr lvl="1"/>
            <a:endParaRPr lang="en-IN" sz="2200" b="1" u="sng" dirty="0"/>
          </a:p>
          <a:p>
            <a:pPr lvl="1"/>
            <a:endParaRPr lang="en-IN" sz="2200" b="1" u="sng" dirty="0"/>
          </a:p>
          <a:p>
            <a:endParaRPr lang="en-IN" dirty="0"/>
          </a:p>
        </p:txBody>
      </p:sp>
    </p:spTree>
    <p:extLst>
      <p:ext uri="{BB962C8B-B14F-4D97-AF65-F5344CB8AC3E}">
        <p14:creationId xmlns:p14="http://schemas.microsoft.com/office/powerpoint/2010/main" val="234992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96309C2C-5891-48AB-A0B3-E19E823DBDC6}"/>
              </a:ext>
            </a:extLst>
          </p:cNvPr>
          <p:cNvSpPr>
            <a:spLocks noChangeArrowheads="1"/>
          </p:cNvSpPr>
          <p:nvPr/>
        </p:nvSpPr>
        <p:spPr bwMode="auto">
          <a:xfrm>
            <a:off x="1309730" y="2170130"/>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LOG 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9">
            <a:extLst>
              <a:ext uri="{FF2B5EF4-FFF2-40B4-BE49-F238E27FC236}">
                <a16:creationId xmlns:a16="http://schemas.microsoft.com/office/drawing/2014/main" id="{8FEB5A31-7354-4734-92D1-2D1419E5DED9}"/>
              </a:ext>
            </a:extLst>
          </p:cNvPr>
          <p:cNvSpPr>
            <a:spLocks noChangeArrowheads="1"/>
          </p:cNvSpPr>
          <p:nvPr/>
        </p:nvSpPr>
        <p:spPr bwMode="auto">
          <a:xfrm>
            <a:off x="1309730" y="2514617"/>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(SIGN UP SERVICE)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AutoShape 18">
            <a:extLst>
              <a:ext uri="{FF2B5EF4-FFF2-40B4-BE49-F238E27FC236}">
                <a16:creationId xmlns:a16="http://schemas.microsoft.com/office/drawing/2014/main" id="{DF43DF9D-14DF-40AE-9450-5EA80AB14E47}"/>
              </a:ext>
            </a:extLst>
          </p:cNvPr>
          <p:cNvSpPr>
            <a:spLocks noChangeArrowheads="1"/>
          </p:cNvSpPr>
          <p:nvPr/>
        </p:nvSpPr>
        <p:spPr bwMode="auto">
          <a:xfrm>
            <a:off x="2900405" y="2371742"/>
            <a:ext cx="1609725" cy="400050"/>
          </a:xfrm>
          <a:prstGeom prst="rightArrow">
            <a:avLst>
              <a:gd name="adj1" fmla="val 50000"/>
              <a:gd name="adj2" fmla="val 10059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YES /CREDENITIALS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17">
            <a:extLst>
              <a:ext uri="{FF2B5EF4-FFF2-40B4-BE49-F238E27FC236}">
                <a16:creationId xmlns:a16="http://schemas.microsoft.com/office/drawing/2014/main" id="{13B8008E-8272-48A9-8C7C-76C4BB031F55}"/>
              </a:ext>
            </a:extLst>
          </p:cNvPr>
          <p:cNvSpPr>
            <a:spLocks noChangeArrowheads="1"/>
          </p:cNvSpPr>
          <p:nvPr/>
        </p:nvSpPr>
        <p:spPr bwMode="auto">
          <a:xfrm>
            <a:off x="4491080" y="2160605"/>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Latha" pitchFamily="34" charset="0"/>
              </a:rPr>
              <a:t>MY DASH BOARD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16">
            <a:extLst>
              <a:ext uri="{FF2B5EF4-FFF2-40B4-BE49-F238E27FC236}">
                <a16:creationId xmlns:a16="http://schemas.microsoft.com/office/drawing/2014/main" id="{8525A6E9-2EB0-430E-A2CF-AAB59EC0339C}"/>
              </a:ext>
            </a:extLst>
          </p:cNvPr>
          <p:cNvSpPr>
            <a:spLocks noChangeArrowheads="1"/>
          </p:cNvSpPr>
          <p:nvPr/>
        </p:nvSpPr>
        <p:spPr bwMode="auto">
          <a:xfrm>
            <a:off x="4491080" y="2466992"/>
            <a:ext cx="1562100" cy="4000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Latha" pitchFamily="34" charset="0"/>
              </a:rPr>
              <a:t>(DB SERVICE)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AutoShape 15">
            <a:extLst>
              <a:ext uri="{FF2B5EF4-FFF2-40B4-BE49-F238E27FC236}">
                <a16:creationId xmlns:a16="http://schemas.microsoft.com/office/drawing/2014/main" id="{B9DE3135-4D37-403F-84EE-B06308542B93}"/>
              </a:ext>
            </a:extLst>
          </p:cNvPr>
          <p:cNvSpPr>
            <a:spLocks noChangeShapeType="1"/>
          </p:cNvSpPr>
          <p:nvPr/>
        </p:nvSpPr>
        <p:spPr bwMode="auto">
          <a:xfrm flipH="1">
            <a:off x="1835713" y="2876567"/>
            <a:ext cx="2674417" cy="10153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 name="AutoShape 14">
            <a:extLst>
              <a:ext uri="{FF2B5EF4-FFF2-40B4-BE49-F238E27FC236}">
                <a16:creationId xmlns:a16="http://schemas.microsoft.com/office/drawing/2014/main" id="{B6E32AF7-7467-4820-BDEB-2B4663B89674}"/>
              </a:ext>
            </a:extLst>
          </p:cNvPr>
          <p:cNvSpPr>
            <a:spLocks noChangeShapeType="1"/>
          </p:cNvSpPr>
          <p:nvPr/>
        </p:nvSpPr>
        <p:spPr bwMode="auto">
          <a:xfrm flipH="1">
            <a:off x="3995936" y="2867042"/>
            <a:ext cx="1133395" cy="102482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2" name="AutoShape 13">
            <a:extLst>
              <a:ext uri="{FF2B5EF4-FFF2-40B4-BE49-F238E27FC236}">
                <a16:creationId xmlns:a16="http://schemas.microsoft.com/office/drawing/2014/main" id="{C41B69E3-5DD2-4A7F-AFFA-E517E85643D0}"/>
              </a:ext>
            </a:extLst>
          </p:cNvPr>
          <p:cNvSpPr>
            <a:spLocks noChangeShapeType="1"/>
          </p:cNvSpPr>
          <p:nvPr/>
        </p:nvSpPr>
        <p:spPr bwMode="auto">
          <a:xfrm>
            <a:off x="5938880" y="2876567"/>
            <a:ext cx="952500" cy="105951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3" name="Rectangle 12">
            <a:extLst>
              <a:ext uri="{FF2B5EF4-FFF2-40B4-BE49-F238E27FC236}">
                <a16:creationId xmlns:a16="http://schemas.microsoft.com/office/drawing/2014/main" id="{9BF143B8-62D9-45DC-9D94-E1A4B56A7B00}"/>
              </a:ext>
            </a:extLst>
          </p:cNvPr>
          <p:cNvSpPr>
            <a:spLocks noChangeArrowheads="1"/>
          </p:cNvSpPr>
          <p:nvPr/>
        </p:nvSpPr>
        <p:spPr bwMode="auto">
          <a:xfrm>
            <a:off x="730334" y="3922381"/>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AUTO-CREDIT</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a:extLst>
              <a:ext uri="{FF2B5EF4-FFF2-40B4-BE49-F238E27FC236}">
                <a16:creationId xmlns:a16="http://schemas.microsoft.com/office/drawing/2014/main" id="{BA09B076-66E6-40EC-91CC-66F2DBFDD008}"/>
              </a:ext>
            </a:extLst>
          </p:cNvPr>
          <p:cNvSpPr>
            <a:spLocks noChangeArrowheads="1"/>
          </p:cNvSpPr>
          <p:nvPr/>
        </p:nvSpPr>
        <p:spPr bwMode="auto">
          <a:xfrm>
            <a:off x="719180" y="4293856"/>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50 BONUS CREDITS</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10">
            <a:extLst>
              <a:ext uri="{FF2B5EF4-FFF2-40B4-BE49-F238E27FC236}">
                <a16:creationId xmlns:a16="http://schemas.microsoft.com/office/drawing/2014/main" id="{D85F54A3-E0BE-484C-AAC0-C72D5E36D7C6}"/>
              </a:ext>
            </a:extLst>
          </p:cNvPr>
          <p:cNvSpPr>
            <a:spLocks noChangeArrowheads="1"/>
          </p:cNvSpPr>
          <p:nvPr/>
        </p:nvSpPr>
        <p:spPr bwMode="auto">
          <a:xfrm>
            <a:off x="2900405" y="3929970"/>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sz="1100" dirty="0">
                <a:latin typeface="Arial" pitchFamily="34" charset="0"/>
                <a:cs typeface="Arial" pitchFamily="34" charset="0"/>
              </a:rPr>
              <a:t>ADVERTISEMENT</a:t>
            </a:r>
          </a:p>
        </p:txBody>
      </p:sp>
      <p:sp>
        <p:nvSpPr>
          <p:cNvPr id="36" name="Rectangle 9">
            <a:extLst>
              <a:ext uri="{FF2B5EF4-FFF2-40B4-BE49-F238E27FC236}">
                <a16:creationId xmlns:a16="http://schemas.microsoft.com/office/drawing/2014/main" id="{71A40B71-2BB7-485A-98D6-FB54659AD47F}"/>
              </a:ext>
            </a:extLst>
          </p:cNvPr>
          <p:cNvSpPr>
            <a:spLocks noChangeArrowheads="1"/>
          </p:cNvSpPr>
          <p:nvPr/>
        </p:nvSpPr>
        <p:spPr bwMode="auto">
          <a:xfrm>
            <a:off x="2900405" y="4286116"/>
            <a:ext cx="1562100" cy="5450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sz="1100" dirty="0">
                <a:latin typeface="Calibri" pitchFamily="34" charset="0"/>
                <a:ea typeface="Calibri" pitchFamily="34" charset="0"/>
                <a:cs typeface="Latha" pitchFamily="34" charset="0"/>
              </a:rPr>
              <a:t>(VIEW-ALL,EARN CREDITS)</a:t>
            </a:r>
            <a:endParaRPr lang="en-US" dirty="0">
              <a:latin typeface="Arial" pitchFamily="34" charset="0"/>
              <a:cs typeface="Arial" pitchFamily="34" charset="0"/>
            </a:endParaRPr>
          </a:p>
        </p:txBody>
      </p:sp>
      <p:sp>
        <p:nvSpPr>
          <p:cNvPr id="37" name="Rectangle 8">
            <a:extLst>
              <a:ext uri="{FF2B5EF4-FFF2-40B4-BE49-F238E27FC236}">
                <a16:creationId xmlns:a16="http://schemas.microsoft.com/office/drawing/2014/main" id="{0DFAC09B-3C60-4EB9-AD3F-96EB6F9DFCEB}"/>
              </a:ext>
            </a:extLst>
          </p:cNvPr>
          <p:cNvSpPr>
            <a:spLocks noChangeArrowheads="1"/>
          </p:cNvSpPr>
          <p:nvPr/>
        </p:nvSpPr>
        <p:spPr bwMode="auto">
          <a:xfrm>
            <a:off x="6699484" y="3946118"/>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Arial" pitchFamily="34" charset="0"/>
              </a:rPr>
              <a:t>VIEW WALLET</a:t>
            </a:r>
          </a:p>
        </p:txBody>
      </p:sp>
      <p:sp>
        <p:nvSpPr>
          <p:cNvPr id="38" name="Rectangle 7">
            <a:extLst>
              <a:ext uri="{FF2B5EF4-FFF2-40B4-BE49-F238E27FC236}">
                <a16:creationId xmlns:a16="http://schemas.microsoft.com/office/drawing/2014/main" id="{3DC6AA95-739A-45EE-BB51-BE4146B1470F}"/>
              </a:ext>
            </a:extLst>
          </p:cNvPr>
          <p:cNvSpPr>
            <a:spLocks noChangeArrowheads="1"/>
          </p:cNvSpPr>
          <p:nvPr/>
        </p:nvSpPr>
        <p:spPr bwMode="auto">
          <a:xfrm>
            <a:off x="6708170" y="4324216"/>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(REDEEMED AMOUNT IN RS.)</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7">
            <a:extLst>
              <a:ext uri="{FF2B5EF4-FFF2-40B4-BE49-F238E27FC236}">
                <a16:creationId xmlns:a16="http://schemas.microsoft.com/office/drawing/2014/main" id="{6D349B21-67B6-4CA5-8DC3-D43662C302BD}"/>
              </a:ext>
            </a:extLst>
          </p:cNvPr>
          <p:cNvSpPr>
            <a:spLocks noChangeArrowheads="1"/>
          </p:cNvSpPr>
          <p:nvPr/>
        </p:nvSpPr>
        <p:spPr bwMode="auto">
          <a:xfrm>
            <a:off x="1500230" y="1943117"/>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AutoShape 38">
            <a:extLst>
              <a:ext uri="{FF2B5EF4-FFF2-40B4-BE49-F238E27FC236}">
                <a16:creationId xmlns:a16="http://schemas.microsoft.com/office/drawing/2014/main" id="{A53609FA-3418-40B8-9723-6605A60C7654}"/>
              </a:ext>
            </a:extLst>
          </p:cNvPr>
          <p:cNvSpPr>
            <a:spLocks noChangeArrowheads="1"/>
          </p:cNvSpPr>
          <p:nvPr/>
        </p:nvSpPr>
        <p:spPr bwMode="auto">
          <a:xfrm>
            <a:off x="2567186" y="1600385"/>
            <a:ext cx="1428750" cy="285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ea typeface="Arial" pitchFamily="34" charset="0"/>
                <a:cs typeface="Arial" pitchFamily="34" charset="0"/>
              </a:rPr>
              <a:t>NO /CREDENITIALS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39">
            <a:extLst>
              <a:ext uri="{FF2B5EF4-FFF2-40B4-BE49-F238E27FC236}">
                <a16:creationId xmlns:a16="http://schemas.microsoft.com/office/drawing/2014/main" id="{90B72693-2290-478C-AF64-2EF56A248AB8}"/>
              </a:ext>
            </a:extLst>
          </p:cNvPr>
          <p:cNvSpPr>
            <a:spLocks noChangeArrowheads="1"/>
          </p:cNvSpPr>
          <p:nvPr/>
        </p:nvSpPr>
        <p:spPr bwMode="auto">
          <a:xfrm>
            <a:off x="3605199" y="590541"/>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a:ln>
                  <a:noFill/>
                </a:ln>
                <a:solidFill>
                  <a:schemeClr val="tx1"/>
                </a:solidFill>
                <a:effectLst/>
                <a:latin typeface="Calibri" pitchFamily="34" charset="0"/>
                <a:ea typeface="Arial" pitchFamily="34" charset="0"/>
                <a:cs typeface="Arial" pitchFamily="34" charset="0"/>
              </a:rPr>
              <a:t>USER REGISTRATION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40">
            <a:extLst>
              <a:ext uri="{FF2B5EF4-FFF2-40B4-BE49-F238E27FC236}">
                <a16:creationId xmlns:a16="http://schemas.microsoft.com/office/drawing/2014/main" id="{B8C4192D-F755-4F3B-A6D9-670E5C197A52}"/>
              </a:ext>
            </a:extLst>
          </p:cNvPr>
          <p:cNvSpPr>
            <a:spLocks noChangeArrowheads="1"/>
          </p:cNvSpPr>
          <p:nvPr/>
        </p:nvSpPr>
        <p:spPr bwMode="auto">
          <a:xfrm>
            <a:off x="3605199" y="933441"/>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ea typeface="Arial" pitchFamily="34" charset="0"/>
                <a:cs typeface="Arial" pitchFamily="34" charset="0"/>
              </a:rPr>
              <a:t>(SIGN UP SERVICE)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43" name="AutoShape 41">
            <a:extLst>
              <a:ext uri="{FF2B5EF4-FFF2-40B4-BE49-F238E27FC236}">
                <a16:creationId xmlns:a16="http://schemas.microsoft.com/office/drawing/2014/main" id="{FCD14282-28D2-4D72-A3DF-7997A4181D4D}"/>
              </a:ext>
            </a:extLst>
          </p:cNvPr>
          <p:cNvCxnSpPr>
            <a:cxnSpLocks noChangeShapeType="1"/>
          </p:cNvCxnSpPr>
          <p:nvPr/>
        </p:nvCxnSpPr>
        <p:spPr bwMode="auto">
          <a:xfrm flipV="1">
            <a:off x="2728899" y="1295391"/>
            <a:ext cx="981075" cy="847725"/>
          </a:xfrm>
          <a:prstGeom prst="straightConnector1">
            <a:avLst/>
          </a:prstGeom>
          <a:noFill/>
          <a:ln w="9525">
            <a:solidFill>
              <a:srgbClr val="000000"/>
            </a:solidFill>
            <a:round/>
            <a:headEnd type="triangle" w="med" len="med"/>
            <a:tailEnd type="triangle" w="med" len="med"/>
          </a:ln>
        </p:spPr>
      </p:cxnSp>
      <p:cxnSp>
        <p:nvCxnSpPr>
          <p:cNvPr id="44" name="Straight Arrow Connector 43">
            <a:extLst>
              <a:ext uri="{FF2B5EF4-FFF2-40B4-BE49-F238E27FC236}">
                <a16:creationId xmlns:a16="http://schemas.microsoft.com/office/drawing/2014/main" id="{44359368-530E-48C8-B554-9EA7DC6C4BAD}"/>
              </a:ext>
            </a:extLst>
          </p:cNvPr>
          <p:cNvCxnSpPr>
            <a:stCxn id="29" idx="3"/>
          </p:cNvCxnSpPr>
          <p:nvPr/>
        </p:nvCxnSpPr>
        <p:spPr>
          <a:xfrm>
            <a:off x="6053180" y="2667017"/>
            <a:ext cx="8191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8">
            <a:extLst>
              <a:ext uri="{FF2B5EF4-FFF2-40B4-BE49-F238E27FC236}">
                <a16:creationId xmlns:a16="http://schemas.microsoft.com/office/drawing/2014/main" id="{DBCA4460-4475-43EC-B8B1-1C822513BA5D}"/>
              </a:ext>
            </a:extLst>
          </p:cNvPr>
          <p:cNvSpPr>
            <a:spLocks noChangeArrowheads="1"/>
          </p:cNvSpPr>
          <p:nvPr/>
        </p:nvSpPr>
        <p:spPr bwMode="auto">
          <a:xfrm>
            <a:off x="6891380" y="2333130"/>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dirty="0">
                <a:latin typeface="Arial" pitchFamily="34" charset="0"/>
                <a:cs typeface="Arial" pitchFamily="34" charset="0"/>
              </a:rPr>
              <a:t>LOGOUT</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7">
            <a:extLst>
              <a:ext uri="{FF2B5EF4-FFF2-40B4-BE49-F238E27FC236}">
                <a16:creationId xmlns:a16="http://schemas.microsoft.com/office/drawing/2014/main" id="{24A4507E-746C-4304-8D59-568EFBDD9A66}"/>
              </a:ext>
            </a:extLst>
          </p:cNvPr>
          <p:cNvSpPr>
            <a:spLocks noChangeArrowheads="1"/>
          </p:cNvSpPr>
          <p:nvPr/>
        </p:nvSpPr>
        <p:spPr bwMode="auto">
          <a:xfrm>
            <a:off x="6891380" y="2668286"/>
            <a:ext cx="1562100"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Arial" pitchFamily="34" charset="0"/>
              </a:rPr>
              <a:t>(REDIRECTED TO LOGIN)</a:t>
            </a:r>
          </a:p>
        </p:txBody>
      </p:sp>
      <p:sp>
        <p:nvSpPr>
          <p:cNvPr id="47" name="TextBox 46">
            <a:extLst>
              <a:ext uri="{FF2B5EF4-FFF2-40B4-BE49-F238E27FC236}">
                <a16:creationId xmlns:a16="http://schemas.microsoft.com/office/drawing/2014/main" id="{10E978D4-E679-468C-BD24-02590850A4AD}"/>
              </a:ext>
            </a:extLst>
          </p:cNvPr>
          <p:cNvSpPr txBox="1"/>
          <p:nvPr/>
        </p:nvSpPr>
        <p:spPr>
          <a:xfrm>
            <a:off x="1715776" y="6125104"/>
            <a:ext cx="5956654" cy="1384995"/>
          </a:xfrm>
          <a:prstGeom prst="rect">
            <a:avLst/>
          </a:prstGeom>
          <a:noFill/>
        </p:spPr>
        <p:txBody>
          <a:bodyPr wrap="square" rtlCol="0">
            <a:spAutoFit/>
          </a:bodyPr>
          <a:lstStyle/>
          <a:p>
            <a:pPr lvl="1" algn="ctr"/>
            <a:r>
              <a:rPr lang="en-IN" sz="2200" b="1" u="sng" dirty="0"/>
              <a:t>NORMAL USER</a:t>
            </a:r>
          </a:p>
          <a:p>
            <a:pPr lvl="1"/>
            <a:endParaRPr lang="en-IN" sz="2200" b="1" u="sng" dirty="0"/>
          </a:p>
          <a:p>
            <a:pPr lvl="1"/>
            <a:endParaRPr lang="en-IN" sz="2200" b="1" u="sng" dirty="0"/>
          </a:p>
          <a:p>
            <a:endParaRPr lang="en-IN" dirty="0"/>
          </a:p>
        </p:txBody>
      </p:sp>
      <p:sp>
        <p:nvSpPr>
          <p:cNvPr id="48" name="AutoShape 14">
            <a:extLst>
              <a:ext uri="{FF2B5EF4-FFF2-40B4-BE49-F238E27FC236}">
                <a16:creationId xmlns:a16="http://schemas.microsoft.com/office/drawing/2014/main" id="{97D2765F-989F-4463-AC1E-8AD576C5E097}"/>
              </a:ext>
            </a:extLst>
          </p:cNvPr>
          <p:cNvSpPr>
            <a:spLocks noChangeShapeType="1"/>
          </p:cNvSpPr>
          <p:nvPr/>
        </p:nvSpPr>
        <p:spPr bwMode="auto">
          <a:xfrm>
            <a:off x="5481601" y="2892545"/>
            <a:ext cx="105009" cy="10374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0" name="Rectangle 8">
            <a:extLst>
              <a:ext uri="{FF2B5EF4-FFF2-40B4-BE49-F238E27FC236}">
                <a16:creationId xmlns:a16="http://schemas.microsoft.com/office/drawing/2014/main" id="{D11F593F-39D5-411C-9A8B-EE6E926A2A49}"/>
              </a:ext>
            </a:extLst>
          </p:cNvPr>
          <p:cNvSpPr>
            <a:spLocks noChangeArrowheads="1"/>
          </p:cNvSpPr>
          <p:nvPr/>
        </p:nvSpPr>
        <p:spPr bwMode="auto">
          <a:xfrm>
            <a:off x="4786355" y="3964925"/>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Arial" pitchFamily="34" charset="0"/>
              </a:rPr>
              <a:t>REDEEM CREDITS</a:t>
            </a:r>
          </a:p>
        </p:txBody>
      </p:sp>
      <p:sp>
        <p:nvSpPr>
          <p:cNvPr id="51" name="Rectangle 8">
            <a:extLst>
              <a:ext uri="{FF2B5EF4-FFF2-40B4-BE49-F238E27FC236}">
                <a16:creationId xmlns:a16="http://schemas.microsoft.com/office/drawing/2014/main" id="{631AE96E-7C92-4FA5-A36A-710ED41DA6B3}"/>
              </a:ext>
            </a:extLst>
          </p:cNvPr>
          <p:cNvSpPr>
            <a:spLocks noChangeArrowheads="1"/>
          </p:cNvSpPr>
          <p:nvPr/>
        </p:nvSpPr>
        <p:spPr bwMode="auto">
          <a:xfrm>
            <a:off x="4786355" y="4324216"/>
            <a:ext cx="1562100"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Arial" pitchFamily="34" charset="0"/>
              </a:rPr>
              <a:t>REDEEM</a:t>
            </a:r>
          </a:p>
        </p:txBody>
      </p:sp>
      <p:sp>
        <p:nvSpPr>
          <p:cNvPr id="53" name="Rectangle 10">
            <a:extLst>
              <a:ext uri="{FF2B5EF4-FFF2-40B4-BE49-F238E27FC236}">
                <a16:creationId xmlns:a16="http://schemas.microsoft.com/office/drawing/2014/main" id="{A9DD5C23-5163-4F3A-998E-74271D08BE26}"/>
              </a:ext>
            </a:extLst>
          </p:cNvPr>
          <p:cNvSpPr>
            <a:spLocks noChangeArrowheads="1"/>
          </p:cNvSpPr>
          <p:nvPr/>
        </p:nvSpPr>
        <p:spPr bwMode="auto">
          <a:xfrm>
            <a:off x="2871830" y="5154974"/>
            <a:ext cx="1562100" cy="3487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sz="1100" dirty="0">
                <a:latin typeface="Arial" pitchFamily="34" charset="0"/>
                <a:cs typeface="Arial" pitchFamily="34" charset="0"/>
              </a:rPr>
              <a:t>FILTER ADS</a:t>
            </a:r>
          </a:p>
        </p:txBody>
      </p:sp>
      <p:sp>
        <p:nvSpPr>
          <p:cNvPr id="54" name="Rectangle 10">
            <a:extLst>
              <a:ext uri="{FF2B5EF4-FFF2-40B4-BE49-F238E27FC236}">
                <a16:creationId xmlns:a16="http://schemas.microsoft.com/office/drawing/2014/main" id="{4FF069DE-CA22-419C-919F-8FD1BB4DAA6C}"/>
              </a:ext>
            </a:extLst>
          </p:cNvPr>
          <p:cNvSpPr>
            <a:spLocks noChangeArrowheads="1"/>
          </p:cNvSpPr>
          <p:nvPr/>
        </p:nvSpPr>
        <p:spPr bwMode="auto">
          <a:xfrm>
            <a:off x="2865996" y="5541827"/>
            <a:ext cx="1562100" cy="3827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sz="1100" dirty="0">
                <a:latin typeface="Arial" pitchFamily="34" charset="0"/>
                <a:cs typeface="Arial" pitchFamily="34" charset="0"/>
              </a:rPr>
              <a:t>SEARCH ADS BY CATEGORY</a:t>
            </a:r>
          </a:p>
        </p:txBody>
      </p:sp>
      <p:sp>
        <p:nvSpPr>
          <p:cNvPr id="55" name="AutoShape 14">
            <a:extLst>
              <a:ext uri="{FF2B5EF4-FFF2-40B4-BE49-F238E27FC236}">
                <a16:creationId xmlns:a16="http://schemas.microsoft.com/office/drawing/2014/main" id="{C7EC3DE8-4E3A-42B7-81F1-E2DCA8DE0357}"/>
              </a:ext>
            </a:extLst>
          </p:cNvPr>
          <p:cNvSpPr>
            <a:spLocks noChangeShapeType="1"/>
          </p:cNvSpPr>
          <p:nvPr/>
        </p:nvSpPr>
        <p:spPr bwMode="auto">
          <a:xfrm>
            <a:off x="3605197" y="4831124"/>
            <a:ext cx="45719" cy="3238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467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68C532-E0FE-4355-B22E-6DCD26CCB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1" y="0"/>
            <a:ext cx="8053073" cy="6858000"/>
          </a:xfrm>
          <a:prstGeom prst="rect">
            <a:avLst/>
          </a:prstGeom>
        </p:spPr>
      </p:pic>
      <p:sp>
        <p:nvSpPr>
          <p:cNvPr id="4" name="TextBox 3">
            <a:extLst>
              <a:ext uri="{FF2B5EF4-FFF2-40B4-BE49-F238E27FC236}">
                <a16:creationId xmlns:a16="http://schemas.microsoft.com/office/drawing/2014/main" id="{33B78CBB-1E7B-4C53-A743-982E5FAEE825}"/>
              </a:ext>
            </a:extLst>
          </p:cNvPr>
          <p:cNvSpPr txBox="1"/>
          <p:nvPr/>
        </p:nvSpPr>
        <p:spPr>
          <a:xfrm>
            <a:off x="539552" y="5805264"/>
            <a:ext cx="3312368" cy="461665"/>
          </a:xfrm>
          <a:prstGeom prst="rect">
            <a:avLst/>
          </a:prstGeom>
          <a:noFill/>
        </p:spPr>
        <p:txBody>
          <a:bodyPr wrap="square" rtlCol="0">
            <a:spAutoFit/>
          </a:bodyPr>
          <a:lstStyle/>
          <a:p>
            <a:r>
              <a:rPr lang="en-US" sz="2400" u="sng" dirty="0">
                <a:solidFill>
                  <a:srgbClr val="FF0000"/>
                </a:solidFill>
              </a:rPr>
              <a:t>Technical Architecture</a:t>
            </a:r>
          </a:p>
        </p:txBody>
      </p:sp>
    </p:spTree>
    <p:extLst>
      <p:ext uri="{BB962C8B-B14F-4D97-AF65-F5344CB8AC3E}">
        <p14:creationId xmlns:p14="http://schemas.microsoft.com/office/powerpoint/2010/main" val="900455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207</Words>
  <Application>Microsoft Office PowerPoint</Application>
  <PresentationFormat>On-screen Show (4:3)</PresentationFormat>
  <Paragraphs>47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Arabic Typesetting</vt:lpstr>
      <vt:lpstr>Arial</vt:lpstr>
      <vt:lpstr>Calibri</vt:lpstr>
      <vt:lpstr>Latha</vt:lpstr>
      <vt:lpstr>Office Theme</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NCR NCR</dc:creator>
  <cp:lastModifiedBy>Satyam Negi</cp:lastModifiedBy>
  <cp:revision>12</cp:revision>
  <dcterms:created xsi:type="dcterms:W3CDTF">2019-05-02T11:19:00Z</dcterms:created>
  <dcterms:modified xsi:type="dcterms:W3CDTF">2019-05-03T10:27:12Z</dcterms:modified>
</cp:coreProperties>
</file>