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66"/>
  </p:notesMasterIdLst>
  <p:sldIdLst>
    <p:sldId id="256" r:id="rId2"/>
    <p:sldId id="257" r:id="rId3"/>
    <p:sldId id="258" r:id="rId4"/>
    <p:sldId id="259" r:id="rId5"/>
    <p:sldId id="262" r:id="rId6"/>
    <p:sldId id="270" r:id="rId7"/>
    <p:sldId id="269" r:id="rId8"/>
    <p:sldId id="260" r:id="rId9"/>
    <p:sldId id="261" r:id="rId10"/>
    <p:sldId id="271" r:id="rId11"/>
    <p:sldId id="272" r:id="rId12"/>
    <p:sldId id="264" r:id="rId13"/>
    <p:sldId id="265" r:id="rId14"/>
    <p:sldId id="266" r:id="rId15"/>
    <p:sldId id="267" r:id="rId16"/>
    <p:sldId id="268" r:id="rId17"/>
    <p:sldId id="273" r:id="rId18"/>
    <p:sldId id="274" r:id="rId19"/>
    <p:sldId id="275" r:id="rId20"/>
    <p:sldId id="276" r:id="rId21"/>
    <p:sldId id="277" r:id="rId22"/>
    <p:sldId id="278" r:id="rId23"/>
    <p:sldId id="279" r:id="rId24"/>
    <p:sldId id="280" r:id="rId25"/>
    <p:sldId id="281"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7" r:id="rId59"/>
    <p:sldId id="318" r:id="rId60"/>
    <p:sldId id="319" r:id="rId61"/>
    <p:sldId id="320" r:id="rId62"/>
    <p:sldId id="321" r:id="rId63"/>
    <p:sldId id="322" r:id="rId64"/>
    <p:sldId id="323"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26" autoAdjust="0"/>
    <p:restoredTop sz="94660"/>
  </p:normalViewPr>
  <p:slideViewPr>
    <p:cSldViewPr>
      <p:cViewPr>
        <p:scale>
          <a:sx n="75" d="100"/>
          <a:sy n="75" d="100"/>
        </p:scale>
        <p:origin x="-1260"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BFB754-E2A3-44BE-9D17-3852D4EBC03A}" type="datetimeFigureOut">
              <a:rPr lang="en-US" smtClean="0"/>
              <a:t>10/26/2022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0E8631-6CDC-4A55-80D6-453331C1A5F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70E8631-6CDC-4A55-80D6-453331C1A5FA}" type="slidenum">
              <a:rPr lang="en-US" smtClean="0"/>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447801"/>
            <a:ext cx="6619244"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216" y="4777380"/>
            <a:ext cx="6619244"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7F9A49-1787-4BCD-B396-ACE283C9B68C}" type="datetimeFigureOut">
              <a:rPr lang="en-US" smtClean="0"/>
              <a:pPr/>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584EA6-F754-4701-909C-F27DF08BC3E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4800587"/>
            <a:ext cx="6619243"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216" y="685800"/>
            <a:ext cx="6619244"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217" y="5367325"/>
            <a:ext cx="6619242"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7F9A49-1787-4BCD-B396-ACE283C9B68C}" type="datetimeFigureOut">
              <a:rPr lang="en-US" smtClean="0"/>
              <a:pPr/>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584EA6-F754-4701-909C-F27DF08BC3E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447800"/>
            <a:ext cx="6619244"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216" y="3657600"/>
            <a:ext cx="6619244"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7F9A49-1787-4BCD-B396-ACE283C9B68C}" type="datetimeFigureOut">
              <a:rPr lang="en-US" smtClean="0"/>
              <a:pPr/>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584EA6-F754-4701-909C-F27DF08BC3E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447800"/>
            <a:ext cx="5999486"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7800" y="3771174"/>
            <a:ext cx="5459737"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216" y="4350657"/>
            <a:ext cx="6619244"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7F9A49-1787-4BCD-B396-ACE283C9B68C}" type="datetimeFigureOut">
              <a:rPr lang="en-US" smtClean="0"/>
              <a:pPr/>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584EA6-F754-4701-909C-F27DF08BC3EC}" type="slidenum">
              <a:rPr lang="en-US" smtClean="0"/>
              <a:pPr/>
              <a:t>‹#›</a:t>
            </a:fld>
            <a:endParaRPr lang="en-US"/>
          </a:p>
        </p:txBody>
      </p:sp>
      <p:sp>
        <p:nvSpPr>
          <p:cNvPr id="12" name="TextBox 11"/>
          <p:cNvSpPr txBox="1"/>
          <p:nvPr/>
        </p:nvSpPr>
        <p:spPr>
          <a:xfrm>
            <a:off x="673721" y="971253"/>
            <a:ext cx="601434"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6997868" y="2613787"/>
            <a:ext cx="601434"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3124201"/>
            <a:ext cx="6619245"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4777381"/>
            <a:ext cx="6619244"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7F9A49-1787-4BCD-B396-ACE283C9B68C}" type="datetimeFigureOut">
              <a:rPr lang="en-US" smtClean="0"/>
              <a:pPr/>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584EA6-F754-4701-909C-F27DF08BC3EC}"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710" y="1981200"/>
            <a:ext cx="22101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347" y="2667000"/>
            <a:ext cx="21955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2745" y="1981200"/>
            <a:ext cx="220218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4829" y="2667000"/>
            <a:ext cx="2210096"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3525" y="1981200"/>
            <a:ext cx="219908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3525" y="2667000"/>
            <a:ext cx="2199085"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4607"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47F9A49-1787-4BCD-B396-ACE283C9B68C}" type="datetimeFigureOut">
              <a:rPr lang="en-US" smtClean="0"/>
              <a:pPr/>
              <a:t>10/26/2022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584EA6-F754-4701-909C-F27DF08BC3EC}"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347" y="4250949"/>
            <a:ext cx="22050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347" y="2209800"/>
            <a:ext cx="220503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347" y="4827212"/>
            <a:ext cx="220503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032" y="4250949"/>
            <a:ext cx="219789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031" y="2209800"/>
            <a:ext cx="219789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016" y="4827211"/>
            <a:ext cx="2200805"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3525" y="4250949"/>
            <a:ext cx="219908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3525" y="2209800"/>
            <a:ext cx="219908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3432" y="4827209"/>
            <a:ext cx="220199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4607"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47F9A49-1787-4BCD-B396-ACE283C9B68C}" type="datetimeFigureOut">
              <a:rPr lang="en-US" smtClean="0"/>
              <a:pPr/>
              <a:t>10/26/2022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584EA6-F754-4701-909C-F27DF08BC3EC}"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7F9A49-1787-4BCD-B396-ACE283C9B68C}" type="datetimeFigureOut">
              <a:rPr lang="en-US" smtClean="0"/>
              <a:pPr/>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584EA6-F754-4701-909C-F27DF08BC3EC}"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430214"/>
            <a:ext cx="131445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348" y="887414"/>
            <a:ext cx="5567362"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7F9A49-1787-4BCD-B396-ACE283C9B68C}" type="datetimeFigureOut">
              <a:rPr lang="en-US" smtClean="0"/>
              <a:pPr/>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584EA6-F754-4701-909C-F27DF08BC3E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047F9A49-1787-4BCD-B396-ACE283C9B68C}" type="datetimeFigureOut">
              <a:rPr lang="en-US" smtClean="0"/>
              <a:pPr/>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584EA6-F754-4701-909C-F27DF08BC3E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861734"/>
            <a:ext cx="6619243"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4777381"/>
            <a:ext cx="6619244"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7F9A49-1787-4BCD-B396-ACE283C9B68C}" type="datetimeFigureOut">
              <a:rPr lang="en-US" smtClean="0"/>
              <a:pPr/>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584EA6-F754-4701-909C-F27DF08BC3E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485" y="2060576"/>
            <a:ext cx="3297254"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0870" y="2056093"/>
            <a:ext cx="3297256"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47F9A49-1787-4BCD-B396-ACE283C9B68C}" type="datetimeFigureOut">
              <a:rPr lang="en-US" smtClean="0"/>
              <a:pPr/>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584EA6-F754-4701-909C-F27DF08BC3E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485" y="1905000"/>
            <a:ext cx="32972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485" y="2514600"/>
            <a:ext cx="3297254"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0872" y="1905000"/>
            <a:ext cx="32972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0872" y="2514600"/>
            <a:ext cx="3297254"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7F9A49-1787-4BCD-B396-ACE283C9B68C}" type="datetimeFigureOut">
              <a:rPr lang="en-US" smtClean="0"/>
              <a:pPr/>
              <a:t>10/26/2022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584EA6-F754-4701-909C-F27DF08BC3E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047F9A49-1787-4BCD-B396-ACE283C9B68C}" type="datetimeFigureOut">
              <a:rPr lang="en-US" smtClean="0"/>
              <a:pPr/>
              <a:t>10/26/2022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C584EA6-F754-4701-909C-F27DF08BC3E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47F9A49-1787-4BCD-B396-ACE283C9B68C}" type="datetimeFigureOut">
              <a:rPr lang="en-US" smtClean="0"/>
              <a:pPr/>
              <a:t>10/26/2022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C584EA6-F754-4701-909C-F27DF08BC3E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447800"/>
            <a:ext cx="2550798"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8462" y="1447800"/>
            <a:ext cx="3896998"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215" y="3129281"/>
            <a:ext cx="2550797"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047F9A49-1787-4BCD-B396-ACE283C9B68C}" type="datetimeFigureOut">
              <a:rPr lang="en-US" smtClean="0"/>
              <a:pPr/>
              <a:t>10/26/2022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C584EA6-F754-4701-909C-F27DF08BC3E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854192"/>
            <a:ext cx="3819680"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2160" y="1143000"/>
            <a:ext cx="24003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216" y="3657600"/>
            <a:ext cx="3813734"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7F9A49-1787-4BCD-B396-ACE283C9B68C}" type="datetimeFigureOut">
              <a:rPr lang="en-US" smtClean="0"/>
              <a:pPr/>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584EA6-F754-4701-909C-F27DF08BC3E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 xmlns:a14="http://schemas.microsoft.com/office/drawing/2010/main" val="0"/>
              </a:ext>
            </a:extLst>
          </a:blip>
          <a:srcRect l="3613"/>
          <a:stretch/>
        </p:blipFill>
        <p:spPr>
          <a:xfrm>
            <a:off x="0" y="2669686"/>
            <a:ext cx="3027759" cy="4188315"/>
          </a:xfrm>
          <a:prstGeom prst="rect">
            <a:avLst/>
          </a:prstGeom>
        </p:spPr>
      </p:pic>
      <p:pic>
        <p:nvPicPr>
          <p:cNvPr id="7" name="Picture 6"/>
          <p:cNvPicPr>
            <a:picLocks noChangeAspect="1"/>
          </p:cNvPicPr>
          <p:nvPr/>
        </p:nvPicPr>
        <p:blipFill rotWithShape="1">
          <a:blip r:embed="rId20">
            <a:extLst>
              <a:ext uri="{28A0092B-C50C-407E-A947-70E740481C1C}">
                <a14:useLocalDpi xmlns="" xmlns:a14="http://schemas.microsoft.com/office/drawing/2010/main" val="0"/>
              </a:ext>
            </a:extLst>
          </a:blip>
          <a:srcRect l="35640"/>
          <a:stretch/>
        </p:blipFill>
        <p:spPr>
          <a:xfrm>
            <a:off x="0" y="2892348"/>
            <a:ext cx="1141809" cy="2365453"/>
          </a:xfrm>
          <a:prstGeom prst="rect">
            <a:avLst/>
          </a:prstGeom>
        </p:spPr>
      </p:pic>
      <p:sp>
        <p:nvSpPr>
          <p:cNvPr id="16" name="Oval 15"/>
          <p:cNvSpPr/>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 xmlns:a14="http://schemas.microsoft.com/office/drawing/2010/main" val="0"/>
              </a:ext>
            </a:extLst>
          </a:blip>
          <a:srcRect t="28813"/>
          <a:stretch/>
        </p:blipFill>
        <p:spPr>
          <a:xfrm>
            <a:off x="5999560" y="1"/>
            <a:ext cx="1202540" cy="1141407"/>
          </a:xfrm>
          <a:prstGeom prst="rect">
            <a:avLst/>
          </a:prstGeom>
        </p:spPr>
      </p:pic>
      <p:pic>
        <p:nvPicPr>
          <p:cNvPr id="10" name="Picture 9"/>
          <p:cNvPicPr>
            <a:picLocks noChangeAspect="1"/>
          </p:cNvPicPr>
          <p:nvPr/>
        </p:nvPicPr>
        <p:blipFill rotWithShape="1">
          <a:blip r:embed="rId22">
            <a:extLst>
              <a:ext uri="{28A0092B-C50C-407E-A947-70E740481C1C}">
                <a14:useLocalDpi xmlns="" xmlns:a14="http://schemas.microsoft.com/office/drawing/2010/main" val="0"/>
              </a:ext>
            </a:extLst>
          </a:blip>
          <a:srcRect b="23320"/>
          <a:stretch/>
        </p:blipFill>
        <p:spPr>
          <a:xfrm>
            <a:off x="6454408" y="6096000"/>
            <a:ext cx="745301" cy="762000"/>
          </a:xfrm>
          <a:prstGeom prst="rect">
            <a:avLst/>
          </a:prstGeom>
        </p:spPr>
      </p:pic>
      <p:sp>
        <p:nvSpPr>
          <p:cNvPr id="14" name="Rectangle 13"/>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452718"/>
            <a:ext cx="7053542"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484" y="2052919"/>
            <a:ext cx="6709906"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2905" y="1828801"/>
            <a:ext cx="990599" cy="2285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47F9A49-1787-4BCD-B396-ACE283C9B68C}" type="datetimeFigureOut">
              <a:rPr lang="en-US" smtClean="0"/>
              <a:pPr/>
              <a:t>10/26/2022</a:t>
            </a:fld>
            <a:endParaRPr lang="en-US"/>
          </a:p>
        </p:txBody>
      </p:sp>
      <p:sp>
        <p:nvSpPr>
          <p:cNvPr id="5" name="Footer Placeholder 4"/>
          <p:cNvSpPr>
            <a:spLocks noGrp="1"/>
          </p:cNvSpPr>
          <p:nvPr>
            <p:ph type="ftr" sz="quarter" idx="3"/>
          </p:nvPr>
        </p:nvSpPr>
        <p:spPr>
          <a:xfrm rot="5400000">
            <a:off x="6231206" y="3263398"/>
            <a:ext cx="3859795" cy="2286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4406" y="295730"/>
            <a:ext cx="62864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C584EA6-F754-4701-909C-F27DF08BC3EC}"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aboutamazon.com/what-we-do" TargetMode="External"/><Relationship Id="rId2" Type="http://schemas.openxmlformats.org/officeDocument/2006/relationships/hyperlink" Target="https://en.wikipedia.org/wiki/Amazon_(company)" TargetMode="External"/><Relationship Id="rId1" Type="http://schemas.openxmlformats.org/officeDocument/2006/relationships/slideLayout" Target="../slideLayouts/slideLayout2.xml"/><Relationship Id="rId6" Type="http://schemas.openxmlformats.org/officeDocument/2006/relationships/hyperlink" Target="https://gadgets360.com/internet/news/amazon-total-employees-count-worldwide-798000-us-staff-500000-2173125" TargetMode="External"/><Relationship Id="rId5" Type="http://schemas.openxmlformats.org/officeDocument/2006/relationships/hyperlink" Target="https://fortune.com/company/amazon-com/fortune500/" TargetMode="External"/><Relationship Id="rId4" Type="http://schemas.openxmlformats.org/officeDocument/2006/relationships/hyperlink" Target="https://www.aboutamazon.com/news/innovation-at-amazon/new-technologies-to-improve-amazon-employee-safety"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Microsoft" TargetMode="External"/><Relationship Id="rId2" Type="http://schemas.openxmlformats.org/officeDocument/2006/relationships/hyperlink" Target="https://www.statista.com/statistics/1032154/microsoft-employees-by-location/" TargetMode="External"/><Relationship Id="rId1" Type="http://schemas.openxmlformats.org/officeDocument/2006/relationships/slideLayout" Target="../slideLayouts/slideLayout2.xml"/><Relationship Id="rId5" Type="http://schemas.openxmlformats.org/officeDocument/2006/relationships/hyperlink" Target="https://fortune.com/company/microsoft/fortune500/" TargetMode="External"/><Relationship Id="rId4" Type="http://schemas.openxmlformats.org/officeDocument/2006/relationships/hyperlink" Target="https://www.history.com/this-day-in-history/microsoft-founded"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www.statista.com/statistics/712144/wipro-employee-number-by-region/" TargetMode="External"/><Relationship Id="rId2" Type="http://schemas.openxmlformats.org/officeDocument/2006/relationships/hyperlink" Target="https://en.wikipedia.org/wiki/Wipro" TargetMode="External"/><Relationship Id="rId1" Type="http://schemas.openxmlformats.org/officeDocument/2006/relationships/slideLayout" Target="../slideLayouts/slideLayout2.xml"/><Relationship Id="rId5" Type="http://schemas.openxmlformats.org/officeDocument/2006/relationships/hyperlink" Target="https://www.statista.com/statistics/910359/india-wipro-revenue/" TargetMode="External"/><Relationship Id="rId4" Type="http://schemas.openxmlformats.org/officeDocument/2006/relationships/hyperlink" Target="https://www.wipro.com/investors/last-5-years-data/" TargetMode="External"/></Relationships>
</file>

<file path=ppt/slides/_rels/slide4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en.wikipedia.org/wiki/Infosys" TargetMode="External"/><Relationship Id="rId2" Type="http://schemas.openxmlformats.org/officeDocument/2006/relationships/hyperlink" Target="https://www.infosys.com/content/dam/infosys-web/en/techcompass/it-bizops.html" TargetMode="External"/><Relationship Id="rId1" Type="http://schemas.openxmlformats.org/officeDocument/2006/relationships/slideLayout" Target="../slideLayouts/slideLayout2.xml"/><Relationship Id="rId5" Type="http://schemas.openxmlformats.org/officeDocument/2006/relationships/hyperlink" Target="https://www.infosys.com/about/history.html" TargetMode="External"/><Relationship Id="rId4" Type="http://schemas.openxmlformats.org/officeDocument/2006/relationships/hyperlink" Target="https://www.moneycontrol.com/financials/infosys/profit-lossVI/I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667000" y="1447800"/>
            <a:ext cx="3886200" cy="3200400"/>
          </a:xfrm>
          <a:prstGeom prst="roundRect">
            <a:avLst/>
          </a:prstGeom>
          <a:blipFill>
            <a:blip r:embed="rId2"/>
            <a:stretch>
              <a:fillRect/>
            </a:stretch>
          </a:blipFill>
          <a:ln>
            <a:solidFill>
              <a:schemeClr val="tx1"/>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62000" y="4572000"/>
            <a:ext cx="2895600" cy="20574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sz="2000" b="1" dirty="0" smtClean="0">
                <a:solidFill>
                  <a:srgbClr val="FFFF00"/>
                </a:solidFill>
                <a:latin typeface="Times New Roman" pitchFamily="18" charset="0"/>
                <a:cs typeface="Times New Roman" pitchFamily="18" charset="0"/>
              </a:rPr>
              <a:t>Submitted by:-</a:t>
            </a:r>
          </a:p>
          <a:p>
            <a:r>
              <a:rPr lang="en-US" sz="2000" b="1" dirty="0" err="1" smtClean="0">
                <a:solidFill>
                  <a:srgbClr val="FFFF00"/>
                </a:solidFill>
                <a:latin typeface="Times New Roman" pitchFamily="18" charset="0"/>
                <a:cs typeface="Times New Roman" pitchFamily="18" charset="0"/>
              </a:rPr>
              <a:t>Ritika</a:t>
            </a:r>
            <a:r>
              <a:rPr lang="en-US" sz="2000" b="1" dirty="0" smtClean="0">
                <a:solidFill>
                  <a:srgbClr val="FFFF00"/>
                </a:solidFill>
                <a:latin typeface="Times New Roman" pitchFamily="18" charset="0"/>
                <a:cs typeface="Times New Roman" pitchFamily="18" charset="0"/>
              </a:rPr>
              <a:t> </a:t>
            </a:r>
            <a:r>
              <a:rPr lang="en-US" sz="2000" b="1" dirty="0" err="1" smtClean="0">
                <a:solidFill>
                  <a:srgbClr val="FFFF00"/>
                </a:solidFill>
                <a:latin typeface="Times New Roman" pitchFamily="18" charset="0"/>
                <a:cs typeface="Times New Roman" pitchFamily="18" charset="0"/>
              </a:rPr>
              <a:t>Muskan</a:t>
            </a:r>
            <a:endParaRPr lang="en-US" sz="2000" b="1" dirty="0" smtClean="0">
              <a:solidFill>
                <a:srgbClr val="FFFF00"/>
              </a:solidFill>
              <a:latin typeface="Times New Roman" pitchFamily="18" charset="0"/>
              <a:cs typeface="Times New Roman" pitchFamily="18" charset="0"/>
            </a:endParaRPr>
          </a:p>
          <a:p>
            <a:r>
              <a:rPr lang="en-US" sz="2000" b="1" dirty="0" smtClean="0">
                <a:solidFill>
                  <a:srgbClr val="FFFF00"/>
                </a:solidFill>
                <a:latin typeface="Times New Roman" pitchFamily="18" charset="0"/>
                <a:cs typeface="Times New Roman" pitchFamily="18" charset="0"/>
              </a:rPr>
              <a:t>MCA 1</a:t>
            </a:r>
            <a:r>
              <a:rPr lang="en-US" sz="2000" b="1" baseline="30000" dirty="0" smtClean="0">
                <a:solidFill>
                  <a:srgbClr val="FFFF00"/>
                </a:solidFill>
                <a:latin typeface="Times New Roman" pitchFamily="18" charset="0"/>
                <a:cs typeface="Times New Roman" pitchFamily="18" charset="0"/>
              </a:rPr>
              <a:t>st</a:t>
            </a:r>
            <a:r>
              <a:rPr lang="en-US" sz="2000" b="1" dirty="0" smtClean="0">
                <a:solidFill>
                  <a:srgbClr val="FFFF00"/>
                </a:solidFill>
                <a:latin typeface="Times New Roman" pitchFamily="18" charset="0"/>
                <a:cs typeface="Times New Roman" pitchFamily="18" charset="0"/>
              </a:rPr>
              <a:t> </a:t>
            </a:r>
            <a:r>
              <a:rPr lang="en-US" sz="2000" b="1" dirty="0" err="1" smtClean="0">
                <a:solidFill>
                  <a:srgbClr val="FFFF00"/>
                </a:solidFill>
                <a:latin typeface="Times New Roman" pitchFamily="18" charset="0"/>
                <a:cs typeface="Times New Roman" pitchFamily="18" charset="0"/>
              </a:rPr>
              <a:t>Sem</a:t>
            </a:r>
            <a:endParaRPr lang="en-US" sz="2000" b="1" dirty="0" smtClean="0">
              <a:solidFill>
                <a:srgbClr val="FFFF00"/>
              </a:solidFill>
              <a:latin typeface="Times New Roman" pitchFamily="18" charset="0"/>
              <a:cs typeface="Times New Roman" pitchFamily="18" charset="0"/>
            </a:endParaRPr>
          </a:p>
          <a:p>
            <a:r>
              <a:rPr lang="en-US" sz="2000" b="1" dirty="0" smtClean="0">
                <a:solidFill>
                  <a:srgbClr val="FFFF00"/>
                </a:solidFill>
                <a:latin typeface="Times New Roman" pitchFamily="18" charset="0"/>
                <a:cs typeface="Times New Roman" pitchFamily="18" charset="0"/>
              </a:rPr>
              <a:t>Reg. No- 12204374</a:t>
            </a:r>
          </a:p>
          <a:p>
            <a:r>
              <a:rPr lang="en-US" sz="2000" b="1" dirty="0" smtClean="0">
                <a:solidFill>
                  <a:srgbClr val="FFFF00"/>
                </a:solidFill>
                <a:latin typeface="Times New Roman" pitchFamily="18" charset="0"/>
                <a:cs typeface="Times New Roman" pitchFamily="18" charset="0"/>
              </a:rPr>
              <a:t>Section -  D2211</a:t>
            </a:r>
            <a:endParaRPr lang="en-US" sz="2000" b="1" dirty="0">
              <a:solidFill>
                <a:srgbClr val="FFFF00"/>
              </a:solidFill>
              <a:latin typeface="Times New Roman" pitchFamily="18" charset="0"/>
              <a:cs typeface="Times New Roman" pitchFamily="18" charset="0"/>
            </a:endParaRPr>
          </a:p>
        </p:txBody>
      </p:sp>
      <p:sp>
        <p:nvSpPr>
          <p:cNvPr id="8" name="Rectangle 7"/>
          <p:cNvSpPr/>
          <p:nvPr/>
        </p:nvSpPr>
        <p:spPr>
          <a:xfrm>
            <a:off x="5715000" y="4572000"/>
            <a:ext cx="2895600" cy="205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rgbClr val="FFFF00"/>
                </a:solidFill>
                <a:latin typeface="Times New Roman" pitchFamily="18" charset="0"/>
                <a:cs typeface="Times New Roman" pitchFamily="18" charset="0"/>
              </a:rPr>
              <a:t>Submitted to:-</a:t>
            </a:r>
          </a:p>
          <a:p>
            <a:r>
              <a:rPr lang="en-US" sz="2000" b="1" dirty="0">
                <a:solidFill>
                  <a:srgbClr val="FFFF00"/>
                </a:solidFill>
                <a:latin typeface="Times New Roman" pitchFamily="18" charset="0"/>
                <a:cs typeface="Times New Roman" pitchFamily="18" charset="0"/>
              </a:rPr>
              <a:t> </a:t>
            </a:r>
            <a:r>
              <a:rPr lang="en-US" sz="2000" b="1" dirty="0" smtClean="0">
                <a:solidFill>
                  <a:srgbClr val="FFFF00"/>
                </a:solidFill>
                <a:latin typeface="Times New Roman" pitchFamily="18" charset="0"/>
                <a:cs typeface="Times New Roman" pitchFamily="18" charset="0"/>
              </a:rPr>
              <a:t>Mr. </a:t>
            </a:r>
            <a:r>
              <a:rPr lang="en-US" sz="2000" b="1" dirty="0" err="1" smtClean="0">
                <a:solidFill>
                  <a:srgbClr val="FFFF00"/>
                </a:solidFill>
                <a:latin typeface="Times New Roman" pitchFamily="18" charset="0"/>
                <a:cs typeface="Times New Roman" pitchFamily="18" charset="0"/>
              </a:rPr>
              <a:t>Rishi</a:t>
            </a:r>
            <a:r>
              <a:rPr lang="en-US" sz="2000" b="1" dirty="0" smtClean="0">
                <a:solidFill>
                  <a:srgbClr val="FFFF00"/>
                </a:solidFill>
                <a:latin typeface="Times New Roman" pitchFamily="18" charset="0"/>
                <a:cs typeface="Times New Roman" pitchFamily="18" charset="0"/>
              </a:rPr>
              <a:t> Chopra</a:t>
            </a:r>
            <a:endParaRPr lang="en-US" sz="2000" b="1" dirty="0">
              <a:solidFill>
                <a:srgbClr val="FFFF00"/>
              </a:solidFill>
              <a:latin typeface="Times New Roman" pitchFamily="18" charset="0"/>
              <a:cs typeface="Times New Roman" pitchFamily="18" charset="0"/>
            </a:endParaRPr>
          </a:p>
        </p:txBody>
      </p:sp>
      <p:sp>
        <p:nvSpPr>
          <p:cNvPr id="9" name="Title 1"/>
          <p:cNvSpPr txBox="1">
            <a:spLocks/>
          </p:cNvSpPr>
          <p:nvPr/>
        </p:nvSpPr>
        <p:spPr>
          <a:xfrm>
            <a:off x="533400" y="0"/>
            <a:ext cx="7848600" cy="1219200"/>
          </a:xfrm>
          <a:prstGeom prst="rect">
            <a:avLst/>
          </a:prstGeom>
        </p:spPr>
        <p:txBody>
          <a:bodyPr vert="horz" lIns="91440" tIns="45720" rIns="91440" bIns="45720" rtlCol="0" anchor="b">
            <a:no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A Product </a:t>
            </a:r>
            <a:r>
              <a:rPr lang="en-US" sz="5400" dirty="0" smtClean="0">
                <a:latin typeface="Times New Roman" pitchFamily="18" charset="0"/>
                <a:ea typeface="+mj-ea"/>
                <a:cs typeface="Times New Roman" pitchFamily="18" charset="0"/>
              </a:rPr>
              <a:t>b</a:t>
            </a:r>
            <a:r>
              <a:rPr kumimoji="0" lang="en-US" sz="5400" b="0" i="0" u="none" strike="noStrike" kern="1200" cap="none" spc="0" normalizeH="0" baseline="0" noProof="0" dirty="0" err="1" smtClean="0">
                <a:ln>
                  <a:noFill/>
                </a:ln>
                <a:solidFill>
                  <a:schemeClr val="tx1"/>
                </a:solidFill>
                <a:effectLst/>
                <a:uLnTx/>
                <a:uFillTx/>
                <a:latin typeface="Times New Roman" pitchFamily="18" charset="0"/>
                <a:ea typeface="+mj-ea"/>
                <a:cs typeface="Times New Roman" pitchFamily="18" charset="0"/>
              </a:rPr>
              <a:t>ased</a:t>
            </a:r>
            <a:r>
              <a:rPr kumimoji="0" lang="en-US" sz="5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company</a:t>
            </a:r>
            <a:endParaRPr kumimoji="0" lang="en-US" sz="5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7364016" cy="1400530"/>
          </a:xfrm>
        </p:spPr>
        <p:txBody>
          <a:bodyPr/>
          <a:lstStyle/>
          <a:p>
            <a:r>
              <a:rPr lang="en-US" sz="3600" b="1" dirty="0" smtClean="0">
                <a:solidFill>
                  <a:schemeClr val="tx1"/>
                </a:solidFill>
                <a:latin typeface="Times New Roman" pitchFamily="18" charset="0"/>
                <a:cs typeface="Times New Roman" pitchFamily="18" charset="0"/>
              </a:rPr>
              <a:t>Major Products </a:t>
            </a:r>
            <a:r>
              <a:rPr lang="en-US" sz="3600" b="1" dirty="0" smtClean="0">
                <a:solidFill>
                  <a:schemeClr val="tx1"/>
                </a:solidFill>
                <a:latin typeface="Times New Roman" pitchFamily="18" charset="0"/>
                <a:cs typeface="Times New Roman" pitchFamily="18" charset="0"/>
              </a:rPr>
              <a:t>&amp; Service of </a:t>
            </a:r>
            <a:r>
              <a:rPr lang="en-US" sz="3600" b="1" dirty="0" smtClean="0">
                <a:solidFill>
                  <a:schemeClr val="tx1"/>
                </a:solidFill>
                <a:latin typeface="Times New Roman" pitchFamily="18" charset="0"/>
                <a:cs typeface="Times New Roman" pitchFamily="18" charset="0"/>
              </a:rPr>
              <a:t>the </a:t>
            </a:r>
            <a:r>
              <a:rPr lang="en-US" sz="3600" b="1" dirty="0" smtClean="0">
                <a:solidFill>
                  <a:schemeClr val="tx1"/>
                </a:solidFill>
                <a:latin typeface="Times New Roman" pitchFamily="18" charset="0"/>
                <a:cs typeface="Times New Roman" pitchFamily="18" charset="0"/>
              </a:rPr>
              <a:t>Amazon</a:t>
            </a:r>
            <a:endParaRPr lang="en-US" sz="36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762000" y="2362200"/>
            <a:ext cx="7696200" cy="4195481"/>
          </a:xfrm>
        </p:spPr>
        <p:txBody>
          <a:bodyPr>
            <a:normAutofit/>
          </a:bodyPr>
          <a:lstStyle/>
          <a:p>
            <a:pPr algn="just"/>
            <a:r>
              <a:rPr lang="en-US" sz="2400" dirty="0" smtClean="0">
                <a:solidFill>
                  <a:schemeClr val="tx2"/>
                </a:solidFill>
                <a:latin typeface="Times New Roman" pitchFamily="18" charset="0"/>
                <a:cs typeface="Times New Roman" pitchFamily="18" charset="0"/>
              </a:rPr>
              <a:t>Amazon product lines include (books, DVDs, music CDs, videotapes, and software), apparel, baby products, consumer electronics, beauty products, gourmet food, groceries, health and personal-care items, industrial and scientific supplies, kitchen items, jewelry and watches, lawn and garden items, musical instruments, </a:t>
            </a:r>
            <a:endParaRPr lang="en-US" sz="2400" dirty="0" smtClean="0">
              <a:solidFill>
                <a:schemeClr val="tx2"/>
              </a:solidFill>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Amazon  services: </a:t>
            </a:r>
            <a:r>
              <a:rPr lang="en-US" sz="2400" b="1" dirty="0" smtClean="0"/>
              <a:t> </a:t>
            </a:r>
            <a:r>
              <a:rPr lang="en-US" sz="2400" b="1" dirty="0" smtClean="0">
                <a:latin typeface="Times New Roman" pitchFamily="18" charset="0"/>
                <a:cs typeface="Times New Roman" pitchFamily="18" charset="0"/>
              </a:rPr>
              <a:t>Delivery and Logistics </a:t>
            </a:r>
          </a:p>
          <a:p>
            <a:pPr>
              <a:buNone/>
            </a:pPr>
            <a:r>
              <a:rPr lang="en-US" sz="2400" b="1" dirty="0" smtClean="0">
                <a:latin typeface="Times New Roman" pitchFamily="18" charset="0"/>
                <a:cs typeface="Times New Roman" pitchFamily="18" charset="0"/>
              </a:rPr>
              <a:t>      Savings, Security, Compliance and </a:t>
            </a:r>
            <a:r>
              <a:rPr lang="en-US" sz="2400" b="1" dirty="0" err="1" smtClean="0">
                <a:latin typeface="Times New Roman" pitchFamily="18" charset="0"/>
                <a:cs typeface="Times New Roman" pitchFamily="18" charset="0"/>
              </a:rPr>
              <a:t>DRaaS</a:t>
            </a:r>
            <a:r>
              <a:rPr lang="en-US" sz="2400" b="1" dirty="0" smtClean="0">
                <a:latin typeface="Times New Roman" pitchFamily="18" charset="0"/>
                <a:cs typeface="Times New Roman" pitchFamily="18" charset="0"/>
              </a:rPr>
              <a:t> Development Operations.</a:t>
            </a:r>
          </a:p>
          <a:p>
            <a:pPr algn="just"/>
            <a:endParaRPr lang="en-US" sz="2400" dirty="0">
              <a:solidFill>
                <a:schemeClr val="tx2"/>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smtClean="0">
                <a:solidFill>
                  <a:schemeClr val="tx1"/>
                </a:solidFill>
                <a:latin typeface="Times New Roman" pitchFamily="18" charset="0"/>
                <a:cs typeface="Times New Roman" pitchFamily="18" charset="0"/>
              </a:rPr>
              <a:t>Operations verticals </a:t>
            </a:r>
            <a:r>
              <a:rPr lang="en-US" sz="4400" b="1" dirty="0" smtClean="0">
                <a:solidFill>
                  <a:schemeClr val="tx1"/>
                </a:solidFill>
                <a:latin typeface="Times New Roman" pitchFamily="18" charset="0"/>
                <a:cs typeface="Times New Roman" pitchFamily="18" charset="0"/>
              </a:rPr>
              <a:t>of the Amazon</a:t>
            </a:r>
            <a:endParaRPr lang="en-US" sz="44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827484" y="2052919"/>
            <a:ext cx="7478316" cy="4119281"/>
          </a:xfrm>
        </p:spPr>
        <p:txBody>
          <a:bodyPr>
            <a:noAutofit/>
          </a:bodyPr>
          <a:lstStyle/>
          <a:p>
            <a:pPr algn="just"/>
            <a:r>
              <a:rPr lang="en-US" sz="2400" dirty="0" smtClean="0">
                <a:latin typeface="Times New Roman" pitchFamily="18" charset="0"/>
                <a:cs typeface="Times New Roman" pitchFamily="18" charset="0"/>
              </a:rPr>
              <a:t>Amazon sources and develops its own private-label products (</a:t>
            </a:r>
            <a:r>
              <a:rPr lang="en-US" sz="2400" dirty="0" err="1" smtClean="0">
                <a:latin typeface="Times New Roman" pitchFamily="18" charset="0"/>
                <a:cs typeface="Times New Roman" pitchFamily="18" charset="0"/>
              </a:rPr>
              <a:t>AmazonBasics</a:t>
            </a:r>
            <a:r>
              <a:rPr lang="en-US" sz="2400" dirty="0" smtClean="0">
                <a:latin typeface="Times New Roman" pitchFamily="18" charset="0"/>
                <a:cs typeface="Times New Roman" pitchFamily="18" charset="0"/>
              </a:rPr>
              <a:t>, Kindle) and develops services like Prime or, again, Kindle. These are all examples of vertical integration. There's no other company at this scale with a similar approach of both horizontal and vertical integration</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Amazon has been obsessed with vertical integration since its inception. The company's strategy has been to develop products that meet its customers' needs, optimize them to the limit, and then offer them to third parties to make their development and operation profitable.</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Role’s  </a:t>
            </a:r>
            <a:r>
              <a:rPr lang="en-US" dirty="0" smtClean="0">
                <a:latin typeface="Times New Roman" pitchFamily="18" charset="0"/>
                <a:cs typeface="Times New Roman" pitchFamily="18" charset="0"/>
              </a:rPr>
              <a:t>I am </a:t>
            </a:r>
            <a:r>
              <a:rPr lang="en-US" dirty="0" err="1" smtClean="0">
                <a:latin typeface="Times New Roman" pitchFamily="18" charset="0"/>
                <a:cs typeface="Times New Roman" pitchFamily="18" charset="0"/>
              </a:rPr>
              <a:t>intrested</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in the </a:t>
            </a:r>
            <a:r>
              <a:rPr lang="en-US" dirty="0" smtClean="0">
                <a:latin typeface="Times New Roman" pitchFamily="18" charset="0"/>
                <a:cs typeface="Times New Roman" pitchFamily="18" charset="0"/>
              </a:rPr>
              <a:t>Amazon</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27484" y="2052919"/>
            <a:ext cx="7173516" cy="4195481"/>
          </a:xfrm>
        </p:spPr>
        <p:txBody>
          <a:bodyPr>
            <a:normAutofit fontScale="25000" lnSpcReduction="20000"/>
          </a:bodyPr>
          <a:lstStyle/>
          <a:p>
            <a:pPr>
              <a:buNone/>
            </a:pPr>
            <a:endParaRPr lang="en-US" b="1"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  </a:t>
            </a:r>
          </a:p>
          <a:p>
            <a:pPr>
              <a:buNone/>
            </a:pPr>
            <a:endParaRPr lang="en-US" b="1"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  </a:t>
            </a:r>
            <a:endParaRPr lang="en-US" b="1" dirty="0" smtClean="0">
              <a:latin typeface="Times New Roman" pitchFamily="18" charset="0"/>
              <a:cs typeface="Times New Roman" pitchFamily="18" charset="0"/>
            </a:endParaRPr>
          </a:p>
          <a:p>
            <a:pPr>
              <a:buNone/>
            </a:pPr>
            <a:endParaRPr lang="en-US" b="1" dirty="0" smtClean="0">
              <a:latin typeface="Times New Roman" pitchFamily="18" charset="0"/>
              <a:cs typeface="Times New Roman" pitchFamily="18" charset="0"/>
            </a:endParaRPr>
          </a:p>
          <a:p>
            <a:pPr>
              <a:buNone/>
            </a:pPr>
            <a:endParaRPr lang="en-US" b="1"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 </a:t>
            </a:r>
          </a:p>
          <a:p>
            <a:pPr>
              <a:buNone/>
            </a:pPr>
            <a:endParaRPr lang="en-US" sz="2400" b="1" dirty="0" smtClean="0">
              <a:latin typeface="Times New Roman" pitchFamily="18" charset="0"/>
              <a:cs typeface="Times New Roman" pitchFamily="18" charset="0"/>
            </a:endParaRPr>
          </a:p>
          <a:p>
            <a:pPr>
              <a:buNone/>
            </a:pPr>
            <a:endParaRPr lang="en-US" sz="2400" b="1" dirty="0" smtClean="0">
              <a:latin typeface="Times New Roman" pitchFamily="18" charset="0"/>
              <a:cs typeface="Times New Roman" pitchFamily="18" charset="0"/>
            </a:endParaRPr>
          </a:p>
          <a:p>
            <a:pPr>
              <a:buNone/>
            </a:pPr>
            <a:endParaRPr lang="en-US" sz="2400" b="1" dirty="0" smtClean="0">
              <a:latin typeface="Times New Roman" pitchFamily="18" charset="0"/>
              <a:cs typeface="Times New Roman" pitchFamily="18" charset="0"/>
            </a:endParaRPr>
          </a:p>
          <a:p>
            <a:pPr>
              <a:buNone/>
            </a:pPr>
            <a:endParaRPr lang="en-US" sz="2400" b="1" dirty="0" smtClean="0">
              <a:latin typeface="Times New Roman" pitchFamily="18" charset="0"/>
              <a:cs typeface="Times New Roman" pitchFamily="18" charset="0"/>
            </a:endParaRPr>
          </a:p>
          <a:p>
            <a:pPr>
              <a:buNone/>
            </a:pPr>
            <a:endParaRPr lang="en-US" sz="2400" b="1" dirty="0" smtClean="0">
              <a:latin typeface="Times New Roman" pitchFamily="18" charset="0"/>
              <a:cs typeface="Times New Roman" pitchFamily="18" charset="0"/>
            </a:endParaRPr>
          </a:p>
          <a:p>
            <a:pPr>
              <a:buNone/>
            </a:pPr>
            <a:endParaRPr lang="en-US" sz="2400" b="1" dirty="0" smtClean="0">
              <a:latin typeface="Times New Roman" pitchFamily="18" charset="0"/>
              <a:cs typeface="Times New Roman" pitchFamily="18" charset="0"/>
            </a:endParaRPr>
          </a:p>
          <a:p>
            <a:pPr>
              <a:buNone/>
            </a:pPr>
            <a:endParaRPr lang="en-US" sz="2400" b="1" dirty="0" smtClean="0">
              <a:latin typeface="Times New Roman" pitchFamily="18" charset="0"/>
              <a:cs typeface="Times New Roman" pitchFamily="18" charset="0"/>
            </a:endParaRPr>
          </a:p>
          <a:p>
            <a:pPr>
              <a:buNone/>
            </a:pPr>
            <a:endParaRPr lang="en-US" sz="2400" b="1" dirty="0" smtClean="0">
              <a:latin typeface="Times New Roman" pitchFamily="18" charset="0"/>
              <a:cs typeface="Times New Roman" pitchFamily="18" charset="0"/>
            </a:endParaRPr>
          </a:p>
          <a:p>
            <a:pPr>
              <a:buNone/>
            </a:pPr>
            <a:endParaRPr lang="en-US" sz="2400" b="1" dirty="0" smtClean="0">
              <a:latin typeface="Times New Roman" pitchFamily="18" charset="0"/>
              <a:cs typeface="Times New Roman" pitchFamily="18" charset="0"/>
            </a:endParaRPr>
          </a:p>
          <a:p>
            <a:pPr algn="ctr">
              <a:buNone/>
            </a:pPr>
            <a:r>
              <a:rPr lang="en-US" sz="11200" b="1" dirty="0" smtClean="0">
                <a:latin typeface="Times New Roman" pitchFamily="18" charset="0"/>
                <a:cs typeface="Times New Roman" pitchFamily="18" charset="0"/>
              </a:rPr>
              <a:t>Software </a:t>
            </a:r>
            <a:r>
              <a:rPr lang="en-US" sz="11200" b="1" dirty="0" smtClean="0">
                <a:latin typeface="Times New Roman" pitchFamily="18" charset="0"/>
                <a:cs typeface="Times New Roman" pitchFamily="18" charset="0"/>
              </a:rPr>
              <a:t>Development Engineer</a:t>
            </a:r>
            <a:endParaRPr lang="en-US" sz="9600" b="1" dirty="0" smtClean="0">
              <a:latin typeface="Times New Roman" pitchFamily="18" charset="0"/>
              <a:cs typeface="Times New Roman" pitchFamily="18" charset="0"/>
            </a:endParaRPr>
          </a:p>
          <a:p>
            <a:pPr>
              <a:buNone/>
            </a:pPr>
            <a:endParaRPr lang="en-US" b="1" dirty="0" smtClean="0">
              <a:latin typeface="Times New Roman" pitchFamily="18" charset="0"/>
              <a:cs typeface="Times New Roman" pitchFamily="18" charset="0"/>
            </a:endParaRPr>
          </a:p>
          <a:p>
            <a:pPr>
              <a:buNone/>
            </a:pPr>
            <a:endParaRPr lang="en-US" b="1" dirty="0" smtClean="0">
              <a:latin typeface="Times New Roman" pitchFamily="18" charset="0"/>
              <a:cs typeface="Times New Roman" pitchFamily="18" charset="0"/>
            </a:endParaRPr>
          </a:p>
          <a:p>
            <a:pPr>
              <a:buNone/>
            </a:pPr>
            <a:endParaRPr lang="en-US" b="1" dirty="0" smtClean="0">
              <a:latin typeface="Times New Roman" pitchFamily="18" charset="0"/>
              <a:cs typeface="Times New Roman" pitchFamily="18" charset="0"/>
            </a:endParaRPr>
          </a:p>
          <a:p>
            <a:pPr>
              <a:buNone/>
            </a:pPr>
            <a:endParaRPr lang="en-US" b="1"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sp>
        <p:nvSpPr>
          <p:cNvPr id="4" name="Rounded Rectangle 3"/>
          <p:cNvSpPr/>
          <p:nvPr/>
        </p:nvSpPr>
        <p:spPr>
          <a:xfrm>
            <a:off x="2743200" y="2209800"/>
            <a:ext cx="3200400" cy="2590800"/>
          </a:xfrm>
          <a:prstGeom prst="round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452718"/>
            <a:ext cx="7592616" cy="1400530"/>
          </a:xfrm>
        </p:spPr>
        <p:txBody>
          <a:bodyPr/>
          <a:lstStyle/>
          <a:p>
            <a:r>
              <a:rPr lang="en-US" sz="3600" b="1" dirty="0" smtClean="0">
                <a:solidFill>
                  <a:schemeClr val="tx1"/>
                </a:solidFill>
                <a:latin typeface="Times New Roman" pitchFamily="18" charset="0"/>
                <a:cs typeface="Times New Roman" pitchFamily="18" charset="0"/>
              </a:rPr>
              <a:t>Packages offered by the Company</a:t>
            </a:r>
            <a:endParaRPr lang="en-US" sz="3600" b="1" dirty="0">
              <a:solidFill>
                <a:schemeClr val="tx1"/>
              </a:solidFill>
              <a:latin typeface="Times New Roman" pitchFamily="18" charset="0"/>
              <a:cs typeface="Times New Roman" pitchFamily="18" charset="0"/>
            </a:endParaRPr>
          </a:p>
        </p:txBody>
      </p:sp>
      <p:sp>
        <p:nvSpPr>
          <p:cNvPr id="4" name="Rounded Rectangle 3"/>
          <p:cNvSpPr/>
          <p:nvPr/>
        </p:nvSpPr>
        <p:spPr>
          <a:xfrm>
            <a:off x="2819400" y="1676400"/>
            <a:ext cx="3657600" cy="3276600"/>
          </a:xfrm>
          <a:prstGeom prst="round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133600" y="4953000"/>
            <a:ext cx="5410200"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Times New Roman" pitchFamily="18" charset="0"/>
                <a:cs typeface="Times New Roman" pitchFamily="18" charset="0"/>
              </a:rPr>
              <a:t>Role- Software Development Engineer</a:t>
            </a:r>
          </a:p>
          <a:p>
            <a:r>
              <a:rPr lang="en-US" sz="2400" b="1" dirty="0" smtClean="0">
                <a:latin typeface="Times New Roman" pitchFamily="18" charset="0"/>
                <a:cs typeface="Times New Roman" pitchFamily="18" charset="0"/>
              </a:rPr>
              <a:t>Package:-  8 </a:t>
            </a:r>
            <a:r>
              <a:rPr lang="en-US" sz="2400" b="1" dirty="0" err="1" smtClean="0">
                <a:latin typeface="Times New Roman" pitchFamily="18" charset="0"/>
                <a:cs typeface="Times New Roman" pitchFamily="18" charset="0"/>
              </a:rPr>
              <a:t>Lakhs</a:t>
            </a:r>
            <a:r>
              <a:rPr lang="en-US" sz="2400" b="1" dirty="0" smtClean="0">
                <a:latin typeface="Times New Roman" pitchFamily="18" charset="0"/>
                <a:cs typeface="Times New Roman" pitchFamily="18" charset="0"/>
              </a:rPr>
              <a:t> to 48 </a:t>
            </a:r>
            <a:r>
              <a:rPr lang="en-US" sz="2400" b="1" dirty="0" err="1" smtClean="0">
                <a:latin typeface="Times New Roman" pitchFamily="18" charset="0"/>
                <a:cs typeface="Times New Roman" pitchFamily="18" charset="0"/>
              </a:rPr>
              <a:t>Lakhs</a:t>
            </a: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solidFill>
                  <a:schemeClr val="tx1"/>
                </a:solidFill>
                <a:latin typeface="Times New Roman" pitchFamily="18" charset="0"/>
                <a:cs typeface="Times New Roman" pitchFamily="18" charset="0"/>
              </a:rPr>
              <a:t>Visit To </a:t>
            </a:r>
            <a:r>
              <a:rPr lang="en-US" sz="4800" dirty="0" err="1" smtClean="0">
                <a:solidFill>
                  <a:schemeClr val="tx1"/>
                </a:solidFill>
                <a:latin typeface="Times New Roman" pitchFamily="18" charset="0"/>
                <a:cs typeface="Times New Roman" pitchFamily="18" charset="0"/>
              </a:rPr>
              <a:t>Lpu</a:t>
            </a:r>
            <a:endParaRPr lang="en-US" sz="48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Times New Roman" pitchFamily="18" charset="0"/>
                <a:cs typeface="Times New Roman" pitchFamily="18" charset="0"/>
              </a:rPr>
              <a:t>Pros and Cos According to you</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List of </a:t>
            </a:r>
            <a:r>
              <a:rPr lang="en-US" dirty="0" err="1" smtClean="0">
                <a:latin typeface="Times New Roman" pitchFamily="18" charset="0"/>
                <a:cs typeface="Times New Roman" pitchFamily="18" charset="0"/>
              </a:rPr>
              <a:t>Weblinks</a:t>
            </a:r>
            <a:r>
              <a:rPr lang="en-US" dirty="0" smtClean="0">
                <a:latin typeface="Times New Roman" pitchFamily="18" charset="0"/>
                <a:cs typeface="Times New Roman" pitchFamily="18" charset="0"/>
              </a:rPr>
              <a:t> Articles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27484" y="2052919"/>
            <a:ext cx="7554516" cy="4195481"/>
          </a:xfrm>
        </p:spPr>
        <p:txBody>
          <a:bodyPr>
            <a:normAutofit fontScale="92500" lnSpcReduction="10000"/>
          </a:bodyPr>
          <a:lstStyle/>
          <a:p>
            <a:r>
              <a:rPr lang="en-US" sz="2800" dirty="0" smtClean="0">
                <a:latin typeface="Times New Roman" pitchFamily="18" charset="0"/>
                <a:cs typeface="Times New Roman" pitchFamily="18" charset="0"/>
                <a:hlinkClick r:id="rId2"/>
              </a:rPr>
              <a:t>https://en.wikipedia.org/wiki/Amazon_(company</a:t>
            </a:r>
            <a:r>
              <a:rPr lang="en-US" sz="2800" dirty="0" smtClean="0">
                <a:latin typeface="Times New Roman" pitchFamily="18" charset="0"/>
                <a:cs typeface="Times New Roman" pitchFamily="18" charset="0"/>
                <a:hlinkClick r:id="rId2"/>
              </a:rPr>
              <a:t>)</a:t>
            </a:r>
            <a:endParaRPr lang="en-US" sz="2800" dirty="0" smtClean="0">
              <a:latin typeface="Times New Roman" pitchFamily="18" charset="0"/>
              <a:cs typeface="Times New Roman" pitchFamily="18" charset="0"/>
              <a:hlinkClick r:id="rId3"/>
            </a:endParaRPr>
          </a:p>
          <a:p>
            <a:r>
              <a:rPr lang="en-US" sz="2800" dirty="0" smtClean="0">
                <a:latin typeface="Times New Roman" pitchFamily="18" charset="0"/>
                <a:cs typeface="Times New Roman" pitchFamily="18" charset="0"/>
                <a:hlinkClick r:id="rId3"/>
              </a:rPr>
              <a:t>https</a:t>
            </a:r>
            <a:r>
              <a:rPr lang="en-US" sz="2800" dirty="0" smtClean="0">
                <a:latin typeface="Times New Roman" pitchFamily="18" charset="0"/>
                <a:cs typeface="Times New Roman" pitchFamily="18" charset="0"/>
                <a:hlinkClick r:id="rId3"/>
              </a:rPr>
              <a:t>://</a:t>
            </a:r>
            <a:r>
              <a:rPr lang="en-US" sz="2800" dirty="0" smtClean="0">
                <a:latin typeface="Times New Roman" pitchFamily="18" charset="0"/>
                <a:cs typeface="Times New Roman" pitchFamily="18" charset="0"/>
                <a:hlinkClick r:id="rId3"/>
              </a:rPr>
              <a:t>www.aboutamazon.com/what-we-do</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hlinkClick r:id="rId4"/>
              </a:rPr>
              <a:t>https://</a:t>
            </a:r>
            <a:r>
              <a:rPr lang="en-US" sz="2800" dirty="0" smtClean="0">
                <a:latin typeface="Times New Roman" pitchFamily="18" charset="0"/>
                <a:cs typeface="Times New Roman" pitchFamily="18" charset="0"/>
                <a:hlinkClick r:id="rId4"/>
              </a:rPr>
              <a:t>www.aboutamazon.com/news/innovation-at-amazon/new-technologies-to-improve-amazon-employee-safety</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hlinkClick r:id="rId5"/>
              </a:rPr>
              <a:t>https://fortune.com/company/amazon-com/fortune500</a:t>
            </a:r>
            <a:r>
              <a:rPr lang="en-US" sz="2800" dirty="0" smtClean="0">
                <a:latin typeface="Times New Roman" pitchFamily="18" charset="0"/>
                <a:cs typeface="Times New Roman" pitchFamily="18" charset="0"/>
                <a:hlinkClick r:id="rId5"/>
              </a:rPr>
              <a:t>/</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hlinkClick r:id="rId6"/>
              </a:rPr>
              <a:t>https://</a:t>
            </a:r>
            <a:r>
              <a:rPr lang="en-US" sz="2800" dirty="0" smtClean="0">
                <a:latin typeface="Times New Roman" pitchFamily="18" charset="0"/>
                <a:cs typeface="Times New Roman" pitchFamily="18" charset="0"/>
                <a:hlinkClick r:id="rId6"/>
              </a:rPr>
              <a:t>gadgets360.com/internet/news/amazon-total-employees-count-worldwide-798000-us-staff-500000-2173125</a:t>
            </a:r>
            <a:endParaRPr lang="en-US"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143000"/>
            <a:ext cx="7053542" cy="1171930"/>
          </a:xfrm>
        </p:spPr>
        <p:txBody>
          <a:bodyPr/>
          <a:lstStyle/>
          <a:p>
            <a:pPr lvl="0" algn="ctr"/>
            <a:r>
              <a:rPr lang="en-US" sz="4800" dirty="0" smtClean="0">
                <a:solidFill>
                  <a:schemeClr val="tx1"/>
                </a:solidFill>
                <a:latin typeface="Times New Roman" pitchFamily="18" charset="0"/>
                <a:cs typeface="Times New Roman" pitchFamily="18" charset="0"/>
              </a:rPr>
              <a:t>A Product </a:t>
            </a:r>
            <a:r>
              <a:rPr lang="en-US" sz="4800" dirty="0" smtClean="0">
                <a:latin typeface="Times New Roman" pitchFamily="18" charset="0"/>
                <a:cs typeface="Times New Roman" pitchFamily="18" charset="0"/>
              </a:rPr>
              <a:t>b</a:t>
            </a:r>
            <a:r>
              <a:rPr lang="en-US" sz="4800" dirty="0" smtClean="0">
                <a:solidFill>
                  <a:schemeClr val="tx1"/>
                </a:solidFill>
                <a:latin typeface="Times New Roman" pitchFamily="18" charset="0"/>
                <a:cs typeface="Times New Roman" pitchFamily="18" charset="0"/>
              </a:rPr>
              <a:t>ased company</a:t>
            </a:r>
            <a:br>
              <a:rPr lang="en-US" sz="4800" dirty="0" smtClean="0">
                <a:solidFill>
                  <a:schemeClr val="tx1"/>
                </a:solidFill>
                <a:latin typeface="Times New Roman" pitchFamily="18" charset="0"/>
                <a:cs typeface="Times New Roman" pitchFamily="18" charset="0"/>
              </a:rPr>
            </a:br>
            <a:endParaRPr lang="en-US" sz="4400" dirty="0"/>
          </a:p>
        </p:txBody>
      </p:sp>
      <p:sp>
        <p:nvSpPr>
          <p:cNvPr id="4" name="Content Placeholder 3"/>
          <p:cNvSpPr>
            <a:spLocks noGrp="1"/>
          </p:cNvSpPr>
          <p:nvPr>
            <p:ph idx="1"/>
          </p:nvPr>
        </p:nvSpPr>
        <p:spPr>
          <a:xfrm>
            <a:off x="2743200" y="2362200"/>
            <a:ext cx="3363516" cy="2595281"/>
          </a:xfrm>
          <a:prstGeom prst="roundRect">
            <a:avLst/>
          </a:prstGeom>
          <a:blipFill>
            <a:blip r:embed="rId2"/>
            <a:stretch>
              <a:fillRect/>
            </a:stretch>
          </a:blipFill>
          <a:ln>
            <a:solidFill>
              <a:schemeClr val="tx1"/>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dirty="0" smtClean="0"/>
              <a:t>  </a:t>
            </a:r>
            <a:endParaRPr lang="en-US" dirty="0"/>
          </a:p>
        </p:txBody>
      </p:sp>
      <p:sp>
        <p:nvSpPr>
          <p:cNvPr id="5" name="Rounded Rectangle 4"/>
          <p:cNvSpPr/>
          <p:nvPr/>
        </p:nvSpPr>
        <p:spPr>
          <a:xfrm>
            <a:off x="2667000" y="4800600"/>
            <a:ext cx="3505200" cy="8382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667000" y="5181600"/>
            <a:ext cx="3429000" cy="8382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latin typeface="Times New Roman" pitchFamily="18" charset="0"/>
                <a:cs typeface="Times New Roman" pitchFamily="18" charset="0"/>
              </a:rPr>
              <a:t>Microsoft</a:t>
            </a:r>
            <a:endParaRPr lang="en-US" sz="54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smtClean="0">
                <a:latin typeface="Times New Roman" pitchFamily="18" charset="0"/>
                <a:cs typeface="Times New Roman" pitchFamily="18" charset="0"/>
              </a:rPr>
              <a:t>Brief about the Microsoft</a:t>
            </a:r>
            <a:endParaRPr lang="en-US" sz="4400" b="1" dirty="0">
              <a:latin typeface="Times New Roman" pitchFamily="18" charset="0"/>
              <a:cs typeface="Times New Roman" pitchFamily="18" charset="0"/>
            </a:endParaRPr>
          </a:p>
        </p:txBody>
      </p:sp>
      <p:sp>
        <p:nvSpPr>
          <p:cNvPr id="3" name="Content Placeholder 2"/>
          <p:cNvSpPr>
            <a:spLocks noGrp="1"/>
          </p:cNvSpPr>
          <p:nvPr>
            <p:ph idx="1"/>
          </p:nvPr>
        </p:nvSpPr>
        <p:spPr>
          <a:xfrm>
            <a:off x="685800" y="2052919"/>
            <a:ext cx="8001000" cy="4195481"/>
          </a:xfrm>
        </p:spPr>
        <p:txBody>
          <a:bodyPr>
            <a:noAutofit/>
          </a:bodyPr>
          <a:lstStyle/>
          <a:p>
            <a:pPr algn="just"/>
            <a:r>
              <a:rPr lang="en-US" sz="2400" dirty="0" smtClean="0">
                <a:solidFill>
                  <a:schemeClr val="accent3">
                    <a:lumMod val="20000"/>
                    <a:lumOff val="80000"/>
                  </a:schemeClr>
                </a:solidFill>
                <a:latin typeface="Times New Roman" pitchFamily="18" charset="0"/>
                <a:cs typeface="Times New Roman" pitchFamily="18" charset="0"/>
              </a:rPr>
              <a:t>Microsoft Corporation is an American multinational technology corporation which produces computer software, consumer electronics, personal computers, and related services headquartered at the Microsoft Redmond campus located in Redmond, Washington, United States</a:t>
            </a:r>
          </a:p>
          <a:p>
            <a:pPr algn="just"/>
            <a:r>
              <a:rPr lang="en-US" sz="2400" dirty="0" smtClean="0">
                <a:latin typeface="Times New Roman" pitchFamily="18" charset="0"/>
                <a:cs typeface="Times New Roman" pitchFamily="18" charset="0"/>
              </a:rPr>
              <a:t>Microsoft is an American multinational computer technology corporation whose history started 4th April 1975. Formed by Harvard College dropout, Bill Gates and his childhood friend Paul Allen, Microsoft has now become the biggest software company. It is also one of the most valuable companies in the world.</a:t>
            </a:r>
            <a:endParaRPr lang="en-US" sz="24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Year of Existing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27484" y="2052919"/>
            <a:ext cx="7630716" cy="4195481"/>
          </a:xfrm>
        </p:spPr>
        <p:txBody>
          <a:bodyPr/>
          <a:lstStyle/>
          <a:p>
            <a:pPr algn="just"/>
            <a:r>
              <a:rPr lang="en-US" sz="2400" dirty="0" smtClean="0">
                <a:solidFill>
                  <a:schemeClr val="accent3">
                    <a:lumMod val="20000"/>
                    <a:lumOff val="80000"/>
                  </a:schemeClr>
                </a:solidFill>
                <a:latin typeface="Times New Roman" pitchFamily="18" charset="0"/>
                <a:cs typeface="Times New Roman" pitchFamily="18" charset="0"/>
              </a:rPr>
              <a:t>Microsoft was founded by Bill Gates and Paul Allen on </a:t>
            </a:r>
            <a:r>
              <a:rPr lang="en-US" sz="2400" b="1" dirty="0" smtClean="0">
                <a:solidFill>
                  <a:schemeClr val="accent3">
                    <a:lumMod val="20000"/>
                    <a:lumOff val="80000"/>
                  </a:schemeClr>
                </a:solidFill>
                <a:latin typeface="Times New Roman" pitchFamily="18" charset="0"/>
                <a:cs typeface="Times New Roman" pitchFamily="18" charset="0"/>
              </a:rPr>
              <a:t>April 4, 1975</a:t>
            </a:r>
            <a:r>
              <a:rPr lang="en-US" sz="2400" dirty="0" smtClean="0">
                <a:solidFill>
                  <a:schemeClr val="accent3">
                    <a:lumMod val="20000"/>
                    <a:lumOff val="80000"/>
                  </a:schemeClr>
                </a:solidFill>
                <a:latin typeface="Times New Roman" pitchFamily="18" charset="0"/>
                <a:cs typeface="Times New Roman" pitchFamily="18" charset="0"/>
              </a:rPr>
              <a:t>, to develop and sell BASIC interpreters for the Altair 8800. It rose to dominate the personal computer operating system market with MS-DOS in the mid-1980s, followed by Windows.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Times New Roman" pitchFamily="18" charset="0"/>
                <a:cs typeface="Times New Roman" pitchFamily="18" charset="0"/>
              </a:rPr>
              <a:t>Brief about the Amazon </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828800"/>
            <a:ext cx="7696200" cy="4195481"/>
          </a:xfrm>
        </p:spPr>
        <p:txBody>
          <a:bodyPr>
            <a:normAutofit lnSpcReduction="10000"/>
          </a:bodyPr>
          <a:lstStyle/>
          <a:p>
            <a:pPr algn="just"/>
            <a:r>
              <a:rPr lang="en-US" sz="2400" dirty="0" smtClean="0">
                <a:solidFill>
                  <a:schemeClr val="accent3">
                    <a:lumMod val="20000"/>
                    <a:lumOff val="80000"/>
                  </a:schemeClr>
                </a:solidFill>
                <a:latin typeface="Times New Roman" pitchFamily="18" charset="0"/>
                <a:cs typeface="Times New Roman" pitchFamily="18" charset="0"/>
              </a:rPr>
              <a:t>Amazon.com Inc (Amazon) is </a:t>
            </a:r>
            <a:r>
              <a:rPr lang="en-US" sz="2400" b="1" dirty="0" smtClean="0">
                <a:solidFill>
                  <a:schemeClr val="accent3">
                    <a:lumMod val="20000"/>
                    <a:lumOff val="80000"/>
                  </a:schemeClr>
                </a:solidFill>
                <a:latin typeface="Times New Roman" pitchFamily="18" charset="0"/>
                <a:cs typeface="Times New Roman" pitchFamily="18" charset="0"/>
              </a:rPr>
              <a:t>an online retailer and web service provider</a:t>
            </a:r>
            <a:r>
              <a:rPr lang="en-US" sz="2400" dirty="0" smtClean="0">
                <a:solidFill>
                  <a:schemeClr val="accent3">
                    <a:lumMod val="20000"/>
                    <a:lumOff val="80000"/>
                  </a:schemeClr>
                </a:solidFill>
                <a:latin typeface="Times New Roman" pitchFamily="18" charset="0"/>
                <a:cs typeface="Times New Roman" pitchFamily="18" charset="0"/>
              </a:rPr>
              <a:t>. The company provides products such as apparel, auto and industrial items, beauty and health products, electronics, grocery, books, games, </a:t>
            </a:r>
            <a:r>
              <a:rPr lang="en-US" sz="2400" dirty="0" err="1" smtClean="0">
                <a:solidFill>
                  <a:schemeClr val="accent3">
                    <a:lumMod val="20000"/>
                    <a:lumOff val="80000"/>
                  </a:schemeClr>
                </a:solidFill>
                <a:latin typeface="Times New Roman" pitchFamily="18" charset="0"/>
                <a:cs typeface="Times New Roman" pitchFamily="18" charset="0"/>
              </a:rPr>
              <a:t>jewellery</a:t>
            </a:r>
            <a:r>
              <a:rPr lang="en-US" sz="2400" dirty="0" smtClean="0">
                <a:solidFill>
                  <a:schemeClr val="accent3">
                    <a:lumMod val="20000"/>
                    <a:lumOff val="80000"/>
                  </a:schemeClr>
                </a:solidFill>
                <a:latin typeface="Times New Roman" pitchFamily="18" charset="0"/>
                <a:cs typeface="Times New Roman" pitchFamily="18" charset="0"/>
              </a:rPr>
              <a:t>, kids and baby products, movies, music, sports goods, toys, tools and other related products.</a:t>
            </a:r>
          </a:p>
          <a:p>
            <a:pPr algn="just"/>
            <a:r>
              <a:rPr lang="en-US" sz="2400" dirty="0" smtClean="0">
                <a:solidFill>
                  <a:schemeClr val="tx2"/>
                </a:solidFill>
                <a:latin typeface="Times New Roman" pitchFamily="18" charset="0"/>
                <a:cs typeface="Times New Roman" pitchFamily="18" charset="0"/>
              </a:rPr>
              <a:t>Amazon.com is a vast Internet-based enterprise that sells books, music, movies, </a:t>
            </a:r>
            <a:r>
              <a:rPr lang="en-US" sz="2400" dirty="0" err="1" smtClean="0">
                <a:solidFill>
                  <a:schemeClr val="tx2"/>
                </a:solidFill>
                <a:latin typeface="Times New Roman" pitchFamily="18" charset="0"/>
                <a:cs typeface="Times New Roman" pitchFamily="18" charset="0"/>
              </a:rPr>
              <a:t>housewares</a:t>
            </a:r>
            <a:r>
              <a:rPr lang="en-US" sz="2400" dirty="0" smtClean="0">
                <a:solidFill>
                  <a:schemeClr val="tx2"/>
                </a:solidFill>
                <a:latin typeface="Times New Roman" pitchFamily="18" charset="0"/>
                <a:cs typeface="Times New Roman" pitchFamily="18" charset="0"/>
              </a:rPr>
              <a:t>, electronics, toys, and many other goods, either directly or as the middleman between other retailers and </a:t>
            </a:r>
            <a:r>
              <a:rPr lang="en-US" sz="2400" dirty="0" err="1" smtClean="0">
                <a:solidFill>
                  <a:schemeClr val="tx2"/>
                </a:solidFill>
                <a:latin typeface="Times New Roman" pitchFamily="18" charset="0"/>
                <a:cs typeface="Times New Roman" pitchFamily="18" charset="0"/>
              </a:rPr>
              <a:t>Amazon.com's</a:t>
            </a:r>
            <a:r>
              <a:rPr lang="en-US" sz="2400" dirty="0" smtClean="0">
                <a:solidFill>
                  <a:schemeClr val="tx2"/>
                </a:solidFill>
                <a:latin typeface="Times New Roman" pitchFamily="18" charset="0"/>
                <a:cs typeface="Times New Roman" pitchFamily="18" charset="0"/>
              </a:rPr>
              <a:t> millions of customers.</a:t>
            </a:r>
            <a:endParaRPr lang="en-US" sz="2400" dirty="0" smtClean="0">
              <a:solidFill>
                <a:schemeClr val="tx2"/>
              </a:solidFill>
              <a:latin typeface="Times New Roman" pitchFamily="18" charset="0"/>
              <a:cs typeface="Times New Roman" pitchFamily="18" charset="0"/>
            </a:endParaRPr>
          </a:p>
          <a:p>
            <a:pPr algn="just">
              <a:buNone/>
            </a:pPr>
            <a:endParaRPr lang="en-US" dirty="0" smtClean="0">
              <a:solidFill>
                <a:schemeClr val="accent3">
                  <a:lumMod val="20000"/>
                  <a:lumOff val="8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Country of Origin &amp; Country for Business: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27484" y="2052919"/>
            <a:ext cx="7554516" cy="4195481"/>
          </a:xfrm>
        </p:spPr>
        <p:txBody>
          <a:bodyPr/>
          <a:lstStyle/>
          <a:p>
            <a:pPr algn="just">
              <a:buFont typeface="Wingdings" pitchFamily="2" charset="2"/>
              <a:buChar char="v"/>
            </a:pPr>
            <a:r>
              <a:rPr lang="en-US" sz="2400" b="1" u="sng" dirty="0" smtClean="0">
                <a:solidFill>
                  <a:schemeClr val="accent3">
                    <a:lumMod val="20000"/>
                    <a:lumOff val="80000"/>
                  </a:schemeClr>
                </a:solidFill>
                <a:latin typeface="Times New Roman" pitchFamily="18" charset="0"/>
                <a:cs typeface="Times New Roman" pitchFamily="18" charset="0"/>
              </a:rPr>
              <a:t>Microsoft </a:t>
            </a:r>
            <a:r>
              <a:rPr lang="en-US" sz="2400" b="1" u="sng" dirty="0" smtClean="0">
                <a:solidFill>
                  <a:schemeClr val="accent3">
                    <a:lumMod val="20000"/>
                    <a:lumOff val="80000"/>
                  </a:schemeClr>
                </a:solidFill>
                <a:latin typeface="Times New Roman" pitchFamily="18" charset="0"/>
                <a:cs typeface="Times New Roman" pitchFamily="18" charset="0"/>
              </a:rPr>
              <a:t>Company</a:t>
            </a:r>
          </a:p>
          <a:p>
            <a:pPr algn="just">
              <a:buNone/>
            </a:pPr>
            <a:endParaRPr lang="en-US" sz="2400" b="1" u="sng" dirty="0" smtClean="0">
              <a:solidFill>
                <a:schemeClr val="accent3">
                  <a:lumMod val="20000"/>
                  <a:lumOff val="80000"/>
                </a:schemeClr>
              </a:solidFill>
              <a:latin typeface="Times New Roman" pitchFamily="18" charset="0"/>
              <a:cs typeface="Times New Roman" pitchFamily="18" charset="0"/>
            </a:endParaRPr>
          </a:p>
          <a:p>
            <a:pPr algn="just"/>
            <a:r>
              <a:rPr lang="en-US" sz="2400" dirty="0" smtClean="0">
                <a:solidFill>
                  <a:schemeClr val="accent3">
                    <a:lumMod val="20000"/>
                    <a:lumOff val="80000"/>
                  </a:schemeClr>
                </a:solidFill>
                <a:latin typeface="Times New Roman" pitchFamily="18" charset="0"/>
                <a:cs typeface="Times New Roman" pitchFamily="18" charset="0"/>
              </a:rPr>
              <a:t>Microsoft released its first product which is called the </a:t>
            </a:r>
            <a:r>
              <a:rPr lang="en-US" sz="2400" b="1" dirty="0" smtClean="0">
                <a:solidFill>
                  <a:schemeClr val="accent3">
                    <a:lumMod val="20000"/>
                    <a:lumOff val="80000"/>
                  </a:schemeClr>
                </a:solidFill>
                <a:latin typeface="Times New Roman" pitchFamily="18" charset="0"/>
                <a:cs typeface="Times New Roman" pitchFamily="18" charset="0"/>
              </a:rPr>
              <a:t>Altair BASIC</a:t>
            </a:r>
            <a:r>
              <a:rPr lang="en-US" sz="2400" dirty="0" smtClean="0">
                <a:solidFill>
                  <a:schemeClr val="accent3">
                    <a:lumMod val="20000"/>
                    <a:lumOff val="80000"/>
                  </a:schemeClr>
                </a:solidFill>
                <a:latin typeface="Times New Roman" pitchFamily="18" charset="0"/>
                <a:cs typeface="Times New Roman" pitchFamily="18" charset="0"/>
              </a:rPr>
              <a:t>. The company's first international office was founded on November 1, 1978, in Japan, entitled "ASCII Microsoft" (now called "Microsoft Japan")</a:t>
            </a:r>
          </a:p>
          <a:p>
            <a:pPr algn="just"/>
            <a:r>
              <a:rPr lang="en-US" sz="2400" dirty="0" smtClean="0">
                <a:solidFill>
                  <a:schemeClr val="accent3">
                    <a:lumMod val="20000"/>
                    <a:lumOff val="80000"/>
                  </a:schemeClr>
                </a:solidFill>
                <a:latin typeface="Times New Roman" pitchFamily="18" charset="0"/>
                <a:cs typeface="Times New Roman" pitchFamily="18" charset="0"/>
              </a:rPr>
              <a:t>Microsoft operates in</a:t>
            </a:r>
            <a:r>
              <a:rPr lang="en-US" dirty="0" smtClean="0">
                <a:solidFill>
                  <a:schemeClr val="accent3">
                    <a:lumMod val="20000"/>
                    <a:lumOff val="80000"/>
                  </a:schemeClr>
                </a:solidFill>
                <a:latin typeface="Times New Roman" pitchFamily="18" charset="0"/>
                <a:cs typeface="Times New Roman" pitchFamily="18" charset="0"/>
              </a:rPr>
              <a:t> </a:t>
            </a:r>
            <a:r>
              <a:rPr lang="en-US" sz="2400" b="1" dirty="0" smtClean="0">
                <a:solidFill>
                  <a:schemeClr val="accent3">
                    <a:lumMod val="20000"/>
                    <a:lumOff val="80000"/>
                  </a:schemeClr>
                </a:solidFill>
                <a:latin typeface="Times New Roman" pitchFamily="18" charset="0"/>
                <a:cs typeface="Times New Roman" pitchFamily="18" charset="0"/>
              </a:rPr>
              <a:t>190 countries.</a:t>
            </a:r>
            <a:endParaRPr lang="en-US" dirty="0" smtClean="0">
              <a:solidFill>
                <a:schemeClr val="accent3">
                  <a:lumMod val="20000"/>
                  <a:lumOff val="80000"/>
                </a:schemeClr>
              </a:solidFill>
              <a:latin typeface="Times New Roman" pitchFamily="18" charset="0"/>
              <a:cs typeface="Times New Roman" pitchFamily="18" charset="0"/>
            </a:endParaRP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Revenue as per NSE/NYSE</a:t>
            </a:r>
            <a:endParaRPr lang="en-US" dirty="0">
              <a:latin typeface="Times New Roman" pitchFamily="18" charset="0"/>
              <a:cs typeface="Times New Roman" pitchFamily="18" charset="0"/>
            </a:endParaRPr>
          </a:p>
        </p:txBody>
      </p:sp>
      <p:sp>
        <p:nvSpPr>
          <p:cNvPr id="4" name="Content Placeholder 2"/>
          <p:cNvSpPr txBox="1">
            <a:spLocks noGrp="1"/>
          </p:cNvSpPr>
          <p:nvPr>
            <p:ph idx="1"/>
          </p:nvPr>
        </p:nvSpPr>
        <p:spPr>
          <a:xfrm>
            <a:off x="1066800" y="1828800"/>
            <a:ext cx="6709906" cy="4195481"/>
          </a:xfrm>
          <a:prstGeom prst="rect">
            <a:avLst/>
          </a:prstGeom>
          <a:blipFill>
            <a:blip r:embed="rId2"/>
            <a:stretch>
              <a:fillRect/>
            </a:stretch>
          </a:blipFill>
        </p:spPr>
        <p:txBody>
          <a:bodyPr vert="horz" lIns="91440" tIns="45720" rIns="91440" bIns="45720" rtlCol="0">
            <a:normAutofit/>
          </a:bodyPr>
          <a:lstStyle/>
          <a:p>
            <a:pPr marL="342900" marR="0" lvl="0" indent="-34290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None/>
              <a:tabLst/>
              <a:defRPr/>
            </a:pPr>
            <a:r>
              <a:rPr kumimoji="0" lang="en-US" sz="2000" b="0" i="0" u="none" strike="noStrike" kern="1200" cap="none" spc="0" normalizeH="0" baseline="0" noProof="0" smtClean="0">
                <a:ln>
                  <a:noFill/>
                </a:ln>
                <a:solidFill>
                  <a:schemeClr val="tx1"/>
                </a:solidFill>
                <a:effectLst/>
                <a:uLnTx/>
                <a:uFillTx/>
                <a:latin typeface="+mj-lt"/>
                <a:ea typeface="+mj-ea"/>
                <a:cs typeface="+mj-cs"/>
              </a:rPr>
              <a:t>  </a:t>
            </a:r>
            <a:endParaRPr kumimoji="0" lang="en-US" sz="2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Leadership  </a:t>
            </a:r>
            <a:r>
              <a:rPr lang="en-US" dirty="0" err="1" smtClean="0">
                <a:latin typeface="Times New Roman" pitchFamily="18" charset="0"/>
                <a:cs typeface="Times New Roman" pitchFamily="18" charset="0"/>
              </a:rPr>
              <a:t>Hirerachy</a:t>
            </a:r>
            <a:endParaRPr lang="en-US" dirty="0">
              <a:latin typeface="Times New Roman" pitchFamily="18" charset="0"/>
              <a:cs typeface="Times New Roman" pitchFamily="18" charset="0"/>
            </a:endParaRPr>
          </a:p>
        </p:txBody>
      </p:sp>
      <p:sp>
        <p:nvSpPr>
          <p:cNvPr id="4" name="Content Placeholder 2"/>
          <p:cNvSpPr txBox="1">
            <a:spLocks noGrp="1"/>
          </p:cNvSpPr>
          <p:nvPr>
            <p:ph idx="1"/>
          </p:nvPr>
        </p:nvSpPr>
        <p:spPr>
          <a:xfrm>
            <a:off x="838200" y="1752600"/>
            <a:ext cx="7402116" cy="4500281"/>
          </a:xfrm>
          <a:prstGeom prst="rect">
            <a:avLst/>
          </a:prstGeom>
          <a:blipFill>
            <a:blip r:embed="rId2" cstate="print"/>
            <a:stretch>
              <a:fillRect/>
            </a:stretch>
          </a:blipFill>
        </p:spPr>
        <p:txBody>
          <a:bodyPr vert="horz" lIns="91440" tIns="45720" rIns="91440" bIns="45720" rtlCol="0">
            <a:normAutofit/>
          </a:bodyPr>
          <a:lstStyle/>
          <a:p>
            <a:pPr marL="342900" marR="0" lvl="0" indent="-34290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kumimoji="0" lang="en-US" sz="2000" b="0" i="0" u="none" strike="noStrike" kern="1200" cap="none" spc="0" normalizeH="0" baseline="0" noProof="0" smtClean="0">
                <a:ln>
                  <a:noFill/>
                </a:ln>
                <a:solidFill>
                  <a:schemeClr val="tx1"/>
                </a:solidFill>
                <a:effectLst/>
                <a:uLnTx/>
                <a:uFillTx/>
                <a:latin typeface="+mj-lt"/>
                <a:ea typeface="+mj-ea"/>
                <a:cs typeface="+mj-cs"/>
              </a:rPr>
              <a:t> </a:t>
            </a:r>
            <a:endParaRPr kumimoji="0" lang="en-US" sz="2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latin typeface="Times New Roman" pitchFamily="18" charset="0"/>
                <a:cs typeface="Times New Roman" pitchFamily="18" charset="0"/>
              </a:rPr>
              <a:t>Employee Base country wise</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a:xfrm>
            <a:off x="685800" y="1752601"/>
            <a:ext cx="7924800" cy="4495800"/>
          </a:xfrm>
        </p:spPr>
        <p:txBody>
          <a:bodyPr>
            <a:normAutofit lnSpcReduction="10000"/>
          </a:bodyPr>
          <a:lstStyle/>
          <a:p>
            <a:pPr algn="just"/>
            <a:r>
              <a:rPr lang="en-US" sz="2400" dirty="0" smtClean="0">
                <a:latin typeface="Times New Roman" pitchFamily="18" charset="0"/>
                <a:cs typeface="Times New Roman" pitchFamily="18" charset="0"/>
              </a:rPr>
              <a:t>Microsoft Corporation is a major international technology company, with around 122,000 full-time employees in the United States in fiscal year 2022. Another 99,000 of Microsoft's full-time employees are located outside the company's home market bringing the total number of full-time employees </a:t>
            </a:r>
            <a:r>
              <a:rPr lang="en-US" sz="2400" dirty="0" smtClean="0">
                <a:latin typeface="Times New Roman" pitchFamily="18" charset="0"/>
                <a:cs typeface="Times New Roman" pitchFamily="18" charset="0"/>
              </a:rPr>
              <a:t>worldwide to </a:t>
            </a:r>
            <a:r>
              <a:rPr lang="en-US" sz="2400" dirty="0" smtClean="0">
                <a:latin typeface="Times New Roman" pitchFamily="18" charset="0"/>
                <a:cs typeface="Times New Roman" pitchFamily="18" charset="0"/>
              </a:rPr>
              <a:t>around 221,000. The employees of Microsoft's are distributed over four main business units - operations, product research and development, sales and marketing, and general and administration</a:t>
            </a:r>
            <a:r>
              <a:rPr lang="en-US" sz="2400" dirty="0" smtClean="0">
                <a:latin typeface="Times New Roman" pitchFamily="18" charset="0"/>
                <a:cs typeface="Times New Roman" pitchFamily="18" charset="0"/>
              </a:rPr>
              <a:t>.</a:t>
            </a:r>
          </a:p>
          <a:p>
            <a:pPr algn="just"/>
            <a:r>
              <a:rPr lang="en-US" sz="2400" b="1" dirty="0" smtClean="0"/>
              <a:t>34%</a:t>
            </a:r>
            <a:r>
              <a:rPr lang="en-US" sz="2400" dirty="0" smtClean="0"/>
              <a:t> of Microsoft employees are Indians. 28% of IBM employees are Indians</a:t>
            </a:r>
            <a:endParaRPr lang="en-US" sz="24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Times New Roman" pitchFamily="18" charset="0"/>
                <a:cs typeface="Times New Roman" pitchFamily="18" charset="0"/>
              </a:rPr>
              <a:t>Ranking of Company </a:t>
            </a:r>
            <a:r>
              <a:rPr lang="en-US" sz="2400" b="1" dirty="0" smtClean="0">
                <a:solidFill>
                  <a:schemeClr val="tx1"/>
                </a:solidFill>
                <a:latin typeface="Times New Roman" pitchFamily="18" charset="0"/>
                <a:cs typeface="Times New Roman" pitchFamily="18" charset="0"/>
              </a:rPr>
              <a:t>(Fortune 500)</a:t>
            </a:r>
            <a:endParaRPr lang="en-US" dirty="0"/>
          </a:p>
        </p:txBody>
      </p:sp>
      <p:sp>
        <p:nvSpPr>
          <p:cNvPr id="3" name="Content Placeholder 2"/>
          <p:cNvSpPr>
            <a:spLocks noGrp="1"/>
          </p:cNvSpPr>
          <p:nvPr>
            <p:ph idx="1"/>
          </p:nvPr>
        </p:nvSpPr>
        <p:spPr>
          <a:xfrm>
            <a:off x="827484" y="2052919"/>
            <a:ext cx="7783116" cy="4195481"/>
          </a:xfrm>
        </p:spPr>
        <p:txBody>
          <a:bodyPr>
            <a:normAutofit/>
          </a:bodyPr>
          <a:lstStyle/>
          <a:p>
            <a:r>
              <a:rPr lang="en-US" sz="2400" dirty="0" smtClean="0">
                <a:latin typeface="Times New Roman" pitchFamily="18" charset="0"/>
                <a:cs typeface="Times New Roman" pitchFamily="18" charset="0"/>
              </a:rPr>
              <a:t>Microsoft ranks  </a:t>
            </a:r>
            <a:r>
              <a:rPr lang="en-US" sz="2400" b="1" dirty="0" smtClean="0">
                <a:latin typeface="Times New Roman" pitchFamily="18" charset="0"/>
                <a:cs typeface="Times New Roman" pitchFamily="18" charset="0"/>
              </a:rPr>
              <a:t>No. 14 </a:t>
            </a:r>
            <a:r>
              <a:rPr lang="en-US" sz="2400" dirty="0" smtClean="0">
                <a:latin typeface="Times New Roman" pitchFamily="18" charset="0"/>
                <a:cs typeface="Times New Roman" pitchFamily="18" charset="0"/>
              </a:rPr>
              <a:t>on Fortune’s 500.</a:t>
            </a:r>
          </a:p>
          <a:p>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Technologies used in Microsoft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 typeface="Wingdings" pitchFamily="2" charset="2"/>
              <a:buChar char="v"/>
            </a:pPr>
            <a:r>
              <a:rPr lang="en-US" sz="3600" b="1" u="sng" dirty="0" smtClean="0">
                <a:latin typeface="Times New Roman" pitchFamily="18" charset="0"/>
                <a:cs typeface="Times New Roman" pitchFamily="18" charset="0"/>
              </a:rPr>
              <a:t>Microsoft</a:t>
            </a:r>
          </a:p>
          <a:p>
            <a:pPr>
              <a:buFont typeface="Arial" pitchFamily="34" charset="0"/>
              <a:buChar char="•"/>
            </a:pPr>
            <a:r>
              <a:rPr lang="en-US" b="1" dirty="0" smtClean="0">
                <a:latin typeface="Times New Roman" pitchFamily="18" charset="0"/>
                <a:cs typeface="Times New Roman" pitchFamily="18" charset="0"/>
              </a:rPr>
              <a:t>VB.net</a:t>
            </a:r>
          </a:p>
          <a:p>
            <a:pPr>
              <a:buFont typeface="Arial" pitchFamily="34" charset="0"/>
              <a:buChar char="•"/>
            </a:pPr>
            <a:r>
              <a:rPr lang="en-US" b="1" dirty="0" smtClean="0">
                <a:latin typeface="Times New Roman" pitchFamily="18" charset="0"/>
                <a:cs typeface="Times New Roman" pitchFamily="18" charset="0"/>
              </a:rPr>
              <a:t>Asp.net</a:t>
            </a:r>
          </a:p>
          <a:p>
            <a:pPr>
              <a:buFont typeface="Arial" pitchFamily="34" charset="0"/>
              <a:buChar char="•"/>
            </a:pPr>
            <a:r>
              <a:rPr lang="en-US" b="1" dirty="0" smtClean="0">
                <a:latin typeface="Times New Roman" pitchFamily="18" charset="0"/>
                <a:cs typeface="Times New Roman" pitchFamily="18" charset="0"/>
              </a:rPr>
              <a:t>Azure</a:t>
            </a:r>
          </a:p>
          <a:p>
            <a:pPr>
              <a:buFont typeface="Arial" pitchFamily="34" charset="0"/>
              <a:buChar char="•"/>
            </a:pPr>
            <a:r>
              <a:rPr lang="en-US" b="1" dirty="0" smtClean="0">
                <a:latin typeface="Times New Roman" pitchFamily="18" charset="0"/>
                <a:cs typeface="Times New Roman" pitchFamily="18" charset="0"/>
              </a:rPr>
              <a:t>MVC</a:t>
            </a:r>
          </a:p>
          <a:p>
            <a:pPr>
              <a:buFont typeface="Arial" pitchFamily="34" charset="0"/>
              <a:buChar char="•"/>
            </a:pPr>
            <a:r>
              <a:rPr lang="en-US" b="1" dirty="0" err="1" smtClean="0">
                <a:latin typeface="Times New Roman" pitchFamily="18" charset="0"/>
                <a:cs typeface="Times New Roman" pitchFamily="18" charset="0"/>
              </a:rPr>
              <a:t>Jquery</a:t>
            </a:r>
            <a:endParaRPr lang="en-US" b="1" dirty="0" smtClean="0">
              <a:latin typeface="Times New Roman" pitchFamily="18" charset="0"/>
              <a:cs typeface="Times New Roman" pitchFamily="18" charset="0"/>
            </a:endParaRPr>
          </a:p>
          <a:p>
            <a:pPr>
              <a:buFont typeface="Arial" pitchFamily="34" charset="0"/>
              <a:buChar char="•"/>
            </a:pPr>
            <a:r>
              <a:rPr lang="en-US" b="1" dirty="0" smtClean="0">
                <a:latin typeface="Times New Roman" pitchFamily="18" charset="0"/>
                <a:cs typeface="Times New Roman" pitchFamily="18" charset="0"/>
              </a:rPr>
              <a:t>Java script</a:t>
            </a:r>
          </a:p>
          <a:p>
            <a:pPr>
              <a:buFont typeface="Arial" pitchFamily="34" charset="0"/>
              <a:buChar char="•"/>
            </a:pPr>
            <a:r>
              <a:rPr lang="en-US" b="1" dirty="0" smtClean="0">
                <a:latin typeface="Times New Roman" pitchFamily="18" charset="0"/>
                <a:cs typeface="Times New Roman" pitchFamily="18" charset="0"/>
              </a:rPr>
              <a:t>Xml</a:t>
            </a:r>
          </a:p>
          <a:p>
            <a:pPr>
              <a:buNone/>
            </a:pPr>
            <a:endParaRPr lang="en-US" b="1" dirty="0" smtClean="0">
              <a:latin typeface="Times New Roman" pitchFamily="18" charset="0"/>
              <a:cs typeface="Times New Roman" pitchFamily="18" charset="0"/>
            </a:endParaRP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452718"/>
            <a:ext cx="7364016" cy="1400530"/>
          </a:xfrm>
        </p:spPr>
        <p:txBody>
          <a:bodyPr/>
          <a:lstStyle/>
          <a:p>
            <a:r>
              <a:rPr lang="en-US" sz="4000" b="1" dirty="0" smtClean="0">
                <a:solidFill>
                  <a:schemeClr val="tx1"/>
                </a:solidFill>
                <a:latin typeface="Times New Roman" pitchFamily="18" charset="0"/>
                <a:cs typeface="Times New Roman" pitchFamily="18" charset="0"/>
              </a:rPr>
              <a:t>Operations verticals of the </a:t>
            </a:r>
            <a:r>
              <a:rPr lang="en-US" sz="4000" b="1" dirty="0" smtClean="0">
                <a:solidFill>
                  <a:schemeClr val="tx1"/>
                </a:solidFill>
                <a:latin typeface="Times New Roman" pitchFamily="18" charset="0"/>
                <a:cs typeface="Times New Roman" pitchFamily="18" charset="0"/>
              </a:rPr>
              <a:t>Microsoft</a:t>
            </a:r>
            <a:endParaRPr lang="en-US" dirty="0"/>
          </a:p>
        </p:txBody>
      </p:sp>
      <p:sp>
        <p:nvSpPr>
          <p:cNvPr id="3" name="Content Placeholder 2"/>
          <p:cNvSpPr>
            <a:spLocks noGrp="1"/>
          </p:cNvSpPr>
          <p:nvPr>
            <p:ph idx="1"/>
          </p:nvPr>
        </p:nvSpPr>
        <p:spPr>
          <a:xfrm>
            <a:off x="827484" y="2052919"/>
            <a:ext cx="7554516" cy="4195481"/>
          </a:xfrm>
        </p:spPr>
        <p:txBody>
          <a:bodyPr>
            <a:normAutofit/>
          </a:bodyPr>
          <a:lstStyle/>
          <a:p>
            <a:pPr algn="just"/>
            <a:r>
              <a:rPr lang="en-US" sz="2400" dirty="0" smtClean="0">
                <a:latin typeface="Times New Roman" pitchFamily="18" charset="0"/>
                <a:cs typeface="Times New Roman" pitchFamily="18" charset="0"/>
              </a:rPr>
              <a:t>We </a:t>
            </a:r>
            <a:r>
              <a:rPr lang="en-US" sz="2400" b="1" dirty="0" smtClean="0">
                <a:latin typeface="Times New Roman" pitchFamily="18" charset="0"/>
                <a:cs typeface="Times New Roman" pitchFamily="18" charset="0"/>
              </a:rPr>
              <a:t>develop and market software, services, and hardware</a:t>
            </a:r>
            <a:r>
              <a:rPr lang="en-US" sz="2400" dirty="0" smtClean="0">
                <a:latin typeface="Times New Roman" pitchFamily="18" charset="0"/>
                <a:cs typeface="Times New Roman" pitchFamily="18" charset="0"/>
              </a:rPr>
              <a:t> that deliver new opportunities, greater convenience, and enhanced value to people's </a:t>
            </a:r>
            <a:r>
              <a:rPr lang="en-US" sz="2400" dirty="0" smtClean="0">
                <a:latin typeface="Times New Roman" pitchFamily="18" charset="0"/>
                <a:cs typeface="Times New Roman" pitchFamily="18" charset="0"/>
              </a:rPr>
              <a:t>lives.</a:t>
            </a:r>
          </a:p>
          <a:p>
            <a:pPr algn="just">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Microsoft Search has two types of verticals, out of the box or default and custom verticals. The default verticals, such as </a:t>
            </a:r>
            <a:r>
              <a:rPr lang="en-US" sz="2400" b="1" dirty="0" smtClean="0">
                <a:latin typeface="Times New Roman" pitchFamily="18" charset="0"/>
                <a:cs typeface="Times New Roman" pitchFamily="18" charset="0"/>
              </a:rPr>
              <a:t>All, Files, and People</a:t>
            </a:r>
            <a:r>
              <a:rPr lang="en-US" sz="2400" dirty="0" smtClean="0">
                <a:latin typeface="Times New Roman" pitchFamily="18" charset="0"/>
                <a:cs typeface="Times New Roman" pitchFamily="18" charset="0"/>
              </a:rPr>
              <a:t>, create easy access to the most commonly used search results.</a:t>
            </a:r>
            <a:endParaRPr lang="en-US" sz="2400"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chemeClr val="tx1"/>
                </a:solidFill>
                <a:latin typeface="Times New Roman" pitchFamily="18" charset="0"/>
                <a:cs typeface="Times New Roman" pitchFamily="18" charset="0"/>
              </a:rPr>
              <a:t>Major Products &amp; Service of the Amazon</a:t>
            </a:r>
            <a:endParaRPr lang="en-US" dirty="0"/>
          </a:p>
        </p:txBody>
      </p:sp>
      <p:sp>
        <p:nvSpPr>
          <p:cNvPr id="3" name="Content Placeholder 2"/>
          <p:cNvSpPr>
            <a:spLocks noGrp="1"/>
          </p:cNvSpPr>
          <p:nvPr>
            <p:ph idx="1"/>
          </p:nvPr>
        </p:nvSpPr>
        <p:spPr/>
        <p:txBody>
          <a:bodyPr/>
          <a:lstStyle/>
          <a:p>
            <a:endParaRPr lang="en-US" b="1" dirty="0" smtClean="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Microsoft </a:t>
            </a:r>
            <a:r>
              <a:rPr lang="en-US" b="1" dirty="0" smtClean="0">
                <a:latin typeface="Times New Roman" pitchFamily="18" charset="0"/>
                <a:cs typeface="Times New Roman" pitchFamily="18" charset="0"/>
              </a:rPr>
              <a:t>Azure. Azure is Microsoft's big enterprise cloud, offered as a </a:t>
            </a:r>
            <a:r>
              <a:rPr lang="en-US" b="1" dirty="0" err="1" smtClean="0">
                <a:latin typeface="Times New Roman" pitchFamily="18" charset="0"/>
                <a:cs typeface="Times New Roman" pitchFamily="18" charset="0"/>
              </a:rPr>
              <a:t>PaaS</a:t>
            </a:r>
            <a:r>
              <a:rPr lang="en-US" b="1" dirty="0" smtClean="0">
                <a:latin typeface="Times New Roman" pitchFamily="18" charset="0"/>
                <a:cs typeface="Times New Roman" pitchFamily="18" charset="0"/>
              </a:rPr>
              <a:t> and </a:t>
            </a:r>
            <a:r>
              <a:rPr lang="en-US" b="1" dirty="0" err="1" smtClean="0">
                <a:latin typeface="Times New Roman" pitchFamily="18" charset="0"/>
                <a:cs typeface="Times New Roman" pitchFamily="18" charset="0"/>
              </a:rPr>
              <a:t>IaaS</a:t>
            </a:r>
            <a:r>
              <a:rPr lang="en-US" b="1" dirty="0" smtClean="0">
                <a:latin typeface="Times New Roman" pitchFamily="18" charset="0"/>
                <a:cs typeface="Times New Roman" pitchFamily="18" charset="0"/>
              </a:rPr>
              <a:t> service. </a:t>
            </a:r>
            <a:r>
              <a:rPr lang="en-US" b="1" dirty="0" smtClean="0">
                <a:latin typeface="Times New Roman" pitchFamily="18" charset="0"/>
                <a:cs typeface="Times New Roman" pitchFamily="18" charset="0"/>
              </a:rPr>
              <a:t>...</a:t>
            </a:r>
          </a:p>
          <a:p>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MS Office 365. </a:t>
            </a: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Microsoft SQL Server with MS System Center. </a:t>
            </a:r>
            <a:r>
              <a:rPr lang="en-US" b="1" dirty="0" smtClean="0">
                <a:latin typeface="Times New Roman" pitchFamily="18" charset="0"/>
                <a:cs typeface="Times New Roman" pitchFamily="18" charset="0"/>
              </a:rPr>
              <a:t>...</a:t>
            </a:r>
          </a:p>
          <a:p>
            <a:r>
              <a:rPr lang="en-US" b="1" dirty="0" smtClean="0">
                <a:latin typeface="Times New Roman" pitchFamily="18" charset="0"/>
                <a:cs typeface="Times New Roman" pitchFamily="18" charset="0"/>
              </a:rPr>
              <a:t>Enterprise </a:t>
            </a:r>
            <a:r>
              <a:rPr lang="en-US" b="1" dirty="0" smtClean="0">
                <a:latin typeface="Times New Roman" pitchFamily="18" charset="0"/>
                <a:cs typeface="Times New Roman" pitchFamily="18" charset="0"/>
              </a:rPr>
              <a:t>Mobility Suite. </a:t>
            </a:r>
            <a:r>
              <a:rPr lang="en-US" b="1" dirty="0" smtClean="0">
                <a:latin typeface="Times New Roman" pitchFamily="18" charset="0"/>
                <a:cs typeface="Times New Roman" pitchFamily="18" charset="0"/>
              </a:rPr>
              <a:t>...</a:t>
            </a:r>
          </a:p>
          <a:p>
            <a:r>
              <a:rPr lang="en-US" b="1" dirty="0" smtClean="0">
                <a:latin typeface="Times New Roman" pitchFamily="18" charset="0"/>
                <a:cs typeface="Times New Roman" pitchFamily="18" charset="0"/>
              </a:rPr>
              <a:t>Microsoft </a:t>
            </a:r>
            <a:r>
              <a:rPr lang="en-US" b="1" dirty="0" smtClean="0">
                <a:latin typeface="Times New Roman" pitchFamily="18" charset="0"/>
                <a:cs typeface="Times New Roman" pitchFamily="18" charset="0"/>
              </a:rPr>
              <a:t>Visual Studio</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Role’s  I am </a:t>
            </a:r>
            <a:r>
              <a:rPr lang="en-US" dirty="0" err="1" smtClean="0">
                <a:latin typeface="Times New Roman" pitchFamily="18" charset="0"/>
                <a:cs typeface="Times New Roman" pitchFamily="18" charset="0"/>
              </a:rPr>
              <a:t>intrested</a:t>
            </a:r>
            <a:r>
              <a:rPr lang="en-US" dirty="0" smtClean="0">
                <a:latin typeface="Times New Roman" pitchFamily="18" charset="0"/>
                <a:cs typeface="Times New Roman" pitchFamily="18" charset="0"/>
              </a:rPr>
              <a:t> in the Amazon.</a:t>
            </a:r>
            <a:endParaRPr lang="en-US" dirty="0"/>
          </a:p>
        </p:txBody>
      </p:sp>
      <p:sp>
        <p:nvSpPr>
          <p:cNvPr id="3" name="Content Placeholder 2"/>
          <p:cNvSpPr>
            <a:spLocks noGrp="1"/>
          </p:cNvSpPr>
          <p:nvPr>
            <p:ph idx="1"/>
          </p:nvPr>
        </p:nvSpPr>
        <p:spPr>
          <a:xfrm>
            <a:off x="827484" y="2052919"/>
            <a:ext cx="7554516" cy="4195481"/>
          </a:xfrm>
        </p:spPr>
        <p:txBody>
          <a:bodyPr>
            <a:noAutofit/>
          </a:bodyPr>
          <a:lstStyle/>
          <a:p>
            <a:endParaRPr lang="en-US" sz="3200" dirty="0" smtClean="0"/>
          </a:p>
          <a:p>
            <a:endParaRPr lang="en-US" sz="3200" dirty="0" smtClean="0"/>
          </a:p>
          <a:p>
            <a:endParaRPr lang="en-US" sz="3200" dirty="0" smtClean="0"/>
          </a:p>
          <a:p>
            <a:pPr>
              <a:buNone/>
            </a:pPr>
            <a:endParaRPr lang="en-US" sz="3200" dirty="0" smtClean="0"/>
          </a:p>
          <a:p>
            <a:endParaRPr lang="en-US" sz="3200" dirty="0" smtClean="0"/>
          </a:p>
          <a:p>
            <a:pPr algn="ctr">
              <a:buNone/>
            </a:pPr>
            <a:r>
              <a:rPr lang="en-US" sz="3200" b="1" dirty="0" smtClean="0">
                <a:latin typeface="Times New Roman" pitchFamily="18" charset="0"/>
                <a:cs typeface="Times New Roman" pitchFamily="18" charset="0"/>
              </a:rPr>
              <a:t>Software Development Engineer</a:t>
            </a:r>
            <a:endParaRPr lang="en-US" sz="3200" b="1" dirty="0">
              <a:latin typeface="Times New Roman" pitchFamily="18" charset="0"/>
              <a:cs typeface="Times New Roman" pitchFamily="18" charset="0"/>
            </a:endParaRPr>
          </a:p>
        </p:txBody>
      </p:sp>
      <p:sp>
        <p:nvSpPr>
          <p:cNvPr id="4" name="Rounded Rectangle 3"/>
          <p:cNvSpPr/>
          <p:nvPr/>
        </p:nvSpPr>
        <p:spPr>
          <a:xfrm>
            <a:off x="2819400" y="2057400"/>
            <a:ext cx="3657600" cy="2667000"/>
          </a:xfrm>
          <a:prstGeom prst="round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516416" cy="1400530"/>
          </a:xfrm>
        </p:spPr>
        <p:txBody>
          <a:bodyPr/>
          <a:lstStyle/>
          <a:p>
            <a:r>
              <a:rPr lang="en-US" sz="4400" b="1" dirty="0" smtClean="0">
                <a:solidFill>
                  <a:schemeClr val="tx1"/>
                </a:solidFill>
                <a:latin typeface="Times New Roman" pitchFamily="18" charset="0"/>
                <a:cs typeface="Times New Roman" pitchFamily="18" charset="0"/>
              </a:rPr>
              <a:t>Packages offered by the Company</a:t>
            </a:r>
            <a:endParaRPr lang="en-US" sz="4400" dirty="0"/>
          </a:p>
        </p:txBody>
      </p:sp>
      <p:sp>
        <p:nvSpPr>
          <p:cNvPr id="4" name="Rectangle 3"/>
          <p:cNvSpPr/>
          <p:nvPr/>
        </p:nvSpPr>
        <p:spPr>
          <a:xfrm>
            <a:off x="1676400" y="4876800"/>
            <a:ext cx="6096000"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latin typeface="Times New Roman" pitchFamily="18" charset="0"/>
                <a:cs typeface="Times New Roman" pitchFamily="18" charset="0"/>
              </a:rPr>
              <a:t>Role- Software Development Engineer</a:t>
            </a:r>
          </a:p>
          <a:p>
            <a:r>
              <a:rPr lang="en-US" sz="2800" b="1" dirty="0" smtClean="0">
                <a:latin typeface="Times New Roman" pitchFamily="18" charset="0"/>
                <a:cs typeface="Times New Roman" pitchFamily="18" charset="0"/>
              </a:rPr>
              <a:t>Package:-  12 </a:t>
            </a:r>
            <a:r>
              <a:rPr lang="en-US" sz="2800" b="1" dirty="0" err="1" smtClean="0">
                <a:latin typeface="Times New Roman" pitchFamily="18" charset="0"/>
                <a:cs typeface="Times New Roman" pitchFamily="18" charset="0"/>
              </a:rPr>
              <a:t>Lakhs</a:t>
            </a:r>
            <a:r>
              <a:rPr lang="en-US" sz="2800" b="1" dirty="0" smtClean="0">
                <a:latin typeface="Times New Roman" pitchFamily="18" charset="0"/>
                <a:cs typeface="Times New Roman" pitchFamily="18" charset="0"/>
              </a:rPr>
              <a:t> to 50 </a:t>
            </a:r>
            <a:r>
              <a:rPr lang="en-US" sz="2800" b="1" dirty="0" err="1" smtClean="0">
                <a:latin typeface="Times New Roman" pitchFamily="18" charset="0"/>
                <a:cs typeface="Times New Roman" pitchFamily="18" charset="0"/>
              </a:rPr>
              <a:t>Lakhs</a:t>
            </a:r>
            <a:endParaRPr lang="en-US" sz="2800" b="1" dirty="0">
              <a:latin typeface="Times New Roman" pitchFamily="18" charset="0"/>
              <a:cs typeface="Times New Roman" pitchFamily="18" charset="0"/>
            </a:endParaRPr>
          </a:p>
        </p:txBody>
      </p:sp>
      <p:sp>
        <p:nvSpPr>
          <p:cNvPr id="5" name="Rounded Rectangle 4"/>
          <p:cNvSpPr/>
          <p:nvPr/>
        </p:nvSpPr>
        <p:spPr>
          <a:xfrm>
            <a:off x="2667000" y="2209800"/>
            <a:ext cx="3657600" cy="2667000"/>
          </a:xfrm>
          <a:prstGeom prst="round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Times New Roman" pitchFamily="18" charset="0"/>
                <a:cs typeface="Times New Roman" pitchFamily="18" charset="0"/>
              </a:rPr>
              <a:t>Year of Existence and History</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609600" y="2052919"/>
            <a:ext cx="8001000" cy="4195481"/>
          </a:xfrm>
        </p:spPr>
        <p:txBody>
          <a:bodyPr>
            <a:normAutofit/>
          </a:bodyPr>
          <a:lstStyle/>
          <a:p>
            <a:r>
              <a:rPr lang="en-US" sz="2400" dirty="0" smtClean="0">
                <a:solidFill>
                  <a:schemeClr val="accent3">
                    <a:lumMod val="20000"/>
                    <a:lumOff val="80000"/>
                  </a:schemeClr>
                </a:solidFill>
                <a:latin typeface="Times New Roman" pitchFamily="18" charset="0"/>
                <a:cs typeface="Times New Roman" pitchFamily="18" charset="0"/>
              </a:rPr>
              <a:t>Amazon was founded by Jeff </a:t>
            </a:r>
            <a:r>
              <a:rPr lang="en-US" sz="2400" dirty="0" err="1" smtClean="0">
                <a:solidFill>
                  <a:schemeClr val="accent3">
                    <a:lumMod val="20000"/>
                    <a:lumOff val="80000"/>
                  </a:schemeClr>
                </a:solidFill>
                <a:latin typeface="Times New Roman" pitchFamily="18" charset="0"/>
                <a:cs typeface="Times New Roman" pitchFamily="18" charset="0"/>
              </a:rPr>
              <a:t>Bezos</a:t>
            </a:r>
            <a:r>
              <a:rPr lang="en-US" sz="2400" dirty="0" smtClean="0">
                <a:solidFill>
                  <a:schemeClr val="accent3">
                    <a:lumMod val="20000"/>
                    <a:lumOff val="80000"/>
                  </a:schemeClr>
                </a:solidFill>
                <a:latin typeface="Times New Roman" pitchFamily="18" charset="0"/>
                <a:cs typeface="Times New Roman" pitchFamily="18" charset="0"/>
              </a:rPr>
              <a:t> from his garage in Bellevue, Washington, on </a:t>
            </a:r>
            <a:r>
              <a:rPr lang="en-US" sz="2400" b="1" dirty="0" smtClean="0">
                <a:solidFill>
                  <a:schemeClr val="accent3">
                    <a:lumMod val="20000"/>
                    <a:lumOff val="80000"/>
                  </a:schemeClr>
                </a:solidFill>
                <a:latin typeface="Times New Roman" pitchFamily="18" charset="0"/>
                <a:cs typeface="Times New Roman" pitchFamily="18" charset="0"/>
              </a:rPr>
              <a:t>July 5, 1994</a:t>
            </a:r>
            <a:r>
              <a:rPr lang="en-US" sz="2400" dirty="0" smtClean="0">
                <a:solidFill>
                  <a:schemeClr val="accent3">
                    <a:lumMod val="20000"/>
                    <a:lumOff val="80000"/>
                  </a:schemeClr>
                </a:solidFill>
                <a:latin typeface="Times New Roman" pitchFamily="18" charset="0"/>
                <a:cs typeface="Times New Roman" pitchFamily="18" charset="0"/>
              </a:rPr>
              <a:t>. Initially an online marketplace for books, it has expanded into a multitude of product categories: a strategy that has earned it the moniker The Everything Store.</a:t>
            </a:r>
          </a:p>
          <a:p>
            <a:r>
              <a:rPr lang="en-US" sz="2400" dirty="0" smtClean="0">
                <a:solidFill>
                  <a:schemeClr val="tx2"/>
                </a:solidFill>
                <a:latin typeface="Times New Roman" pitchFamily="18" charset="0"/>
                <a:cs typeface="Times New Roman" pitchFamily="18" charset="0"/>
              </a:rPr>
              <a:t>In </a:t>
            </a:r>
            <a:r>
              <a:rPr lang="en-US" sz="2400" b="1" dirty="0" smtClean="0">
                <a:solidFill>
                  <a:schemeClr val="tx2"/>
                </a:solidFill>
                <a:latin typeface="Times New Roman" pitchFamily="18" charset="0"/>
                <a:cs typeface="Times New Roman" pitchFamily="18" charset="0"/>
              </a:rPr>
              <a:t>1994</a:t>
            </a:r>
            <a:r>
              <a:rPr lang="en-US" sz="2400" dirty="0" smtClean="0">
                <a:solidFill>
                  <a:schemeClr val="tx2"/>
                </a:solidFill>
                <a:latin typeface="Times New Roman" pitchFamily="18" charset="0"/>
                <a:cs typeface="Times New Roman" pitchFamily="18" charset="0"/>
              </a:rPr>
              <a:t> Jeff </a:t>
            </a:r>
            <a:r>
              <a:rPr lang="en-US" sz="2400" dirty="0" err="1" smtClean="0">
                <a:solidFill>
                  <a:schemeClr val="tx2"/>
                </a:solidFill>
                <a:latin typeface="Times New Roman" pitchFamily="18" charset="0"/>
                <a:cs typeface="Times New Roman" pitchFamily="18" charset="0"/>
              </a:rPr>
              <a:t>Bezos</a:t>
            </a:r>
            <a:r>
              <a:rPr lang="en-US" sz="2400" dirty="0" smtClean="0">
                <a:solidFill>
                  <a:schemeClr val="tx2"/>
                </a:solidFill>
                <a:latin typeface="Times New Roman" pitchFamily="18" charset="0"/>
                <a:cs typeface="Times New Roman" pitchFamily="18" charset="0"/>
              </a:rPr>
              <a:t>, a former Wall Street hedge fund executive, incorporated Amazon.com, choosing the name primarily because it began with the first letter of the alphabet and because of its association with the vast South American river.</a:t>
            </a:r>
            <a:endParaRPr lang="en-US" sz="2400" dirty="0" smtClean="0">
              <a:solidFill>
                <a:schemeClr val="tx2"/>
              </a:solidFill>
              <a:latin typeface="Times New Roman" pitchFamily="18" charset="0"/>
              <a:cs typeface="Times New Roman" pitchFamily="18" charset="0"/>
            </a:endParaRPr>
          </a:p>
          <a:p>
            <a:pPr>
              <a:buNone/>
            </a:pPr>
            <a:endParaRPr lang="en-US" dirty="0" smtClean="0">
              <a:solidFill>
                <a:schemeClr val="accent3">
                  <a:lumMod val="20000"/>
                  <a:lumOff val="8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solidFill>
                  <a:schemeClr val="tx1"/>
                </a:solidFill>
                <a:latin typeface="Times New Roman" pitchFamily="18" charset="0"/>
                <a:cs typeface="Times New Roman" pitchFamily="18" charset="0"/>
              </a:rPr>
              <a:t>Visit To </a:t>
            </a:r>
            <a:r>
              <a:rPr lang="en-US" sz="4400" dirty="0" err="1" smtClean="0">
                <a:solidFill>
                  <a:schemeClr val="tx1"/>
                </a:solidFill>
                <a:latin typeface="Times New Roman" pitchFamily="18" charset="0"/>
                <a:cs typeface="Times New Roman" pitchFamily="18" charset="0"/>
              </a:rPr>
              <a:t>Lpu</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Pros. &amp; Cons. Of Microsoft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latin typeface="Times New Roman" pitchFamily="18" charset="0"/>
                <a:cs typeface="Times New Roman" pitchFamily="18" charset="0"/>
              </a:rPr>
              <a:t>Reference</a:t>
            </a:r>
            <a:endParaRPr lang="en-US" sz="5400" dirty="0">
              <a:latin typeface="Times New Roman" pitchFamily="18" charset="0"/>
              <a:cs typeface="Times New Roman" pitchFamily="18" charset="0"/>
            </a:endParaRPr>
          </a:p>
        </p:txBody>
      </p:sp>
      <p:sp>
        <p:nvSpPr>
          <p:cNvPr id="3" name="Content Placeholder 2"/>
          <p:cNvSpPr>
            <a:spLocks noGrp="1"/>
          </p:cNvSpPr>
          <p:nvPr>
            <p:ph idx="1"/>
          </p:nvPr>
        </p:nvSpPr>
        <p:spPr>
          <a:xfrm>
            <a:off x="609600" y="2057400"/>
            <a:ext cx="8011716" cy="4195481"/>
          </a:xfrm>
        </p:spPr>
        <p:txBody>
          <a:bodyPr/>
          <a:lstStyle/>
          <a:p>
            <a:r>
              <a:rPr lang="en-US" dirty="0" smtClean="0">
                <a:hlinkClick r:id="rId2"/>
              </a:rPr>
              <a:t>https://www.statista.com/statistics/1032154/microsoft-employees-by-location</a:t>
            </a:r>
            <a:r>
              <a:rPr lang="en-US" dirty="0" smtClean="0">
                <a:hlinkClick r:id="rId2"/>
              </a:rPr>
              <a:t>/</a:t>
            </a:r>
            <a:endParaRPr lang="en-US" dirty="0" smtClean="0"/>
          </a:p>
          <a:p>
            <a:r>
              <a:rPr lang="en-US" dirty="0" smtClean="0">
                <a:hlinkClick r:id="rId3"/>
              </a:rPr>
              <a:t>https://</a:t>
            </a:r>
            <a:r>
              <a:rPr lang="en-US" dirty="0" smtClean="0">
                <a:hlinkClick r:id="rId3"/>
              </a:rPr>
              <a:t>en.wikipedia.org/wiki/Microsoft</a:t>
            </a:r>
            <a:endParaRPr lang="en-US" dirty="0" smtClean="0"/>
          </a:p>
          <a:p>
            <a:r>
              <a:rPr lang="en-US" dirty="0" smtClean="0">
                <a:hlinkClick r:id="rId4"/>
              </a:rPr>
              <a:t>https://</a:t>
            </a:r>
            <a:r>
              <a:rPr lang="en-US" dirty="0" smtClean="0">
                <a:hlinkClick r:id="rId4"/>
              </a:rPr>
              <a:t>www.history.com/this-day-in-history/microsoft-founded</a:t>
            </a:r>
            <a:endParaRPr lang="en-US" dirty="0" smtClean="0"/>
          </a:p>
          <a:p>
            <a:r>
              <a:rPr lang="en-US" dirty="0" smtClean="0">
                <a:hlinkClick r:id="rId5"/>
              </a:rPr>
              <a:t>https://fortune.com/company/microsoft/fortune500</a:t>
            </a:r>
            <a:r>
              <a:rPr lang="en-US" dirty="0" smtClean="0">
                <a:hlinkClick r:id="rId5"/>
              </a:rPr>
              <a:t>/</a:t>
            </a:r>
            <a:endParaRPr lang="en-US" dirty="0" smtClean="0"/>
          </a:p>
          <a:p>
            <a:endParaRPr lang="en-US" dirty="0" smtClean="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819400" y="1905000"/>
            <a:ext cx="4038600" cy="3657600"/>
          </a:xfrm>
          <a:prstGeom prst="roundRect">
            <a:avLst/>
          </a:prstGeom>
          <a:blipFill>
            <a:blip r:embed="rId2" cstate="prin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914400" y="990600"/>
            <a:ext cx="7053542" cy="1171930"/>
          </a:xfrm>
          <a:prstGeom prst="rect">
            <a:avLst/>
          </a:prstGeom>
        </p:spPr>
        <p:txBody>
          <a:bodyPr vert="horz" lIns="91440" tIns="45720" rIns="91440" bIns="45720" rtlCol="0" anchor="b">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A Service</a:t>
            </a:r>
            <a:r>
              <a:rPr kumimoji="0" lang="en-US" sz="48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a:t>
            </a:r>
            <a:r>
              <a:rPr kumimoji="0" lang="en-US" sz="4800" b="0" i="0" u="none" strike="noStrike" kern="1200" cap="none" spc="0" normalizeH="0" baseline="0" noProof="0" dirty="0" smtClean="0">
                <a:ln>
                  <a:noFill/>
                </a:ln>
                <a:solidFill>
                  <a:schemeClr val="tx2"/>
                </a:solidFill>
                <a:effectLst/>
                <a:uLnTx/>
                <a:uFillTx/>
                <a:latin typeface="Times New Roman" pitchFamily="18" charset="0"/>
                <a:ea typeface="+mj-ea"/>
                <a:cs typeface="Times New Roman" pitchFamily="18" charset="0"/>
              </a:rPr>
              <a:t>b</a:t>
            </a:r>
            <a:r>
              <a:rPr kumimoji="0" lang="en-US" sz="48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ased company</a:t>
            </a:r>
            <a:br>
              <a:rPr kumimoji="0" lang="en-US" sz="48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br>
            <a:endParaRPr kumimoji="0" lang="en-US" sz="44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Times New Roman" pitchFamily="18" charset="0"/>
                <a:cs typeface="Times New Roman" pitchFamily="18" charset="0"/>
              </a:rPr>
              <a:t>Brief about the Wipro</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828800"/>
            <a:ext cx="7696200" cy="4195481"/>
          </a:xfrm>
        </p:spPr>
        <p:txBody>
          <a:bodyPr>
            <a:normAutofit/>
          </a:bodyPr>
          <a:lstStyle/>
          <a:p>
            <a:pPr algn="just">
              <a:buNone/>
            </a:pPr>
            <a:endParaRPr lang="en-US" dirty="0" smtClean="0">
              <a:solidFill>
                <a:schemeClr val="accent3">
                  <a:lumMod val="20000"/>
                  <a:lumOff val="80000"/>
                </a:schemeClr>
              </a:solidFill>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Wipro Limited is an Indian multinational corporation that provides information technology, consulting and business process services.</a:t>
            </a:r>
          </a:p>
          <a:p>
            <a:pPr algn="just"/>
            <a:r>
              <a:rPr lang="en-US" sz="2400" b="1" dirty="0" smtClean="0">
                <a:latin typeface="Times New Roman" pitchFamily="18" charset="0"/>
                <a:cs typeface="Times New Roman" pitchFamily="18" charset="0"/>
              </a:rPr>
              <a:t>Wipro Limited (formerly, Western India Palm Refined Oils Limited) is an Indian multinational corporation that provides information technology, consulting and business process services.</a:t>
            </a:r>
            <a:r>
              <a:rPr lang="en-US" sz="2400" dirty="0" smtClean="0"/>
              <a:t> </a:t>
            </a:r>
          </a:p>
          <a:p>
            <a:pPr>
              <a:buNone/>
            </a:pPr>
            <a:r>
              <a:rPr lang="en-US" dirty="0" smtClean="0"/>
              <a:t/>
            </a:r>
            <a:br>
              <a:rPr lang="en-US" dirty="0" smtClean="0"/>
            </a:b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Times New Roman" pitchFamily="18" charset="0"/>
                <a:cs typeface="Times New Roman" pitchFamily="18" charset="0"/>
              </a:rPr>
              <a:t>Year of Existence and History</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609600" y="1371600"/>
            <a:ext cx="8001000" cy="4876800"/>
          </a:xfrm>
        </p:spPr>
        <p:txBody>
          <a:bodyPr>
            <a:noAutofit/>
          </a:bodyPr>
          <a:lstStyle/>
          <a:p>
            <a:pPr algn="just"/>
            <a:r>
              <a:rPr lang="en-US" sz="2400" dirty="0" smtClean="0">
                <a:latin typeface="Times New Roman" pitchFamily="18" charset="0"/>
                <a:cs typeface="Times New Roman" pitchFamily="18" charset="0"/>
              </a:rPr>
              <a:t>Infosys Limited is an Indian multinational information technology company that provides ... Founded, 2 </a:t>
            </a:r>
            <a:r>
              <a:rPr lang="en-US" sz="2400" b="1" dirty="0" smtClean="0">
                <a:latin typeface="Times New Roman" pitchFamily="18" charset="0"/>
                <a:cs typeface="Times New Roman" pitchFamily="18" charset="0"/>
              </a:rPr>
              <a:t>July 1981</a:t>
            </a:r>
            <a:r>
              <a:rPr lang="en-US" sz="2400" dirty="0" smtClean="0">
                <a:latin typeface="Times New Roman" pitchFamily="18" charset="0"/>
                <a:cs typeface="Times New Roman" pitchFamily="18" charset="0"/>
              </a:rPr>
              <a:t>; 41 years ago</a:t>
            </a:r>
            <a:endParaRPr lang="en-US" sz="2400" b="1"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company was incorporated on 29 December 1945 in </a:t>
            </a:r>
            <a:r>
              <a:rPr lang="en-US" sz="2400" dirty="0" err="1" smtClean="0">
                <a:latin typeface="Times New Roman" pitchFamily="18" charset="0"/>
                <a:cs typeface="Times New Roman" pitchFamily="18" charset="0"/>
              </a:rPr>
              <a:t>Amalner</a:t>
            </a:r>
            <a:r>
              <a:rPr lang="en-US" sz="2400" dirty="0" smtClean="0">
                <a:latin typeface="Times New Roman" pitchFamily="18" charset="0"/>
                <a:cs typeface="Times New Roman" pitchFamily="18" charset="0"/>
              </a:rPr>
              <a:t>, India, by Mohamed </a:t>
            </a:r>
            <a:r>
              <a:rPr lang="en-US" sz="2400" dirty="0" err="1" smtClean="0">
                <a:latin typeface="Times New Roman" pitchFamily="18" charset="0"/>
                <a:cs typeface="Times New Roman" pitchFamily="18" charset="0"/>
              </a:rPr>
              <a:t>Premji</a:t>
            </a:r>
            <a:r>
              <a:rPr lang="en-US" sz="2400" dirty="0" smtClean="0">
                <a:latin typeface="Times New Roman" pitchFamily="18" charset="0"/>
                <a:cs typeface="Times New Roman" pitchFamily="18" charset="0"/>
              </a:rPr>
              <a:t> as Western India Vegetable Products Limited, later abbreviated to Wipro. It was initially set up as a manufacturer of vegetable and refined oils under the trade names of </a:t>
            </a:r>
            <a:r>
              <a:rPr lang="en-US" sz="2400" dirty="0" err="1" smtClean="0">
                <a:latin typeface="Times New Roman" pitchFamily="18" charset="0"/>
                <a:cs typeface="Times New Roman" pitchFamily="18" charset="0"/>
              </a:rPr>
              <a:t>Kisan</a:t>
            </a:r>
            <a:r>
              <a:rPr lang="en-US" sz="2400" dirty="0" smtClean="0">
                <a:latin typeface="Times New Roman" pitchFamily="18" charset="0"/>
                <a:cs typeface="Times New Roman" pitchFamily="18" charset="0"/>
              </a:rPr>
              <a:t>, Sunflower, and Camel.</a:t>
            </a:r>
            <a:endParaRPr lang="en-US" sz="2400" dirty="0" smtClean="0">
              <a:solidFill>
                <a:schemeClr val="accent3">
                  <a:lumMod val="20000"/>
                  <a:lumOff val="80000"/>
                </a:schemeClr>
              </a:solidFill>
              <a:latin typeface="Times New Roman" pitchFamily="18" charset="0"/>
              <a:cs typeface="Times New Roman" pitchFamily="18" charset="0"/>
            </a:endParaRPr>
          </a:p>
          <a:p>
            <a:r>
              <a:rPr lang="en-US" sz="2400" dirty="0" smtClean="0">
                <a:latin typeface="Times New Roman" pitchFamily="18" charset="0"/>
                <a:cs typeface="Times New Roman" pitchFamily="18" charset="0"/>
              </a:rPr>
              <a:t>Established in </a:t>
            </a:r>
            <a:r>
              <a:rPr lang="en-US" sz="2400" b="1" dirty="0" smtClean="0">
                <a:latin typeface="Times New Roman" pitchFamily="18" charset="0"/>
                <a:cs typeface="Times New Roman" pitchFamily="18" charset="0"/>
              </a:rPr>
              <a:t>1981</a:t>
            </a:r>
            <a:r>
              <a:rPr lang="en-US" sz="2400" dirty="0" smtClean="0">
                <a:latin typeface="Times New Roman" pitchFamily="18" charset="0"/>
                <a:cs typeface="Times New Roman" pitchFamily="18" charset="0"/>
              </a:rPr>
              <a:t>, Infosys is a NYSE listed global consulting and IT services company with more than 345k employees.</a:t>
            </a:r>
            <a:endParaRPr lang="en-US" sz="2400" dirty="0" smtClean="0">
              <a:solidFill>
                <a:schemeClr val="accent3">
                  <a:lumMod val="20000"/>
                  <a:lumOff val="80000"/>
                </a:schemeClr>
              </a:solidFill>
              <a:latin typeface="Times New Roman" pitchFamily="18" charset="0"/>
              <a:cs typeface="Times New Roman" pitchFamily="18" charset="0"/>
            </a:endParaRPr>
          </a:p>
          <a:p>
            <a:pPr>
              <a:buNone/>
            </a:pPr>
            <a:endParaRPr lang="en-US" sz="2400" dirty="0" smtClean="0">
              <a:solidFill>
                <a:schemeClr val="accent3">
                  <a:lumMod val="20000"/>
                  <a:lumOff val="80000"/>
                </a:schemeClr>
              </a:solidFill>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a:solidFill>
                <a:schemeClr val="accent3">
                  <a:lumMod val="20000"/>
                  <a:lumOff val="8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685800"/>
            <a:ext cx="7745016" cy="1167448"/>
          </a:xfrm>
        </p:spPr>
        <p:txBody>
          <a:bodyPr/>
          <a:lstStyle/>
          <a:p>
            <a:r>
              <a:rPr lang="en-US" sz="2800" b="1" dirty="0" smtClean="0">
                <a:solidFill>
                  <a:schemeClr val="tx1"/>
                </a:solidFill>
                <a:latin typeface="Times New Roman" pitchFamily="18" charset="0"/>
                <a:cs typeface="Times New Roman" pitchFamily="18" charset="0"/>
              </a:rPr>
              <a:t>Country of Origin &amp; Countries for Business</a:t>
            </a:r>
            <a:endParaRPr lang="en-US" sz="28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85800" y="1905000"/>
            <a:ext cx="8077200" cy="3738281"/>
          </a:xfrm>
        </p:spPr>
        <p:txBody>
          <a:bodyPr>
            <a:noAutofit/>
          </a:bodyPr>
          <a:lstStyle/>
          <a:p>
            <a:pPr algn="just">
              <a:buFont typeface="Wingdings" pitchFamily="2" charset="2"/>
              <a:buChar char="v"/>
            </a:pPr>
            <a:r>
              <a:rPr lang="en-US" sz="2400" b="1" u="sng" dirty="0" smtClean="0">
                <a:solidFill>
                  <a:schemeClr val="accent3">
                    <a:lumMod val="20000"/>
                    <a:lumOff val="80000"/>
                  </a:schemeClr>
                </a:solidFill>
                <a:latin typeface="Times New Roman" pitchFamily="18" charset="0"/>
                <a:cs typeface="Times New Roman" pitchFamily="18" charset="0"/>
              </a:rPr>
              <a:t>Wipro</a:t>
            </a:r>
          </a:p>
          <a:p>
            <a:pPr algn="just"/>
            <a:r>
              <a:rPr lang="en-US" sz="2400" b="1" dirty="0" smtClean="0">
                <a:solidFill>
                  <a:schemeClr val="accent3">
                    <a:lumMod val="20000"/>
                    <a:lumOff val="80000"/>
                  </a:schemeClr>
                </a:solidFill>
                <a:latin typeface="Times New Roman" pitchFamily="18" charset="0"/>
                <a:cs typeface="Times New Roman" pitchFamily="18" charset="0"/>
              </a:rPr>
              <a:t>Origin-</a:t>
            </a:r>
            <a:r>
              <a:rPr lang="en-US" sz="2400" dirty="0" smtClean="0">
                <a:solidFill>
                  <a:schemeClr val="accent3">
                    <a:lumMod val="20000"/>
                    <a:lumOff val="80000"/>
                  </a:schemeClr>
                </a:solidFill>
                <a:latin typeface="Times New Roman" pitchFamily="18" charset="0"/>
                <a:cs typeface="Times New Roman" pitchFamily="18" charset="0"/>
              </a:rPr>
              <a:t> </a:t>
            </a:r>
            <a:r>
              <a:rPr lang="en-US" sz="2400" dirty="0" smtClean="0">
                <a:latin typeface="Arial Black" pitchFamily="34" charset="0"/>
                <a:cs typeface="Times New Roman" pitchFamily="18" charset="0"/>
              </a:rPr>
              <a:t>2</a:t>
            </a:r>
            <a:r>
              <a:rPr lang="en-US" sz="2400" b="1" dirty="0" smtClean="0">
                <a:latin typeface="Arial Black" pitchFamily="34" charset="0"/>
              </a:rPr>
              <a:t>9 December 1945 in </a:t>
            </a:r>
            <a:r>
              <a:rPr lang="en-US" sz="2400" b="1" dirty="0" err="1" smtClean="0">
                <a:latin typeface="Arial Black" pitchFamily="34" charset="0"/>
              </a:rPr>
              <a:t>Amalner</a:t>
            </a:r>
            <a:r>
              <a:rPr lang="en-US" sz="2400" b="1" dirty="0" smtClean="0">
                <a:latin typeface="Arial Black" pitchFamily="34" charset="0"/>
              </a:rPr>
              <a:t>, India</a:t>
            </a:r>
            <a:endParaRPr lang="en-US" sz="2400" b="1" dirty="0" smtClean="0">
              <a:latin typeface="Arial Black" pitchFamily="34" charset="0"/>
              <a:cs typeface="Times New Roman" pitchFamily="18" charset="0"/>
            </a:endParaRPr>
          </a:p>
          <a:p>
            <a:pPr algn="just"/>
            <a:r>
              <a:rPr lang="en-US" sz="2400" dirty="0" smtClean="0">
                <a:solidFill>
                  <a:schemeClr val="accent3">
                    <a:lumMod val="20000"/>
                    <a:lumOff val="80000"/>
                  </a:schemeClr>
                </a:solidFill>
                <a:latin typeface="Times New Roman" pitchFamily="18" charset="0"/>
                <a:cs typeface="Times New Roman" pitchFamily="18" charset="0"/>
              </a:rPr>
              <a:t>Amazon Global Selling gives access to sell in </a:t>
            </a:r>
            <a:r>
              <a:rPr lang="en-US" sz="2400" b="1" dirty="0" smtClean="0">
                <a:solidFill>
                  <a:schemeClr val="accent3">
                    <a:lumMod val="20000"/>
                    <a:lumOff val="80000"/>
                  </a:schemeClr>
                </a:solidFill>
                <a:latin typeface="Times New Roman" pitchFamily="18" charset="0"/>
                <a:cs typeface="Times New Roman" pitchFamily="18" charset="0"/>
              </a:rPr>
              <a:t>18 international marketplaces</a:t>
            </a:r>
            <a:r>
              <a:rPr lang="en-US" sz="2400" dirty="0" smtClean="0">
                <a:solidFill>
                  <a:schemeClr val="accent3">
                    <a:lumMod val="20000"/>
                    <a:lumOff val="80000"/>
                  </a:schemeClr>
                </a:solidFill>
                <a:latin typeface="Times New Roman" pitchFamily="18" charset="0"/>
                <a:cs typeface="Times New Roman" pitchFamily="18" charset="0"/>
              </a:rPr>
              <a:t> in Americas (US, Canada &amp; Mexico), Europe (Spain, France, Italy, Germany, Sweden, Netherlands, Poland, Turkey &amp; UK), Middle East (UAE, Saudi Arabia) &amp; Asia-Pacific (Japan, Singapore &amp; Australia</a:t>
            </a:r>
            <a:r>
              <a:rPr lang="en-US" sz="2400" dirty="0" smtClean="0">
                <a:solidFill>
                  <a:schemeClr val="accent3">
                    <a:lumMod val="20000"/>
                    <a:lumOff val="80000"/>
                  </a:schemeClr>
                </a:solidFill>
                <a:latin typeface="Times New Roman" pitchFamily="18" charset="0"/>
                <a:cs typeface="Times New Roman" pitchFamily="18" charset="0"/>
              </a:rPr>
              <a:t>).</a:t>
            </a:r>
          </a:p>
          <a:p>
            <a:r>
              <a:rPr lang="en-US" sz="2400" dirty="0" smtClean="0">
                <a:solidFill>
                  <a:schemeClr val="tx2"/>
                </a:solidFill>
                <a:latin typeface="Times New Roman" pitchFamily="18" charset="0"/>
                <a:cs typeface="Times New Roman" pitchFamily="18" charset="0"/>
              </a:rPr>
              <a:t>A company recognized globally for its comprehensive portfolio of services, strong commitment to sustainability and good corporate citizenship, we have over 250,000 dedicated employees serving clients across </a:t>
            </a:r>
            <a:r>
              <a:rPr lang="en-US" sz="2400" b="1" dirty="0" smtClean="0">
                <a:solidFill>
                  <a:schemeClr val="tx2"/>
                </a:solidFill>
                <a:latin typeface="Times New Roman" pitchFamily="18" charset="0"/>
                <a:cs typeface="Times New Roman" pitchFamily="18" charset="0"/>
              </a:rPr>
              <a:t>66 countries</a:t>
            </a:r>
            <a:r>
              <a:rPr lang="en-US" sz="2400" dirty="0" smtClean="0">
                <a:solidFill>
                  <a:schemeClr val="tx2"/>
                </a:solidFill>
                <a:latin typeface="Times New Roman" pitchFamily="18" charset="0"/>
                <a:cs typeface="Times New Roman" pitchFamily="18" charset="0"/>
              </a:rPr>
              <a:t>.</a:t>
            </a:r>
          </a:p>
          <a:p>
            <a:pPr>
              <a:buNone/>
            </a:pPr>
            <a:r>
              <a:rPr lang="en-US" sz="2400" dirty="0" smtClean="0"/>
              <a:t/>
            </a:r>
            <a:br>
              <a:rPr lang="en-US" sz="2400" dirty="0" smtClean="0"/>
            </a:br>
            <a:endParaRPr lang="en-US" sz="2400" dirty="0" smtClean="0">
              <a:solidFill>
                <a:schemeClr val="accent3">
                  <a:lumMod val="20000"/>
                  <a:lumOff val="80000"/>
                </a:schemeClr>
              </a:solidFill>
              <a:latin typeface="Times New Roman" pitchFamily="18" charset="0"/>
              <a:cs typeface="Times New Roman" pitchFamily="18" charset="0"/>
            </a:endParaRPr>
          </a:p>
          <a:p>
            <a:pPr algn="just">
              <a:buNone/>
            </a:pPr>
            <a:endParaRPr lang="en-US" dirty="0" smtClean="0">
              <a:solidFill>
                <a:schemeClr val="accent3">
                  <a:lumMod val="20000"/>
                  <a:lumOff val="8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7053542" cy="1400530"/>
          </a:xfrm>
        </p:spPr>
        <p:txBody>
          <a:bodyPr/>
          <a:lstStyle/>
          <a:p>
            <a:r>
              <a:rPr lang="en-US" dirty="0" smtClean="0">
                <a:latin typeface="Britannic Bold" pitchFamily="34" charset="0"/>
              </a:rPr>
              <a:t>Revenue Last 5 years</a:t>
            </a:r>
            <a:endParaRPr lang="en-US" dirty="0">
              <a:latin typeface="Britannic Bold" pitchFamily="34" charset="0"/>
            </a:endParaRPr>
          </a:p>
        </p:txBody>
      </p:sp>
      <p:sp>
        <p:nvSpPr>
          <p:cNvPr id="7" name="Content Placeholder 6"/>
          <p:cNvSpPr>
            <a:spLocks noGrp="1"/>
          </p:cNvSpPr>
          <p:nvPr>
            <p:ph idx="1"/>
          </p:nvPr>
        </p:nvSpPr>
        <p:spPr/>
        <p:txBody>
          <a:bodyPr/>
          <a:lstStyle/>
          <a:p>
            <a:r>
              <a:rPr lang="en-US" dirty="0" smtClean="0"/>
              <a:t>30 September 2022 :</a:t>
            </a:r>
          </a:p>
          <a:p>
            <a:r>
              <a:rPr lang="en-US" dirty="0" smtClean="0"/>
              <a:t>30 September </a:t>
            </a:r>
            <a:r>
              <a:rPr lang="en-US" dirty="0" smtClean="0"/>
              <a:t>2021 :</a:t>
            </a:r>
            <a:endParaRPr lang="en-US" dirty="0" smtClean="0"/>
          </a:p>
          <a:p>
            <a:r>
              <a:rPr lang="en-US" dirty="0" smtClean="0"/>
              <a:t>30 September </a:t>
            </a:r>
            <a:r>
              <a:rPr lang="en-US" dirty="0" smtClean="0"/>
              <a:t>2020 :</a:t>
            </a:r>
            <a:endParaRPr lang="en-US" dirty="0" smtClean="0"/>
          </a:p>
          <a:p>
            <a:r>
              <a:rPr lang="en-US" dirty="0" smtClean="0"/>
              <a:t>30 September </a:t>
            </a:r>
            <a:r>
              <a:rPr lang="en-US" dirty="0" smtClean="0"/>
              <a:t>2019 :</a:t>
            </a:r>
            <a:endParaRPr lang="en-US" dirty="0" smtClean="0"/>
          </a:p>
          <a:p>
            <a:r>
              <a:rPr lang="en-US" dirty="0" smtClean="0"/>
              <a:t>30 September </a:t>
            </a:r>
            <a:r>
              <a:rPr lang="en-US" dirty="0" smtClean="0"/>
              <a:t>2018 :</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Times New Roman" pitchFamily="18" charset="0"/>
                <a:cs typeface="Times New Roman" pitchFamily="18" charset="0"/>
              </a:rPr>
              <a:t>Leadership Hierarchy</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219200" y="2362200"/>
            <a:ext cx="6709906" cy="4195481"/>
          </a:xfrm>
          <a:blipFill>
            <a:blip r:embed="rId2"/>
            <a:stretch>
              <a:fillRect/>
            </a:stretch>
          </a:blipFill>
        </p:spPr>
        <p:txBody>
          <a:bodyPr/>
          <a:lstStyle/>
          <a:p>
            <a:r>
              <a:rPr lang="en-US" dirty="0" smtClean="0"/>
              <a:t> </a:t>
            </a:r>
            <a:endParaRPr lang="en-US" dirty="0"/>
          </a:p>
        </p:txBody>
      </p:sp>
      <p:sp>
        <p:nvSpPr>
          <p:cNvPr id="4" name="Rectangle 3"/>
          <p:cNvSpPr/>
          <p:nvPr/>
        </p:nvSpPr>
        <p:spPr>
          <a:xfrm>
            <a:off x="990600" y="1447800"/>
            <a:ext cx="75438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smtClean="0">
                <a:latin typeface="Times New Roman" pitchFamily="18" charset="0"/>
                <a:cs typeface="Times New Roman" pitchFamily="18" charset="0"/>
              </a:rPr>
              <a:t>The final and highest band consists of the chief executives like </a:t>
            </a:r>
            <a:r>
              <a:rPr lang="en-US" sz="2000" b="1" dirty="0" smtClean="0">
                <a:latin typeface="Times New Roman" pitchFamily="18" charset="0"/>
                <a:cs typeface="Times New Roman" pitchFamily="18" charset="0"/>
              </a:rPr>
              <a:t>CEO, CFO, CTO, president, chairman, Board of Directors</a:t>
            </a:r>
            <a:r>
              <a:rPr lang="en-US" sz="2000" dirty="0" smtClean="0">
                <a:latin typeface="Times New Roman" pitchFamily="18" charset="0"/>
                <a:cs typeface="Times New Roman" pitchFamily="18" charset="0"/>
              </a:rPr>
              <a:t>, etc…</a:t>
            </a:r>
            <a:endParaRPr lang="en-US" sz="2000"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Times New Roman" pitchFamily="18" charset="0"/>
                <a:cs typeface="Times New Roman" pitchFamily="18" charset="0"/>
              </a:rPr>
              <a:t>Employee Base Country wise</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452718"/>
            <a:ext cx="7745016" cy="1400530"/>
          </a:xfrm>
        </p:spPr>
        <p:txBody>
          <a:bodyPr/>
          <a:lstStyle/>
          <a:p>
            <a:r>
              <a:rPr lang="en-US" sz="2800" b="1" dirty="0" smtClean="0">
                <a:solidFill>
                  <a:schemeClr val="tx1"/>
                </a:solidFill>
                <a:latin typeface="Times New Roman" pitchFamily="18" charset="0"/>
                <a:cs typeface="Times New Roman" pitchFamily="18" charset="0"/>
              </a:rPr>
              <a:t>Country of Origin &amp; Countries for Business</a:t>
            </a:r>
            <a:endParaRPr lang="en-US" sz="28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85800" y="1828800"/>
            <a:ext cx="7848600" cy="3814481"/>
          </a:xfrm>
        </p:spPr>
        <p:txBody>
          <a:bodyPr>
            <a:noAutofit/>
          </a:bodyPr>
          <a:lstStyle/>
          <a:p>
            <a:pPr algn="just">
              <a:buFont typeface="Wingdings" pitchFamily="2" charset="2"/>
              <a:buChar char="v"/>
            </a:pPr>
            <a:r>
              <a:rPr lang="en-US" sz="2400" b="1" u="sng" dirty="0" smtClean="0">
                <a:solidFill>
                  <a:schemeClr val="accent3">
                    <a:lumMod val="20000"/>
                    <a:lumOff val="80000"/>
                  </a:schemeClr>
                </a:solidFill>
                <a:latin typeface="Times New Roman" pitchFamily="18" charset="0"/>
                <a:cs typeface="Times New Roman" pitchFamily="18" charset="0"/>
              </a:rPr>
              <a:t>Amazon </a:t>
            </a:r>
            <a:r>
              <a:rPr lang="en-US" sz="2400" b="1" u="sng" dirty="0" smtClean="0">
                <a:solidFill>
                  <a:schemeClr val="accent3">
                    <a:lumMod val="20000"/>
                    <a:lumOff val="80000"/>
                  </a:schemeClr>
                </a:solidFill>
                <a:latin typeface="Times New Roman" pitchFamily="18" charset="0"/>
                <a:cs typeface="Times New Roman" pitchFamily="18" charset="0"/>
              </a:rPr>
              <a:t>Company</a:t>
            </a:r>
          </a:p>
          <a:p>
            <a:pPr algn="just">
              <a:buNone/>
            </a:pPr>
            <a:endParaRPr lang="en-US" sz="2400" b="1" u="sng" dirty="0" smtClean="0">
              <a:solidFill>
                <a:schemeClr val="accent3">
                  <a:lumMod val="20000"/>
                  <a:lumOff val="80000"/>
                </a:schemeClr>
              </a:solidFill>
              <a:latin typeface="Times New Roman" pitchFamily="18" charset="0"/>
              <a:cs typeface="Times New Roman" pitchFamily="18" charset="0"/>
            </a:endParaRPr>
          </a:p>
          <a:p>
            <a:pPr algn="just"/>
            <a:r>
              <a:rPr lang="en-US" sz="2400" dirty="0" smtClean="0">
                <a:solidFill>
                  <a:schemeClr val="accent3">
                    <a:lumMod val="20000"/>
                    <a:lumOff val="80000"/>
                  </a:schemeClr>
                </a:solidFill>
                <a:latin typeface="Times New Roman" pitchFamily="18" charset="0"/>
                <a:cs typeface="Times New Roman" pitchFamily="18" charset="0"/>
              </a:rPr>
              <a:t>Origin- </a:t>
            </a:r>
            <a:r>
              <a:rPr lang="en-US" sz="2400" b="1" dirty="0" smtClean="0">
                <a:solidFill>
                  <a:schemeClr val="accent3">
                    <a:lumMod val="20000"/>
                    <a:lumOff val="80000"/>
                  </a:schemeClr>
                </a:solidFill>
                <a:latin typeface="Times New Roman" pitchFamily="18" charset="0"/>
                <a:cs typeface="Times New Roman" pitchFamily="18" charset="0"/>
              </a:rPr>
              <a:t>Bellevue, Washington, U.S.</a:t>
            </a:r>
            <a:r>
              <a:rPr lang="en-US" sz="2400" dirty="0" smtClean="0">
                <a:solidFill>
                  <a:schemeClr val="accent3">
                    <a:lumMod val="20000"/>
                    <a:lumOff val="80000"/>
                  </a:schemeClr>
                </a:solidFill>
                <a:latin typeface="Times New Roman" pitchFamily="18" charset="0"/>
                <a:cs typeface="Times New Roman" pitchFamily="18" charset="0"/>
              </a:rPr>
              <a:t> </a:t>
            </a:r>
            <a:r>
              <a:rPr lang="en-US" sz="2400" b="1" dirty="0" smtClean="0">
                <a:solidFill>
                  <a:schemeClr val="accent3">
                    <a:lumMod val="20000"/>
                    <a:lumOff val="80000"/>
                  </a:schemeClr>
                </a:solidFill>
                <a:latin typeface="Times New Roman" pitchFamily="18" charset="0"/>
                <a:cs typeface="Times New Roman" pitchFamily="18" charset="0"/>
              </a:rPr>
              <a:t>U.S</a:t>
            </a:r>
            <a:endParaRPr lang="en-US" sz="2400" b="1" dirty="0" smtClean="0">
              <a:solidFill>
                <a:schemeClr val="accent3">
                  <a:lumMod val="20000"/>
                  <a:lumOff val="80000"/>
                </a:schemeClr>
              </a:solidFill>
              <a:latin typeface="Times New Roman" pitchFamily="18" charset="0"/>
              <a:cs typeface="Times New Roman" pitchFamily="18" charset="0"/>
            </a:endParaRPr>
          </a:p>
          <a:p>
            <a:pPr algn="just"/>
            <a:r>
              <a:rPr lang="en-US" sz="2400" dirty="0" smtClean="0">
                <a:solidFill>
                  <a:schemeClr val="accent3">
                    <a:lumMod val="20000"/>
                    <a:lumOff val="80000"/>
                  </a:schemeClr>
                </a:solidFill>
                <a:latin typeface="Times New Roman" pitchFamily="18" charset="0"/>
                <a:cs typeface="Times New Roman" pitchFamily="18" charset="0"/>
              </a:rPr>
              <a:t>Amazon Global Selling gives access to sell in </a:t>
            </a:r>
            <a:r>
              <a:rPr lang="en-US" sz="2400" b="1" dirty="0" smtClean="0">
                <a:solidFill>
                  <a:schemeClr val="accent3">
                    <a:lumMod val="20000"/>
                    <a:lumOff val="80000"/>
                  </a:schemeClr>
                </a:solidFill>
                <a:latin typeface="Times New Roman" pitchFamily="18" charset="0"/>
                <a:cs typeface="Times New Roman" pitchFamily="18" charset="0"/>
              </a:rPr>
              <a:t>18 international marketplaces</a:t>
            </a:r>
            <a:r>
              <a:rPr lang="en-US" sz="2400" dirty="0" smtClean="0">
                <a:solidFill>
                  <a:schemeClr val="accent3">
                    <a:lumMod val="20000"/>
                    <a:lumOff val="80000"/>
                  </a:schemeClr>
                </a:solidFill>
                <a:latin typeface="Times New Roman" pitchFamily="18" charset="0"/>
                <a:cs typeface="Times New Roman" pitchFamily="18" charset="0"/>
              </a:rPr>
              <a:t> in Americas (US, Canada &amp; Mexico), Europe (Spain, France, Italy, Germany, Sweden, Netherlands, Poland, Turkey &amp; UK), Middle East (UAE, Saudi Arabia) &amp; Asia-Pacific (Japan, Singapore &amp; Australia).</a:t>
            </a:r>
          </a:p>
          <a:p>
            <a:pPr algn="just"/>
            <a:endParaRPr lang="en-US" dirty="0" smtClean="0">
              <a:solidFill>
                <a:schemeClr val="accent3">
                  <a:lumMod val="20000"/>
                  <a:lumOff val="8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Times New Roman" pitchFamily="18" charset="0"/>
                <a:cs typeface="Times New Roman" pitchFamily="18" charset="0"/>
              </a:rPr>
              <a:t>Ranking of </a:t>
            </a:r>
            <a:r>
              <a:rPr lang="en-US" b="1" dirty="0" smtClean="0">
                <a:solidFill>
                  <a:schemeClr val="tx1"/>
                </a:solidFill>
                <a:latin typeface="Times New Roman" pitchFamily="18" charset="0"/>
                <a:cs typeface="Times New Roman" pitchFamily="18" charset="0"/>
              </a:rPr>
              <a:t>Wipro</a:t>
            </a:r>
            <a:r>
              <a:rPr lang="en-US" b="1" dirty="0" smtClean="0">
                <a:solidFill>
                  <a:schemeClr val="tx1"/>
                </a:solidFill>
                <a:latin typeface="Times New Roman" pitchFamily="18" charset="0"/>
                <a:cs typeface="Times New Roman" pitchFamily="18" charset="0"/>
              </a:rPr>
              <a:t> </a:t>
            </a:r>
            <a:r>
              <a:rPr lang="en-US" sz="2400" b="1" dirty="0" smtClean="0">
                <a:solidFill>
                  <a:schemeClr val="tx1"/>
                </a:solidFill>
                <a:latin typeface="Times New Roman" pitchFamily="18" charset="0"/>
                <a:cs typeface="Times New Roman" pitchFamily="18" charset="0"/>
              </a:rPr>
              <a:t>(Fortune 500)</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827484" y="2052919"/>
            <a:ext cx="7859316" cy="4195481"/>
          </a:xfrm>
        </p:spPr>
        <p:txBody>
          <a:bodyPr>
            <a:normAutofit/>
          </a:bodyPr>
          <a:lstStyle/>
          <a:p>
            <a:r>
              <a:rPr lang="en-US" sz="3200" dirty="0" smtClean="0">
                <a:latin typeface="Times New Roman" pitchFamily="18" charset="0"/>
                <a:cs typeface="Times New Roman" pitchFamily="18" charset="0"/>
              </a:rPr>
              <a:t>Wipro ranks </a:t>
            </a:r>
            <a:r>
              <a:rPr lang="en-US" sz="3200" b="1" dirty="0" smtClean="0">
                <a:latin typeface="Times New Roman" pitchFamily="18" charset="0"/>
                <a:cs typeface="Times New Roman" pitchFamily="18" charset="0"/>
              </a:rPr>
              <a:t>No.</a:t>
            </a:r>
            <a:r>
              <a:rPr lang="en-US" sz="3200" dirty="0" smtClean="0">
                <a:latin typeface="Times New Roman" pitchFamily="18" charset="0"/>
                <a:cs typeface="Times New Roman" pitchFamily="18" charset="0"/>
              </a:rPr>
              <a:t> </a:t>
            </a:r>
            <a:r>
              <a:rPr lang="en-US" sz="3200" b="1" dirty="0" smtClean="0">
                <a:latin typeface="Times New Roman" pitchFamily="18" charset="0"/>
                <a:cs typeface="Times New Roman" pitchFamily="18" charset="0"/>
              </a:rPr>
              <a:t>32 </a:t>
            </a:r>
            <a:r>
              <a:rPr lang="en-US" sz="3200" dirty="0" smtClean="0">
                <a:latin typeface="Times New Roman" pitchFamily="18" charset="0"/>
                <a:cs typeface="Times New Roman" pitchFamily="18" charset="0"/>
              </a:rPr>
              <a:t>on Fortune's World's Most Admired Companies.</a:t>
            </a:r>
          </a:p>
          <a:p>
            <a:pPr>
              <a:buNone/>
            </a:pPr>
            <a:endParaRPr lang="en-US" sz="32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Technologies used in Wipro</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762000" y="1676400"/>
            <a:ext cx="7783116" cy="4419600"/>
          </a:xfrm>
        </p:spPr>
        <p:txBody>
          <a:bodyPr>
            <a:noAutofit/>
          </a:bodyPr>
          <a:lstStyle/>
          <a:p>
            <a:pPr>
              <a:buFont typeface="Wingdings" pitchFamily="2" charset="2"/>
              <a:buChar char="v"/>
            </a:pPr>
            <a:r>
              <a:rPr lang="en-US" sz="3200" b="1" u="sng" dirty="0" smtClean="0">
                <a:latin typeface="Times New Roman" pitchFamily="18" charset="0"/>
                <a:cs typeface="Times New Roman" pitchFamily="18" charset="0"/>
              </a:rPr>
              <a:t>Wipro</a:t>
            </a:r>
          </a:p>
          <a:p>
            <a:pPr>
              <a:lnSpc>
                <a:spcPct val="150000"/>
              </a:lnSpc>
            </a:pPr>
            <a:r>
              <a:rPr lang="en-IN" sz="2400" b="1" dirty="0" smtClean="0">
                <a:latin typeface="Times New Roman" pitchFamily="18" charset="0"/>
                <a:cs typeface="Times New Roman" pitchFamily="18" charset="0"/>
              </a:rPr>
              <a:t>Applications Artificial &amp; Augmented Intelligence Business Process Business Solutions Cloud.</a:t>
            </a:r>
          </a:p>
          <a:p>
            <a:pPr>
              <a:lnSpc>
                <a:spcPct val="150000"/>
              </a:lnSpc>
            </a:pPr>
            <a:r>
              <a:rPr lang="en-IN" sz="2400" b="1" dirty="0" smtClean="0">
                <a:latin typeface="Times New Roman" pitchFamily="18" charset="0"/>
                <a:cs typeface="Times New Roman" pitchFamily="18" charset="0"/>
              </a:rPr>
              <a:t>Consulting </a:t>
            </a:r>
            <a:r>
              <a:rPr lang="en-IN" sz="2400" b="1" dirty="0" err="1" smtClean="0">
                <a:latin typeface="Times New Roman" pitchFamily="18" charset="0"/>
                <a:cs typeface="Times New Roman" pitchFamily="18" charset="0"/>
              </a:rPr>
              <a:t>Cybersecurity</a:t>
            </a:r>
            <a:r>
              <a:rPr lang="en-IN" sz="2400" b="1" dirty="0" smtClean="0">
                <a:latin typeface="Times New Roman" pitchFamily="18" charset="0"/>
                <a:cs typeface="Times New Roman" pitchFamily="18" charset="0"/>
              </a:rPr>
              <a:t> Data &amp; Analytics Design &amp; Experience Digital Marketing &amp; Interaction.</a:t>
            </a:r>
          </a:p>
          <a:p>
            <a:pPr>
              <a:lnSpc>
                <a:spcPct val="150000"/>
              </a:lnSpc>
            </a:pPr>
            <a:r>
              <a:rPr lang="en-IN" sz="2400" b="1" dirty="0" smtClean="0">
                <a:latin typeface="Times New Roman" pitchFamily="18" charset="0"/>
                <a:cs typeface="Times New Roman" pitchFamily="18" charset="0"/>
              </a:rPr>
              <a:t>Engineering </a:t>
            </a:r>
            <a:r>
              <a:rPr lang="en-IN" sz="2400" b="1" dirty="0" smtClean="0">
                <a:latin typeface="Times New Roman" pitchFamily="18" charset="0"/>
                <a:cs typeface="Times New Roman" pitchFamily="18" charset="0"/>
              </a:rPr>
              <a:t>Infrastructure Sustainability Talent Cloud</a:t>
            </a:r>
            <a:r>
              <a:rPr lang="en-IN" sz="2400" b="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endParaRPr lang="en-US" sz="24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smtClean="0">
                <a:solidFill>
                  <a:schemeClr val="tx1"/>
                </a:solidFill>
                <a:latin typeface="Times New Roman" pitchFamily="18" charset="0"/>
                <a:cs typeface="Times New Roman" pitchFamily="18" charset="0"/>
              </a:rPr>
              <a:t>Operations verticals with the clients</a:t>
            </a:r>
            <a:endParaRPr lang="en-US" sz="44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Times New Roman" pitchFamily="18" charset="0"/>
                <a:cs typeface="Times New Roman" pitchFamily="18" charset="0"/>
              </a:rPr>
              <a:t>Major Services:</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2052919"/>
            <a:ext cx="8229600" cy="4195481"/>
          </a:xfrm>
        </p:spPr>
        <p:txBody>
          <a:bodyPr>
            <a:normAutofit/>
          </a:bodyPr>
          <a:lstStyle/>
          <a:p>
            <a:r>
              <a:rPr lang="en-US" sz="2200" b="1" dirty="0" smtClean="0">
                <a:latin typeface="Times New Roman" pitchFamily="18" charset="0"/>
                <a:cs typeface="Times New Roman" pitchFamily="18" charset="0"/>
              </a:rPr>
              <a:t>Amazon  services: </a:t>
            </a:r>
            <a:r>
              <a:rPr lang="en-US" sz="2200" b="1" dirty="0" smtClean="0"/>
              <a:t> </a:t>
            </a:r>
            <a:r>
              <a:rPr lang="en-US" sz="2200" b="1" dirty="0" smtClean="0">
                <a:latin typeface="Times New Roman" pitchFamily="18" charset="0"/>
                <a:cs typeface="Times New Roman" pitchFamily="18" charset="0"/>
              </a:rPr>
              <a:t>Delivery and Logistics </a:t>
            </a:r>
          </a:p>
          <a:p>
            <a:pPr>
              <a:buNone/>
            </a:pPr>
            <a:r>
              <a:rPr lang="en-US" sz="2200" b="1" dirty="0" smtClean="0">
                <a:latin typeface="Times New Roman" pitchFamily="18" charset="0"/>
                <a:cs typeface="Times New Roman" pitchFamily="18" charset="0"/>
              </a:rPr>
              <a:t>      Savings, Security, Compliance and </a:t>
            </a:r>
            <a:r>
              <a:rPr lang="en-US" sz="2200" b="1" dirty="0" err="1" smtClean="0">
                <a:latin typeface="Times New Roman" pitchFamily="18" charset="0"/>
                <a:cs typeface="Times New Roman" pitchFamily="18" charset="0"/>
              </a:rPr>
              <a:t>DRaaS</a:t>
            </a:r>
            <a:r>
              <a:rPr lang="en-US" sz="2200" b="1" dirty="0" smtClean="0">
                <a:latin typeface="Times New Roman" pitchFamily="18" charset="0"/>
                <a:cs typeface="Times New Roman" pitchFamily="18" charset="0"/>
              </a:rPr>
              <a:t> Development Operations.</a:t>
            </a:r>
          </a:p>
          <a:p>
            <a:pPr>
              <a:buNone/>
            </a:pP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Microsoft Azure. Azure is Microsoft's big enterprise cloud, offered as a </a:t>
            </a:r>
            <a:r>
              <a:rPr lang="en-US" b="1" dirty="0" err="1" smtClean="0">
                <a:latin typeface="Times New Roman" pitchFamily="18" charset="0"/>
                <a:cs typeface="Times New Roman" pitchFamily="18" charset="0"/>
              </a:rPr>
              <a:t>PaaS</a:t>
            </a:r>
            <a:r>
              <a:rPr lang="en-US" b="1" dirty="0" smtClean="0">
                <a:latin typeface="Times New Roman" pitchFamily="18" charset="0"/>
                <a:cs typeface="Times New Roman" pitchFamily="18" charset="0"/>
              </a:rPr>
              <a:t> and </a:t>
            </a:r>
            <a:r>
              <a:rPr lang="en-US" b="1" dirty="0" err="1" smtClean="0">
                <a:latin typeface="Times New Roman" pitchFamily="18" charset="0"/>
                <a:cs typeface="Times New Roman" pitchFamily="18" charset="0"/>
              </a:rPr>
              <a:t>IaaS</a:t>
            </a:r>
            <a:r>
              <a:rPr lang="en-US" b="1" dirty="0" smtClean="0">
                <a:latin typeface="Times New Roman" pitchFamily="18" charset="0"/>
                <a:cs typeface="Times New Roman" pitchFamily="18" charset="0"/>
              </a:rPr>
              <a:t> service. ...</a:t>
            </a:r>
          </a:p>
          <a:p>
            <a:pPr>
              <a:buNone/>
            </a:pPr>
            <a:r>
              <a:rPr lang="en-US" b="1" dirty="0" smtClean="0">
                <a:latin typeface="Times New Roman" pitchFamily="18" charset="0"/>
                <a:cs typeface="Times New Roman" pitchFamily="18" charset="0"/>
              </a:rPr>
              <a:t>    MS Office 365. </a:t>
            </a:r>
          </a:p>
          <a:p>
            <a:pPr>
              <a:buNone/>
            </a:pPr>
            <a:r>
              <a:rPr lang="en-US" b="1" dirty="0" smtClean="0">
                <a:latin typeface="Times New Roman" pitchFamily="18" charset="0"/>
                <a:cs typeface="Times New Roman" pitchFamily="18" charset="0"/>
              </a:rPr>
              <a:t>     Microsoft SQL Server with MS System Center. ...</a:t>
            </a:r>
          </a:p>
          <a:p>
            <a:pPr>
              <a:buNone/>
            </a:pPr>
            <a:r>
              <a:rPr lang="en-US" b="1" dirty="0" smtClean="0">
                <a:latin typeface="Times New Roman" pitchFamily="18" charset="0"/>
                <a:cs typeface="Times New Roman" pitchFamily="18" charset="0"/>
              </a:rPr>
              <a:t>     Enterprise Mobility Suite. ...</a:t>
            </a:r>
          </a:p>
          <a:p>
            <a:pPr>
              <a:buNone/>
            </a:pPr>
            <a:r>
              <a:rPr lang="en-US" b="1" dirty="0" smtClean="0">
                <a:latin typeface="Times New Roman" pitchFamily="18" charset="0"/>
                <a:cs typeface="Times New Roman" pitchFamily="18" charset="0"/>
              </a:rPr>
              <a:t>     Microsoft Visual Studio</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Role’s  you are </a:t>
            </a:r>
            <a:r>
              <a:rPr lang="en-US" dirty="0" err="1" smtClean="0">
                <a:latin typeface="Times New Roman" pitchFamily="18" charset="0"/>
                <a:cs typeface="Times New Roman" pitchFamily="18" charset="0"/>
              </a:rPr>
              <a:t>intrested</a:t>
            </a:r>
            <a:r>
              <a:rPr lang="en-US" dirty="0" smtClean="0">
                <a:latin typeface="Times New Roman" pitchFamily="18" charset="0"/>
                <a:cs typeface="Times New Roman" pitchFamily="18" charset="0"/>
              </a:rPr>
              <a:t> in the company.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25000" lnSpcReduction="20000"/>
          </a:bodyPr>
          <a:lstStyle/>
          <a:p>
            <a:pPr>
              <a:buNone/>
            </a:pPr>
            <a:endParaRPr lang="en-US" b="1"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  </a:t>
            </a:r>
          </a:p>
          <a:p>
            <a:pPr>
              <a:buNone/>
            </a:pPr>
            <a:endParaRPr lang="en-US" b="1"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   </a:t>
            </a:r>
            <a:endParaRPr lang="en-US" b="1" dirty="0" smtClean="0">
              <a:latin typeface="Times New Roman" pitchFamily="18" charset="0"/>
              <a:cs typeface="Times New Roman" pitchFamily="18" charset="0"/>
            </a:endParaRPr>
          </a:p>
          <a:p>
            <a:pPr>
              <a:buNone/>
            </a:pPr>
            <a:endParaRPr lang="en-US" b="1" dirty="0" smtClean="0">
              <a:latin typeface="Times New Roman" pitchFamily="18" charset="0"/>
              <a:cs typeface="Times New Roman" pitchFamily="18" charset="0"/>
            </a:endParaRPr>
          </a:p>
          <a:p>
            <a:pPr>
              <a:buNone/>
            </a:pPr>
            <a:endParaRPr lang="en-US" b="1" dirty="0" smtClean="0">
              <a:latin typeface="Times New Roman" pitchFamily="18" charset="0"/>
              <a:cs typeface="Times New Roman" pitchFamily="18" charset="0"/>
            </a:endParaRPr>
          </a:p>
          <a:p>
            <a:pPr>
              <a:buNone/>
            </a:pPr>
            <a:endParaRPr lang="en-US" b="1" dirty="0" smtClean="0">
              <a:latin typeface="Times New Roman" pitchFamily="18" charset="0"/>
              <a:cs typeface="Times New Roman" pitchFamily="18" charset="0"/>
            </a:endParaRPr>
          </a:p>
          <a:p>
            <a:pPr>
              <a:buNone/>
            </a:pPr>
            <a:endParaRPr lang="en-US" b="1" dirty="0" smtClean="0">
              <a:latin typeface="Times New Roman" pitchFamily="18" charset="0"/>
              <a:cs typeface="Times New Roman" pitchFamily="18" charset="0"/>
            </a:endParaRPr>
          </a:p>
          <a:p>
            <a:pPr>
              <a:buNone/>
            </a:pPr>
            <a:endParaRPr lang="en-US" b="1" dirty="0" smtClean="0">
              <a:latin typeface="Times New Roman" pitchFamily="18" charset="0"/>
              <a:cs typeface="Times New Roman" pitchFamily="18" charset="0"/>
            </a:endParaRPr>
          </a:p>
          <a:p>
            <a:pPr>
              <a:buNone/>
            </a:pPr>
            <a:endParaRPr lang="en-US" b="1" dirty="0" smtClean="0">
              <a:latin typeface="Times New Roman" pitchFamily="18" charset="0"/>
              <a:cs typeface="Times New Roman" pitchFamily="18" charset="0"/>
            </a:endParaRPr>
          </a:p>
          <a:p>
            <a:pPr>
              <a:buNone/>
            </a:pPr>
            <a:endParaRPr lang="en-US" b="1" dirty="0" smtClean="0">
              <a:latin typeface="Times New Roman" pitchFamily="18" charset="0"/>
              <a:cs typeface="Times New Roman" pitchFamily="18" charset="0"/>
            </a:endParaRPr>
          </a:p>
          <a:p>
            <a:pPr>
              <a:buNone/>
            </a:pPr>
            <a:endParaRPr lang="en-US" b="1" dirty="0" smtClean="0">
              <a:latin typeface="Times New Roman" pitchFamily="18" charset="0"/>
              <a:cs typeface="Times New Roman" pitchFamily="18" charset="0"/>
            </a:endParaRPr>
          </a:p>
          <a:p>
            <a:pPr>
              <a:buNone/>
            </a:pPr>
            <a:endParaRPr lang="en-US" b="1" dirty="0" smtClean="0">
              <a:latin typeface="Times New Roman" pitchFamily="18" charset="0"/>
              <a:cs typeface="Times New Roman" pitchFamily="18" charset="0"/>
            </a:endParaRPr>
          </a:p>
          <a:p>
            <a:pPr>
              <a:buNone/>
            </a:pPr>
            <a:endParaRPr lang="en-US" b="1" dirty="0" smtClean="0">
              <a:latin typeface="Times New Roman" pitchFamily="18" charset="0"/>
              <a:cs typeface="Times New Roman" pitchFamily="18" charset="0"/>
            </a:endParaRPr>
          </a:p>
          <a:p>
            <a:pPr>
              <a:buNone/>
            </a:pPr>
            <a:endParaRPr lang="en-US" b="1" dirty="0" smtClean="0">
              <a:latin typeface="Times New Roman" pitchFamily="18" charset="0"/>
              <a:cs typeface="Times New Roman" pitchFamily="18" charset="0"/>
            </a:endParaRPr>
          </a:p>
          <a:p>
            <a:pPr>
              <a:buNone/>
            </a:pPr>
            <a:endParaRPr lang="en-US" b="1" dirty="0" smtClean="0">
              <a:latin typeface="Times New Roman" pitchFamily="18" charset="0"/>
              <a:cs typeface="Times New Roman" pitchFamily="18" charset="0"/>
            </a:endParaRPr>
          </a:p>
          <a:p>
            <a:pPr>
              <a:buNone/>
            </a:pPr>
            <a:endParaRPr lang="en-US" b="1" dirty="0" smtClean="0">
              <a:latin typeface="Times New Roman" pitchFamily="18" charset="0"/>
              <a:cs typeface="Times New Roman" pitchFamily="18" charset="0"/>
            </a:endParaRPr>
          </a:p>
          <a:p>
            <a:pPr>
              <a:buNone/>
            </a:pPr>
            <a:endParaRPr lang="en-US" b="1" dirty="0" smtClean="0">
              <a:latin typeface="Times New Roman" pitchFamily="18" charset="0"/>
              <a:cs typeface="Times New Roman" pitchFamily="18" charset="0"/>
            </a:endParaRPr>
          </a:p>
          <a:p>
            <a:pPr algn="ctr">
              <a:buNone/>
            </a:pPr>
            <a:r>
              <a:rPr lang="en-US" sz="9600" b="1" dirty="0" smtClean="0">
                <a:latin typeface="Times New Roman" pitchFamily="18" charset="0"/>
                <a:cs typeface="Times New Roman" pitchFamily="18" charset="0"/>
              </a:rPr>
              <a:t> </a:t>
            </a:r>
            <a:r>
              <a:rPr lang="en-US" sz="9600" b="1" dirty="0" smtClean="0">
                <a:latin typeface="Times New Roman" pitchFamily="18" charset="0"/>
                <a:cs typeface="Times New Roman" pitchFamily="18" charset="0"/>
              </a:rPr>
              <a:t> </a:t>
            </a:r>
            <a:r>
              <a:rPr lang="en-US" sz="9600" b="1" dirty="0" smtClean="0">
                <a:latin typeface="Times New Roman" pitchFamily="18" charset="0"/>
                <a:cs typeface="Times New Roman" pitchFamily="18" charset="0"/>
              </a:rPr>
              <a:t>Software </a:t>
            </a:r>
            <a:r>
              <a:rPr lang="en-US" sz="9600" b="1" dirty="0" smtClean="0">
                <a:latin typeface="Times New Roman" pitchFamily="18" charset="0"/>
                <a:cs typeface="Times New Roman" pitchFamily="18" charset="0"/>
              </a:rPr>
              <a:t>Development Engineer</a:t>
            </a:r>
          </a:p>
          <a:p>
            <a:pPr>
              <a:buNone/>
            </a:pPr>
            <a:endParaRPr lang="en-US" b="1" dirty="0" smtClean="0">
              <a:latin typeface="Times New Roman" pitchFamily="18" charset="0"/>
              <a:cs typeface="Times New Roman" pitchFamily="18" charset="0"/>
            </a:endParaRPr>
          </a:p>
          <a:p>
            <a:pPr>
              <a:buNone/>
            </a:pPr>
            <a:endParaRPr lang="en-US" b="1" dirty="0" smtClean="0">
              <a:latin typeface="Times New Roman" pitchFamily="18" charset="0"/>
              <a:cs typeface="Times New Roman" pitchFamily="18" charset="0"/>
            </a:endParaRPr>
          </a:p>
          <a:p>
            <a:pPr>
              <a:buNone/>
            </a:pPr>
            <a:endParaRPr lang="en-US" b="1" dirty="0" smtClean="0">
              <a:latin typeface="Times New Roman" pitchFamily="18" charset="0"/>
              <a:cs typeface="Times New Roman" pitchFamily="18" charset="0"/>
            </a:endParaRPr>
          </a:p>
          <a:p>
            <a:pPr>
              <a:buNone/>
            </a:pPr>
            <a:endParaRPr lang="en-US" b="1"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sp>
        <p:nvSpPr>
          <p:cNvPr id="4" name="Rounded Rectangle 3"/>
          <p:cNvSpPr/>
          <p:nvPr/>
        </p:nvSpPr>
        <p:spPr>
          <a:xfrm>
            <a:off x="2133600" y="2133600"/>
            <a:ext cx="3810000" cy="2743200"/>
          </a:xfrm>
          <a:prstGeom prst="roundRect">
            <a:avLst/>
          </a:prstGeom>
          <a:blipFill>
            <a:blip r:embed="rId2"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452718"/>
            <a:ext cx="7592616" cy="1400530"/>
          </a:xfrm>
        </p:spPr>
        <p:txBody>
          <a:bodyPr/>
          <a:lstStyle/>
          <a:p>
            <a:r>
              <a:rPr lang="en-US" sz="3600" b="1" dirty="0" smtClean="0">
                <a:solidFill>
                  <a:schemeClr val="tx1"/>
                </a:solidFill>
                <a:latin typeface="Times New Roman" pitchFamily="18" charset="0"/>
                <a:cs typeface="Times New Roman" pitchFamily="18" charset="0"/>
              </a:rPr>
              <a:t>Packages offered by the </a:t>
            </a:r>
            <a:r>
              <a:rPr lang="en-US" sz="3600" b="1" dirty="0" smtClean="0">
                <a:solidFill>
                  <a:schemeClr val="tx1"/>
                </a:solidFill>
                <a:latin typeface="Times New Roman" pitchFamily="18" charset="0"/>
                <a:cs typeface="Times New Roman" pitchFamily="18" charset="0"/>
              </a:rPr>
              <a:t>Wipro</a:t>
            </a:r>
            <a:endParaRPr lang="en-US" sz="3600" b="1" dirty="0">
              <a:solidFill>
                <a:schemeClr val="tx1"/>
              </a:solidFill>
              <a:latin typeface="Times New Roman" pitchFamily="18" charset="0"/>
              <a:cs typeface="Times New Roman" pitchFamily="18" charset="0"/>
            </a:endParaRPr>
          </a:p>
        </p:txBody>
      </p:sp>
      <p:sp>
        <p:nvSpPr>
          <p:cNvPr id="4" name="Rounded Rectangle 3"/>
          <p:cNvSpPr/>
          <p:nvPr/>
        </p:nvSpPr>
        <p:spPr>
          <a:xfrm>
            <a:off x="2971800" y="1905000"/>
            <a:ext cx="3352800" cy="2819400"/>
          </a:xfrm>
          <a:prstGeom prst="roundRect">
            <a:avLst/>
          </a:prstGeom>
          <a:blipFill>
            <a:blip r:embed="rId2"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828800" y="4800600"/>
            <a:ext cx="6248400"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Times New Roman" pitchFamily="18" charset="0"/>
                <a:cs typeface="Times New Roman" pitchFamily="18" charset="0"/>
              </a:rPr>
              <a:t>Role- Software Development Engineer</a:t>
            </a:r>
          </a:p>
          <a:p>
            <a:r>
              <a:rPr lang="en-US" sz="2400" b="1" dirty="0" smtClean="0">
                <a:latin typeface="Times New Roman" pitchFamily="18" charset="0"/>
                <a:cs typeface="Times New Roman" pitchFamily="18" charset="0"/>
              </a:rPr>
              <a:t>Package</a:t>
            </a:r>
            <a:r>
              <a:rPr lang="en-US" sz="2400" b="1" dirty="0" smtClean="0">
                <a:latin typeface="Times New Roman" pitchFamily="18" charset="0"/>
                <a:cs typeface="Times New Roman" pitchFamily="18" charset="0"/>
              </a:rPr>
              <a:t>:-  4 </a:t>
            </a:r>
            <a:r>
              <a:rPr lang="en-US" sz="2400" b="1" dirty="0" err="1" smtClean="0">
                <a:latin typeface="Times New Roman" pitchFamily="18" charset="0"/>
                <a:cs typeface="Times New Roman" pitchFamily="18" charset="0"/>
              </a:rPr>
              <a:t>Lakhs</a:t>
            </a:r>
            <a:r>
              <a:rPr lang="en-US" sz="24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to </a:t>
            </a:r>
            <a:r>
              <a:rPr lang="en-US" sz="2400" b="1" dirty="0" smtClean="0">
                <a:latin typeface="Times New Roman" pitchFamily="18" charset="0"/>
                <a:cs typeface="Times New Roman" pitchFamily="18" charset="0"/>
              </a:rPr>
              <a:t>10</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Lakhs</a:t>
            </a:r>
            <a:r>
              <a:rPr lang="en-US" sz="2400" b="1" dirty="0" smtClean="0">
                <a:latin typeface="Times New Roman" pitchFamily="18" charset="0"/>
                <a:cs typeface="Times New Roman" pitchFamily="18" charset="0"/>
              </a:rPr>
              <a:t> per Annum</a:t>
            </a:r>
            <a:endParaRPr lang="en-US" sz="2400" b="1" dirty="0">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solidFill>
                  <a:schemeClr val="tx1"/>
                </a:solidFill>
                <a:latin typeface="Times New Roman" pitchFamily="18" charset="0"/>
                <a:cs typeface="Times New Roman" pitchFamily="18" charset="0"/>
              </a:rPr>
              <a:t>Visit To </a:t>
            </a:r>
            <a:r>
              <a:rPr lang="en-US" sz="4800" dirty="0" err="1" smtClean="0">
                <a:solidFill>
                  <a:schemeClr val="tx1"/>
                </a:solidFill>
                <a:latin typeface="Times New Roman" pitchFamily="18" charset="0"/>
                <a:cs typeface="Times New Roman" pitchFamily="18" charset="0"/>
              </a:rPr>
              <a:t>Lpu</a:t>
            </a:r>
            <a:endParaRPr lang="en-US" sz="48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Times New Roman" pitchFamily="18" charset="0"/>
                <a:cs typeface="Times New Roman" pitchFamily="18" charset="0"/>
              </a:rPr>
              <a:t>Pros and Cos According to you</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List of </a:t>
            </a:r>
            <a:r>
              <a:rPr lang="en-US" dirty="0" err="1" smtClean="0">
                <a:latin typeface="Times New Roman" pitchFamily="18" charset="0"/>
                <a:cs typeface="Times New Roman" pitchFamily="18" charset="0"/>
              </a:rPr>
              <a:t>Weblinks</a:t>
            </a:r>
            <a:r>
              <a:rPr lang="en-US" dirty="0" smtClean="0">
                <a:latin typeface="Times New Roman" pitchFamily="18" charset="0"/>
                <a:cs typeface="Times New Roman" pitchFamily="18" charset="0"/>
              </a:rPr>
              <a:t> Articles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27484" y="1905001"/>
            <a:ext cx="7935516" cy="4343400"/>
          </a:xfrm>
        </p:spPr>
        <p:txBody>
          <a:bodyPr/>
          <a:lstStyle/>
          <a:p>
            <a:r>
              <a:rPr lang="en-US" dirty="0" smtClean="0">
                <a:hlinkClick r:id="rId2"/>
              </a:rPr>
              <a:t>https://en.wikipedia.org/wiki/Wipro#:~:text=History%20of%20Wipro,-Early%20years&amp;text=The%20company%20was%20incorporated%20on,Kisan%2C%20Sunflower%2C%20and%20Camel</a:t>
            </a:r>
            <a:r>
              <a:rPr lang="en-US" dirty="0" smtClean="0"/>
              <a:t>.</a:t>
            </a:r>
          </a:p>
          <a:p>
            <a:r>
              <a:rPr lang="en-US" dirty="0" smtClean="0">
                <a:hlinkClick r:id="rId3"/>
              </a:rPr>
              <a:t>https://www.statista.com/statistics/712144/wipro-employee-number-by-region</a:t>
            </a:r>
            <a:r>
              <a:rPr lang="en-US" dirty="0" smtClean="0">
                <a:hlinkClick r:id="rId3"/>
              </a:rPr>
              <a:t>/</a:t>
            </a:r>
            <a:endParaRPr lang="en-US" dirty="0" smtClean="0"/>
          </a:p>
          <a:p>
            <a:r>
              <a:rPr lang="en-US" dirty="0" smtClean="0">
                <a:hlinkClick r:id="rId4"/>
              </a:rPr>
              <a:t>https://www.wipro.com/investors/last-5-years-data</a:t>
            </a:r>
            <a:r>
              <a:rPr lang="en-US" dirty="0" smtClean="0">
                <a:hlinkClick r:id="rId4"/>
              </a:rPr>
              <a:t>/</a:t>
            </a:r>
            <a:endParaRPr lang="en-US" dirty="0" smtClean="0"/>
          </a:p>
          <a:p>
            <a:r>
              <a:rPr lang="en-US" dirty="0" smtClean="0">
                <a:hlinkClick r:id="rId5"/>
              </a:rPr>
              <a:t>https://www.statista.com/statistics/910359/india-wipro-revenue</a:t>
            </a:r>
            <a:r>
              <a:rPr lang="en-US" dirty="0" smtClean="0">
                <a:hlinkClick r:id="rId5"/>
              </a:rPr>
              <a:t>/</a:t>
            </a:r>
            <a:endParaRPr lang="en-US" dirty="0" smtClean="0"/>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438400" y="2133600"/>
            <a:ext cx="4267200" cy="3352800"/>
          </a:xfrm>
          <a:prstGeom prst="roundRect">
            <a:avLst/>
          </a:prstGeom>
          <a:blipFill>
            <a:blip r:embed="rId2" cstate="prin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914400" y="914400"/>
            <a:ext cx="7053542" cy="1171930"/>
          </a:xfrm>
          <a:prstGeom prst="rect">
            <a:avLst/>
          </a:prstGeom>
        </p:spPr>
        <p:txBody>
          <a:bodyPr vert="horz" lIns="91440" tIns="45720" rIns="91440" bIns="45720" rtlCol="0" anchor="b">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A Service </a:t>
            </a:r>
            <a:r>
              <a:rPr kumimoji="0" lang="en-US" sz="4800" b="0" i="0" u="none" strike="noStrike" kern="1200" cap="none" spc="0" normalizeH="0" baseline="0" noProof="0" dirty="0" smtClean="0">
                <a:ln>
                  <a:noFill/>
                </a:ln>
                <a:solidFill>
                  <a:schemeClr val="tx2"/>
                </a:solidFill>
                <a:effectLst/>
                <a:uLnTx/>
                <a:uFillTx/>
                <a:latin typeface="Times New Roman" pitchFamily="18" charset="0"/>
                <a:ea typeface="+mj-ea"/>
                <a:cs typeface="Times New Roman" pitchFamily="18" charset="0"/>
              </a:rPr>
              <a:t>b</a:t>
            </a:r>
            <a:r>
              <a:rPr kumimoji="0" lang="en-US" sz="48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ased company</a:t>
            </a:r>
            <a:br>
              <a:rPr kumimoji="0" lang="en-US" sz="48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br>
            <a:endParaRPr kumimoji="0" lang="en-US" sz="44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053542" cy="1400530"/>
          </a:xfrm>
        </p:spPr>
        <p:txBody>
          <a:bodyPr/>
          <a:lstStyle/>
          <a:p>
            <a:r>
              <a:rPr lang="en-US" dirty="0" smtClean="0">
                <a:latin typeface="Britannic Bold" pitchFamily="34" charset="0"/>
              </a:rPr>
              <a:t>Revenue Last 5 years</a:t>
            </a:r>
            <a:endParaRPr lang="en-US" dirty="0">
              <a:latin typeface="Britannic Bold" pitchFamily="34" charset="0"/>
            </a:endParaRPr>
          </a:p>
        </p:txBody>
      </p:sp>
      <p:sp>
        <p:nvSpPr>
          <p:cNvPr id="3" name="Content Placeholder 2"/>
          <p:cNvSpPr>
            <a:spLocks noGrp="1"/>
          </p:cNvSpPr>
          <p:nvPr>
            <p:ph idx="1"/>
          </p:nvPr>
        </p:nvSpPr>
        <p:spPr>
          <a:xfrm>
            <a:off x="1676400" y="2286000"/>
            <a:ext cx="5791200" cy="4343400"/>
          </a:xfrm>
          <a:blipFill>
            <a:blip r:embed="rId2"/>
            <a:stretch>
              <a:fillRect/>
            </a:stretch>
          </a:blipFill>
        </p:spPr>
        <p:txBody>
          <a:bodyPr/>
          <a:lstStyle/>
          <a:p>
            <a:pPr>
              <a:buNone/>
            </a:pPr>
            <a:r>
              <a:rPr lang="en-US" dirty="0" smtClean="0"/>
              <a:t>  </a:t>
            </a:r>
            <a:endParaRPr lang="en-US" dirty="0"/>
          </a:p>
        </p:txBody>
      </p:sp>
      <p:sp>
        <p:nvSpPr>
          <p:cNvPr id="5" name="Rounded Rectangle 4"/>
          <p:cNvSpPr/>
          <p:nvPr/>
        </p:nvSpPr>
        <p:spPr>
          <a:xfrm>
            <a:off x="3810000" y="1143000"/>
            <a:ext cx="1752600" cy="1005840"/>
          </a:xfrm>
          <a:prstGeom prst="round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Times New Roman" pitchFamily="18" charset="0"/>
                <a:cs typeface="Times New Roman" pitchFamily="18" charset="0"/>
              </a:rPr>
              <a:t>Brief about the Infosys </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828800"/>
            <a:ext cx="7696200" cy="4724400"/>
          </a:xfrm>
        </p:spPr>
        <p:txBody>
          <a:bodyPr>
            <a:normAutofit fontScale="77500" lnSpcReduction="20000"/>
          </a:bodyPr>
          <a:lstStyle/>
          <a:p>
            <a:pPr algn="just">
              <a:buNone/>
            </a:pPr>
            <a:endParaRPr lang="en-US" b="1" dirty="0" smtClean="0">
              <a:solidFill>
                <a:schemeClr val="accent3">
                  <a:lumMod val="20000"/>
                  <a:lumOff val="80000"/>
                </a:schemeClr>
              </a:solidFill>
              <a:latin typeface="Times New Roman" pitchFamily="18" charset="0"/>
              <a:cs typeface="Times New Roman" pitchFamily="18" charset="0"/>
            </a:endParaRPr>
          </a:p>
          <a:p>
            <a:r>
              <a:rPr lang="en-US" sz="3100" dirty="0" smtClean="0">
                <a:latin typeface="Times New Roman" pitchFamily="18" charset="0"/>
                <a:cs typeface="Times New Roman" pitchFamily="18" charset="0"/>
              </a:rPr>
              <a:t>Infosys Limited is </a:t>
            </a:r>
            <a:r>
              <a:rPr lang="en-US" sz="3100" b="1" dirty="0" smtClean="0">
                <a:latin typeface="Times New Roman" pitchFamily="18" charset="0"/>
                <a:cs typeface="Times New Roman" pitchFamily="18" charset="0"/>
              </a:rPr>
              <a:t>an Indian multinational information technology company</a:t>
            </a:r>
            <a:r>
              <a:rPr lang="en-US" sz="3100" dirty="0" smtClean="0">
                <a:latin typeface="Times New Roman" pitchFamily="18" charset="0"/>
                <a:cs typeface="Times New Roman" pitchFamily="18" charset="0"/>
              </a:rPr>
              <a:t> that provides business consulting, information technology and outsourcing services ...</a:t>
            </a:r>
            <a:endParaRPr lang="en-US" sz="3100" b="1" dirty="0" smtClean="0">
              <a:latin typeface="Times New Roman" pitchFamily="18" charset="0"/>
              <a:cs typeface="Times New Roman" pitchFamily="18" charset="0"/>
            </a:endParaRPr>
          </a:p>
          <a:p>
            <a:r>
              <a:rPr lang="en-US" sz="3100" b="1" dirty="0" smtClean="0">
                <a:latin typeface="Times New Roman" pitchFamily="18" charset="0"/>
                <a:cs typeface="Times New Roman" pitchFamily="18" charset="0"/>
              </a:rPr>
              <a:t>Infosys </a:t>
            </a:r>
            <a:r>
              <a:rPr lang="en-US" sz="3100" b="1" dirty="0" smtClean="0">
                <a:latin typeface="Times New Roman" pitchFamily="18" charset="0"/>
                <a:cs typeface="Times New Roman" pitchFamily="18" charset="0"/>
              </a:rPr>
              <a:t>Limited is an Indian multinational information technology company that provides business consulting, information technology and outsourcing services. The company was founded in </a:t>
            </a:r>
            <a:r>
              <a:rPr lang="en-US" sz="3100" b="1" dirty="0" err="1" smtClean="0">
                <a:latin typeface="Times New Roman" pitchFamily="18" charset="0"/>
                <a:cs typeface="Times New Roman" pitchFamily="18" charset="0"/>
              </a:rPr>
              <a:t>Pune</a:t>
            </a:r>
            <a:r>
              <a:rPr lang="en-US" sz="3100" b="1" dirty="0" smtClean="0">
                <a:latin typeface="Times New Roman" pitchFamily="18" charset="0"/>
                <a:cs typeface="Times New Roman" pitchFamily="18" charset="0"/>
              </a:rPr>
              <a:t> and is headquartered in Bangalore</a:t>
            </a:r>
            <a:r>
              <a:rPr lang="en-US" sz="3100" b="1" dirty="0" smtClean="0">
                <a:latin typeface="Times New Roman" pitchFamily="18" charset="0"/>
                <a:cs typeface="Times New Roman" pitchFamily="18" charset="0"/>
              </a:rPr>
              <a:t>.</a:t>
            </a:r>
          </a:p>
          <a:p>
            <a:r>
              <a:rPr lang="en-US" sz="3100" dirty="0" smtClean="0">
                <a:latin typeface="Times New Roman" pitchFamily="18" charset="0"/>
                <a:cs typeface="Times New Roman" pitchFamily="18" charset="0"/>
              </a:rPr>
              <a:t>Today Infosys is a huge company and has more than 2 </a:t>
            </a:r>
            <a:r>
              <a:rPr lang="en-US" sz="3100" dirty="0" err="1" smtClean="0">
                <a:latin typeface="Times New Roman" pitchFamily="18" charset="0"/>
                <a:cs typeface="Times New Roman" pitchFamily="18" charset="0"/>
              </a:rPr>
              <a:t>lakh</a:t>
            </a:r>
            <a:r>
              <a:rPr lang="en-US" sz="3100" dirty="0" smtClean="0">
                <a:latin typeface="Times New Roman" pitchFamily="18" charset="0"/>
                <a:cs typeface="Times New Roman" pitchFamily="18" charset="0"/>
              </a:rPr>
              <a:t> employees. Its revenue is US$14 billion today. This company is now the 4th largest company in India. It has market capitalization of $100 bn.</a:t>
            </a:r>
            <a:endParaRPr lang="en-US" sz="3100" b="1" dirty="0" smtClean="0">
              <a:latin typeface="Times New Roman" pitchFamily="18" charset="0"/>
              <a:cs typeface="Times New Roman" pitchFamily="18" charset="0"/>
            </a:endParaRPr>
          </a:p>
          <a:p>
            <a:pPr>
              <a:buNone/>
            </a:pPr>
            <a:r>
              <a:rPr lang="en-US" dirty="0" smtClean="0"/>
              <a:t/>
            </a:r>
            <a:br>
              <a:rPr lang="en-US" dirty="0" smtClean="0"/>
            </a:b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Times New Roman" pitchFamily="18" charset="0"/>
                <a:cs typeface="Times New Roman" pitchFamily="18" charset="0"/>
              </a:rPr>
              <a:t>Year of Existence and History</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609600" y="2052919"/>
            <a:ext cx="8001000" cy="4195481"/>
          </a:xfrm>
        </p:spPr>
        <p:txBody>
          <a:bodyPr>
            <a:normAutofit fontScale="92500" lnSpcReduction="20000"/>
          </a:bodyPr>
          <a:lstStyle/>
          <a:p>
            <a:r>
              <a:rPr lang="en-US" sz="2600" dirty="0" smtClean="0">
                <a:latin typeface="Arial" pitchFamily="34" charset="0"/>
                <a:cs typeface="Arial" pitchFamily="34" charset="0"/>
              </a:rPr>
              <a:t>Established in </a:t>
            </a:r>
            <a:r>
              <a:rPr lang="en-US" sz="2600" b="1" dirty="0" smtClean="0">
                <a:latin typeface="Arial" pitchFamily="34" charset="0"/>
                <a:cs typeface="Arial" pitchFamily="34" charset="0"/>
              </a:rPr>
              <a:t>1981</a:t>
            </a:r>
            <a:r>
              <a:rPr lang="en-US" sz="2600" dirty="0" smtClean="0">
                <a:latin typeface="Arial" pitchFamily="34" charset="0"/>
                <a:cs typeface="Arial" pitchFamily="34" charset="0"/>
              </a:rPr>
              <a:t>, Infosys is a NYSE listed global consulting and IT services company with more than 345k employees.</a:t>
            </a:r>
            <a:endParaRPr lang="en-US" sz="2600" dirty="0" smtClean="0">
              <a:latin typeface="Arial" pitchFamily="34" charset="0"/>
              <a:cs typeface="Arial" pitchFamily="34" charset="0"/>
            </a:endParaRPr>
          </a:p>
          <a:p>
            <a:r>
              <a:rPr lang="en-US" sz="2600" dirty="0" smtClean="0">
                <a:latin typeface="Arial" pitchFamily="34" charset="0"/>
                <a:cs typeface="Arial" pitchFamily="34" charset="0"/>
              </a:rPr>
              <a:t>Established </a:t>
            </a:r>
            <a:r>
              <a:rPr lang="en-US" sz="2600" dirty="0" smtClean="0">
                <a:latin typeface="Arial" pitchFamily="34" charset="0"/>
                <a:cs typeface="Arial" pitchFamily="34" charset="0"/>
              </a:rPr>
              <a:t>in </a:t>
            </a:r>
            <a:r>
              <a:rPr lang="en-US" sz="2600" b="1" dirty="0" smtClean="0">
                <a:latin typeface="Arial" pitchFamily="34" charset="0"/>
                <a:cs typeface="Arial" pitchFamily="34" charset="0"/>
              </a:rPr>
              <a:t>1981</a:t>
            </a:r>
            <a:r>
              <a:rPr lang="en-US" sz="2600" dirty="0" smtClean="0">
                <a:latin typeface="Arial" pitchFamily="34" charset="0"/>
                <a:cs typeface="Arial" pitchFamily="34" charset="0"/>
              </a:rPr>
              <a:t>, Infosys is a NYSE listed global consulting and IT services company with more than 345k employees.</a:t>
            </a:r>
            <a:endParaRPr lang="en-US" sz="2600" dirty="0" smtClean="0">
              <a:solidFill>
                <a:schemeClr val="accent3">
                  <a:lumMod val="20000"/>
                  <a:lumOff val="80000"/>
                </a:schemeClr>
              </a:solidFill>
              <a:latin typeface="Arial" pitchFamily="34" charset="0"/>
              <a:cs typeface="Arial" pitchFamily="34" charset="0"/>
            </a:endParaRPr>
          </a:p>
          <a:p>
            <a:r>
              <a:rPr lang="en-US" sz="2600" b="1" dirty="0" smtClean="0">
                <a:latin typeface="Arial" pitchFamily="34" charset="0"/>
                <a:cs typeface="Arial" pitchFamily="34" charset="0"/>
              </a:rPr>
              <a:t>Infosys is an Indian Multinational Corporation. It is the 3rd largest IT service provided in India. It offers IT solutions to businesses. 1981 - It was established by </a:t>
            </a:r>
            <a:r>
              <a:rPr lang="en-US" sz="2600" b="1" dirty="0" err="1" smtClean="0">
                <a:latin typeface="Arial" pitchFamily="34" charset="0"/>
                <a:cs typeface="Arial" pitchFamily="34" charset="0"/>
              </a:rPr>
              <a:t>Narayana</a:t>
            </a:r>
            <a:r>
              <a:rPr lang="en-US" sz="2600" b="1" dirty="0" smtClean="0">
                <a:latin typeface="Arial" pitchFamily="34" charset="0"/>
                <a:cs typeface="Arial" pitchFamily="34" charset="0"/>
              </a:rPr>
              <a:t> Murthy in </a:t>
            </a:r>
            <a:r>
              <a:rPr lang="en-US" sz="2600" b="1" dirty="0" err="1" smtClean="0">
                <a:latin typeface="Arial" pitchFamily="34" charset="0"/>
                <a:cs typeface="Arial" pitchFamily="34" charset="0"/>
              </a:rPr>
              <a:t>Pune</a:t>
            </a:r>
            <a:r>
              <a:rPr lang="en-US" sz="2600" b="1" dirty="0" smtClean="0">
                <a:latin typeface="Arial" pitchFamily="34" charset="0"/>
                <a:cs typeface="Arial" pitchFamily="34" charset="0"/>
              </a:rPr>
              <a:t> with an initial capital investment of $250.</a:t>
            </a:r>
          </a:p>
          <a:p>
            <a:pPr>
              <a:buNone/>
            </a:pPr>
            <a:r>
              <a:rPr lang="en-US" dirty="0" smtClean="0"/>
              <a:t/>
            </a:r>
            <a:br>
              <a:rPr lang="en-US" dirty="0" smtClean="0"/>
            </a:br>
            <a:endParaRPr lang="en-US" dirty="0">
              <a:solidFill>
                <a:schemeClr val="accent3">
                  <a:lumMod val="20000"/>
                  <a:lumOff val="8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452718"/>
            <a:ext cx="7745016" cy="1400530"/>
          </a:xfrm>
        </p:spPr>
        <p:txBody>
          <a:bodyPr/>
          <a:lstStyle/>
          <a:p>
            <a:r>
              <a:rPr lang="en-US" sz="2800" b="1" dirty="0" smtClean="0">
                <a:solidFill>
                  <a:schemeClr val="tx1"/>
                </a:solidFill>
                <a:latin typeface="Times New Roman" pitchFamily="18" charset="0"/>
                <a:cs typeface="Times New Roman" pitchFamily="18" charset="0"/>
              </a:rPr>
              <a:t>Country of Origin &amp; Countries for Business</a:t>
            </a:r>
            <a:endParaRPr lang="en-US" sz="28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85800" y="1447800"/>
            <a:ext cx="8077200" cy="4195481"/>
          </a:xfrm>
        </p:spPr>
        <p:txBody>
          <a:bodyPr>
            <a:noAutofit/>
          </a:bodyPr>
          <a:lstStyle/>
          <a:p>
            <a:pPr algn="just"/>
            <a:endParaRPr lang="en-US" dirty="0" smtClean="0">
              <a:solidFill>
                <a:schemeClr val="accent3">
                  <a:lumMod val="20000"/>
                  <a:lumOff val="80000"/>
                </a:schemeClr>
              </a:solidFill>
              <a:latin typeface="Times New Roman" pitchFamily="18" charset="0"/>
              <a:cs typeface="Times New Roman" pitchFamily="18" charset="0"/>
            </a:endParaRPr>
          </a:p>
          <a:p>
            <a:pPr algn="just">
              <a:buFont typeface="Wingdings" pitchFamily="2" charset="2"/>
              <a:buChar char="v"/>
            </a:pPr>
            <a:r>
              <a:rPr lang="en-US" sz="2400" b="1" u="sng" dirty="0" smtClean="0">
                <a:latin typeface="Arial" pitchFamily="34" charset="0"/>
                <a:cs typeface="Arial" pitchFamily="34" charset="0"/>
              </a:rPr>
              <a:t>Infosys</a:t>
            </a:r>
          </a:p>
          <a:p>
            <a:pPr algn="just">
              <a:buFont typeface="Wingdings" pitchFamily="2" charset="2"/>
              <a:buChar char="v"/>
            </a:pPr>
            <a:r>
              <a:rPr lang="en-US" sz="2400" b="1" dirty="0" smtClean="0">
                <a:latin typeface="Arial" pitchFamily="34" charset="0"/>
                <a:cs typeface="Arial" pitchFamily="34" charset="0"/>
              </a:rPr>
              <a:t>Origin-  2 July 1981 in </a:t>
            </a:r>
            <a:r>
              <a:rPr lang="en-US" sz="2400" b="1" dirty="0" err="1" smtClean="0">
                <a:latin typeface="Arial" pitchFamily="34" charset="0"/>
                <a:cs typeface="Arial" pitchFamily="34" charset="0"/>
              </a:rPr>
              <a:t>Pune,India</a:t>
            </a:r>
            <a:endParaRPr lang="en-US" sz="2400" b="1" dirty="0" smtClean="0">
              <a:latin typeface="Arial" pitchFamily="34" charset="0"/>
              <a:cs typeface="Arial" pitchFamily="34" charset="0"/>
            </a:endParaRPr>
          </a:p>
          <a:p>
            <a:pPr algn="just"/>
            <a:r>
              <a:rPr lang="en-US" sz="2400" b="1" dirty="0" smtClean="0">
                <a:solidFill>
                  <a:schemeClr val="tx2"/>
                </a:solidFill>
                <a:latin typeface="Arial" pitchFamily="34" charset="0"/>
                <a:cs typeface="Arial" pitchFamily="34" charset="0"/>
              </a:rPr>
              <a:t>As on March 31, 2022, the Company is spread across 247 locations in more than 54 countries. This document provides details of key locations where our offices are situated across North America, Europe, Asia Pacific, India and South Africa.</a:t>
            </a:r>
            <a:endParaRPr lang="en-US" sz="2400" b="1" dirty="0">
              <a:solidFill>
                <a:schemeClr val="tx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053542" cy="1400530"/>
          </a:xfrm>
        </p:spPr>
        <p:txBody>
          <a:bodyPr/>
          <a:lstStyle/>
          <a:p>
            <a:r>
              <a:rPr lang="en-US" dirty="0" smtClean="0">
                <a:latin typeface="Britannic Bold" pitchFamily="34" charset="0"/>
              </a:rPr>
              <a:t>Revenue Last 5 years</a:t>
            </a:r>
            <a:endParaRPr lang="en-US" dirty="0">
              <a:latin typeface="Britannic Bold" pitchFamily="34" charset="0"/>
            </a:endParaRPr>
          </a:p>
        </p:txBody>
      </p:sp>
      <p:sp>
        <p:nvSpPr>
          <p:cNvPr id="7" name="Content Placeholder 6"/>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Times New Roman" pitchFamily="18" charset="0"/>
                <a:cs typeface="Times New Roman" pitchFamily="18" charset="0"/>
              </a:rPr>
              <a:t>Leadership Hierarchy</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827484" y="1524001"/>
            <a:ext cx="7325916" cy="4876800"/>
          </a:xfrm>
          <a:blipFill>
            <a:blip r:embed="rId2"/>
            <a:stretch>
              <a:fillRect/>
            </a:stretch>
          </a:blipFill>
        </p:spPr>
        <p:txBody>
          <a:bodyPr/>
          <a:lstStyle/>
          <a:p>
            <a:pPr>
              <a:buNone/>
            </a:pPr>
            <a:r>
              <a:rPr lang="en-US" dirty="0" smtClean="0"/>
              <a:t> </a:t>
            </a:r>
            <a:r>
              <a:rPr lang="en-US" dirty="0" smtClean="0"/>
              <a:t>  </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Times New Roman" pitchFamily="18" charset="0"/>
                <a:cs typeface="Times New Roman" pitchFamily="18" charset="0"/>
              </a:rPr>
              <a:t>Employee Base Country wise</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Times New Roman" pitchFamily="18" charset="0"/>
                <a:cs typeface="Times New Roman" pitchFamily="18" charset="0"/>
              </a:rPr>
              <a:t>Ranking of Company </a:t>
            </a:r>
            <a:r>
              <a:rPr lang="en-US" sz="2400" b="1" dirty="0" smtClean="0">
                <a:solidFill>
                  <a:schemeClr val="tx1"/>
                </a:solidFill>
                <a:latin typeface="Times New Roman" pitchFamily="18" charset="0"/>
                <a:cs typeface="Times New Roman" pitchFamily="18" charset="0"/>
              </a:rPr>
              <a:t>(Fortune 500)</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827484" y="1219200"/>
            <a:ext cx="7859316" cy="5029201"/>
          </a:xfrm>
        </p:spPr>
        <p:txBody>
          <a:bodyPr>
            <a:normAutofit lnSpcReduction="10000"/>
          </a:bodyPr>
          <a:lstStyle/>
          <a:p>
            <a:pPr algn="just">
              <a:buNone/>
            </a:pPr>
            <a:endParaRPr lang="en-US" sz="3200" dirty="0" smtClean="0">
              <a:latin typeface="Times New Roman" pitchFamily="18" charset="0"/>
              <a:cs typeface="Times New Roman" pitchFamily="18" charset="0"/>
            </a:endParaRPr>
          </a:p>
          <a:p>
            <a:pPr algn="just"/>
            <a:r>
              <a:rPr lang="en-US" sz="3200" dirty="0" smtClean="0">
                <a:latin typeface="Times New Roman" pitchFamily="18" charset="0"/>
                <a:cs typeface="Times New Roman" pitchFamily="18" charset="0"/>
              </a:rPr>
              <a:t>Infosys </a:t>
            </a:r>
            <a:r>
              <a:rPr lang="en-US" sz="3200" dirty="0" smtClean="0">
                <a:latin typeface="Times New Roman" pitchFamily="18" charset="0"/>
                <a:cs typeface="Times New Roman" pitchFamily="18" charset="0"/>
              </a:rPr>
              <a:t>ranks  </a:t>
            </a:r>
            <a:r>
              <a:rPr lang="en-US" sz="3200" b="1" dirty="0" smtClean="0">
                <a:latin typeface="Times New Roman" pitchFamily="18" charset="0"/>
                <a:cs typeface="Times New Roman" pitchFamily="18" charset="0"/>
              </a:rPr>
              <a:t>No. 16 </a:t>
            </a:r>
            <a:r>
              <a:rPr lang="en-US" sz="3200" dirty="0" smtClean="0">
                <a:latin typeface="Times New Roman" pitchFamily="18" charset="0"/>
                <a:cs typeface="Times New Roman" pitchFamily="18" charset="0"/>
              </a:rPr>
              <a:t>on Fortune’s 500</a:t>
            </a:r>
            <a:r>
              <a:rPr lang="en-US" sz="3200" dirty="0" smtClean="0">
                <a:latin typeface="Times New Roman" pitchFamily="18" charset="0"/>
                <a:cs typeface="Times New Roman" pitchFamily="18" charset="0"/>
              </a:rPr>
              <a:t>.</a:t>
            </a:r>
          </a:p>
          <a:p>
            <a:pPr algn="just"/>
            <a:r>
              <a:rPr lang="en-US" sz="3200" dirty="0" smtClean="0">
                <a:latin typeface="Times New Roman" pitchFamily="18" charset="0"/>
                <a:cs typeface="Times New Roman" pitchFamily="18" charset="0"/>
              </a:rPr>
              <a:t>Infosys is the second-largest Indian IT company, after Tata Consultancy Services, by 2020 revenue figures, and the 602nd largest public company in the world, according to the Forbes Global 2000 ranking. On 24 August 2021, Infosys became the fourth Indian company to reach $100 billion in market capitalization.</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Times New Roman" pitchFamily="18" charset="0"/>
                <a:cs typeface="Times New Roman" pitchFamily="18" charset="0"/>
              </a:rPr>
              <a:t>Technologies used in Infosys</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762000" y="1752600"/>
            <a:ext cx="7783116" cy="4495800"/>
          </a:xfrm>
        </p:spPr>
        <p:txBody>
          <a:bodyPr>
            <a:noAutofit/>
          </a:bodyPr>
          <a:lstStyle/>
          <a:p>
            <a:pPr>
              <a:buFont typeface="Wingdings" pitchFamily="2" charset="2"/>
              <a:buChar char="v"/>
            </a:pPr>
            <a:r>
              <a:rPr lang="en-US" sz="4000" b="1" u="sng" dirty="0" smtClean="0">
                <a:solidFill>
                  <a:schemeClr val="tx2"/>
                </a:solidFill>
                <a:latin typeface="Times New Roman" pitchFamily="18" charset="0"/>
                <a:cs typeface="Times New Roman" pitchFamily="18" charset="0"/>
              </a:rPr>
              <a:t>Infosys</a:t>
            </a:r>
          </a:p>
          <a:p>
            <a:pPr>
              <a:buNone/>
            </a:pPr>
            <a:endParaRPr lang="en-US" sz="2400" b="1" dirty="0" smtClean="0">
              <a:solidFill>
                <a:schemeClr val="tx2"/>
              </a:solidFill>
              <a:latin typeface="Times New Roman" pitchFamily="18" charset="0"/>
              <a:cs typeface="Times New Roman" pitchFamily="18" charset="0"/>
            </a:endParaRPr>
          </a:p>
          <a:p>
            <a:r>
              <a:rPr lang="en-US" sz="2400" b="1" dirty="0" smtClean="0">
                <a:solidFill>
                  <a:schemeClr val="tx2"/>
                </a:solidFill>
                <a:latin typeface="Times New Roman" pitchFamily="18" charset="0"/>
                <a:cs typeface="Times New Roman" pitchFamily="18" charset="0"/>
              </a:rPr>
              <a:t>Artificial </a:t>
            </a:r>
            <a:r>
              <a:rPr lang="en-US" sz="2400" b="1" dirty="0" smtClean="0">
                <a:solidFill>
                  <a:schemeClr val="tx2"/>
                </a:solidFill>
                <a:latin typeface="Times New Roman" pitchFamily="18" charset="0"/>
                <a:cs typeface="Times New Roman" pitchFamily="18" charset="0"/>
              </a:rPr>
              <a:t>Intelligence, Cloud, API</a:t>
            </a:r>
            <a:r>
              <a:rPr lang="en-US" sz="2400" b="1" dirty="0" smtClean="0">
                <a:solidFill>
                  <a:schemeClr val="tx2"/>
                </a:solidFill>
                <a:latin typeface="Times New Roman" pitchFamily="18" charset="0"/>
                <a:cs typeface="Times New Roman" pitchFamily="18" charset="0"/>
              </a:rPr>
              <a:t>, </a:t>
            </a:r>
            <a:r>
              <a:rPr lang="en-US" sz="2400" b="1" dirty="0" err="1" smtClean="0">
                <a:solidFill>
                  <a:schemeClr val="tx2"/>
                </a:solidFill>
                <a:latin typeface="Times New Roman" pitchFamily="18" charset="0"/>
                <a:cs typeface="Times New Roman" pitchFamily="18" charset="0"/>
              </a:rPr>
              <a:t>Microservices</a:t>
            </a:r>
            <a:r>
              <a:rPr lang="en-US" sz="2400" b="1" dirty="0" smtClean="0">
                <a:solidFill>
                  <a:schemeClr val="tx2"/>
                </a:solidFill>
                <a:latin typeface="Times New Roman" pitchFamily="18" charset="0"/>
                <a:cs typeface="Times New Roman" pitchFamily="18" charset="0"/>
              </a:rPr>
              <a:t>, </a:t>
            </a:r>
            <a:r>
              <a:rPr lang="en-US" sz="2400" b="1" dirty="0" err="1" smtClean="0">
                <a:solidFill>
                  <a:schemeClr val="tx2"/>
                </a:solidFill>
                <a:latin typeface="Times New Roman" pitchFamily="18" charset="0"/>
                <a:cs typeface="Times New Roman" pitchFamily="18" charset="0"/>
              </a:rPr>
              <a:t>Cybersecurity</a:t>
            </a:r>
            <a:r>
              <a:rPr lang="en-US" sz="2400" b="1" dirty="0" smtClean="0">
                <a:solidFill>
                  <a:schemeClr val="tx2"/>
                </a:solidFill>
                <a:latin typeface="Times New Roman" pitchFamily="18" charset="0"/>
                <a:cs typeface="Times New Roman" pitchFamily="18" charset="0"/>
              </a:rPr>
              <a:t>, IT </a:t>
            </a:r>
            <a:r>
              <a:rPr lang="en-US" sz="2400" b="1" dirty="0" err="1" smtClean="0">
                <a:solidFill>
                  <a:schemeClr val="tx2"/>
                </a:solidFill>
                <a:latin typeface="Times New Roman" pitchFamily="18" charset="0"/>
                <a:cs typeface="Times New Roman" pitchFamily="18" charset="0"/>
              </a:rPr>
              <a:t>BizOps</a:t>
            </a:r>
            <a:r>
              <a:rPr lang="en-US" sz="2400" b="1" dirty="0" smtClean="0">
                <a:solidFill>
                  <a:schemeClr val="tx2"/>
                </a:solidFill>
                <a:latin typeface="Times New Roman" pitchFamily="18" charset="0"/>
                <a:cs typeface="Times New Roman" pitchFamily="18" charset="0"/>
              </a:rPr>
              <a:t>. ,</a:t>
            </a:r>
            <a:r>
              <a:rPr lang="en-US" sz="2400" b="1" dirty="0" err="1" smtClean="0">
                <a:solidFill>
                  <a:schemeClr val="tx2"/>
                </a:solidFill>
                <a:latin typeface="Times New Roman" pitchFamily="18" charset="0"/>
                <a:cs typeface="Times New Roman" pitchFamily="18" charset="0"/>
              </a:rPr>
              <a:t>DevSecOps</a:t>
            </a:r>
            <a:r>
              <a:rPr lang="en-US" sz="2400" b="1" dirty="0" smtClean="0">
                <a:solidFill>
                  <a:schemeClr val="tx2"/>
                </a:solidFill>
                <a:latin typeface="Times New Roman" pitchFamily="18" charset="0"/>
                <a:cs typeface="Times New Roman" pitchFamily="18" charset="0"/>
              </a:rPr>
              <a:t>.</a:t>
            </a:r>
          </a:p>
          <a:p>
            <a:pPr algn="just"/>
            <a:r>
              <a:rPr lang="en-US" sz="2400" dirty="0" smtClean="0">
                <a:solidFill>
                  <a:schemeClr val="tx2"/>
                </a:solidFill>
                <a:latin typeface="Times New Roman" pitchFamily="18" charset="0"/>
                <a:cs typeface="Times New Roman" pitchFamily="18" charset="0"/>
              </a:rPr>
              <a:t>Infosys uses 103 technology products and services including </a:t>
            </a:r>
            <a:r>
              <a:rPr lang="en-US" sz="2400" b="1" dirty="0" smtClean="0">
                <a:solidFill>
                  <a:schemeClr val="tx2"/>
                </a:solidFill>
                <a:latin typeface="Times New Roman" pitchFamily="18" charset="0"/>
                <a:cs typeface="Times New Roman" pitchFamily="18" charset="0"/>
              </a:rPr>
              <a:t>HTML5 , Google Analytics , and </a:t>
            </a:r>
            <a:r>
              <a:rPr lang="en-US" sz="2400" b="1" dirty="0" err="1" smtClean="0">
                <a:solidFill>
                  <a:schemeClr val="tx2"/>
                </a:solidFill>
                <a:latin typeface="Times New Roman" pitchFamily="18" charset="0"/>
                <a:cs typeface="Times New Roman" pitchFamily="18" charset="0"/>
              </a:rPr>
              <a:t>jQuery</a:t>
            </a:r>
            <a:r>
              <a:rPr lang="en-US" sz="2400" dirty="0" smtClean="0">
                <a:solidFill>
                  <a:schemeClr val="tx2"/>
                </a:solidFill>
                <a:latin typeface="Times New Roman" pitchFamily="18" charset="0"/>
                <a:cs typeface="Times New Roman" pitchFamily="18" charset="0"/>
              </a:rPr>
              <a:t> , according to G2 Stack. Infosys is actively using 82 technologies for its website, according to </a:t>
            </a:r>
            <a:r>
              <a:rPr lang="en-US" sz="2400" dirty="0" err="1" smtClean="0">
                <a:solidFill>
                  <a:schemeClr val="tx2"/>
                </a:solidFill>
                <a:latin typeface="Times New Roman" pitchFamily="18" charset="0"/>
                <a:cs typeface="Times New Roman" pitchFamily="18" charset="0"/>
              </a:rPr>
              <a:t>BuiltWith</a:t>
            </a:r>
            <a:r>
              <a:rPr lang="en-US" sz="2400" dirty="0" smtClean="0">
                <a:solidFill>
                  <a:schemeClr val="tx2"/>
                </a:solidFill>
                <a:latin typeface="Times New Roman" pitchFamily="18" charset="0"/>
                <a:cs typeface="Times New Roman" pitchFamily="18" charset="0"/>
              </a:rPr>
              <a:t>. These include Viewport Meta , </a:t>
            </a:r>
            <a:r>
              <a:rPr lang="en-US" sz="2400" dirty="0" err="1" smtClean="0">
                <a:solidFill>
                  <a:schemeClr val="tx2"/>
                </a:solidFill>
                <a:latin typeface="Times New Roman" pitchFamily="18" charset="0"/>
                <a:cs typeface="Times New Roman" pitchFamily="18" charset="0"/>
              </a:rPr>
              <a:t>IPhone</a:t>
            </a:r>
            <a:r>
              <a:rPr lang="en-US" sz="2400" dirty="0" smtClean="0">
                <a:solidFill>
                  <a:schemeClr val="tx2"/>
                </a:solidFill>
                <a:latin typeface="Times New Roman" pitchFamily="18" charset="0"/>
                <a:cs typeface="Times New Roman" pitchFamily="18" charset="0"/>
              </a:rPr>
              <a:t> / Mobile Compatible , and </a:t>
            </a:r>
            <a:r>
              <a:rPr lang="en-US" sz="2400" dirty="0" err="1" smtClean="0">
                <a:solidFill>
                  <a:schemeClr val="tx2"/>
                </a:solidFill>
                <a:latin typeface="Times New Roman" pitchFamily="18" charset="0"/>
                <a:cs typeface="Times New Roman" pitchFamily="18" charset="0"/>
              </a:rPr>
              <a:t>LetsEncrypt</a:t>
            </a:r>
            <a:r>
              <a:rPr lang="en-US" sz="2400" dirty="0" smtClean="0">
                <a:solidFill>
                  <a:schemeClr val="tx2"/>
                </a:solidFill>
                <a:latin typeface="Times New Roman" pitchFamily="18" charset="0"/>
                <a:cs typeface="Times New Roman" pitchFamily="18" charset="0"/>
              </a:rPr>
              <a:t> .</a:t>
            </a:r>
            <a:endParaRPr lang="en-US" sz="2400" b="1" dirty="0" smtClean="0">
              <a:solidFill>
                <a:schemeClr val="tx2"/>
              </a:solidFill>
              <a:latin typeface="Times New Roman" pitchFamily="18" charset="0"/>
              <a:cs typeface="Times New Roman" pitchFamily="18" charset="0"/>
            </a:endParaRPr>
          </a:p>
          <a:p>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smtClean="0">
                <a:solidFill>
                  <a:schemeClr val="tx1"/>
                </a:solidFill>
                <a:latin typeface="Times New Roman" pitchFamily="18" charset="0"/>
                <a:cs typeface="Times New Roman" pitchFamily="18" charset="0"/>
              </a:rPr>
              <a:t>Operations verticals </a:t>
            </a:r>
            <a:r>
              <a:rPr lang="en-US" sz="4400" b="1" dirty="0" smtClean="0">
                <a:solidFill>
                  <a:schemeClr val="tx1"/>
                </a:solidFill>
                <a:latin typeface="Times New Roman" pitchFamily="18" charset="0"/>
                <a:cs typeface="Times New Roman" pitchFamily="18" charset="0"/>
              </a:rPr>
              <a:t>of the Infosys</a:t>
            </a:r>
            <a:endParaRPr lang="en-US" sz="44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827484" y="2052919"/>
            <a:ext cx="7706916" cy="4652681"/>
          </a:xfrm>
        </p:spPr>
        <p:txBody>
          <a:bodyPr>
            <a:normAutofit fontScale="92500" lnSpcReduction="20000"/>
          </a:bodyPr>
          <a:lstStyle/>
          <a:p>
            <a:r>
              <a:rPr lang="en-US" b="1" dirty="0" smtClean="0">
                <a:latin typeface="Arial" pitchFamily="34" charset="0"/>
                <a:cs typeface="Arial" pitchFamily="34" charset="0"/>
              </a:rPr>
              <a:t>High Technology.</a:t>
            </a:r>
          </a:p>
          <a:p>
            <a:r>
              <a:rPr lang="en-US" b="1" dirty="0" smtClean="0">
                <a:latin typeface="Arial" pitchFamily="34" charset="0"/>
                <a:cs typeface="Arial" pitchFamily="34" charset="0"/>
              </a:rPr>
              <a:t>Industrial Manufacturing.</a:t>
            </a:r>
          </a:p>
          <a:p>
            <a:r>
              <a:rPr lang="en-US" b="1" dirty="0" smtClean="0">
                <a:latin typeface="Arial" pitchFamily="34" charset="0"/>
                <a:cs typeface="Arial" pitchFamily="34" charset="0"/>
              </a:rPr>
              <a:t>Information Services &amp; Publishing.</a:t>
            </a:r>
          </a:p>
          <a:p>
            <a:r>
              <a:rPr lang="en-US" b="1" dirty="0" smtClean="0">
                <a:latin typeface="Arial" pitchFamily="34" charset="0"/>
                <a:cs typeface="Arial" pitchFamily="34" charset="0"/>
              </a:rPr>
              <a:t>Life Sciences.</a:t>
            </a:r>
          </a:p>
          <a:p>
            <a:r>
              <a:rPr lang="en-US" b="1" dirty="0" smtClean="0">
                <a:latin typeface="Arial" pitchFamily="34" charset="0"/>
                <a:cs typeface="Arial" pitchFamily="34" charset="0"/>
              </a:rPr>
              <a:t>Logistics &amp; Distribution.</a:t>
            </a:r>
          </a:p>
          <a:p>
            <a:r>
              <a:rPr lang="en-US" b="1" dirty="0" smtClean="0">
                <a:latin typeface="Arial" pitchFamily="34" charset="0"/>
                <a:cs typeface="Arial" pitchFamily="34" charset="0"/>
              </a:rPr>
              <a:t>Media and Entertainment</a:t>
            </a:r>
            <a:r>
              <a:rPr lang="en-US" b="1" dirty="0" smtClean="0">
                <a:latin typeface="Arial" pitchFamily="34" charset="0"/>
                <a:cs typeface="Arial" pitchFamily="34" charset="0"/>
              </a:rPr>
              <a:t>.</a:t>
            </a:r>
          </a:p>
          <a:p>
            <a:r>
              <a:rPr lang="en-US" b="1" dirty="0" smtClean="0">
                <a:latin typeface="Arial" pitchFamily="34" charset="0"/>
                <a:cs typeface="Arial" pitchFamily="34" charset="0"/>
              </a:rPr>
              <a:t>Personalized digital experiences.</a:t>
            </a:r>
          </a:p>
          <a:p>
            <a:r>
              <a:rPr lang="en-US" b="1" dirty="0" smtClean="0">
                <a:latin typeface="Arial" pitchFamily="34" charset="0"/>
                <a:cs typeface="Arial" pitchFamily="34" charset="0"/>
              </a:rPr>
              <a:t>Predictive enterprise business processes.</a:t>
            </a:r>
          </a:p>
          <a:p>
            <a:r>
              <a:rPr lang="en-US" b="1" dirty="0" smtClean="0">
                <a:latin typeface="Arial" pitchFamily="34" charset="0"/>
                <a:cs typeface="Arial" pitchFamily="34" charset="0"/>
              </a:rPr>
              <a:t>AI-driven intelligent automation.</a:t>
            </a:r>
          </a:p>
          <a:p>
            <a:r>
              <a:rPr lang="en-US" b="1" dirty="0" smtClean="0">
                <a:latin typeface="Arial" pitchFamily="34" charset="0"/>
                <a:cs typeface="Arial" pitchFamily="34" charset="0"/>
              </a:rPr>
              <a:t>Agile, resilient enterprise with nimble processes, IT and people.</a:t>
            </a:r>
          </a:p>
          <a:p>
            <a:r>
              <a:rPr lang="en-US" b="1" dirty="0" smtClean="0">
                <a:latin typeface="Arial" pitchFamily="34" charset="0"/>
                <a:cs typeface="Arial" pitchFamily="34" charset="0"/>
              </a:rPr>
              <a:t>Hybrid cloud with interoperable public and private cloud applications, platforms and infrastructure</a:t>
            </a:r>
            <a:r>
              <a:rPr lang="en-US" b="1" dirty="0" smtClean="0">
                <a:latin typeface="Arial" pitchFamily="34" charset="0"/>
                <a:cs typeface="Arial" pitchFamily="34" charset="0"/>
              </a:rPr>
              <a:t>.</a:t>
            </a:r>
            <a:r>
              <a:rPr lang="en-US" dirty="0" smtClean="0"/>
              <a:t/>
            </a:r>
            <a:br>
              <a:rPr lang="en-US" dirty="0" smtClean="0"/>
            </a:b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Times New Roman" pitchFamily="18" charset="0"/>
                <a:cs typeface="Times New Roman" pitchFamily="18" charset="0"/>
              </a:rPr>
              <a:t>Major Services:</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2052919"/>
            <a:ext cx="8229600" cy="4195481"/>
          </a:xfrm>
        </p:spPr>
        <p:txBody>
          <a:bodyPr>
            <a:normAutofit/>
          </a:bodyPr>
          <a:lstStyle/>
          <a:p>
            <a:r>
              <a:rPr lang="en-US" sz="2200" b="1" dirty="0" smtClean="0">
                <a:latin typeface="Times New Roman" pitchFamily="18" charset="0"/>
                <a:cs typeface="Times New Roman" pitchFamily="18" charset="0"/>
              </a:rPr>
              <a:t>Amazon  services: </a:t>
            </a:r>
            <a:r>
              <a:rPr lang="en-US" sz="2200" b="1" dirty="0" smtClean="0"/>
              <a:t> </a:t>
            </a:r>
            <a:r>
              <a:rPr lang="en-US" sz="2200" b="1" dirty="0" smtClean="0">
                <a:latin typeface="Times New Roman" pitchFamily="18" charset="0"/>
                <a:cs typeface="Times New Roman" pitchFamily="18" charset="0"/>
              </a:rPr>
              <a:t>Delivery and Logistics </a:t>
            </a:r>
          </a:p>
          <a:p>
            <a:pPr>
              <a:buNone/>
            </a:pPr>
            <a:r>
              <a:rPr lang="en-US" sz="2200" b="1" dirty="0" smtClean="0">
                <a:latin typeface="Times New Roman" pitchFamily="18" charset="0"/>
                <a:cs typeface="Times New Roman" pitchFamily="18" charset="0"/>
              </a:rPr>
              <a:t>      Savings, Security, Compliance and </a:t>
            </a:r>
            <a:r>
              <a:rPr lang="en-US" sz="2200" b="1" dirty="0" err="1" smtClean="0">
                <a:latin typeface="Times New Roman" pitchFamily="18" charset="0"/>
                <a:cs typeface="Times New Roman" pitchFamily="18" charset="0"/>
              </a:rPr>
              <a:t>DRaaS</a:t>
            </a:r>
            <a:r>
              <a:rPr lang="en-US" sz="2200" b="1" dirty="0" smtClean="0">
                <a:latin typeface="Times New Roman" pitchFamily="18" charset="0"/>
                <a:cs typeface="Times New Roman" pitchFamily="18" charset="0"/>
              </a:rPr>
              <a:t> Development Operations.</a:t>
            </a:r>
          </a:p>
          <a:p>
            <a:pPr>
              <a:buNone/>
            </a:pP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Microsoft Azure. Azure is Microsoft's big enterprise cloud, offered as a </a:t>
            </a:r>
            <a:r>
              <a:rPr lang="en-US" b="1" dirty="0" err="1" smtClean="0">
                <a:latin typeface="Times New Roman" pitchFamily="18" charset="0"/>
                <a:cs typeface="Times New Roman" pitchFamily="18" charset="0"/>
              </a:rPr>
              <a:t>PaaS</a:t>
            </a:r>
            <a:r>
              <a:rPr lang="en-US" b="1" dirty="0" smtClean="0">
                <a:latin typeface="Times New Roman" pitchFamily="18" charset="0"/>
                <a:cs typeface="Times New Roman" pitchFamily="18" charset="0"/>
              </a:rPr>
              <a:t> and </a:t>
            </a:r>
            <a:r>
              <a:rPr lang="en-US" b="1" dirty="0" err="1" smtClean="0">
                <a:latin typeface="Times New Roman" pitchFamily="18" charset="0"/>
                <a:cs typeface="Times New Roman" pitchFamily="18" charset="0"/>
              </a:rPr>
              <a:t>IaaS</a:t>
            </a:r>
            <a:r>
              <a:rPr lang="en-US" b="1" dirty="0" smtClean="0">
                <a:latin typeface="Times New Roman" pitchFamily="18" charset="0"/>
                <a:cs typeface="Times New Roman" pitchFamily="18" charset="0"/>
              </a:rPr>
              <a:t> service. ...</a:t>
            </a:r>
          </a:p>
          <a:p>
            <a:pPr>
              <a:buNone/>
            </a:pPr>
            <a:r>
              <a:rPr lang="en-US" b="1" dirty="0" smtClean="0">
                <a:latin typeface="Times New Roman" pitchFamily="18" charset="0"/>
                <a:cs typeface="Times New Roman" pitchFamily="18" charset="0"/>
              </a:rPr>
              <a:t>    MS Office 365. </a:t>
            </a:r>
          </a:p>
          <a:p>
            <a:pPr>
              <a:buNone/>
            </a:pPr>
            <a:r>
              <a:rPr lang="en-US" b="1" dirty="0" smtClean="0">
                <a:latin typeface="Times New Roman" pitchFamily="18" charset="0"/>
                <a:cs typeface="Times New Roman" pitchFamily="18" charset="0"/>
              </a:rPr>
              <a:t>     Microsoft SQL Server with MS System Center. ...</a:t>
            </a:r>
          </a:p>
          <a:p>
            <a:pPr>
              <a:buNone/>
            </a:pPr>
            <a:r>
              <a:rPr lang="en-US" b="1" dirty="0" smtClean="0">
                <a:latin typeface="Times New Roman" pitchFamily="18" charset="0"/>
                <a:cs typeface="Times New Roman" pitchFamily="18" charset="0"/>
              </a:rPr>
              <a:t>     Enterprise Mobility Suite. ...</a:t>
            </a:r>
          </a:p>
          <a:p>
            <a:pPr>
              <a:buNone/>
            </a:pPr>
            <a:r>
              <a:rPr lang="en-US" b="1" dirty="0" smtClean="0">
                <a:latin typeface="Times New Roman" pitchFamily="18" charset="0"/>
                <a:cs typeface="Times New Roman" pitchFamily="18" charset="0"/>
              </a:rPr>
              <a:t>     Microsoft Visual Studio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Times New Roman" pitchFamily="18" charset="0"/>
                <a:cs typeface="Times New Roman" pitchFamily="18" charset="0"/>
              </a:rPr>
              <a:t>Leadership Hierarchy</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838200" y="1676400"/>
            <a:ext cx="6934200" cy="4343400"/>
          </a:xfrm>
          <a:blipFill>
            <a:blip r:embed="rId2"/>
            <a:stretch>
              <a:fillRect/>
            </a:stretch>
          </a:blipFill>
        </p:spPr>
        <p:txBody>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Role’s  you are </a:t>
            </a:r>
            <a:r>
              <a:rPr lang="en-US" dirty="0" err="1" smtClean="0">
                <a:latin typeface="Times New Roman" pitchFamily="18" charset="0"/>
                <a:cs typeface="Times New Roman" pitchFamily="18" charset="0"/>
              </a:rPr>
              <a:t>intrested</a:t>
            </a:r>
            <a:r>
              <a:rPr lang="en-US" dirty="0" smtClean="0">
                <a:latin typeface="Times New Roman" pitchFamily="18" charset="0"/>
                <a:cs typeface="Times New Roman" pitchFamily="18" charset="0"/>
              </a:rPr>
              <a:t> in the company.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endParaRPr lang="en-US" b="1"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  </a:t>
            </a:r>
          </a:p>
          <a:p>
            <a:pPr>
              <a:buNone/>
            </a:pPr>
            <a:endParaRPr lang="en-US" b="1" dirty="0" smtClean="0">
              <a:latin typeface="Times New Roman" pitchFamily="18" charset="0"/>
              <a:cs typeface="Times New Roman" pitchFamily="18" charset="0"/>
            </a:endParaRPr>
          </a:p>
          <a:p>
            <a:pPr>
              <a:buNone/>
            </a:pPr>
            <a:endParaRPr lang="en-US" b="1" dirty="0" smtClean="0">
              <a:latin typeface="Times New Roman" pitchFamily="18" charset="0"/>
              <a:cs typeface="Times New Roman" pitchFamily="18" charset="0"/>
            </a:endParaRPr>
          </a:p>
          <a:p>
            <a:pPr>
              <a:buNone/>
            </a:pPr>
            <a:endParaRPr lang="en-US" b="1" dirty="0" smtClean="0">
              <a:latin typeface="Times New Roman" pitchFamily="18" charset="0"/>
              <a:cs typeface="Times New Roman" pitchFamily="18" charset="0"/>
            </a:endParaRPr>
          </a:p>
          <a:p>
            <a:pPr>
              <a:buNone/>
            </a:pPr>
            <a:endParaRPr lang="en-US" b="1" dirty="0" smtClean="0">
              <a:latin typeface="Times New Roman" pitchFamily="18" charset="0"/>
              <a:cs typeface="Times New Roman" pitchFamily="18" charset="0"/>
            </a:endParaRPr>
          </a:p>
          <a:p>
            <a:pPr>
              <a:buNone/>
            </a:pPr>
            <a:endParaRPr lang="en-US" b="1"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Software </a:t>
            </a:r>
            <a:r>
              <a:rPr lang="en-US" sz="2800" b="1" dirty="0" smtClean="0">
                <a:latin typeface="Times New Roman" pitchFamily="18" charset="0"/>
                <a:cs typeface="Times New Roman" pitchFamily="18" charset="0"/>
              </a:rPr>
              <a:t>Development Engineer</a:t>
            </a:r>
            <a:endParaRPr lang="en-US" b="1" dirty="0">
              <a:latin typeface="Times New Roman" pitchFamily="18" charset="0"/>
              <a:cs typeface="Times New Roman" pitchFamily="18" charset="0"/>
            </a:endParaRPr>
          </a:p>
        </p:txBody>
      </p:sp>
      <p:sp>
        <p:nvSpPr>
          <p:cNvPr id="5" name="Rounded Rectangle 4"/>
          <p:cNvSpPr/>
          <p:nvPr/>
        </p:nvSpPr>
        <p:spPr>
          <a:xfrm>
            <a:off x="3048000" y="2286000"/>
            <a:ext cx="3124200" cy="2514600"/>
          </a:xfrm>
          <a:prstGeom prst="roundRect">
            <a:avLst/>
          </a:prstGeom>
          <a:blipFill>
            <a:blip r:embed="rId2"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452718"/>
            <a:ext cx="7592616" cy="1400530"/>
          </a:xfrm>
        </p:spPr>
        <p:txBody>
          <a:bodyPr/>
          <a:lstStyle/>
          <a:p>
            <a:r>
              <a:rPr lang="en-US" sz="3600" b="1" dirty="0" smtClean="0">
                <a:solidFill>
                  <a:schemeClr val="tx1"/>
                </a:solidFill>
                <a:latin typeface="Times New Roman" pitchFamily="18" charset="0"/>
                <a:cs typeface="Times New Roman" pitchFamily="18" charset="0"/>
              </a:rPr>
              <a:t>Packages offered by the Company</a:t>
            </a:r>
            <a:endParaRPr lang="en-US" sz="3600" b="1" dirty="0">
              <a:solidFill>
                <a:schemeClr val="tx1"/>
              </a:solidFill>
              <a:latin typeface="Times New Roman" pitchFamily="18" charset="0"/>
              <a:cs typeface="Times New Roman" pitchFamily="18" charset="0"/>
            </a:endParaRPr>
          </a:p>
        </p:txBody>
      </p:sp>
      <p:sp>
        <p:nvSpPr>
          <p:cNvPr id="5" name="Rounded Rectangle 4"/>
          <p:cNvSpPr/>
          <p:nvPr/>
        </p:nvSpPr>
        <p:spPr>
          <a:xfrm>
            <a:off x="3276600" y="1981200"/>
            <a:ext cx="2743200" cy="2362200"/>
          </a:xfrm>
          <a:prstGeom prst="roundRect">
            <a:avLst/>
          </a:prstGeom>
          <a:blipFill>
            <a:blip r:embed="rId2"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371600" y="4495800"/>
            <a:ext cx="6858000"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latin typeface="Times New Roman" pitchFamily="18" charset="0"/>
                <a:cs typeface="Times New Roman" pitchFamily="18" charset="0"/>
              </a:rPr>
              <a:t>Role- Software Development Engineer</a:t>
            </a:r>
          </a:p>
          <a:p>
            <a:r>
              <a:rPr lang="en-US" sz="2800" b="1" dirty="0" smtClean="0">
                <a:latin typeface="Times New Roman" pitchFamily="18" charset="0"/>
                <a:cs typeface="Times New Roman" pitchFamily="18" charset="0"/>
              </a:rPr>
              <a:t>Package:-  </a:t>
            </a:r>
            <a:r>
              <a:rPr lang="en-US" sz="2800" b="1" dirty="0" smtClean="0">
                <a:latin typeface="Times New Roman" pitchFamily="18" charset="0"/>
                <a:cs typeface="Times New Roman" pitchFamily="18" charset="0"/>
              </a:rPr>
              <a:t>6</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Lakhs</a:t>
            </a:r>
            <a:r>
              <a:rPr lang="en-US" sz="2800" b="1" dirty="0" smtClean="0">
                <a:latin typeface="Times New Roman" pitchFamily="18" charset="0"/>
                <a:cs typeface="Times New Roman" pitchFamily="18" charset="0"/>
              </a:rPr>
              <a:t> to </a:t>
            </a:r>
            <a:r>
              <a:rPr lang="en-US" sz="2800" b="1" dirty="0" smtClean="0">
                <a:latin typeface="Times New Roman" pitchFamily="18" charset="0"/>
                <a:cs typeface="Times New Roman" pitchFamily="18" charset="0"/>
              </a:rPr>
              <a:t>20</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Lakhs</a:t>
            </a:r>
            <a:r>
              <a:rPr lang="en-US" sz="2800" b="1" dirty="0" smtClean="0">
                <a:latin typeface="Times New Roman" pitchFamily="18" charset="0"/>
                <a:cs typeface="Times New Roman" pitchFamily="18" charset="0"/>
              </a:rPr>
              <a:t> per Annum</a:t>
            </a:r>
            <a:endParaRPr lang="en-US" sz="2800" b="1" dirty="0">
              <a:latin typeface="Times New Roman" pitchFamily="18" charset="0"/>
              <a:cs typeface="Times New Roman"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solidFill>
                  <a:schemeClr val="tx1"/>
                </a:solidFill>
                <a:latin typeface="Times New Roman" pitchFamily="18" charset="0"/>
                <a:cs typeface="Times New Roman" pitchFamily="18" charset="0"/>
              </a:rPr>
              <a:t>Visit To </a:t>
            </a:r>
            <a:r>
              <a:rPr lang="en-US" sz="4800" dirty="0" err="1" smtClean="0">
                <a:solidFill>
                  <a:schemeClr val="tx1"/>
                </a:solidFill>
                <a:latin typeface="Times New Roman" pitchFamily="18" charset="0"/>
                <a:cs typeface="Times New Roman" pitchFamily="18" charset="0"/>
              </a:rPr>
              <a:t>Lpu</a:t>
            </a:r>
            <a:endParaRPr lang="en-US" sz="48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Times New Roman" pitchFamily="18" charset="0"/>
                <a:cs typeface="Times New Roman" pitchFamily="18" charset="0"/>
              </a:rPr>
              <a:t>Pros and </a:t>
            </a:r>
            <a:r>
              <a:rPr lang="en-US" dirty="0" smtClean="0">
                <a:solidFill>
                  <a:schemeClr val="tx1"/>
                </a:solidFill>
                <a:latin typeface="Times New Roman" pitchFamily="18" charset="0"/>
                <a:cs typeface="Times New Roman" pitchFamily="18" charset="0"/>
              </a:rPr>
              <a:t>Cons </a:t>
            </a:r>
            <a:r>
              <a:rPr lang="en-US" dirty="0" smtClean="0">
                <a:solidFill>
                  <a:schemeClr val="tx1"/>
                </a:solidFill>
                <a:latin typeface="Times New Roman" pitchFamily="18" charset="0"/>
                <a:cs typeface="Times New Roman" pitchFamily="18" charset="0"/>
              </a:rPr>
              <a:t>According to you</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Times New Roman" pitchFamily="18" charset="0"/>
                <a:cs typeface="Times New Roman" pitchFamily="18" charset="0"/>
              </a:rPr>
              <a:t>List of </a:t>
            </a:r>
            <a:r>
              <a:rPr lang="en-US" dirty="0" err="1" smtClean="0">
                <a:solidFill>
                  <a:schemeClr val="tx1"/>
                </a:solidFill>
                <a:latin typeface="Times New Roman" pitchFamily="18" charset="0"/>
                <a:cs typeface="Times New Roman" pitchFamily="18" charset="0"/>
              </a:rPr>
              <a:t>Weblinks</a:t>
            </a:r>
            <a:r>
              <a:rPr lang="en-US" dirty="0" smtClean="0">
                <a:solidFill>
                  <a:schemeClr val="tx1"/>
                </a:solidFill>
                <a:latin typeface="Times New Roman" pitchFamily="18" charset="0"/>
                <a:cs typeface="Times New Roman" pitchFamily="18" charset="0"/>
              </a:rPr>
              <a:t> Articles </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827484" y="2052919"/>
            <a:ext cx="7859316" cy="4195481"/>
          </a:xfrm>
        </p:spPr>
        <p:txBody>
          <a:bodyPr/>
          <a:lstStyle/>
          <a:p>
            <a:r>
              <a:rPr lang="en-US" dirty="0" smtClean="0">
                <a:hlinkClick r:id="rId2"/>
              </a:rPr>
              <a:t>https://</a:t>
            </a:r>
            <a:r>
              <a:rPr lang="en-US" dirty="0" smtClean="0">
                <a:hlinkClick r:id="rId2"/>
              </a:rPr>
              <a:t>www.infosys.com/content/dam/infosys-web/en/techcompass/it-bizops.html</a:t>
            </a:r>
            <a:endParaRPr lang="en-US" dirty="0" smtClean="0"/>
          </a:p>
          <a:p>
            <a:r>
              <a:rPr lang="en-US" dirty="0" smtClean="0">
                <a:hlinkClick r:id="rId3"/>
              </a:rPr>
              <a:t>https://</a:t>
            </a:r>
            <a:r>
              <a:rPr lang="en-US" dirty="0" smtClean="0">
                <a:hlinkClick r:id="rId3"/>
              </a:rPr>
              <a:t>en.wikipedia.org/wiki/Infosys</a:t>
            </a:r>
            <a:endParaRPr lang="en-US" dirty="0" smtClean="0"/>
          </a:p>
          <a:p>
            <a:r>
              <a:rPr lang="en-US" dirty="0" smtClean="0">
                <a:hlinkClick r:id="rId4"/>
              </a:rPr>
              <a:t>https://</a:t>
            </a:r>
            <a:r>
              <a:rPr lang="en-US" dirty="0" smtClean="0">
                <a:hlinkClick r:id="rId4"/>
              </a:rPr>
              <a:t>www.moneycontrol.com/financials/infosys/profit-lossVI/IT</a:t>
            </a:r>
            <a:endParaRPr lang="en-US" dirty="0" smtClean="0"/>
          </a:p>
          <a:p>
            <a:r>
              <a:rPr lang="en-US" dirty="0" smtClean="0">
                <a:hlinkClick r:id="rId5"/>
              </a:rPr>
              <a:t>https://www.infosys.com/about/history.html#:~:text=Established%20in%201981%2C%20Infosys%20is,of%20approximately%20US%24%2071.41%20billion</a:t>
            </a:r>
            <a:r>
              <a:rPr lang="en-US" dirty="0" smtClean="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Times New Roman" pitchFamily="18" charset="0"/>
                <a:cs typeface="Times New Roman" pitchFamily="18" charset="0"/>
              </a:rPr>
              <a:t>Employee Base Country wise</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827484" y="2052919"/>
            <a:ext cx="7554516" cy="4195481"/>
          </a:xfrm>
        </p:spPr>
        <p:txBody>
          <a:bodyPr>
            <a:normAutofit/>
          </a:bodyPr>
          <a:lstStyle/>
          <a:p>
            <a:pPr algn="just"/>
            <a:r>
              <a:rPr lang="en-US" sz="2400" b="1" dirty="0" smtClean="0">
                <a:latin typeface="Times New Roman" pitchFamily="18" charset="0"/>
                <a:cs typeface="Times New Roman" pitchFamily="18" charset="0"/>
              </a:rPr>
              <a:t>Interactive chart of Amazon (AMZN) annual worldwide employee count from 2010 to 2022. Amazon total number of employees in 2021 was 1,608,000, a 23.88% increase from 2020</a:t>
            </a:r>
            <a:r>
              <a:rPr lang="en-US" sz="2400" b="1" dirty="0" smtClean="0">
                <a:latin typeface="Times New Roman" pitchFamily="18" charset="0"/>
                <a:cs typeface="Times New Roman" pitchFamily="18" charset="0"/>
              </a:rPr>
              <a:t>.</a:t>
            </a:r>
          </a:p>
          <a:p>
            <a:pPr algn="just"/>
            <a:r>
              <a:rPr lang="en-US" sz="2400" b="1" dirty="0" smtClean="0">
                <a:latin typeface="Times New Roman" pitchFamily="18" charset="0"/>
                <a:cs typeface="Times New Roman" pitchFamily="18" charset="0"/>
              </a:rPr>
              <a:t>27-Jul-2022 — In 2021, the American multinational e-commerce company, headquartered in Seattle, Washington, employed 1,608,000 full- and part-time employees.</a:t>
            </a: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Times New Roman" pitchFamily="18" charset="0"/>
                <a:cs typeface="Times New Roman" pitchFamily="18" charset="0"/>
              </a:rPr>
              <a:t>Ranking of Company </a:t>
            </a:r>
            <a:r>
              <a:rPr lang="en-US" sz="2400" b="1" dirty="0" smtClean="0">
                <a:solidFill>
                  <a:schemeClr val="tx1"/>
                </a:solidFill>
                <a:latin typeface="Times New Roman" pitchFamily="18" charset="0"/>
                <a:cs typeface="Times New Roman" pitchFamily="18" charset="0"/>
              </a:rPr>
              <a:t>(Fortune 500)</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827484" y="2052919"/>
            <a:ext cx="7859316" cy="4195481"/>
          </a:xfrm>
        </p:spPr>
        <p:txBody>
          <a:bodyPr>
            <a:normAutofit/>
          </a:bodyPr>
          <a:lstStyle/>
          <a:p>
            <a:r>
              <a:rPr lang="en-US" sz="3200" dirty="0" smtClean="0">
                <a:latin typeface="Times New Roman" pitchFamily="18" charset="0"/>
                <a:cs typeface="Times New Roman" pitchFamily="18" charset="0"/>
              </a:rPr>
              <a:t>Amazon ranks </a:t>
            </a:r>
            <a:r>
              <a:rPr lang="en-US" sz="3200" b="1" dirty="0" smtClean="0">
                <a:latin typeface="Times New Roman" pitchFamily="18" charset="0"/>
                <a:cs typeface="Times New Roman" pitchFamily="18" charset="0"/>
              </a:rPr>
              <a:t>No.</a:t>
            </a:r>
            <a:r>
              <a:rPr lang="en-US" sz="3200" dirty="0" smtClean="0">
                <a:latin typeface="Times New Roman" pitchFamily="18" charset="0"/>
                <a:cs typeface="Times New Roman" pitchFamily="18" charset="0"/>
              </a:rPr>
              <a:t> </a:t>
            </a:r>
            <a:r>
              <a:rPr lang="en-US" sz="3200" b="1" dirty="0" smtClean="0">
                <a:latin typeface="Times New Roman" pitchFamily="18" charset="0"/>
                <a:cs typeface="Times New Roman" pitchFamily="18" charset="0"/>
              </a:rPr>
              <a:t>2</a:t>
            </a:r>
            <a:r>
              <a:rPr lang="en-US" sz="3200" dirty="0" smtClean="0">
                <a:latin typeface="Times New Roman" pitchFamily="18" charset="0"/>
                <a:cs typeface="Times New Roman" pitchFamily="18" charset="0"/>
              </a:rPr>
              <a:t> on Fortune's World's Most Admired Companies</a:t>
            </a:r>
            <a:r>
              <a:rPr lang="en-US" sz="32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Amazon that has catapulted to </a:t>
            </a:r>
            <a:r>
              <a:rPr lang="en-US" sz="2800" b="1" dirty="0" smtClean="0">
                <a:latin typeface="Times New Roman" pitchFamily="18" charset="0"/>
                <a:cs typeface="Times New Roman" pitchFamily="18" charset="0"/>
              </a:rPr>
              <a:t>No.</a:t>
            </a:r>
            <a:r>
              <a:rPr lang="en-US" sz="28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2 position on the Fortune 500 list this year</a:t>
            </a:r>
            <a:r>
              <a:rPr lang="en-US" sz="2800" dirty="0" smtClean="0">
                <a:latin typeface="Times New Roman" pitchFamily="18" charset="0"/>
                <a:cs typeface="Times New Roman" pitchFamily="18" charset="0"/>
              </a:rPr>
              <a:t>; have seen a remarkable jump to $281 billion revenue and 21% revenue growth in 2019-20.</a:t>
            </a:r>
            <a:endParaRPr lang="en-US" sz="2800" dirty="0" smtClean="0">
              <a:latin typeface="Times New Roman" pitchFamily="18" charset="0"/>
              <a:cs typeface="Times New Roman" pitchFamily="18" charset="0"/>
            </a:endParaRPr>
          </a:p>
          <a:p>
            <a:endParaRPr lang="en-US" sz="32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Technologies used in Amazon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762000" y="1600200"/>
            <a:ext cx="7783116" cy="4195481"/>
          </a:xfrm>
        </p:spPr>
        <p:txBody>
          <a:bodyPr>
            <a:noAutofit/>
          </a:bodyPr>
          <a:lstStyle/>
          <a:p>
            <a:pPr>
              <a:buFont typeface="Wingdings" pitchFamily="2" charset="2"/>
              <a:buChar char="v"/>
            </a:pPr>
            <a:r>
              <a:rPr lang="en-US" sz="3600" b="1" u="sng" dirty="0" smtClean="0">
                <a:latin typeface="Times New Roman" pitchFamily="18" charset="0"/>
                <a:cs typeface="Times New Roman" pitchFamily="18" charset="0"/>
              </a:rPr>
              <a:t>Amazon</a:t>
            </a:r>
          </a:p>
          <a:p>
            <a:pPr>
              <a:buFont typeface="Arial" pitchFamily="34" charset="0"/>
              <a:buChar char="•"/>
            </a:pPr>
            <a:r>
              <a:rPr lang="en-US" b="1" dirty="0" smtClean="0">
                <a:latin typeface="Times New Roman" pitchFamily="18" charset="0"/>
                <a:cs typeface="Times New Roman" pitchFamily="18" charset="0"/>
              </a:rPr>
              <a:t>Java</a:t>
            </a:r>
          </a:p>
          <a:p>
            <a:pPr>
              <a:buFont typeface="Arial" pitchFamily="34" charset="0"/>
              <a:buChar char="•"/>
            </a:pPr>
            <a:r>
              <a:rPr lang="en-US" b="1" dirty="0" smtClean="0">
                <a:latin typeface="Times New Roman" pitchFamily="18" charset="0"/>
                <a:cs typeface="Times New Roman" pitchFamily="18" charset="0"/>
              </a:rPr>
              <a:t>Python</a:t>
            </a:r>
          </a:p>
          <a:p>
            <a:pPr>
              <a:buFont typeface="Arial" pitchFamily="34" charset="0"/>
              <a:buChar char="•"/>
            </a:pPr>
            <a:r>
              <a:rPr lang="en-US" b="1" dirty="0" smtClean="0">
                <a:latin typeface="Times New Roman" pitchFamily="18" charset="0"/>
                <a:cs typeface="Times New Roman" pitchFamily="18" charset="0"/>
              </a:rPr>
              <a:t>My </a:t>
            </a:r>
            <a:r>
              <a:rPr lang="en-US" b="1" dirty="0" err="1" smtClean="0">
                <a:latin typeface="Times New Roman" pitchFamily="18" charset="0"/>
                <a:cs typeface="Times New Roman" pitchFamily="18" charset="0"/>
              </a:rPr>
              <a:t>sql</a:t>
            </a:r>
            <a:endParaRPr lang="en-US" b="1" dirty="0" smtClean="0">
              <a:latin typeface="Times New Roman" pitchFamily="18" charset="0"/>
              <a:cs typeface="Times New Roman" pitchFamily="18" charset="0"/>
            </a:endParaRPr>
          </a:p>
          <a:p>
            <a:pPr>
              <a:buFont typeface="Arial" pitchFamily="34" charset="0"/>
              <a:buChar char="•"/>
            </a:pPr>
            <a:r>
              <a:rPr lang="en-US" b="1" dirty="0" smtClean="0">
                <a:latin typeface="Times New Roman" pitchFamily="18" charset="0"/>
                <a:cs typeface="Times New Roman" pitchFamily="18" charset="0"/>
              </a:rPr>
              <a:t>Angular </a:t>
            </a:r>
            <a:r>
              <a:rPr lang="en-US" b="1" dirty="0" err="1" smtClean="0">
                <a:latin typeface="Times New Roman" pitchFamily="18" charset="0"/>
                <a:cs typeface="Times New Roman" pitchFamily="18" charset="0"/>
              </a:rPr>
              <a:t>js</a:t>
            </a:r>
            <a:endParaRPr lang="en-US" b="1" dirty="0" smtClean="0">
              <a:latin typeface="Times New Roman" pitchFamily="18" charset="0"/>
              <a:cs typeface="Times New Roman" pitchFamily="18" charset="0"/>
            </a:endParaRPr>
          </a:p>
          <a:p>
            <a:pPr>
              <a:buFont typeface="Arial" pitchFamily="34" charset="0"/>
              <a:buChar char="•"/>
            </a:pPr>
            <a:r>
              <a:rPr lang="en-US" b="1" dirty="0" smtClean="0">
                <a:latin typeface="Times New Roman" pitchFamily="18" charset="0"/>
                <a:cs typeface="Times New Roman" pitchFamily="18" charset="0"/>
              </a:rPr>
              <a:t>Java script</a:t>
            </a:r>
            <a:endParaRPr lang="en-US" b="1" dirty="0" smtClean="0">
              <a:latin typeface="Times New Roman" pitchFamily="18" charset="0"/>
              <a:cs typeface="Times New Roman" pitchFamily="18" charset="0"/>
            </a:endParaRPr>
          </a:p>
          <a:p>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1">
      <a:dk1>
        <a:sysClr val="windowText" lastClr="000000"/>
      </a:dk1>
      <a:lt1>
        <a:sysClr val="window" lastClr="FFFFFF"/>
      </a:lt1>
      <a:dk2>
        <a:srgbClr val="04617B"/>
      </a:dk2>
      <a:lt2>
        <a:srgbClr val="DBF5F9"/>
      </a:lt2>
      <a:accent1>
        <a:srgbClr val="FF0000"/>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tf00001029_wac</Template>
  <TotalTime>611</TotalTime>
  <Words>1102</Words>
  <Application>Microsoft Office PowerPoint</Application>
  <PresentationFormat>On-screen Show (4:3)</PresentationFormat>
  <Paragraphs>288</Paragraphs>
  <Slides>64</Slides>
  <Notes>1</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Ion</vt:lpstr>
      <vt:lpstr>Slide 1</vt:lpstr>
      <vt:lpstr>Brief about the Amazon </vt:lpstr>
      <vt:lpstr>Year of Existence and History</vt:lpstr>
      <vt:lpstr>Country of Origin &amp; Countries for Business</vt:lpstr>
      <vt:lpstr>Revenue Last 5 years</vt:lpstr>
      <vt:lpstr>Leadership Hierarchy</vt:lpstr>
      <vt:lpstr>Employee Base Country wise</vt:lpstr>
      <vt:lpstr>Ranking of Company (Fortune 500)</vt:lpstr>
      <vt:lpstr>Technologies used in Amazon</vt:lpstr>
      <vt:lpstr>Major Products &amp; Service of the Amazon</vt:lpstr>
      <vt:lpstr>Operations verticals of the Amazon</vt:lpstr>
      <vt:lpstr>Role’s  I am intrested in the Amazon.</vt:lpstr>
      <vt:lpstr>Packages offered by the Company</vt:lpstr>
      <vt:lpstr>Visit To Lpu</vt:lpstr>
      <vt:lpstr>Pros and Cos According to you</vt:lpstr>
      <vt:lpstr>List of Weblinks Articles </vt:lpstr>
      <vt:lpstr>A Product based company </vt:lpstr>
      <vt:lpstr>Brief about the Microsoft</vt:lpstr>
      <vt:lpstr>Year of Existing</vt:lpstr>
      <vt:lpstr>Country of Origin &amp; Country for Business:</vt:lpstr>
      <vt:lpstr>Revenue as per NSE/NYSE</vt:lpstr>
      <vt:lpstr>Leadership  Hirerachy</vt:lpstr>
      <vt:lpstr>Employee Base country wise</vt:lpstr>
      <vt:lpstr>Ranking of Company (Fortune 500)</vt:lpstr>
      <vt:lpstr>Technologies used in Microsoft</vt:lpstr>
      <vt:lpstr>Operations verticals of the Microsoft</vt:lpstr>
      <vt:lpstr>Major Products &amp; Service of the Amazon</vt:lpstr>
      <vt:lpstr>Role’s  I am intrested in the Amazon.</vt:lpstr>
      <vt:lpstr>Packages offered by the Company</vt:lpstr>
      <vt:lpstr>Visit To Lpu</vt:lpstr>
      <vt:lpstr>Pros. &amp; Cons. Of Microsoft</vt:lpstr>
      <vt:lpstr>Reference</vt:lpstr>
      <vt:lpstr>Slide 33</vt:lpstr>
      <vt:lpstr>Brief about the Wipro</vt:lpstr>
      <vt:lpstr>Year of Existence and History</vt:lpstr>
      <vt:lpstr>Country of Origin &amp; Countries for Business</vt:lpstr>
      <vt:lpstr>Revenue Last 5 years</vt:lpstr>
      <vt:lpstr>Leadership Hierarchy</vt:lpstr>
      <vt:lpstr>Employee Base Country wise</vt:lpstr>
      <vt:lpstr>Ranking of Wipro (Fortune 500)</vt:lpstr>
      <vt:lpstr>Technologies used in Wipro</vt:lpstr>
      <vt:lpstr>Operations verticals with the clients</vt:lpstr>
      <vt:lpstr>Major Services:</vt:lpstr>
      <vt:lpstr>Role’s  you are intrested in the company.</vt:lpstr>
      <vt:lpstr>Packages offered by the Wipro</vt:lpstr>
      <vt:lpstr>Visit To Lpu</vt:lpstr>
      <vt:lpstr>Pros and Cos According to you</vt:lpstr>
      <vt:lpstr>List of Weblinks Articles </vt:lpstr>
      <vt:lpstr>Slide 49</vt:lpstr>
      <vt:lpstr>Brief about the Infosys </vt:lpstr>
      <vt:lpstr>Year of Existence and History</vt:lpstr>
      <vt:lpstr>Country of Origin &amp; Countries for Business</vt:lpstr>
      <vt:lpstr>Revenue Last 5 years</vt:lpstr>
      <vt:lpstr>Leadership Hierarchy</vt:lpstr>
      <vt:lpstr>Employee Base Country wise</vt:lpstr>
      <vt:lpstr>Ranking of Company (Fortune 500)</vt:lpstr>
      <vt:lpstr>Technologies used in Infosys</vt:lpstr>
      <vt:lpstr>Operations verticals of the Infosys</vt:lpstr>
      <vt:lpstr>Major Services:</vt:lpstr>
      <vt:lpstr>Role’s  you are intrested in the company.</vt:lpstr>
      <vt:lpstr>Packages offered by the Company</vt:lpstr>
      <vt:lpstr>Visit To Lpu</vt:lpstr>
      <vt:lpstr>Pros and Cons According to you</vt:lpstr>
      <vt:lpstr>List of Weblinks Articles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Prince Anand</dc:creator>
  <cp:lastModifiedBy>Prince Anand</cp:lastModifiedBy>
  <cp:revision>70</cp:revision>
  <dcterms:created xsi:type="dcterms:W3CDTF">2022-10-15T17:07:46Z</dcterms:created>
  <dcterms:modified xsi:type="dcterms:W3CDTF">2022-10-26T10:49:13Z</dcterms:modified>
</cp:coreProperties>
</file>