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97" r:id="rId15"/>
    <p:sldId id="275" r:id="rId16"/>
    <p:sldId id="276" r:id="rId17"/>
    <p:sldId id="298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457" autoAdjust="0"/>
  </p:normalViewPr>
  <p:slideViewPr>
    <p:cSldViewPr snapToGrid="0">
      <p:cViewPr varScale="1">
        <p:scale>
          <a:sx n="36" d="100"/>
          <a:sy n="36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with.com/" TargetMode="External"/><Relationship Id="rId2" Type="http://schemas.openxmlformats.org/officeDocument/2006/relationships/hyperlink" Target="https://www.crunchbase.com/organization/flipkar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eartrip" TargetMode="External"/><Relationship Id="rId2" Type="http://schemas.openxmlformats.org/officeDocument/2006/relationships/hyperlink" Target="https://en.wikipedia.org/wiki/PhoneP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flipkart/?originalSubdomain=in" TargetMode="External"/><Relationship Id="rId2" Type="http://schemas.openxmlformats.org/officeDocument/2006/relationships/hyperlink" Target="https://en.wikipedia.org/wiki/Flipkar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mbitionbox.com/salaries/flipkart-salaries/engineering-manager" TargetMode="External"/><Relationship Id="rId4" Type="http://schemas.openxmlformats.org/officeDocument/2006/relationships/hyperlink" Target="https://www.youtube.com/results?search_query=flipkart+compan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wetank-singh-b38101151" TargetMode="External"/><Relationship Id="rId3" Type="http://schemas.openxmlformats.org/officeDocument/2006/relationships/hyperlink" Target="https://www.linkedin.com/in/rajni-singh-240142171" TargetMode="External"/><Relationship Id="rId7" Type="http://schemas.openxmlformats.org/officeDocument/2006/relationships/hyperlink" Target="https://www.linkedin.com/in/tejokanth7872" TargetMode="External"/><Relationship Id="rId2" Type="http://schemas.openxmlformats.org/officeDocument/2006/relationships/hyperlink" Target="https://www.linkedin.com/in/tanvi-jain-b3080b1b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neelam-shukla" TargetMode="External"/><Relationship Id="rId5" Type="http://schemas.openxmlformats.org/officeDocument/2006/relationships/hyperlink" Target="https://www.linkedin.com/in/imran-sadiq-49b68a127" TargetMode="External"/><Relationship Id="rId4" Type="http://schemas.openxmlformats.org/officeDocument/2006/relationships/hyperlink" Target="https://www.linkedin.com/in/bhupendra-kumar-71807a15a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infosys" TargetMode="External"/><Relationship Id="rId2" Type="http://schemas.openxmlformats.org/officeDocument/2006/relationships/hyperlink" Target="https://en.wikipedia.org/wiki/Infosy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company/infosys/?originalSubdomain=i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ably.com/companies/flipkart/shekhar-chauha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yushsaxena129" TargetMode="External"/><Relationship Id="rId2" Type="http://schemas.openxmlformats.org/officeDocument/2006/relationships/hyperlink" Target="https://www.linkedin.com/in/shyam-koyyaneni-27706314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nkedin.com/in/altamash-sheikh-232842139" TargetMode="External"/><Relationship Id="rId4" Type="http://schemas.openxmlformats.org/officeDocument/2006/relationships/hyperlink" Target="https://www.linkedin.com/in/jatin-chutan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6C06-8267-E094-04A6-494C06E3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1" y="-71120"/>
            <a:ext cx="11768489" cy="6736080"/>
          </a:xfrm>
        </p:spPr>
        <p:txBody>
          <a:bodyPr>
            <a:normAutofit fontScale="90000"/>
          </a:bodyPr>
          <a:lstStyle/>
          <a:p>
            <a:pPr marL="334645" marR="644525" indent="-6350">
              <a:lnSpc>
                <a:spcPct val="107000"/>
              </a:lnSpc>
              <a:spcBef>
                <a:spcPts val="0"/>
              </a:spcBef>
              <a:spcAft>
                <a:spcPts val="3640"/>
              </a:spcAft>
            </a:pPr>
            <a:r>
              <a:rPr lang="en-US" sz="3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                                    </a:t>
            </a:r>
            <a:b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            </a:t>
            </a:r>
            <a:b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         </a:t>
            </a:r>
            <a:r>
              <a:rPr lang="en-US" sz="49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FLIPKART</a:t>
            </a:r>
            <a:br>
              <a:rPr lang="en-US" sz="4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</a:t>
            </a:r>
            <a:b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</a:t>
            </a:r>
            <a:b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</a:t>
            </a:r>
            <a:r>
              <a:rPr lang="en-US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 Based Company</a:t>
            </a:r>
            <a:br>
              <a:rPr lang="en-US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Submitted By                                                   Submitted to</a:t>
            </a:r>
            <a:b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Vimlesh Kumar Gupta                                                                       Sarabjit </a:t>
            </a:r>
            <a:r>
              <a:rPr lang="en-US" sz="27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kumar</a:t>
            </a:r>
            <a:br>
              <a:rPr lang="en-US" sz="27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7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reg. no- 12204918</a:t>
            </a:r>
            <a:br>
              <a:rPr lang="en-US" sz="27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422CA-E1F6-63B5-DD55-43EC293B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698" y="1390315"/>
            <a:ext cx="5734050" cy="10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0AC4-8F8F-B309-2FEE-E134BBDE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579120"/>
            <a:ext cx="10532427" cy="5709920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Rankings of the </a:t>
            </a:r>
            <a:r>
              <a:rPr lang="en-US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Flipkart(Walmart)</a:t>
            </a:r>
            <a:r>
              <a:rPr lang="en-US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(Forbes Fortune 500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Forbes  (Walmart)                               23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rank (Global)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Fortune  (Walmart)                            1st rank (Global)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nkedin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   22</a:t>
            </a:r>
            <a:r>
              <a:rPr lang="en-US" sz="2800" b="1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rank (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india</a:t>
            </a:r>
            <a:r>
              <a:rPr lang="en-US" sz="2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Greatplacetowork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11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rank (India)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Similarweb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94</a:t>
            </a:r>
            <a:r>
              <a:rPr lang="en-US" sz="28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rank (global)</a:t>
            </a:r>
          </a:p>
          <a:p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4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B86DBA-D350-9A5D-C47F-AF7C1D11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0"/>
            <a:ext cx="10799762" cy="678180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Technologies used in the Company</a:t>
            </a:r>
          </a:p>
          <a:p>
            <a:r>
              <a:rPr lang="en-US" sz="2800" b="0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Flipk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Flipkart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uses 47 technology products and services. </a:t>
            </a:r>
            <a:r>
              <a:rPr lang="en-US" sz="2800" b="0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Flipkar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Flipkart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actively using 111 technologies for its website, according to </a:t>
            </a:r>
            <a:r>
              <a:rPr lang="en-US" sz="2800" b="0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BuiltWit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BuiltWith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These include Viewport Meta, 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Mobile Compatible, and Google Font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jQuery,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Azure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Hazelcast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artificial intelligence (AI)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 (ML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 of things (IoT)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robotics</a:t>
            </a:r>
          </a:p>
          <a:p>
            <a:endParaRPr lang="en-US" sz="2400" dirty="0">
              <a:latin typeface="museo-sans"/>
            </a:endParaRPr>
          </a:p>
          <a:p>
            <a:endParaRPr lang="en-US" sz="2400" b="1" dirty="0">
              <a:solidFill>
                <a:schemeClr val="bg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32F9-14B6-40A1-A26E-4938F991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50371"/>
            <a:ext cx="11072358" cy="6389915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Major Products of the Flipkart with Clients</a:t>
            </a:r>
          </a:p>
          <a:p>
            <a:r>
              <a:rPr lang="en-US" sz="3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Company provides books, movies, music, games, consoles, televisions, mobiles, digital cameras, computers, network components, software, peripherals, apparel, shoes, and kitchen appliances.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MarQ</a:t>
            </a:r>
            <a:endParaRPr lang="en-US" sz="32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Perfect Homes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Billion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Walmart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Smart-Buy</a:t>
            </a: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3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8A8E-7A8D-0B31-025E-F3E58CD2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06829"/>
            <a:ext cx="11115901" cy="62592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Major Services by the Flipkart with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Flipkart Online Services Private Limited owns and operates e-commerce website. The Company provides 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books, movies, music, games, consoles, televisions, mobiles, digital cameras, computers, network components, software, peripherals, apparel, shoes, and kitchen appliances.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Flipkart EMI Payment Option,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On-Time Delivery 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Sevices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Ekart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&amp; Exchange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Health Services (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Flipkart Health+)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Sales Services</a:t>
            </a:r>
            <a:endParaRPr lang="en-US" sz="24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0D2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payment Services (</a:t>
            </a:r>
            <a:r>
              <a:rPr lang="en-US" sz="2400" b="1" i="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PhonePe</a:t>
            </a:r>
            <a:r>
              <a:rPr lang="en-US" sz="2400" b="1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0D2E46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online Travel Services (</a:t>
            </a:r>
            <a:r>
              <a:rPr lang="en-US" sz="2400" b="1" i="0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Cleartrip</a:t>
            </a:r>
            <a:r>
              <a:rPr lang="en-US" sz="2400" b="1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A5BC7C-F41A-CFFB-067D-D805F830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075" y="376238"/>
            <a:ext cx="11287125" cy="6116637"/>
          </a:xfrm>
        </p:spPr>
        <p:txBody>
          <a:bodyPr/>
          <a:lstStyle/>
          <a:p>
            <a:r>
              <a:rPr lang="en-US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Operational Verticals Of The </a:t>
            </a:r>
            <a:r>
              <a:rPr lang="en-US" sz="28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FLIPKART </a:t>
            </a:r>
            <a:r>
              <a:rPr lang="en-US" sz="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With Clients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Social Commerce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Venture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Shopsy</a:t>
            </a:r>
            <a:endParaRPr lang="en-US" sz="28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Recommerce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Business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Travel Platform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Cleartrip</a:t>
            </a:r>
            <a:endParaRPr lang="en-US" sz="28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Supports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Warehouse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Procedurements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3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74CB-90BC-A527-C0CA-72CBE463E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230" y="457199"/>
            <a:ext cx="11364684" cy="6052457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Roles you are interested with </a:t>
            </a:r>
            <a:r>
              <a:rPr lang="en-US" sz="32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flipkart</a:t>
            </a:r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Engineering Manager.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Development Engineer.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Engineer.</a:t>
            </a:r>
            <a:endParaRPr lang="en-US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Assistant Manager.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Site Reliability Engineer.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Analyst.</a:t>
            </a:r>
            <a:endParaRPr lang="en-US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5B6C-2F23-EB5A-65AB-2F6001A56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91885"/>
            <a:ext cx="11571513" cy="6139543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Packages offered by Flipkart for roles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Engineering Manager.           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:              69.4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Lakh/year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Architect. 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:             82 lakh/year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Development Engineer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:               23.5 Lakh/year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Engineer.                                                    :              23.8 Lakh/year</a:t>
            </a:r>
            <a:endParaRPr lang="en-US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Assistant Manager.                                       :             10.5 lakh/year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Site Reliability Engineer.                              :               11 Lakh/year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Analyst                                                        :              8 Lakh/year</a:t>
            </a:r>
            <a:endParaRPr lang="en-US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7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FD1E77-75FF-ECD9-29BA-E2563CEA9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1650" y="355600"/>
            <a:ext cx="11223625" cy="6257925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Visits Flipkart Gave To LPU Campus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9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3C55-3E84-CF07-3738-B7FE747B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11760"/>
            <a:ext cx="11393714" cy="6603999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Pros &amp; Cons of the Flipkart </a:t>
            </a:r>
          </a:p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Pros                                               Cons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Flipkart is really India’s largest online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They deliver products only in India. No service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mega store. They have huge number of   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available outside India even if you are willing</a:t>
            </a:r>
          </a:p>
          <a:p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products in multiple categories.                  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pay extra money.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Flipkart has tie ups with multiple      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of the major complaints I have been hearing recently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courier services and hence can deliver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their service.  Sometimes, the products are delivered but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most of the products to most of the areas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packages are empty making the customers stunned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Flipkart offers good discounts on many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                </a:t>
            </a: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service is not </a:t>
            </a:r>
            <a:r>
              <a:rPr lang="en-US" sz="2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mark in villages when compared</a:t>
            </a:r>
          </a:p>
          <a:p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available of the  products which you hardly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the urban areas.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find on other websites.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Flipkart sells only good quality, branded and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minimum order for free home delivery is increased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non-damaged products only.                     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500/- recently while some other sites are doing it</a:t>
            </a:r>
          </a:p>
          <a:p>
            <a:r>
              <a:rPr lang="en-US" sz="2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lesser than that</a:t>
            </a:r>
            <a:endParaRPr lang="en-US" sz="22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32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3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71A2-26B1-2FB3-E887-68C009A6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386080"/>
            <a:ext cx="11409679" cy="614680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List of the references weblinks, articles etc</a:t>
            </a:r>
            <a:r>
              <a:rPr lang="en-US" sz="3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2"/>
              </a:rPr>
              <a:t>https://en.wikipedia.org/wiki/Flipkart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3"/>
              </a:rPr>
              <a:t>https://www.linkedin.com/company/flipkart/?originalSubdomain=in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4"/>
              </a:rPr>
              <a:t>https://www.youtube.com/results?search_query=flipkart+company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hlinkClick r:id="rId5"/>
              </a:rPr>
              <a:t>https://www.ambitionbox.com/salaries/flipkart-salaries/engineering-manager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06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DDFFE4-8A16-6ACE-74C8-99B9566C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256" y="182880"/>
            <a:ext cx="10885487" cy="6390640"/>
          </a:xfrm>
        </p:spPr>
        <p:txBody>
          <a:bodyPr>
            <a:normAutofit fontScale="4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2655"/>
              </a:spcAft>
            </a:pPr>
            <a:r>
              <a:rPr lang="en-US" sz="59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2655"/>
              </a:spcAft>
            </a:pPr>
            <a:r>
              <a:rPr lang="en-US" sz="5900" b="1" dirty="0">
                <a:solidFill>
                  <a:srgbClr val="2F559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7600" b="1" dirty="0">
                <a:solidFill>
                  <a:srgbClr val="2F5597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BRIEF ABOUT </a:t>
            </a:r>
            <a:r>
              <a:rPr lang="en-US" sz="7600" b="1" dirty="0">
                <a:solidFill>
                  <a:srgbClr val="2F5597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FLIPKART</a:t>
            </a:r>
            <a:endParaRPr lang="en-US" sz="76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265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7000" b="1" u="none" strike="noStrike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Flipkart is a company providing an e-commerce marketplace offering consumer products including books, media, consumer electronics, lifestyle, and personal and healthcare products.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265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7000" b="1" u="none" strike="noStrike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The company provides services like cash on delivery and 30-day replacement policy. It also offers an in-a-day guarantee and same-day-guarantee, as well as an annual subscription service, Flipkart First.</a:t>
            </a:r>
            <a:r>
              <a:rPr lang="en-US" sz="70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265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70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 company initially focused on online book sales before expanding into other product categories such as </a:t>
            </a:r>
            <a:r>
              <a:rPr lang="en-US" sz="70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consumer electronics</a:t>
            </a:r>
            <a:r>
              <a:rPr lang="en-US" sz="70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fashion, home essentials, groceries, and lifestyle products.</a:t>
            </a:r>
          </a:p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2655"/>
              </a:spcAft>
              <a:buClr>
                <a:srgbClr val="000000"/>
              </a:buClr>
              <a:buSzPts val="28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561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7C1D-0879-FEB0-572C-0F8C3207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81280"/>
            <a:ext cx="10847387" cy="677672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INFOSYS</a:t>
            </a:r>
          </a:p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</a:t>
            </a:r>
          </a:p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</a:t>
            </a:r>
          </a:p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BASED COMPANY</a:t>
            </a:r>
          </a:p>
          <a:p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SUBMITTED BY                                                  SUBMITTED TO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Vimlesh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kumar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Gupta                                                                      Sarabjit Kumar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REG NO.- 12204918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8BAFC6-9119-BE91-D66F-D6B8D075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0" y="1513840"/>
            <a:ext cx="393192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685C-F6EB-0815-9D9B-D40B2F63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518160"/>
            <a:ext cx="10999788" cy="5862320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 BRIEF </a:t>
            </a:r>
            <a:r>
              <a:rPr lang="en-US" sz="3600" b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ABOUT FLIPKART</a:t>
            </a:r>
            <a:endParaRPr lang="en-US" sz="36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Limited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an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Indian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multinational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technology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company that provides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consulting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technology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outsourcing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company was founded in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Pune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is headquartered in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Bangalore.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is the second-largest Indian IT company, after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Tata Consultancy Services,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2020 revenue figures, and the 602nd largest public company in the world, according to the </a:t>
            </a:r>
            <a:r>
              <a:rPr lang="en-US" sz="3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Forbes Global 2000 </a:t>
            </a:r>
            <a:r>
              <a:rPr lang="en-US" sz="35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ranking.</a:t>
            </a:r>
            <a:endParaRPr lang="en-US" sz="3500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365EF-F4DD-F477-D385-37904574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538480"/>
            <a:ext cx="11020107" cy="5892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YEAR OF EXISTENCE WITH HISTORY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was founded by seven engineers in Pune, Maharashtra,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Its initial capital was $250.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was registered as Infosys Consultants Private Limited on 2 July 1981. In 1983, it relocated to Bangalore, Karnataka.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company changed its name to Infosys Technologies Private Limited in April 1992 and to Infosys Technologies Limited when it became a public limited company in June 1992. It was renamed Infosys Limited in June 2011.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2012, Infosys announced a new office in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Milwaukee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Wisconsin, to serve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Harley-Davidson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Infosys hired 1,200 United States employees in 2011 and expanded the workforce by 2,000 employees in 2012.</a:t>
            </a:r>
          </a:p>
          <a:p>
            <a:endParaRPr lang="en-US" sz="36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460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A723-937F-3623-A9F7-7B09CB30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477520"/>
            <a:ext cx="10999787" cy="59740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COUNTRY OF ORIGIN &amp; COUNTRIES FOR BUSINESS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an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multinational information technology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company that provides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consulting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technology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outsourcing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services. The company was founded in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Pune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 is headquartered in 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Bangalore.</a:t>
            </a:r>
            <a:endParaRPr lang="en-US" sz="2800" b="1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is a global leader in next-generation digital services and consulting. they enable clients in more than 50 countries to navigate their digital transformation.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has 82 sales and marketing offices and 123 development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across the world as of 31 March 2018, with major presence in </a:t>
            </a:r>
            <a:r>
              <a:rPr lang="en-US" sz="2800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India, United States, China, Australia, Japan, Middle East and Europe.</a:t>
            </a:r>
            <a:endParaRPr lang="en-US" sz="2800" b="1" u="sng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0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2C74-A273-7C02-E6A2-9857A449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746" y="543560"/>
            <a:ext cx="10918507" cy="577088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REVENUE AS PER THE NSE/ NYSE (LAST 5 YEARS)</a:t>
            </a:r>
          </a:p>
          <a:p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16.3 billion U.S. dollars                2022</a:t>
            </a:r>
            <a:endParaRPr lang="en-US" sz="3600" i="0" dirty="0">
              <a:solidFill>
                <a:schemeClr val="tx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13.56 billion U.S dollars               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12.78 billion U.S dollars               2020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11.79 billion U.S dollars              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10.93 billion U.S dollars               2018</a:t>
            </a:r>
          </a:p>
          <a:p>
            <a:br>
              <a:rPr lang="en-IN" sz="32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sz="3200" b="1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1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38CC4-F2E6-C0D2-9C92-C4FBB2FB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568960"/>
            <a:ext cx="10766107" cy="5730240"/>
          </a:xfrm>
        </p:spPr>
        <p:txBody>
          <a:bodyPr>
            <a:normAutofit fontScale="25000" lnSpcReduction="20000"/>
          </a:bodyPr>
          <a:lstStyle/>
          <a:p>
            <a:r>
              <a:rPr lang="en-US" sz="12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LEADERSHIP HIERARCHY OF THE INFOSYS</a:t>
            </a:r>
          </a:p>
          <a:p>
            <a:endParaRPr lang="en-US" sz="98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9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US" sz="1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NAME                                                        POSITION</a:t>
            </a:r>
            <a:endParaRPr lang="en-US" sz="1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Salil Parekh</a:t>
            </a:r>
            <a:r>
              <a:rPr lang="en-US" sz="10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Chief Executive Officer and Managing Director</a:t>
            </a:r>
            <a:endParaRPr lang="en-US" sz="10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0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Nandan M. Nilekani                     Co-founder and Chairman of the Board</a:t>
            </a:r>
          </a:p>
          <a:p>
            <a:pPr algn="l"/>
            <a:r>
              <a:rPr lang="en-US" sz="10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Kiran Mazumdar-Shaw                 Lead Independent Director, Infosys</a:t>
            </a:r>
            <a:endParaRPr lang="en-US" sz="10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inderpreet</a:t>
            </a:r>
            <a:r>
              <a:rPr lang="en-US" sz="10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Sawhney                      Chief Compliance Officer</a:t>
            </a:r>
          </a:p>
          <a:p>
            <a:r>
              <a:rPr lang="en-US" sz="10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Jayesh </a:t>
            </a:r>
            <a:r>
              <a:rPr lang="en-US" sz="10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Sanghrajka</a:t>
            </a:r>
            <a:r>
              <a:rPr lang="en-US" sz="10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Deputy Chief Financial Officer</a:t>
            </a:r>
          </a:p>
          <a:p>
            <a:r>
              <a:rPr lang="en-US" sz="10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Kapil Jain                                          Global Head</a:t>
            </a:r>
          </a:p>
          <a:p>
            <a:r>
              <a:rPr lang="en-US" sz="10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Kiran Mazumdar Shaw                   Lead Independent Director</a:t>
            </a: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endParaRPr lang="en-US" sz="3200" dirty="0">
              <a:effectLst/>
            </a:endParaRPr>
          </a:p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2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1ECE1-C703-6815-4036-410860D9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462013"/>
            <a:ext cx="10683223" cy="5532387"/>
          </a:xfrm>
        </p:spPr>
        <p:txBody>
          <a:bodyPr>
            <a:normAutofit fontScale="32500" lnSpcReduction="20000"/>
          </a:bodyPr>
          <a:lstStyle/>
          <a:p>
            <a:r>
              <a:rPr lang="en-US" sz="98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REFERENCES OF LPU ALUMNI WORKING INFOSYS</a:t>
            </a:r>
          </a:p>
          <a:p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Tanvi Jain (</a:t>
            </a:r>
            <a:r>
              <a:rPr lang="en-US" sz="8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linkedin.com/in/tanvi-jain-b3080b1b1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Rajni Singh</a:t>
            </a:r>
            <a:r>
              <a:rPr lang="en-US" sz="8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8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linkedin.com/in/rajni-singh-240142171</a:t>
            </a:r>
            <a:r>
              <a:rPr lang="en-US" sz="8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Bhupendra </a:t>
            </a:r>
            <a:r>
              <a:rPr lang="en-US" sz="86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kumar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8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linkedin.com/in/bhupendra-kumar-71807a15a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Imran Sadiq (</a:t>
            </a:r>
            <a:r>
              <a:rPr lang="en-US" sz="8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linkedin.com/in/imran-sadiq-49b68a127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Neelam Shukla (</a:t>
            </a:r>
            <a:r>
              <a:rPr lang="en-US" sz="8600" i="0" dirty="0">
                <a:solidFill>
                  <a:srgbClr val="0D2E4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sz="86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neelam-shukla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sz="86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Tejokanth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6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Karinki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8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linkedin.com/in/tejokanth7872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r>
              <a:rPr lang="en-US" sz="86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Swetank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Singh (</a:t>
            </a:r>
            <a:r>
              <a:rPr lang="en-US" sz="86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linkedin.com/in/swetank-singh-b38101151</a:t>
            </a:r>
            <a:r>
              <a:rPr lang="en-US" sz="8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8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endParaRPr lang="en-US" sz="3200" b="1" dirty="0">
              <a:latin typeface="-apple-system"/>
            </a:endParaRP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endParaRPr lang="en-US" sz="3200" b="1" i="0" dirty="0">
              <a:effectLst/>
              <a:latin typeface="-apple-system"/>
            </a:endParaRPr>
          </a:p>
          <a:p>
            <a:pPr marL="457200" indent="-457200" algn="l" fontAlgn="ctr">
              <a:buFont typeface="Arial" panose="020B0604020202020204" pitchFamily="34" charset="0"/>
              <a:buChar char="•"/>
            </a:pPr>
            <a:endParaRPr lang="en-US" sz="3200" b="1" i="0" dirty="0">
              <a:effectLst/>
              <a:latin typeface="-apple-system"/>
            </a:endParaRPr>
          </a:p>
          <a:p>
            <a:br>
              <a:rPr lang="en-US" sz="3200" dirty="0"/>
            </a:br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5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300D9-97C3-1918-F23A-2F9F6DD7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133" y="654518"/>
            <a:ext cx="11126804" cy="5339882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Employee Base (Country wise) </a:t>
            </a:r>
            <a:endParaRPr lang="en-US" sz="32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                                  POSITION                              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Erick Federico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Partida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Technology Lead                                Arizona, USA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Hurtado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 </a:t>
            </a:r>
            <a:r>
              <a:rPr lang="en-US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Rozenblum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Technology Analyst                              Massachusetts,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Subhadip Das                            Technology Lead                                    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 Weiss                                Product Owner/Scrum Master              Colorado, USA</a:t>
            </a:r>
          </a:p>
          <a:p>
            <a:r>
              <a:rPr lang="en-US" sz="1800" dirty="0">
                <a:effectLst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24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679188-60EA-5251-4DCC-922FDC4E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457200"/>
            <a:ext cx="10948987" cy="60864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Rankings of the INFOSYS (Forbes Fortune 500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Forbes                                                      540</a:t>
            </a:r>
            <a:r>
              <a:rPr lang="en-US" sz="3000" b="1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Rank (Global)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 Finance 2022                               3</a:t>
            </a:r>
            <a:r>
              <a:rPr lang="en-US" sz="3000" b="1" i="0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Rank (</a:t>
            </a:r>
            <a:r>
              <a:rPr lang="en-US" sz="30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Services 25 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3</a:t>
            </a:r>
            <a:r>
              <a:rPr lang="en-US" sz="30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Rank (</a:t>
            </a:r>
            <a:r>
              <a:rPr lang="en-US" sz="3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4</a:t>
            </a:r>
            <a:r>
              <a:rPr lang="en-US" sz="3000" b="1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rank (</a:t>
            </a:r>
            <a:r>
              <a:rPr lang="en-US" sz="3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54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04CBB-1B7F-80F0-B2BC-A24FE06C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560" y="538480"/>
            <a:ext cx="11043919" cy="607568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Technologies used in the INFOSYS</a:t>
            </a: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uses 103 technology products and services, according to G2 Stack. Infosys is actively using 82 technologies for its website, according to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BuiltWith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Some highly used technologies are-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Google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AI/ML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Conversational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blockchain</a:t>
            </a:r>
            <a:endParaRPr lang="it-IT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AR-VR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Deep Learning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35364-1838-AD83-0F16-0464C26A9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481262"/>
            <a:ext cx="10837227" cy="6376737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575"/>
              </a:spcAft>
            </a:pPr>
            <a:r>
              <a:rPr lang="en-US" sz="4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  <a:r>
              <a:rPr lang="en-US" sz="46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YEAR OF EXISTENCE WITH HISTORY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575"/>
              </a:spcAft>
            </a:pPr>
            <a:endParaRPr lang="en-US" sz="3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34645" marR="0" indent="-6350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</a:pPr>
            <a:r>
              <a:rPr lang="en-US" sz="3600" b="1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History: 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Flipkart started as an online bookstore in October 2007. The founders </a:t>
            </a:r>
            <a:r>
              <a:rPr lang="en-US" sz="3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Sachin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Bansal and Binny Bansal left their jobs at Amazon.com to launch their own company. It was a risky move, since the e-commerce sector in India was mostly non-</a:t>
            </a:r>
            <a:r>
              <a:rPr lang="en-US" sz="3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existentat</a:t>
            </a:r>
            <a:r>
              <a:rPr lang="en-US" sz="3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that time and there was no certainty about its future. However, the founders took the risk and now it has turned out to be a huge success. One of the major problems that Flipkart tackled during its initial years was online payments. At that time, people in India were averse to make online payments to a virtual store. Flipkart solved the problem by launching its ‘Cash on Delivery’ service, which helped build confidence among online buyers. In 2013, the company created a record by selling one lakh books on a single day. In 2016, Flipkart had crossed the 100 million mark in registered customers.</a:t>
            </a:r>
            <a:endParaRPr lang="en-US" sz="3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01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E0A9-1FC0-A9F0-1E19-C858F5BA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94640"/>
            <a:ext cx="11111547" cy="626872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Major Products of the company with Clients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NIA – Next Generation Integrated AI Platform</a:t>
            </a:r>
            <a:endParaRPr lang="en-US" sz="2800" b="1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Information Platform (IIP), an analytics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EdgeVerve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Systems, which includes Finacle, a global banking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Panaya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Cloud Suite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Skava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(now Infosys Equinox)</a:t>
            </a: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3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9E66E3-6E17-F7A2-1607-EE8F41F54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638" y="376238"/>
            <a:ext cx="11298237" cy="6350000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Major Services By The </a:t>
            </a: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INFOSYS </a:t>
            </a:r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With Clients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Experience. Digital Marketing. Digital Experience. Infosys Metaverse Foundry.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Infosys Consulting</a:t>
            </a:r>
            <a:r>
              <a:rPr lang="en-US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– a global management consulting 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en-US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-based enterprise transformation service</a:t>
            </a:r>
            <a:r>
              <a:rPr lang="en-IN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Engineering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Marketing</a:t>
            </a:r>
            <a:endParaRPr lang="en-IN" sz="30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Applied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Innovate, Blockchain.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Enterprise Agile DevOps.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Microsoft Business Application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Energy Transition.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Assure, Cyber Security.</a:t>
            </a:r>
          </a:p>
          <a:p>
            <a:b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16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8C7D0-AAD9-79A6-E266-D089A571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345440"/>
            <a:ext cx="11318239" cy="620776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Operational Verticals Of The INFOSYS With Clients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Personalized digital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Predictive enterprise business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AI-driven intelligent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Agile, resilient enterprise with nimble processes, IT and people.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Hybrid cloud with interoperable public and private cloud applications, platforms and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30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7C88-1CAE-5941-C04C-A239D08A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880" y="477520"/>
            <a:ext cx="11267439" cy="602488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Roles You Are Interested With INFOSYS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Senior Project Manager,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 Technology (IT) Consultant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 Technology (IT) Lead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Test Lead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Leader, IT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SAP Consultant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Senior Software Engineer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 Analyst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76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95D6-6431-BEFE-D279-6823461C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20" y="375920"/>
            <a:ext cx="11236959" cy="616712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Packages Offered By INFOSYS For Roles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Senior Project Manager, IT                              :         19 Lakh/year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 Technology (IT) Consultant        :          10.72 Lakh/year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Information Technology (IT) Lead                   :           9.63 Lakh/year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Test Lead                                            :          9.78 Lakh/year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Leader, IT                                                  :         9.89 Lakh/year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SAP Consultant                                                   :           8.73 Lakh/year           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Senior Software Engineer                                 :           6.44 Lakh/year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 Analyst                                            :           6.30 Lakh/year</a:t>
            </a:r>
          </a:p>
          <a:p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75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0C203-CB86-947B-9E28-8911764E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335280"/>
            <a:ext cx="11206479" cy="616712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Visits INFOSYS Gave To LPU Campus</a:t>
            </a:r>
          </a:p>
          <a:p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4EFAD9-917F-4CDD-7C6C-A6F972F0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40" y="365124"/>
            <a:ext cx="11877039" cy="6492875"/>
          </a:xfrm>
        </p:spPr>
        <p:txBody>
          <a:bodyPr>
            <a:normAutofit fontScale="85000" lnSpcReduction="10000"/>
          </a:bodyPr>
          <a:lstStyle/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Pros &amp; Cons Of The INFOSYS </a:t>
            </a: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PROS                                                                              CONS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as a company is one of the most                            : 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 has had an non-linear growth in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respected company in India.                                                       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terms of resources.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Working with Infosys has created a brand                          :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my opinion,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infosys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struggling majorly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 for me.                                                                                          with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people management.</a:t>
            </a:r>
            <a:endParaRPr lang="en-US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it has helped me gain international                             :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freedom for people to work in their 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exposure in terms of experience and handling                     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area of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intrest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very limited.</a:t>
            </a:r>
            <a:endParaRPr lang="en-US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professional clients.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helped me develop the insight to various                 :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middle managers are completely</a:t>
            </a:r>
            <a:endParaRPr lang="en-US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challenges which the IT industry of Developed world                              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theoritical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process oriented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country face today.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expanded my horizons of thinking and instilled       :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feels like a employee is completely </a:t>
            </a: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approach within me to handle micro as well as macro          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detached from its management</a:t>
            </a:r>
            <a:endParaRPr lang="en-US" sz="24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US" sz="2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level problems and issues.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95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8D71C-D2AC-581C-4EC4-C225CE71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840" y="386080"/>
            <a:ext cx="11389359" cy="605536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List Of The References Weblinks, Articles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https://en.wikipedia.org/wiki/Infosys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https://www.youtube.com/results?search_query=infosys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https://www.linkedin.com/company/infosys/?originalSubdomain=in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https://www.forbes.com/companies/infosys/?sh=25151aaf4f81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5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042B6-DE81-70BD-A04D-7BD83314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85011"/>
            <a:ext cx="10923854" cy="6294922"/>
          </a:xfrm>
        </p:spPr>
        <p:txBody>
          <a:bodyPr/>
          <a:lstStyle/>
          <a:p>
            <a:pPr marL="334645" marR="0" indent="-6350"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COUNTRY OF ORIGIN &amp; COUNTRIES FOR BUSINESS</a:t>
            </a:r>
            <a:endParaRPr lang="en-US" sz="32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1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Flipkart is an Indian </a:t>
            </a:r>
            <a:r>
              <a:rPr lang="en-US" sz="32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e-commerce</a:t>
            </a:r>
            <a:r>
              <a:rPr lang="en-US" sz="3200" b="1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 company, headquartered in </a:t>
            </a:r>
            <a:r>
              <a:rPr lang="en-US" sz="32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Bangalore</a:t>
            </a:r>
            <a:r>
              <a:rPr lang="en-US" sz="3200" b="1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, and incorporated in </a:t>
            </a:r>
            <a:r>
              <a:rPr lang="en-US" sz="32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Singapore</a:t>
            </a:r>
            <a:r>
              <a:rPr lang="en-US" sz="3200" b="1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 as a </a:t>
            </a:r>
            <a:r>
              <a:rPr lang="en-US" sz="3200" b="1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private limited company</a:t>
            </a:r>
            <a:r>
              <a:rPr lang="en-US" sz="3200" b="1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b="1" u="none" strike="noStrike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As of now, Flipkart doesn't deliver items internationally. You will be able to make your purchases on our site from anywhere in the world with credit/debit cards issued in India and 21 other countries, but please ensure the delivery address is in India.</a:t>
            </a:r>
            <a:endParaRPr lang="en-US" sz="3200" b="1" u="none" strike="noStrike" dirty="0">
              <a:solidFill>
                <a:schemeClr val="tx1">
                  <a:lumMod val="95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6F1E-95F6-1F55-2FC4-B6998756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82879"/>
            <a:ext cx="10731349" cy="6198669"/>
          </a:xfrm>
        </p:spPr>
        <p:txBody>
          <a:bodyPr/>
          <a:lstStyle/>
          <a:p>
            <a:endParaRPr lang="en-US" sz="3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3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Revenue as per the NSE/ NYSE (Last 5 years)</a:t>
            </a:r>
          </a:p>
          <a:p>
            <a:endParaRPr lang="en-US" sz="3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4C884-53D2-4B2D-CE7A-236AEA48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6" y="1839997"/>
            <a:ext cx="6890104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0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EF3E3-D6D9-7B11-31F1-CA814264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139" y="519764"/>
            <a:ext cx="11155680" cy="5881036"/>
          </a:xfrm>
        </p:spPr>
        <p:txBody>
          <a:bodyPr/>
          <a:lstStyle/>
          <a:p>
            <a:pPr marR="0" lvl="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</a:pPr>
            <a:endParaRPr lang="en-US" sz="3200" u="none" strike="noStrike" dirty="0">
              <a:solidFill>
                <a:srgbClr val="202122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u="none" strike="noStrike" dirty="0">
                <a:solidFill>
                  <a:srgbClr val="202122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Total Revenue In 2017 Was That Of Rs 15560 Crore.</a:t>
            </a:r>
            <a:endParaRPr lang="en-US" sz="3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Total </a:t>
            </a:r>
            <a:r>
              <a:rPr lang="en-US" sz="3200" u="none" strike="noStrike" dirty="0">
                <a:solidFill>
                  <a:srgbClr val="202122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Revenue In 2018 Was That Of Rs 21650 Crore.</a:t>
            </a:r>
            <a:endParaRPr lang="en-US" sz="3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u="none" strike="noStrike" dirty="0">
                <a:solidFill>
                  <a:srgbClr val="202122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Total Revenue In 2019 Was That Of Rs 43615 Crore.</a:t>
            </a:r>
            <a:endParaRPr lang="en-US" sz="3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u="none" strike="noStrike" dirty="0">
                <a:solidFill>
                  <a:srgbClr val="202122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Total Revenue In 2020 Was That Of Rs 34610 Crore.</a:t>
            </a:r>
            <a:endParaRPr lang="en-US" sz="3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200" u="none" strike="noStrike" dirty="0">
                <a:solidFill>
                  <a:srgbClr val="202122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Total Revenue In 2021 Was That Of Rs 43357 Crore.</a:t>
            </a:r>
            <a:endParaRPr lang="en-US" sz="32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AFB7-BAAF-02EC-9C9A-0280FB67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25127"/>
            <a:ext cx="10885353" cy="6160169"/>
          </a:xfrm>
        </p:spPr>
        <p:txBody>
          <a:bodyPr>
            <a:normAutofit lnSpcReduction="10000"/>
          </a:bodyPr>
          <a:lstStyle/>
          <a:p>
            <a:pPr marL="334645" marR="0" indent="-635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Leadership Hierarchy of the Company</a:t>
            </a:r>
          </a:p>
          <a:p>
            <a:pPr marL="334645" marR="0" indent="-635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</a:pPr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b="1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Sachin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Bansal, Co-founder and Executive Chairman.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Binny Bansal, Co–founder of Flipkart</a:t>
            </a:r>
            <a:endParaRPr lang="en-US" sz="2800" b="1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Kalyan Krishnamurthy serves as the CEO / President of Flipkart.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Anand </a:t>
            </a:r>
            <a:r>
              <a:rPr lang="en-US" sz="28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Lakshminarayanan</a:t>
            </a:r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serves as the Vice President of Flipkart.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Mayur </a:t>
            </a:r>
            <a:r>
              <a:rPr lang="en-US" sz="28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Datar</a:t>
            </a:r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serves as the Chief Data Scientist, VP of Engineering of Flipkart.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Krishnendu</a:t>
            </a:r>
            <a:r>
              <a:rPr lang="en-US" sz="2800" b="1" i="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Chaudhury serves as the Principal Scientist and Head of Image Sciences of Flipkart.</a:t>
            </a:r>
          </a:p>
          <a:p>
            <a:br>
              <a:rPr lang="en-US" b="0" i="0" u="none" strike="noStrike" dirty="0">
                <a:solidFill>
                  <a:srgbClr val="298FFF"/>
                </a:solidFill>
                <a:effectLst/>
                <a:latin typeface="inherit"/>
                <a:hlinkClick r:id="rId2"/>
              </a:rPr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5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17BF-5CA5-0C37-9DA7-4946657ED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500513"/>
            <a:ext cx="10808351" cy="5698155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References of LPU Alumni working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 err="1">
                <a:effectLst/>
                <a:latin typeface="-apple-system"/>
              </a:rPr>
              <a:t>Shyam</a:t>
            </a:r>
            <a:r>
              <a:rPr lang="en-US" sz="3200" b="1" i="0" dirty="0">
                <a:effectLst/>
                <a:latin typeface="-apple-system"/>
              </a:rPr>
              <a:t> </a:t>
            </a:r>
            <a:r>
              <a:rPr lang="en-US" sz="3200" b="1" i="0" dirty="0" err="1">
                <a:effectLst/>
                <a:latin typeface="-apple-system"/>
              </a:rPr>
              <a:t>Koyyaneni</a:t>
            </a:r>
            <a:r>
              <a:rPr lang="en-US" sz="3200" b="1" i="0" dirty="0">
                <a:effectLst/>
                <a:latin typeface="-apple-system"/>
              </a:rPr>
              <a:t> </a:t>
            </a:r>
            <a:r>
              <a:rPr lang="en-US" sz="3200" i="0" dirty="0">
                <a:effectLst/>
                <a:latin typeface="-apple-system"/>
              </a:rPr>
              <a:t>(</a:t>
            </a:r>
            <a:r>
              <a:rPr lang="en-US" sz="2800" i="0" dirty="0">
                <a:effectLst/>
                <a:latin typeface="-apple-system"/>
                <a:hlinkClick r:id="rId2"/>
              </a:rPr>
              <a:t>linkedin.com/in/shyam-koyyaneni-277063143</a:t>
            </a:r>
            <a:r>
              <a:rPr lang="en-US" sz="3200" i="0" dirty="0">
                <a:effectLst/>
                <a:latin typeface="-apple-system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 err="1">
                <a:effectLst/>
                <a:latin typeface="-apple-system"/>
              </a:rPr>
              <a:t>Ayush</a:t>
            </a:r>
            <a:r>
              <a:rPr lang="en-US" sz="3200" b="1" i="0" dirty="0">
                <a:effectLst/>
                <a:latin typeface="-apple-system"/>
              </a:rPr>
              <a:t> Saxena</a:t>
            </a:r>
            <a:r>
              <a:rPr lang="en-US" sz="3200" b="1" dirty="0">
                <a:latin typeface="-apple-system"/>
              </a:rPr>
              <a:t> (</a:t>
            </a:r>
            <a:r>
              <a:rPr lang="en-US" sz="3200" i="0" dirty="0">
                <a:effectLst/>
                <a:latin typeface="-apple-system"/>
                <a:hlinkClick r:id="rId3"/>
              </a:rPr>
              <a:t>linkedin.com/in/ayushsaxena129</a:t>
            </a:r>
            <a:r>
              <a:rPr lang="en-US" sz="3200" dirty="0">
                <a:latin typeface="-apple-system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0" dirty="0" err="1">
                <a:effectLst/>
                <a:latin typeface="-apple-system"/>
              </a:rPr>
              <a:t>Jatin</a:t>
            </a:r>
            <a:r>
              <a:rPr lang="en-US" sz="3200" b="1" i="0" dirty="0">
                <a:effectLst/>
                <a:latin typeface="-apple-system"/>
              </a:rPr>
              <a:t> </a:t>
            </a:r>
            <a:r>
              <a:rPr lang="en-US" sz="3200" b="1" i="0" dirty="0" err="1">
                <a:effectLst/>
                <a:latin typeface="-apple-system"/>
              </a:rPr>
              <a:t>Chutani</a:t>
            </a:r>
            <a:r>
              <a:rPr lang="en-US" sz="3200" b="1" i="0" dirty="0">
                <a:effectLst/>
                <a:latin typeface="-apple-system"/>
              </a:rPr>
              <a:t> (</a:t>
            </a:r>
            <a:r>
              <a:rPr lang="en-US" sz="3200" i="0" dirty="0">
                <a:effectLst/>
                <a:latin typeface="-apple-system"/>
                <a:hlinkClick r:id="rId4"/>
              </a:rPr>
              <a:t>linkedin.com/in/</a:t>
            </a:r>
            <a:r>
              <a:rPr lang="en-US" sz="3200" i="0" dirty="0" err="1">
                <a:effectLst/>
                <a:latin typeface="-apple-system"/>
                <a:hlinkClick r:id="rId4"/>
              </a:rPr>
              <a:t>jatin-chutani</a:t>
            </a:r>
            <a:r>
              <a:rPr lang="en-US" sz="3200" b="1" i="0" dirty="0">
                <a:effectLst/>
                <a:latin typeface="-apple-system"/>
              </a:rPr>
              <a:t>)</a:t>
            </a:r>
            <a:endParaRPr lang="en-US" sz="3200" i="0" dirty="0">
              <a:effectLst/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 err="1">
                <a:effectLst/>
                <a:latin typeface="-apple-system"/>
              </a:rPr>
              <a:t>Altamash</a:t>
            </a:r>
            <a:r>
              <a:rPr lang="en-US" sz="2800" b="1" i="0" dirty="0">
                <a:effectLst/>
                <a:latin typeface="-apple-system"/>
              </a:rPr>
              <a:t> Sheikh (</a:t>
            </a:r>
            <a:r>
              <a:rPr lang="en-US" sz="2800" i="0" dirty="0">
                <a:effectLst/>
                <a:latin typeface="-apple-system"/>
                <a:hlinkClick r:id="rId5"/>
              </a:rPr>
              <a:t>linkedin.com/in/altamash-sheikh-232842139</a:t>
            </a:r>
            <a:r>
              <a:rPr lang="en-US" sz="2800" b="1" i="0" dirty="0">
                <a:effectLst/>
                <a:latin typeface="-apple-system"/>
              </a:rPr>
              <a:t>)</a:t>
            </a:r>
            <a:endParaRPr lang="en-US" sz="2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2691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AE9C-32CC-BE43-C7C2-1D9603CA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534511"/>
            <a:ext cx="11856720" cy="6035040"/>
          </a:xfrm>
        </p:spPr>
        <p:txBody>
          <a:bodyPr/>
          <a:lstStyle/>
          <a:p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Employee Base </a:t>
            </a:r>
            <a:r>
              <a:rPr lang="en-US" sz="32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of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flipkart</a:t>
            </a:r>
            <a:endParaRPr lang="en-US" sz="3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200" dirty="0"/>
              <a:t>  </a:t>
            </a:r>
            <a:r>
              <a:rPr lang="en-US" sz="2800" b="1" dirty="0"/>
              <a:t>Name                              Position                         Location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Ajit</a:t>
            </a:r>
            <a:r>
              <a:rPr lang="en-US" sz="2400" dirty="0">
                <a:solidFill>
                  <a:schemeClr val="tx1"/>
                </a:solidFill>
              </a:rPr>
              <a:t> Singh                           Senior Manager II                          Dubai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Mayur </a:t>
            </a:r>
            <a:r>
              <a:rPr lang="en-US" sz="2400" dirty="0" err="1">
                <a:solidFill>
                  <a:schemeClr val="tx1"/>
                </a:solidFill>
              </a:rPr>
              <a:t>Datar</a:t>
            </a:r>
            <a:r>
              <a:rPr lang="en-US" sz="2400" dirty="0">
                <a:solidFill>
                  <a:schemeClr val="tx1"/>
                </a:solidFill>
              </a:rPr>
              <a:t>                    Senior Vice President                  California, USA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Aakriti</a:t>
            </a:r>
            <a:r>
              <a:rPr lang="en-US" sz="2400" dirty="0">
                <a:solidFill>
                  <a:schemeClr val="tx1"/>
                </a:solidFill>
              </a:rPr>
              <a:t> Agarwal                Director                                      Bangalore, Karnataka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Aneesh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Adasan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Senior Tax Manager                   Mumbai Metropolitan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Anusua</a:t>
            </a:r>
            <a:r>
              <a:rPr lang="en-US" sz="2400" dirty="0">
                <a:solidFill>
                  <a:schemeClr val="tx1"/>
                </a:solidFill>
                <a:effectLst/>
              </a:rPr>
              <a:t> Trivedi                Director Applied Science            Washington, USA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Kannan Ganesan</a:t>
            </a:r>
            <a:r>
              <a:rPr lang="en-US" sz="2400" b="0" i="0" dirty="0">
                <a:solidFill>
                  <a:schemeClr val="tx1"/>
                </a:solidFill>
                <a:latin typeface="arial" panose="020B0604020202020204" pitchFamily="34" charset="0"/>
              </a:rPr>
              <a:t>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Vice President                            Bangalore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Urban,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K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arnataka</a:t>
            </a: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Aditya Limaye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lang="en-US" sz="2200" dirty="0">
                <a:solidFill>
                  <a:schemeClr val="tx1"/>
                </a:solidFill>
                <a:effectLst/>
              </a:rPr>
              <a:t>Manager ‑ Business Development        Bengaluru, Karnataka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93AC43-B93F-5AD9-DCBF-3416CE88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59572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075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636</TotalTime>
  <Words>2428</Words>
  <Application>Microsoft Office PowerPoint</Application>
  <PresentationFormat>Widescreen</PresentationFormat>
  <Paragraphs>291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Arial</vt:lpstr>
      <vt:lpstr>Arial</vt:lpstr>
      <vt:lpstr>Calibri</vt:lpstr>
      <vt:lpstr>Century Gothic</vt:lpstr>
      <vt:lpstr>inherit</vt:lpstr>
      <vt:lpstr>Linux Libertine</vt:lpstr>
      <vt:lpstr>museo-sans</vt:lpstr>
      <vt:lpstr>Symbol</vt:lpstr>
      <vt:lpstr>Wingdings 3</vt:lpstr>
      <vt:lpstr>Slice</vt:lpstr>
      <vt:lpstr>                                                                                                                                                                                                 FLIPKART                                                                                Product Based Company         Submitted By                                                   Submitted to  Vimlesh Kumar Gupta                                                                       Sarabjit kumar  reg. no- 12204918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                                                                               Product Based Company          Submitted By                                                   Submitted to  Vimlesh Kumar Gupta                                                    Sarabjit kumar</dc:title>
  <dc:creator>Vimlesh Kumar Gupta</dc:creator>
  <cp:lastModifiedBy>Vimlesh Kumar Gupta</cp:lastModifiedBy>
  <cp:revision>14</cp:revision>
  <dcterms:created xsi:type="dcterms:W3CDTF">2022-10-23T04:55:11Z</dcterms:created>
  <dcterms:modified xsi:type="dcterms:W3CDTF">2022-10-26T16:28:24Z</dcterms:modified>
</cp:coreProperties>
</file>