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4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BE9C0-F80E-4BE0-BBA0-2356A0ABF62B}" type="datetimeFigureOut">
              <a:rPr lang="en-US" smtClean="0"/>
              <a:t>18-Sep-22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ADCA41-5C06-417B-811C-D803ED0C946D}" type="slidenum">
              <a:rPr lang="en-US" smtClean="0"/>
              <a:t>‹#›</a:t>
            </a:fld>
            <a:endParaRPr lang="en-US"/>
          </a:p>
        </p:txBody>
      </p:sp>
    </p:spTree>
    <p:extLst>
      <p:ext uri="{BB962C8B-B14F-4D97-AF65-F5344CB8AC3E}">
        <p14:creationId xmlns:p14="http://schemas.microsoft.com/office/powerpoint/2010/main" val="203436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CA9056-B7A5-4B7E-BC67-C9A4E191409F}"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558098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16470-8064-494B-B72F-811C06BE168F}"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132302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37F443-25AE-4B1C-A34E-D72978BCAD19}"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D058A62-C141-4FA1-982B-68C32463CE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6608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981CD0-EB7E-4745-8370-079D21524F76}"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1558623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E5223D-FA48-423E-ADBE-877CD3CDC5FF}"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D058A62-C141-4FA1-982B-68C32463CE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064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5440A-EAF3-4EBC-B548-043EC000C939}"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2446431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52E90F-0D08-4050-AC1C-43645F723341}"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680662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E1CF0E-37F0-4E21-98D0-76454F8754AB}"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324182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C91954-8297-453E-B583-0D322F9C34CF}"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65351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44602C-12A8-4655-B313-1E5EE21946B4}" type="datetime1">
              <a:rPr lang="en-US" smtClean="0"/>
              <a:t>18-Sep-22</a:t>
            </a:fld>
            <a:endParaRPr lang="en-US"/>
          </a:p>
        </p:txBody>
      </p:sp>
      <p:sp>
        <p:nvSpPr>
          <p:cNvPr id="5" name="Footer Placeholder 4"/>
          <p:cNvSpPr>
            <a:spLocks noGrp="1"/>
          </p:cNvSpPr>
          <p:nvPr>
            <p:ph type="ftr" sz="quarter" idx="11"/>
          </p:nvPr>
        </p:nvSpPr>
        <p:spPr/>
        <p:txBody>
          <a:bodyPr/>
          <a:lstStyle/>
          <a:p>
            <a:r>
              <a:rPr lang="en-US" dirty="0" smtClean="0"/>
              <a:t>Satyam Mishra</a:t>
            </a:r>
            <a:endParaRPr lang="en-US" dirty="0"/>
          </a:p>
        </p:txBody>
      </p:sp>
      <p:sp>
        <p:nvSpPr>
          <p:cNvPr id="6" name="Slide Number Placeholder 5"/>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252259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4BABA0-51C1-4E5B-90BF-78FD3BB3AB82}"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79909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C833F1-6140-4E97-99BD-93428C980329}" type="datetime1">
              <a:rPr lang="en-US" smtClean="0"/>
              <a:t>18-Sep-22</a:t>
            </a:fld>
            <a:endParaRPr lang="en-US"/>
          </a:p>
        </p:txBody>
      </p:sp>
      <p:sp>
        <p:nvSpPr>
          <p:cNvPr id="8" name="Footer Placeholder 7"/>
          <p:cNvSpPr>
            <a:spLocks noGrp="1"/>
          </p:cNvSpPr>
          <p:nvPr>
            <p:ph type="ftr" sz="quarter" idx="11"/>
          </p:nvPr>
        </p:nvSpPr>
        <p:spPr/>
        <p:txBody>
          <a:bodyPr/>
          <a:lstStyle/>
          <a:p>
            <a:r>
              <a:rPr lang="en-US" dirty="0" smtClean="0"/>
              <a:t>Satyam Mishra</a:t>
            </a:r>
            <a:endParaRPr lang="en-US" dirty="0"/>
          </a:p>
        </p:txBody>
      </p:sp>
      <p:sp>
        <p:nvSpPr>
          <p:cNvPr id="9" name="Slide Number Placeholder 8"/>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137327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89334-931C-4EE8-8CAE-F252FFD2693D}" type="datetime1">
              <a:rPr lang="en-US" smtClean="0"/>
              <a:t>18-Sep-22</a:t>
            </a:fld>
            <a:endParaRPr lang="en-US"/>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
        <p:nvSpPr>
          <p:cNvPr id="5" name="Slide Number Placeholder 4"/>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153847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112E7-19BA-401E-AF26-D6A67AAFC336}" type="datetime1">
              <a:rPr lang="en-US" smtClean="0"/>
              <a:t>18-Sep-22</a:t>
            </a:fld>
            <a:endParaRPr lang="en-US"/>
          </a:p>
        </p:txBody>
      </p:sp>
      <p:sp>
        <p:nvSpPr>
          <p:cNvPr id="3" name="Footer Placeholder 2"/>
          <p:cNvSpPr>
            <a:spLocks noGrp="1"/>
          </p:cNvSpPr>
          <p:nvPr>
            <p:ph type="ftr" sz="quarter" idx="11"/>
          </p:nvPr>
        </p:nvSpPr>
        <p:spPr/>
        <p:txBody>
          <a:bodyPr/>
          <a:lstStyle/>
          <a:p>
            <a:r>
              <a:rPr lang="en-US" dirty="0" smtClean="0"/>
              <a:t>Satyam Mishra</a:t>
            </a:r>
            <a:endParaRPr lang="en-US" dirty="0"/>
          </a:p>
        </p:txBody>
      </p:sp>
      <p:sp>
        <p:nvSpPr>
          <p:cNvPr id="4" name="Slide Number Placeholder 3"/>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178228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A2D386-2298-43F3-98D4-AFAFC84D5A80}" type="datetime1">
              <a:rPr lang="en-US" smtClean="0"/>
              <a:t>18-Sep-22</a:t>
            </a:fld>
            <a:endParaRPr lang="en-US"/>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3D058A62-C141-4FA1-982B-68C32463CECA}" type="slidenum">
              <a:rPr lang="en-US" smtClean="0"/>
              <a:t>‹#›</a:t>
            </a:fld>
            <a:endParaRPr lang="en-US"/>
          </a:p>
        </p:txBody>
      </p:sp>
    </p:spTree>
    <p:extLst>
      <p:ext uri="{BB962C8B-B14F-4D97-AF65-F5344CB8AC3E}">
        <p14:creationId xmlns:p14="http://schemas.microsoft.com/office/powerpoint/2010/main" val="9604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smtClean="0"/>
              <a:t>Satyam Mishra</a:t>
            </a:r>
            <a:endParaRPr lang="en-US" dirty="0"/>
          </a:p>
        </p:txBody>
      </p:sp>
      <p:sp>
        <p:nvSpPr>
          <p:cNvPr id="7" name="Slide Number Placeholder 6"/>
          <p:cNvSpPr>
            <a:spLocks noGrp="1"/>
          </p:cNvSpPr>
          <p:nvPr>
            <p:ph type="sldNum" sz="quarter" idx="12"/>
          </p:nvPr>
        </p:nvSpPr>
        <p:spPr/>
        <p:txBody>
          <a:bodyPr/>
          <a:lstStyle/>
          <a:p>
            <a:fld id="{3D058A62-C141-4FA1-982B-68C32463CECA}" type="slidenum">
              <a:rPr lang="en-US" smtClean="0"/>
              <a:t>‹#›</a:t>
            </a:fld>
            <a:endParaRPr lang="en-US"/>
          </a:p>
        </p:txBody>
      </p:sp>
      <p:sp>
        <p:nvSpPr>
          <p:cNvPr id="5" name="Date Placeholder 4"/>
          <p:cNvSpPr>
            <a:spLocks noGrp="1"/>
          </p:cNvSpPr>
          <p:nvPr>
            <p:ph type="dt" sz="half" idx="10"/>
          </p:nvPr>
        </p:nvSpPr>
        <p:spPr/>
        <p:txBody>
          <a:bodyPr/>
          <a:lstStyle/>
          <a:p>
            <a:fld id="{67879789-5E30-469B-9C69-E300D2DFB90A}" type="datetime1">
              <a:rPr lang="en-US" smtClean="0"/>
              <a:t>18-Sep-22</a:t>
            </a:fld>
            <a:endParaRPr lang="en-US"/>
          </a:p>
        </p:txBody>
      </p:sp>
    </p:spTree>
    <p:extLst>
      <p:ext uri="{BB962C8B-B14F-4D97-AF65-F5344CB8AC3E}">
        <p14:creationId xmlns:p14="http://schemas.microsoft.com/office/powerpoint/2010/main" val="915379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D2D762-F77D-4F20-9C74-CE1AB78FD02E}" type="datetime1">
              <a:rPr lang="en-US" smtClean="0"/>
              <a:t>18-Sep-22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Satyam Mishra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058A62-C141-4FA1-982B-68C32463CECA}" type="slidenum">
              <a:rPr lang="en-US" smtClean="0"/>
              <a:t>‹#›</a:t>
            </a:fld>
            <a:endParaRPr lang="en-US"/>
          </a:p>
        </p:txBody>
      </p:sp>
    </p:spTree>
    <p:extLst>
      <p:ext uri="{BB962C8B-B14F-4D97-AF65-F5344CB8AC3E}">
        <p14:creationId xmlns:p14="http://schemas.microsoft.com/office/powerpoint/2010/main" val="38192002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3337" y="2815389"/>
            <a:ext cx="7240666" cy="1235447"/>
          </a:xfrm>
        </p:spPr>
        <p:txBody>
          <a:bodyPr/>
          <a:lstStyle/>
          <a:p>
            <a:r>
              <a:rPr lang="en-US" sz="6000" b="1" dirty="0" smtClean="0"/>
              <a:t>Computer Network</a:t>
            </a:r>
            <a:endParaRPr lang="en-US" sz="6000" b="1" dirty="0"/>
          </a:p>
        </p:txBody>
      </p:sp>
      <p:sp>
        <p:nvSpPr>
          <p:cNvPr id="3" name="Title 1"/>
          <p:cNvSpPr txBox="1">
            <a:spLocks/>
          </p:cNvSpPr>
          <p:nvPr/>
        </p:nvSpPr>
        <p:spPr>
          <a:xfrm>
            <a:off x="3104147" y="4211052"/>
            <a:ext cx="5997403" cy="79829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smtClean="0"/>
              <a:t>Data Transmission</a:t>
            </a:r>
            <a:endParaRPr lang="en-US" sz="48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614768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Transmission</a:t>
            </a:r>
          </a:p>
        </p:txBody>
      </p:sp>
      <p:sp>
        <p:nvSpPr>
          <p:cNvPr id="3" name="Content Placeholder 2"/>
          <p:cNvSpPr>
            <a:spLocks noGrp="1"/>
          </p:cNvSpPr>
          <p:nvPr>
            <p:ph idx="1"/>
          </p:nvPr>
        </p:nvSpPr>
        <p:spPr>
          <a:xfrm>
            <a:off x="984042" y="1509579"/>
            <a:ext cx="9066792" cy="4626178"/>
          </a:xfrm>
        </p:spPr>
        <p:txBody>
          <a:bodyPr>
            <a:normAutofit fontScale="92500" lnSpcReduction="10000"/>
          </a:bodyPr>
          <a:lstStyle/>
          <a:p>
            <a:r>
              <a:rPr lang="en-US" sz="2400" dirty="0"/>
              <a:t>Synchronous transmission does not use start and stop bits.</a:t>
            </a:r>
          </a:p>
          <a:p>
            <a:r>
              <a:rPr lang="en-US" sz="2400" dirty="0"/>
              <a:t>In this method bit stream is combined into longer frames that may contain multiple bytes.</a:t>
            </a:r>
          </a:p>
          <a:p>
            <a:r>
              <a:rPr lang="en-US" sz="2400" dirty="0"/>
              <a:t>There is no gap between the various bytes in the data stream</a:t>
            </a:r>
          </a:p>
          <a:p>
            <a:r>
              <a:rPr lang="en-US" sz="2400" dirty="0"/>
              <a:t>In the absence of start &amp; stop bits, bit synchronization is established between sender &amp; receiver by 'timing' the transmission of each bit.</a:t>
            </a:r>
          </a:p>
          <a:p>
            <a:r>
              <a:rPr lang="en-US" sz="2400" dirty="0"/>
              <a:t>Since the various bytes are placed on the link without any gap, it is the responsibility of receiver to separate the bit stream into bytes so as to reconstruct the original information.</a:t>
            </a:r>
          </a:p>
          <a:p>
            <a:r>
              <a:rPr lang="en-US" sz="2400" dirty="0"/>
              <a:t>In order to receive the data error free, the receiver and sender operates at the same clock frequency.</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759622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594769" y="3277394"/>
            <a:ext cx="4762500" cy="1647825"/>
          </a:xfrm>
        </p:spPr>
      </p:pic>
      <p:sp>
        <p:nvSpPr>
          <p:cNvPr id="6" name="Rectangle 5"/>
          <p:cNvSpPr/>
          <p:nvPr/>
        </p:nvSpPr>
        <p:spPr>
          <a:xfrm>
            <a:off x="2347498" y="1316792"/>
            <a:ext cx="7504554" cy="830997"/>
          </a:xfrm>
          <a:prstGeom prst="rect">
            <a:avLst/>
          </a:prstGeom>
        </p:spPr>
        <p:txBody>
          <a:bodyPr wrap="square">
            <a:spAutoFit/>
          </a:bodyPr>
          <a:lstStyle/>
          <a:p>
            <a:r>
              <a:rPr lang="en-US" sz="2400" dirty="0"/>
              <a:t>Synchronous transmission is used for high speed communication between computers.</a:t>
            </a:r>
          </a:p>
        </p:txBody>
      </p:sp>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88262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and Disadvantage of Synchronous transmission</a:t>
            </a:r>
          </a:p>
        </p:txBody>
      </p:sp>
      <p:sp>
        <p:nvSpPr>
          <p:cNvPr id="3" name="Content Placeholder 2"/>
          <p:cNvSpPr>
            <a:spLocks noGrp="1"/>
          </p:cNvSpPr>
          <p:nvPr>
            <p:ph idx="1"/>
          </p:nvPr>
        </p:nvSpPr>
        <p:spPr/>
        <p:txBody>
          <a:bodyPr>
            <a:normAutofit/>
          </a:bodyPr>
          <a:lstStyle/>
          <a:p>
            <a:pPr marL="0" indent="0">
              <a:buNone/>
            </a:pPr>
            <a:r>
              <a:rPr lang="en-US" dirty="0"/>
              <a:t>Advantage:</a:t>
            </a:r>
          </a:p>
          <a:p>
            <a:r>
              <a:rPr lang="en-US" dirty="0"/>
              <a:t>This method is faster as compared to asynchronous as there are no extra bits (start bit &amp; stop bit) and also there is no gap between the individual data bytes.</a:t>
            </a:r>
          </a:p>
          <a:p>
            <a:endParaRPr lang="en-US" dirty="0"/>
          </a:p>
          <a:p>
            <a:pPr marL="0" indent="0">
              <a:buNone/>
            </a:pPr>
            <a:r>
              <a:rPr lang="en-US" dirty="0"/>
              <a:t>Disadvantage:</a:t>
            </a:r>
          </a:p>
          <a:p>
            <a:r>
              <a:rPr lang="en-US" dirty="0"/>
              <a:t>It is costly as compared to asynchronous method. It requires local buffer storage at the two ends of line to assemble blocks and it also requires accurately synchronized clocks at both ends. This lead to increase in the cost.</a:t>
            </a:r>
          </a:p>
          <a:p>
            <a:r>
              <a:rPr lang="en-US" dirty="0"/>
              <a:t>The sender and receiver have to operate at the same clock frequency. This requires proper synchronization which makes the system complicated.</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15391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Transmission</a:t>
            </a:r>
          </a:p>
        </p:txBody>
      </p:sp>
      <p:sp>
        <p:nvSpPr>
          <p:cNvPr id="3" name="Content Placeholder 2"/>
          <p:cNvSpPr>
            <a:spLocks noGrp="1"/>
          </p:cNvSpPr>
          <p:nvPr>
            <p:ph idx="1"/>
          </p:nvPr>
        </p:nvSpPr>
        <p:spPr>
          <a:xfrm>
            <a:off x="984041" y="1549335"/>
            <a:ext cx="9180375" cy="4824961"/>
          </a:xfrm>
        </p:spPr>
        <p:txBody>
          <a:bodyPr>
            <a:normAutofit fontScale="92500" lnSpcReduction="10000"/>
          </a:bodyPr>
          <a:lstStyle/>
          <a:p>
            <a:r>
              <a:rPr lang="en-US" sz="2400" dirty="0"/>
              <a:t>Asynchronous transmission sends only one character at a time where a character is either a letter of the alphabet or number or control character i.e. it sends one byte of data at a time.</a:t>
            </a:r>
          </a:p>
          <a:p>
            <a:r>
              <a:rPr lang="en-US" sz="2400" dirty="0"/>
              <a:t>Bit synchronization between two devices is made possible using start bit and stop bit.</a:t>
            </a:r>
          </a:p>
          <a:p>
            <a:r>
              <a:rPr lang="en-US" sz="2400" dirty="0"/>
              <a:t>Start bit indicates the beginning of data i.e. alerts the receiver to the arrival of new group of bits. A start bit usually 0 is added to the beginning of each byte.</a:t>
            </a:r>
          </a:p>
          <a:p>
            <a:r>
              <a:rPr lang="en-US" sz="2400" dirty="0"/>
              <a:t>Stop bit indicates the end of data i.e. to let the receiver know that byte is finished, one or more additional bits are appended to the end of the byte. These bits, usually 1s are called stop bits.</a:t>
            </a:r>
          </a:p>
          <a:p>
            <a:r>
              <a:rPr lang="en-US" sz="2400" dirty="0"/>
              <a:t>Addition of start and stop increase the number of data bits. Hence more bandwidth is consumed in asynchronous transmission.</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4278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826" y="856855"/>
            <a:ext cx="9233384" cy="2554545"/>
          </a:xfrm>
          <a:prstGeom prst="rect">
            <a:avLst/>
          </a:prstGeom>
        </p:spPr>
        <p:txBody>
          <a:bodyPr wrap="square">
            <a:spAutoFit/>
          </a:bodyPr>
          <a:lstStyle/>
          <a:p>
            <a:pPr marL="342900" indent="-342900">
              <a:buFont typeface="Wingdings" panose="05000000000000000000" pitchFamily="2" charset="2"/>
              <a:buChar char="§"/>
            </a:pPr>
            <a:r>
              <a:rPr lang="en-US" sz="2000" dirty="0"/>
              <a:t>Asynchronous transmission is well suited for keyboard type-terminals and paper tape devices. The advantage of this method is that it does not require any local storage at the terminal or the computer as transmission takes place character by character.</a:t>
            </a:r>
          </a:p>
          <a:p>
            <a:endParaRPr lang="en-US" sz="2000" dirty="0"/>
          </a:p>
          <a:p>
            <a:pPr marL="342900" indent="-342900">
              <a:buFont typeface="Wingdings" panose="05000000000000000000" pitchFamily="2" charset="2"/>
              <a:buChar char="§"/>
            </a:pPr>
            <a:r>
              <a:rPr lang="en-US" sz="2000" dirty="0"/>
              <a:t>Asynchronous transmission is best suited to Internet traffic in which information is transmitted in short bursts. This type of transmission is used by modems.</a:t>
            </a:r>
          </a:p>
        </p:txBody>
      </p:sp>
      <p:pic>
        <p:nvPicPr>
          <p:cNvPr id="12" name="Content Placeholder 11"/>
          <p:cNvPicPr>
            <a:picLocks noGrp="1" noChangeAspect="1"/>
          </p:cNvPicPr>
          <p:nvPr>
            <p:ph idx="1"/>
          </p:nvPr>
        </p:nvPicPr>
        <p:blipFill>
          <a:blip r:embed="rId2"/>
          <a:stretch>
            <a:fillRect/>
          </a:stretch>
        </p:blipFill>
        <p:spPr>
          <a:xfrm>
            <a:off x="1063269" y="3799787"/>
            <a:ext cx="2931215" cy="1162231"/>
          </a:xfrm>
        </p:spPr>
      </p:pic>
      <p:pic>
        <p:nvPicPr>
          <p:cNvPr id="14" name="Picture 13"/>
          <p:cNvPicPr>
            <a:picLocks noChangeAspect="1"/>
          </p:cNvPicPr>
          <p:nvPr/>
        </p:nvPicPr>
        <p:blipFill>
          <a:blip r:embed="rId3"/>
          <a:stretch>
            <a:fillRect/>
          </a:stretch>
        </p:blipFill>
        <p:spPr>
          <a:xfrm>
            <a:off x="4496452" y="3633977"/>
            <a:ext cx="5176938" cy="1418481"/>
          </a:xfrm>
          <a:prstGeom prst="rect">
            <a:avLst/>
          </a:prstGeom>
        </p:spPr>
      </p:pic>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83299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Asynchronous transmission</a:t>
            </a:r>
          </a:p>
        </p:txBody>
      </p:sp>
      <p:sp>
        <p:nvSpPr>
          <p:cNvPr id="3" name="Content Placeholder 2"/>
          <p:cNvSpPr>
            <a:spLocks noGrp="1"/>
          </p:cNvSpPr>
          <p:nvPr>
            <p:ph idx="1"/>
          </p:nvPr>
        </p:nvSpPr>
        <p:spPr>
          <a:xfrm>
            <a:off x="1103312" y="2052918"/>
            <a:ext cx="9617697" cy="4195481"/>
          </a:xfrm>
        </p:spPr>
        <p:txBody>
          <a:bodyPr>
            <a:normAutofit fontScale="92500"/>
          </a:bodyPr>
          <a:lstStyle/>
          <a:p>
            <a:r>
              <a:rPr lang="en-US" sz="2400" dirty="0"/>
              <a:t>This method of data transmission is cheaper in cost as compared to synchronous e.g. If lines are short, asynchronous transmission is better, because line cost would be low and idle time will not be expensive.</a:t>
            </a:r>
          </a:p>
          <a:p>
            <a:r>
              <a:rPr lang="en-US" sz="2400" dirty="0"/>
              <a:t>In this approach each individual character is complete in itself, therefore if character is corrupted during transmission, its successor and predecessor character will not be affected.</a:t>
            </a:r>
          </a:p>
          <a:p>
            <a:r>
              <a:rPr lang="en-US" sz="2400" dirty="0"/>
              <a:t>It is possible to transmit signals from sources having different bit rates.</a:t>
            </a:r>
          </a:p>
          <a:p>
            <a:r>
              <a:rPr lang="en-US" sz="2400" dirty="0"/>
              <a:t>The transmission can start as soon as data byte to be transmitted becomes available.</a:t>
            </a:r>
          </a:p>
          <a:p>
            <a:r>
              <a:rPr lang="en-US" sz="2400" dirty="0"/>
              <a:t>Moreover, this mode of data transmission in easy to implement.</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331472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asynchronous transmission</a:t>
            </a:r>
          </a:p>
        </p:txBody>
      </p:sp>
      <p:sp>
        <p:nvSpPr>
          <p:cNvPr id="3" name="Content Placeholder 2"/>
          <p:cNvSpPr>
            <a:spLocks noGrp="1"/>
          </p:cNvSpPr>
          <p:nvPr>
            <p:ph idx="1"/>
          </p:nvPr>
        </p:nvSpPr>
        <p:spPr>
          <a:xfrm>
            <a:off x="1104293" y="2172187"/>
            <a:ext cx="8946541" cy="4195481"/>
          </a:xfrm>
        </p:spPr>
        <p:txBody>
          <a:bodyPr>
            <a:normAutofit/>
          </a:bodyPr>
          <a:lstStyle/>
          <a:p>
            <a:r>
              <a:rPr lang="en-US" sz="2400" dirty="0"/>
              <a:t>This method is less efficient and slower than synchronous transmission due to the overhead of extra bits and insertion of gaps into bit stream.</a:t>
            </a:r>
          </a:p>
          <a:p>
            <a:r>
              <a:rPr lang="en-US" sz="2400" dirty="0"/>
              <a:t>Successful transmission inevitably depends on the recognition of the start bits. These bits can be missed or corrupted.</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30451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Serial and Parallel transmission</a:t>
            </a:r>
          </a:p>
        </p:txBody>
      </p:sp>
      <p:pic>
        <p:nvPicPr>
          <p:cNvPr id="5" name="Content Placeholder 4"/>
          <p:cNvPicPr>
            <a:picLocks noGrp="1" noChangeAspect="1"/>
          </p:cNvPicPr>
          <p:nvPr>
            <p:ph idx="1"/>
          </p:nvPr>
        </p:nvPicPr>
        <p:blipFill>
          <a:blip r:embed="rId2"/>
          <a:stretch>
            <a:fillRect/>
          </a:stretch>
        </p:blipFill>
        <p:spPr>
          <a:xfrm>
            <a:off x="1685238" y="1914551"/>
            <a:ext cx="6385684" cy="4048524"/>
          </a:xfrm>
        </p:spPr>
      </p:pic>
      <p:sp>
        <p:nvSpPr>
          <p:cNvPr id="3" name="Footer Placeholder 2"/>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570046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Asynchronous and Synchronous</a:t>
            </a:r>
          </a:p>
        </p:txBody>
      </p:sp>
      <p:pic>
        <p:nvPicPr>
          <p:cNvPr id="5" name="Content Placeholder 4"/>
          <p:cNvPicPr>
            <a:picLocks noGrp="1" noChangeAspect="1"/>
          </p:cNvPicPr>
          <p:nvPr>
            <p:ph idx="1"/>
          </p:nvPr>
        </p:nvPicPr>
        <p:blipFill>
          <a:blip r:embed="rId2"/>
          <a:stretch>
            <a:fillRect/>
          </a:stretch>
        </p:blipFill>
        <p:spPr>
          <a:xfrm>
            <a:off x="1538070" y="2313979"/>
            <a:ext cx="7478048" cy="2602361"/>
          </a:xfrm>
        </p:spPr>
      </p:pic>
      <p:sp>
        <p:nvSpPr>
          <p:cNvPr id="3" name="Footer Placeholder 2"/>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29814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Data Transmission</a:t>
            </a:r>
          </a:p>
        </p:txBody>
      </p:sp>
      <p:sp>
        <p:nvSpPr>
          <p:cNvPr id="3" name="Content Placeholder 2"/>
          <p:cNvSpPr>
            <a:spLocks noGrp="1"/>
          </p:cNvSpPr>
          <p:nvPr>
            <p:ph idx="1"/>
          </p:nvPr>
        </p:nvSpPr>
        <p:spPr/>
        <p:txBody>
          <a:bodyPr>
            <a:normAutofit/>
          </a:bodyPr>
          <a:lstStyle/>
          <a:p>
            <a:pPr marL="0" indent="0">
              <a:buNone/>
            </a:pPr>
            <a:r>
              <a:rPr lang="en-US" sz="2800" dirty="0"/>
              <a:t>Data transmission refers to the movement of data in form of bits between two or more digital devices.</a:t>
            </a:r>
          </a:p>
          <a:p>
            <a:endParaRPr lang="en-US" sz="2800" dirty="0"/>
          </a:p>
          <a:p>
            <a:pPr marL="0" indent="0">
              <a:buNone/>
            </a:pPr>
            <a:r>
              <a:rPr lang="en-US" sz="2800" dirty="0"/>
              <a:t>This transfer of data takes place via some form of transmission media (</a:t>
            </a:r>
            <a:r>
              <a:rPr lang="en-US" sz="2800"/>
              <a:t>for example; </a:t>
            </a:r>
            <a:r>
              <a:rPr lang="en-US" sz="2800" dirty="0"/>
              <a:t>coaxial cable, fiber optics etc.)</a:t>
            </a:r>
          </a:p>
          <a:p>
            <a:endParaRPr lang="en-US" sz="2800" dirty="0"/>
          </a:p>
          <a:p>
            <a:endParaRPr lang="en-US" sz="2800" dirty="0"/>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4796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Transmission</a:t>
            </a:r>
          </a:p>
        </p:txBody>
      </p:sp>
      <p:pic>
        <p:nvPicPr>
          <p:cNvPr id="5" name="Content Placeholder 4"/>
          <p:cNvPicPr>
            <a:picLocks noGrp="1" noChangeAspect="1"/>
          </p:cNvPicPr>
          <p:nvPr>
            <p:ph idx="1"/>
          </p:nvPr>
        </p:nvPicPr>
        <p:blipFill>
          <a:blip r:embed="rId2"/>
          <a:stretch>
            <a:fillRect/>
          </a:stretch>
        </p:blipFill>
        <p:spPr>
          <a:xfrm>
            <a:off x="824842" y="1828799"/>
            <a:ext cx="8711573" cy="3199523"/>
          </a:xfrm>
        </p:spPr>
      </p:pic>
      <p:sp>
        <p:nvSpPr>
          <p:cNvPr id="3" name="Footer Placeholder 2"/>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84798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transmission</a:t>
            </a:r>
          </a:p>
        </p:txBody>
      </p:sp>
      <p:sp>
        <p:nvSpPr>
          <p:cNvPr id="3" name="Content Placeholder 2"/>
          <p:cNvSpPr>
            <a:spLocks noGrp="1"/>
          </p:cNvSpPr>
          <p:nvPr>
            <p:ph idx="1"/>
          </p:nvPr>
        </p:nvSpPr>
        <p:spPr>
          <a:xfrm>
            <a:off x="1104293" y="1721614"/>
            <a:ext cx="8946541" cy="4195481"/>
          </a:xfrm>
        </p:spPr>
        <p:txBody>
          <a:bodyPr>
            <a:normAutofit/>
          </a:bodyPr>
          <a:lstStyle/>
          <a:p>
            <a:r>
              <a:rPr lang="en-US" sz="2400" dirty="0"/>
              <a:t>In parallel transmission, all the bits of data are transmitted simultaneously on separate communication lines.</a:t>
            </a:r>
          </a:p>
          <a:p>
            <a:r>
              <a:rPr lang="en-US" sz="2400" dirty="0"/>
              <a:t>In order to transmit n bits, n wires or lines are used. Thus each bit has its own line.</a:t>
            </a:r>
          </a:p>
          <a:p>
            <a:r>
              <a:rPr lang="en-US" sz="2400" dirty="0"/>
              <a:t>All n bits of one group are transmitted with each clock pulse from one device to another i.e. multiple bits are sent with each clock pulse.</a:t>
            </a:r>
          </a:p>
          <a:p>
            <a:r>
              <a:rPr lang="en-US" sz="2400" dirty="0"/>
              <a:t>Parallel transmission is used for short distance communication.</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948456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34632" y="2226712"/>
            <a:ext cx="7977854" cy="3273287"/>
          </a:xfrm>
        </p:spPr>
      </p:pic>
      <p:sp>
        <p:nvSpPr>
          <p:cNvPr id="6" name="Rectangle 5"/>
          <p:cNvSpPr/>
          <p:nvPr/>
        </p:nvSpPr>
        <p:spPr>
          <a:xfrm>
            <a:off x="2001078" y="1263783"/>
            <a:ext cx="7977854" cy="707886"/>
          </a:xfrm>
          <a:prstGeom prst="rect">
            <a:avLst/>
          </a:prstGeom>
        </p:spPr>
        <p:txBody>
          <a:bodyPr wrap="square">
            <a:spAutoFit/>
          </a:bodyPr>
          <a:lstStyle/>
          <a:p>
            <a:r>
              <a:rPr lang="en-US" sz="2000" dirty="0"/>
              <a:t>As shown in the fig, eight separate wires are used to transmit 8 bit data from sender to receiver.</a:t>
            </a:r>
          </a:p>
        </p:txBody>
      </p:sp>
      <p:sp>
        <p:nvSpPr>
          <p:cNvPr id="2" name="Footer Placeholder 1"/>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357446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and Disadvantage of parallel transmission</a:t>
            </a:r>
          </a:p>
        </p:txBody>
      </p:sp>
      <p:sp>
        <p:nvSpPr>
          <p:cNvPr id="3" name="Content Placeholder 2"/>
          <p:cNvSpPr>
            <a:spLocks noGrp="1"/>
          </p:cNvSpPr>
          <p:nvPr>
            <p:ph idx="1"/>
          </p:nvPr>
        </p:nvSpPr>
        <p:spPr/>
        <p:txBody>
          <a:bodyPr>
            <a:normAutofit/>
          </a:bodyPr>
          <a:lstStyle/>
          <a:p>
            <a:pPr marL="0" indent="0">
              <a:buNone/>
            </a:pPr>
            <a:r>
              <a:rPr lang="en-US" sz="2400" dirty="0"/>
              <a:t>Advantages:</a:t>
            </a:r>
          </a:p>
          <a:p>
            <a:r>
              <a:rPr lang="en-US" sz="2400" dirty="0"/>
              <a:t>It is speedy way of transmitting data as multiple bits are transmitted simultaneously with a single clock pulse.</a:t>
            </a:r>
          </a:p>
          <a:p>
            <a:endParaRPr lang="en-US" sz="2400" dirty="0"/>
          </a:p>
          <a:p>
            <a:pPr marL="0" indent="0">
              <a:buNone/>
            </a:pPr>
            <a:r>
              <a:rPr lang="en-US" sz="2400" dirty="0"/>
              <a:t>Disadvantages:</a:t>
            </a:r>
          </a:p>
          <a:p>
            <a:r>
              <a:rPr lang="en-US" sz="2400" dirty="0"/>
              <a:t>It is costly method of data transmission as it requires n lines to transmit n bits at the same time.</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12032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Transmission</a:t>
            </a:r>
          </a:p>
        </p:txBody>
      </p:sp>
      <p:sp>
        <p:nvSpPr>
          <p:cNvPr id="3" name="Content Placeholder 2"/>
          <p:cNvSpPr>
            <a:spLocks noGrp="1"/>
          </p:cNvSpPr>
          <p:nvPr>
            <p:ph idx="1"/>
          </p:nvPr>
        </p:nvSpPr>
        <p:spPr>
          <a:xfrm>
            <a:off x="997295" y="1469822"/>
            <a:ext cx="9392409" cy="4785204"/>
          </a:xfrm>
        </p:spPr>
        <p:txBody>
          <a:bodyPr>
            <a:normAutofit fontScale="92500" lnSpcReduction="10000"/>
          </a:bodyPr>
          <a:lstStyle/>
          <a:p>
            <a:r>
              <a:rPr lang="en-US" sz="2400" dirty="0"/>
              <a:t>In serial transmission, the various bits of data are transmitted serially one after the other.</a:t>
            </a:r>
          </a:p>
          <a:p>
            <a:r>
              <a:rPr lang="en-US" sz="2400" dirty="0"/>
              <a:t>It requires only one communication line rather than n lines to transmit data from sender to receiver.</a:t>
            </a:r>
          </a:p>
          <a:p>
            <a:r>
              <a:rPr lang="en-US" sz="2400" dirty="0"/>
              <a:t>Thus all the bits of data are transmitted on single line in serial fashion.</a:t>
            </a:r>
          </a:p>
          <a:p>
            <a:r>
              <a:rPr lang="en-US" sz="2400" dirty="0"/>
              <a:t>In serial transmission, only single bit is sent with each clock pulse.</a:t>
            </a:r>
          </a:p>
          <a:p>
            <a:r>
              <a:rPr lang="en-US" sz="2400" dirty="0"/>
              <a:t>These conversion devices convert the parallel data into serial data at the sender side so that it can be transmitted over single line.</a:t>
            </a:r>
          </a:p>
          <a:p>
            <a:r>
              <a:rPr lang="en-US" sz="2400" dirty="0"/>
              <a:t>On receiver side, serial data received is again converted to parallel form so that the interval circuitry of computer can accept it.</a:t>
            </a:r>
          </a:p>
          <a:p>
            <a:r>
              <a:rPr lang="en-US" sz="2400" dirty="0"/>
              <a:t>Serial transmission is used for long distance communication.</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04486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and Disadvantage of Serial transmission</a:t>
            </a:r>
          </a:p>
        </p:txBody>
      </p:sp>
      <p:sp>
        <p:nvSpPr>
          <p:cNvPr id="3" name="Content Placeholder 2"/>
          <p:cNvSpPr>
            <a:spLocks noGrp="1"/>
          </p:cNvSpPr>
          <p:nvPr>
            <p:ph idx="1"/>
          </p:nvPr>
        </p:nvSpPr>
        <p:spPr/>
        <p:txBody>
          <a:bodyPr/>
          <a:lstStyle/>
          <a:p>
            <a:pPr marL="0" indent="0">
              <a:buNone/>
            </a:pPr>
            <a:r>
              <a:rPr lang="en-US" dirty="0"/>
              <a:t>Advantage:</a:t>
            </a:r>
          </a:p>
          <a:p>
            <a:r>
              <a:rPr lang="en-US" dirty="0"/>
              <a:t>Use of single communication line reduces the transmission line cost by the factor of n as compared to parallel transmission.</a:t>
            </a:r>
          </a:p>
          <a:p>
            <a:endParaRPr lang="en-US" dirty="0"/>
          </a:p>
          <a:p>
            <a:pPr marL="0" indent="0">
              <a:buNone/>
            </a:pPr>
            <a:r>
              <a:rPr lang="en-US" dirty="0"/>
              <a:t>Disadvantage:</a:t>
            </a:r>
          </a:p>
          <a:p>
            <a:r>
              <a:rPr lang="en-US" dirty="0"/>
              <a:t>Use of conversion devices at source and destination end may lead to increase in overall transmission cost.</a:t>
            </a:r>
          </a:p>
          <a:p>
            <a:r>
              <a:rPr lang="en-US" dirty="0"/>
              <a:t>This method is slower as compared to parallel transmission as bits are transmitted serially one after the other.</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163188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Serial Transmission</a:t>
            </a:r>
          </a:p>
        </p:txBody>
      </p:sp>
      <p:sp>
        <p:nvSpPr>
          <p:cNvPr id="3" name="Content Placeholder 2"/>
          <p:cNvSpPr>
            <a:spLocks noGrp="1"/>
          </p:cNvSpPr>
          <p:nvPr>
            <p:ph idx="1"/>
          </p:nvPr>
        </p:nvSpPr>
        <p:spPr/>
        <p:txBody>
          <a:bodyPr>
            <a:normAutofit/>
          </a:bodyPr>
          <a:lstStyle/>
          <a:p>
            <a:r>
              <a:rPr lang="en-US" sz="2400" dirty="0"/>
              <a:t>There are two types of serial transmission-synchronous and asynchronous both these transmissions use '</a:t>
            </a:r>
            <a:r>
              <a:rPr lang="en-US" sz="2400" b="1" i="1" dirty="0"/>
              <a:t>Bit synchronization</a:t>
            </a:r>
            <a:r>
              <a:rPr lang="en-US" sz="2400" dirty="0"/>
              <a:t>'</a:t>
            </a:r>
          </a:p>
          <a:p>
            <a:r>
              <a:rPr lang="en-US" sz="2400" b="1" i="1" dirty="0"/>
              <a:t>Bit Synchronization</a:t>
            </a:r>
            <a:r>
              <a:rPr lang="en-US" sz="2400" dirty="0"/>
              <a:t> is a function that is required to determine when the beginning and end of the data transmission occurs.</a:t>
            </a:r>
          </a:p>
          <a:p>
            <a:r>
              <a:rPr lang="en-US" sz="2400" b="1" i="1" dirty="0"/>
              <a:t>Bit synchronization</a:t>
            </a:r>
            <a:r>
              <a:rPr lang="en-US" sz="2400" dirty="0"/>
              <a:t> helps the receiving computer to know when data begin and end during a transmission. Therefore bit synchronization provides timing control.</a:t>
            </a:r>
          </a:p>
        </p:txBody>
      </p:sp>
      <p:sp>
        <p:nvSpPr>
          <p:cNvPr id="4" name="Footer Placeholder 3"/>
          <p:cNvSpPr>
            <a:spLocks noGrp="1"/>
          </p:cNvSpPr>
          <p:nvPr>
            <p:ph type="ftr" sz="quarter" idx="11"/>
          </p:nvPr>
        </p:nvSpPr>
        <p:spPr/>
        <p:txBody>
          <a:bodyPr/>
          <a:lstStyle/>
          <a:p>
            <a:r>
              <a:rPr lang="en-US" dirty="0" smtClean="0"/>
              <a:t>Satyam Mishra</a:t>
            </a:r>
            <a:endParaRPr lang="en-US" dirty="0"/>
          </a:p>
        </p:txBody>
      </p:sp>
    </p:spTree>
    <p:extLst>
      <p:ext uri="{BB962C8B-B14F-4D97-AF65-F5344CB8AC3E}">
        <p14:creationId xmlns:p14="http://schemas.microsoft.com/office/powerpoint/2010/main" val="42442191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 Data Transmission</Template>
  <TotalTime>2</TotalTime>
  <Words>1123</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Computer Network</vt:lpstr>
      <vt:lpstr>Data Transmission</vt:lpstr>
      <vt:lpstr>Types of Data Transmission</vt:lpstr>
      <vt:lpstr>Parallel transmission</vt:lpstr>
      <vt:lpstr>PowerPoint Presentation</vt:lpstr>
      <vt:lpstr>Advantage and Disadvantage of parallel transmission</vt:lpstr>
      <vt:lpstr>Serial Transmission</vt:lpstr>
      <vt:lpstr>Advantage and Disadvantage of Serial transmission</vt:lpstr>
      <vt:lpstr>Types of Serial Transmission</vt:lpstr>
      <vt:lpstr>Synchronous Transmission</vt:lpstr>
      <vt:lpstr>PowerPoint Presentation</vt:lpstr>
      <vt:lpstr>Advantage and Disadvantage of Synchronous transmission</vt:lpstr>
      <vt:lpstr>Asynchronous Transmission</vt:lpstr>
      <vt:lpstr>PowerPoint Presentation</vt:lpstr>
      <vt:lpstr>Advantages of Asynchronous transmission</vt:lpstr>
      <vt:lpstr>Disadvantages of asynchronous transmission</vt:lpstr>
      <vt:lpstr>Comparison between Serial and Parallel transmission</vt:lpstr>
      <vt:lpstr>Comparison between Asynchronous and Synchronous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s ram</dc:creator>
  <cp:lastModifiedBy>s ram</cp:lastModifiedBy>
  <cp:revision>1</cp:revision>
  <dcterms:created xsi:type="dcterms:W3CDTF">2022-09-18T07:33:30Z</dcterms:created>
  <dcterms:modified xsi:type="dcterms:W3CDTF">2022-09-18T07:35:35Z</dcterms:modified>
</cp:coreProperties>
</file>