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70" r:id="rId13"/>
    <p:sldId id="271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3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620D2-FA81-4669-8162-7319FB6587E8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EC137-E0D8-42B9-AF5B-852DF097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04FA-0D98-49DC-82B1-007B1F02B744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1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B97-B15E-484B-9125-9FE94520F855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FAD9-DE22-4CB5-88DE-6BFD472381DB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CD6D-4198-4DE7-952D-5CEDC29FBF24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7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6572-02CB-446D-931B-11473E52BD57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7C0E-5861-46CA-AE15-708A41C549A3}" type="datetime1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5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8983-2B3B-45F1-AEA6-1600A1E0BA6A}" type="datetime1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A8C8-8493-4B9D-A86F-FCA328F3F066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24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DD1B-1C6E-4565-A64B-E1FC429D6789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3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7A0-01F5-40E7-942C-DD1C82A6824F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B89-90D1-48A1-A3A7-DBC0401A7475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D1C7-CB8C-4AC4-83D0-69FCBF390327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9AAA-61CD-4508-A6F4-F7812506F90F}" type="datetime1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705D-618F-49BB-A40A-68D0F4CE9D0B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FC-C544-437F-AC77-7D30617F310E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FDD-20A9-4B71-99FE-5F66C424F4BD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6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16A-B0D7-452E-B99F-C9FAB8C14A86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96B0AD-468B-4359-B9F4-44A129EB108F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DB47-D8A9-49BC-9AC9-D7273597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12" y="2430379"/>
            <a:ext cx="8825658" cy="1348381"/>
          </a:xfrm>
        </p:spPr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3911106"/>
            <a:ext cx="4150895" cy="985745"/>
          </a:xfrm>
        </p:spPr>
        <p:txBody>
          <a:bodyPr>
            <a:noAutofit/>
          </a:bodyPr>
          <a:lstStyle/>
          <a:p>
            <a:r>
              <a:rPr lang="en-US" sz="5400" dirty="0" smtClean="0"/>
              <a:t>IP Address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3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 addresses are used for small networks.</a:t>
            </a:r>
          </a:p>
          <a:p>
            <a:r>
              <a:rPr lang="en-US" dirty="0"/>
              <a:t>The three high-order bits in a class C address are always set to binary 1 1 0. </a:t>
            </a:r>
          </a:p>
          <a:p>
            <a:r>
              <a:rPr lang="en-US" dirty="0"/>
              <a:t>The next 21 bits complete the network ID.</a:t>
            </a:r>
          </a:p>
          <a:p>
            <a:r>
              <a:rPr lang="en-US" dirty="0"/>
              <a:t>The remaining 8 bits represent the host ID.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30" y="4640179"/>
            <a:ext cx="611068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 &amp; 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 addresses are reserved for IP multicast addresses. </a:t>
            </a:r>
          </a:p>
          <a:p>
            <a:pPr lvl="2"/>
            <a:r>
              <a:rPr lang="en-US" dirty="0"/>
              <a:t>The four high-order bits in a class D address are always set to binary 1 1 1 0.</a:t>
            </a:r>
          </a:p>
          <a:p>
            <a:pPr lvl="2"/>
            <a:r>
              <a:rPr lang="en-US" dirty="0"/>
              <a:t>The remaining bits are for the address that interested hosts recognize. </a:t>
            </a:r>
          </a:p>
          <a:p>
            <a:pPr lvl="2"/>
            <a:endParaRPr lang="en-US" dirty="0"/>
          </a:p>
          <a:p>
            <a:r>
              <a:rPr lang="en-US" dirty="0"/>
              <a:t>Class E is an experimental address that is reserved for future use</a:t>
            </a:r>
          </a:p>
          <a:p>
            <a:pPr lvl="2"/>
            <a:r>
              <a:rPr lang="en-US" dirty="0"/>
              <a:t>The high-order bits in a class E address are set to 1111.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IPV4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Connectionless protocol and best effort based.</a:t>
            </a:r>
          </a:p>
          <a:p>
            <a:endParaRPr lang="en-US" dirty="0"/>
          </a:p>
          <a:p>
            <a:r>
              <a:rPr lang="en-US" dirty="0"/>
              <a:t>Simplicity</a:t>
            </a:r>
          </a:p>
          <a:p>
            <a:pPr lvl="2"/>
            <a:r>
              <a:rPr lang="en-US" dirty="0"/>
              <a:t>It is simpler and easy to remember</a:t>
            </a:r>
          </a:p>
          <a:p>
            <a:pPr lvl="2"/>
            <a:r>
              <a:rPr lang="en-US" dirty="0"/>
              <a:t>Require less memory</a:t>
            </a:r>
          </a:p>
          <a:p>
            <a:pPr lvl="2"/>
            <a:endParaRPr lang="en-US" dirty="0"/>
          </a:p>
          <a:p>
            <a:r>
              <a:rPr lang="en-US" dirty="0"/>
              <a:t>Familiarity</a:t>
            </a:r>
          </a:p>
          <a:p>
            <a:pPr lvl="2"/>
            <a:r>
              <a:rPr lang="en-US" dirty="0"/>
              <a:t>Millions of devices are already knowing it</a:t>
            </a:r>
          </a:p>
          <a:p>
            <a:pPr lvl="2"/>
            <a:r>
              <a:rPr lang="en-US" dirty="0"/>
              <a:t>Existing infrastructure already support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2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IPV4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support</a:t>
            </a:r>
          </a:p>
          <a:p>
            <a:endParaRPr lang="en-US" dirty="0"/>
          </a:p>
          <a:p>
            <a:r>
              <a:rPr lang="en-US" dirty="0" smtClean="0"/>
              <a:t>Shorter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 of all Operating Systems</a:t>
            </a:r>
          </a:p>
          <a:p>
            <a:endParaRPr lang="en-US" dirty="0"/>
          </a:p>
          <a:p>
            <a:r>
              <a:rPr lang="en-US" dirty="0"/>
              <a:t>All commonly used protocols are supported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6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IP</a:t>
            </a:r>
          </a:p>
          <a:p>
            <a:r>
              <a:rPr lang="en-US" dirty="0" smtClean="0"/>
              <a:t>Dynamic 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6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static IP addresses usually never change but they may be changed as a result of network administration. They serve as a permanent Internet address and provide a simple and reliable way for the communication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Manually input by network Administrator.</a:t>
            </a:r>
          </a:p>
          <a:p>
            <a:r>
              <a:rPr lang="en-US" dirty="0" smtClean="0"/>
              <a:t>Manageable for small network.</a:t>
            </a:r>
          </a:p>
          <a:p>
            <a:r>
              <a:rPr lang="en-US" dirty="0" smtClean="0"/>
              <a:t>Requires careful checks to avoid duplication.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5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Dynamic IP address are the second category. These are temporary IP addresses. These IP addresses are assigned to a computer when they get connected to the Internet each time. They are actually borrowed from a pool of IP addresses, shared over various computers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Assigned by Server when Host Boots.</a:t>
            </a:r>
          </a:p>
          <a:p>
            <a:r>
              <a:rPr lang="en-US" dirty="0" smtClean="0"/>
              <a:t>Derived automatically from a range of IP Addresses.</a:t>
            </a:r>
          </a:p>
          <a:p>
            <a:r>
              <a:rPr lang="en-US" dirty="0" smtClean="0"/>
              <a:t>DHCP (Dynamic Host Configuration Protocol) responsible for providing IP Addresses.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16" y="1499465"/>
            <a:ext cx="9192126" cy="4444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An IP Address is a numerical label assigned to each device (Ex – Computer, Printer) to participating in a network that uses the internet protocol for communication. An IP Address serves two principal function: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 smtClean="0"/>
              <a:t>Host or Network interface identification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 smtClean="0"/>
              <a:t>Location Addressing</a:t>
            </a:r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dirty="0"/>
              <a:t> An IP address is a unique global address for a network interface</a:t>
            </a:r>
            <a:r>
              <a:rPr lang="en-US" dirty="0" smtClean="0"/>
              <a:t>.</a:t>
            </a:r>
          </a:p>
          <a:p>
            <a:r>
              <a:rPr lang="en-US" altLang="en-US" dirty="0"/>
              <a:t>IANA (Internet Assigned Numbers Authority) is responsible for global </a:t>
            </a:r>
            <a:r>
              <a:rPr lang="en-US" altLang="en-US" dirty="0" smtClean="0"/>
              <a:t>co-ordination </a:t>
            </a:r>
            <a:r>
              <a:rPr lang="en-US" altLang="en-US" dirty="0"/>
              <a:t>of the Internet Protocol addressing systems</a:t>
            </a:r>
            <a:r>
              <a:rPr lang="en-US" altLang="en-US" dirty="0" smtClean="0"/>
              <a:t>.</a:t>
            </a:r>
            <a:endParaRPr lang="en-US" dirty="0" smtClean="0"/>
          </a:p>
          <a:p>
            <a:r>
              <a:rPr lang="en-US" dirty="0" smtClean="0"/>
              <a:t>IP is stands for Internet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9" y="693350"/>
            <a:ext cx="9404723" cy="1400530"/>
          </a:xfrm>
        </p:spPr>
        <p:txBody>
          <a:bodyPr/>
          <a:lstStyle/>
          <a:p>
            <a:r>
              <a:rPr lang="en-US" dirty="0" smtClean="0"/>
              <a:t>IP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connect another Computer.</a:t>
            </a:r>
          </a:p>
          <a:p>
            <a:r>
              <a:rPr lang="en-US" dirty="0" smtClean="0"/>
              <a:t>Allows to transfer files and emails.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2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Protocol defines the basic unit of data transfer (IP Datagram)</a:t>
            </a:r>
          </a:p>
          <a:p>
            <a:endParaRPr lang="en-US" dirty="0"/>
          </a:p>
          <a:p>
            <a:r>
              <a:rPr lang="en-US" dirty="0"/>
              <a:t>IP software performs the routing </a:t>
            </a:r>
            <a:r>
              <a:rPr lang="en-US" dirty="0" smtClean="0"/>
              <a:t>function.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IP includes a set of rules that process the idea of unreliable packet delivery.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825697"/>
            <a:ext cx="9404723" cy="1400530"/>
          </a:xfrm>
        </p:spPr>
        <p:txBody>
          <a:bodyPr/>
          <a:lstStyle/>
          <a:p>
            <a:r>
              <a:rPr lang="en-US" dirty="0" smtClean="0"/>
              <a:t>IP Address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075404" cy="4195481"/>
          </a:xfrm>
        </p:spPr>
        <p:txBody>
          <a:bodyPr/>
          <a:lstStyle/>
          <a:p>
            <a:r>
              <a:rPr lang="en-US" dirty="0" smtClean="0"/>
              <a:t>IP Version 4</a:t>
            </a:r>
          </a:p>
          <a:p>
            <a:pPr lvl="2"/>
            <a:r>
              <a:rPr lang="en-US" altLang="en-US" dirty="0"/>
              <a:t>IPv4 was initially deployed on </a:t>
            </a:r>
            <a:r>
              <a:rPr lang="en-US" altLang="en-US" dirty="0" smtClean="0"/>
              <a:t>1983 </a:t>
            </a:r>
            <a:r>
              <a:rPr lang="en-US" altLang="en-US" dirty="0"/>
              <a:t>and is still the most commonly used version</a:t>
            </a:r>
          </a:p>
          <a:p>
            <a:pPr lvl="2"/>
            <a:r>
              <a:rPr lang="en-US" dirty="0" smtClean="0"/>
              <a:t>An IPv4 is a 32-Bits Address.</a:t>
            </a:r>
          </a:p>
          <a:p>
            <a:pPr lvl="2"/>
            <a:r>
              <a:rPr lang="en-US" dirty="0" smtClean="0"/>
              <a:t>Example: 192.168.0.10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IP Version 6</a:t>
            </a:r>
          </a:p>
          <a:p>
            <a:pPr lvl="2"/>
            <a:r>
              <a:rPr lang="en-US" altLang="en-US" dirty="0" smtClean="0"/>
              <a:t>IPv6 protocol was developed by </a:t>
            </a:r>
            <a:r>
              <a:rPr lang="en-US" dirty="0"/>
              <a:t>Internet Engineering Task Force (IETF)</a:t>
            </a:r>
            <a:r>
              <a:rPr lang="en-US" altLang="en-US" dirty="0" smtClean="0"/>
              <a:t> in 1999.</a:t>
            </a:r>
          </a:p>
          <a:p>
            <a:pPr lvl="2"/>
            <a:r>
              <a:rPr lang="en-US" dirty="0" smtClean="0"/>
              <a:t>An IPv6 is a 128-Bits Address.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/>
              <a:t>2001:0db8:0000:0042:0000:8a2e:0370:7334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2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143" y="548971"/>
            <a:ext cx="9404723" cy="1400530"/>
          </a:xfrm>
        </p:spPr>
        <p:txBody>
          <a:bodyPr/>
          <a:lstStyle/>
          <a:p>
            <a:r>
              <a:rPr lang="en-US" dirty="0" smtClean="0"/>
              <a:t>IPv4 Address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IP Address consist of 4 Sections.</a:t>
            </a:r>
          </a:p>
          <a:p>
            <a:r>
              <a:rPr lang="en-US" dirty="0" smtClean="0"/>
              <a:t>Each section is 8-Bits long</a:t>
            </a:r>
          </a:p>
          <a:p>
            <a:r>
              <a:rPr lang="en-US" dirty="0" smtClean="0"/>
              <a:t>Each section can range from 0 to 255</a:t>
            </a:r>
          </a:p>
          <a:p>
            <a:r>
              <a:rPr lang="en-US" dirty="0" smtClean="0"/>
              <a:t>Example:</a:t>
            </a:r>
          </a:p>
          <a:p>
            <a:pPr marL="1371600" lvl="3" indent="0">
              <a:buNone/>
            </a:pPr>
            <a:r>
              <a:rPr lang="en-US" sz="1800" dirty="0" smtClean="0"/>
              <a:t>192.168.10.15</a:t>
            </a:r>
          </a:p>
          <a:p>
            <a:pPr marL="1371600" lvl="3" indent="0">
              <a:buNone/>
            </a:pPr>
            <a:r>
              <a:rPr lang="en-US" sz="1800" dirty="0" smtClean="0"/>
              <a:t>1100 0000 . 1010 1000 . 0000 1010 . 0000 1111</a:t>
            </a:r>
            <a:endParaRPr lang="en-US" sz="1800" dirty="0"/>
          </a:p>
        </p:txBody>
      </p:sp>
      <p:sp>
        <p:nvSpPr>
          <p:cNvPr id="6" name="Left Arrow 5"/>
          <p:cNvSpPr/>
          <p:nvPr/>
        </p:nvSpPr>
        <p:spPr>
          <a:xfrm>
            <a:off x="4511841" y="3729789"/>
            <a:ext cx="2707106" cy="409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Dotted Decimal Notation</a:t>
            </a:r>
            <a:endParaRPr lang="en-US" sz="1400" dirty="0"/>
          </a:p>
        </p:txBody>
      </p:sp>
      <p:sp>
        <p:nvSpPr>
          <p:cNvPr id="7" name="Left Arrow 6"/>
          <p:cNvSpPr/>
          <p:nvPr/>
        </p:nvSpPr>
        <p:spPr>
          <a:xfrm>
            <a:off x="7587923" y="4134857"/>
            <a:ext cx="1929056" cy="409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Binary Notation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0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IPv4 Address</a:t>
            </a:r>
            <a:endParaRPr lang="en-US" dirty="0"/>
          </a:p>
        </p:txBody>
      </p:sp>
      <p:pic>
        <p:nvPicPr>
          <p:cNvPr id="1026" name="Picture 2" descr="Image result for ip address classes ran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69" y="1655596"/>
            <a:ext cx="7838100" cy="44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7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470" y="1824318"/>
            <a:ext cx="8946541" cy="4195481"/>
          </a:xfrm>
        </p:spPr>
        <p:txBody>
          <a:bodyPr/>
          <a:lstStyle/>
          <a:p>
            <a:r>
              <a:rPr lang="en-US" dirty="0"/>
              <a:t>Class A addresses are assigned to networks with a very large number of hosts</a:t>
            </a:r>
          </a:p>
          <a:p>
            <a:r>
              <a:rPr lang="en-US" dirty="0"/>
              <a:t>The high-order bit in a class A address is always set to zero. </a:t>
            </a:r>
          </a:p>
          <a:p>
            <a:r>
              <a:rPr lang="en-US" dirty="0"/>
              <a:t>The next seven bits (completing the first octet) complete the network ID.</a:t>
            </a:r>
          </a:p>
          <a:p>
            <a:r>
              <a:rPr lang="en-US" dirty="0"/>
              <a:t>The remaining 24 bits represent the host ID.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148" y="4584032"/>
            <a:ext cx="680745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B addresses are assigned to medium-sized to large-sized networks.</a:t>
            </a:r>
          </a:p>
          <a:p>
            <a:r>
              <a:rPr lang="en-US" dirty="0"/>
              <a:t>The two high-order bits in a class B address are always set to binary 1 0. </a:t>
            </a:r>
          </a:p>
          <a:p>
            <a:r>
              <a:rPr lang="en-US" dirty="0"/>
              <a:t>The next 14 bits complete the network ID.</a:t>
            </a:r>
          </a:p>
          <a:p>
            <a:r>
              <a:rPr lang="en-US" dirty="0"/>
              <a:t>The remaining 16 bits represent the host ID.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21" y="4680284"/>
            <a:ext cx="5715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12. IP Address</Template>
  <TotalTime>0</TotalTime>
  <Words>630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Computer Network</vt:lpstr>
      <vt:lpstr>IP Address</vt:lpstr>
      <vt:lpstr>IP Uses</vt:lpstr>
      <vt:lpstr>Purpose of IP Address</vt:lpstr>
      <vt:lpstr>IP Address Versions</vt:lpstr>
      <vt:lpstr>IPv4 Address Structure</vt:lpstr>
      <vt:lpstr>Classes of IPv4 Address</vt:lpstr>
      <vt:lpstr>Class A</vt:lpstr>
      <vt:lpstr>Class B</vt:lpstr>
      <vt:lpstr>Class C</vt:lpstr>
      <vt:lpstr>Class D &amp; E</vt:lpstr>
      <vt:lpstr>Features of IPV4</vt:lpstr>
      <vt:lpstr>Benefits of IPV4</vt:lpstr>
      <vt:lpstr>Types of IP Address</vt:lpstr>
      <vt:lpstr>Static IP</vt:lpstr>
      <vt:lpstr>Dynamic 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s ram</dc:creator>
  <cp:lastModifiedBy>s ram</cp:lastModifiedBy>
  <cp:revision>1</cp:revision>
  <dcterms:created xsi:type="dcterms:W3CDTF">2022-09-18T07:36:53Z</dcterms:created>
  <dcterms:modified xsi:type="dcterms:W3CDTF">2022-09-18T07:37:32Z</dcterms:modified>
</cp:coreProperties>
</file>