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9B59E-9B12-43E7-9BBF-7471C1CEB157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0F982-DBF7-4177-BACE-DCD60C7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4A25305-40EF-48B1-A5E0-26E7FFB58D85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FBF5-5CD0-4477-94BE-D3B6CE113660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2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B83-8855-4EB5-B7FF-85A4737F14D2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0821-499A-49AF-B6E2-8AC49BB30C1E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147C-009A-42F9-8B77-5446C1609EDD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1CF-32D2-48E8-9285-A80A47EE4D75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F99B-9C80-4E2E-BD80-664017744143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0DEFE5-BAC1-48DE-906D-6058B17A4808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239316-E79C-4EF4-88B3-9DE1F50BD08F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458-F88D-43BF-A542-73D57C7879D2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297E-444B-46B8-B22C-3EF9389E1239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08E9-F0D8-4129-AF86-648333140294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053-C5FF-41C1-AD97-DE8C9088634E}" type="datetime1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7C16-A033-40A3-9047-616B51605682}" type="datetime1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2218-F0DB-40C2-B81C-B6570604BB41}" type="datetime1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4343-A3DC-4584-A8DE-EF2BA974B203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B740-DB81-4956-B41A-EEBEAF0AB485}" type="datetime1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F34F39-B2DA-4D32-A25F-4201D9B05DB1}" type="datetime1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SATYAM MISHRA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A32A53-A47F-419E-809B-FEA09CA0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534" y="1606438"/>
            <a:ext cx="8325929" cy="2677648"/>
          </a:xfrm>
        </p:spPr>
        <p:txBody>
          <a:bodyPr/>
          <a:lstStyle/>
          <a:p>
            <a:r>
              <a:rPr lang="en-US" sz="6600" dirty="0"/>
              <a:t>Computer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155" y="4452527"/>
            <a:ext cx="2947813" cy="861420"/>
          </a:xfrm>
        </p:spPr>
        <p:txBody>
          <a:bodyPr>
            <a:noAutofit/>
          </a:bodyPr>
          <a:lstStyle/>
          <a:p>
            <a:r>
              <a:rPr lang="en-US" sz="4000" dirty="0" smtClean="0"/>
              <a:t>OSI Model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1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937" y="774032"/>
            <a:ext cx="8305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000" dirty="0">
                <a:latin typeface="Rockwell" pitchFamily="18" charset="0"/>
              </a:rPr>
              <a:t>Functions of Physical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10326"/>
            <a:ext cx="8229600" cy="4191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Convert bits to signals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Bit synchronization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Manage physical connection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Bit rate control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Line configuration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Physical topology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Transmission mode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Multiplexing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Switching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Data Link Layer: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410200"/>
            <a:ext cx="8229600" cy="838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data link layer is responsible for moving frames from one node to the next.</a:t>
            </a: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2506579"/>
            <a:ext cx="6990347" cy="257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568" y="100664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Functions of Data Link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652" y="2261937"/>
            <a:ext cx="9400674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Framing:- </a:t>
            </a:r>
            <a:r>
              <a:rPr lang="en-US" dirty="0">
                <a:latin typeface="Gill Sans MT" pitchFamily="34" charset="0"/>
              </a:rPr>
              <a:t>divides the data from N/W layer into </a:t>
            </a:r>
            <a:r>
              <a:rPr lang="en-US" dirty="0" smtClean="0">
                <a:latin typeface="Gill Sans MT" pitchFamily="34" charset="0"/>
              </a:rPr>
              <a:t>frames.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Physical Addressing:- Add a header to the frame to define the physical address of the source and the destination machines.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Flow Control:- It is the traffic regulatory mechanism implemented by Data Link layer that prevents the fast sender from drowning the slow receiver.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Error Control:- It provides the mechanism of error control in which it detects and retransmits damaged or lost frames.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Feedback:- after transmitting the frames, the system waits for the feedback.</a:t>
            </a:r>
            <a:endParaRPr lang="en-US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010" y="874294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Network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85" y="2695074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505" y="894348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Functions of Network layer: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663" y="2530642"/>
            <a:ext cx="82296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is responsible for the source to destination delivery of a packets across multiple networks.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Routing:- Provide mechanism to transmit data over independent networks that are linked together.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Logical addressing:- Adds Logical addresses of sender and Receiver.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179" y="693821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Transport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737" y="5638800"/>
            <a:ext cx="8229600" cy="914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is responsible for source process to destination process delivery of entire message.</a:t>
            </a: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63" y="2478505"/>
            <a:ext cx="6396790" cy="2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926" y="990600"/>
            <a:ext cx="8153400" cy="609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916" y="2362200"/>
            <a:ext cx="82296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Transport layer provides two types of services: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itchFamily="34" charset="0"/>
              </a:rPr>
              <a:t>Connection Oriented Transmission: </a:t>
            </a:r>
            <a:r>
              <a:rPr lang="en-US" sz="2400" dirty="0">
                <a:latin typeface="Gill Sans MT" pitchFamily="34" charset="0"/>
              </a:rPr>
              <a:t>In this type of transmission the receiving device sends an acknowledgment back to the source after a packet or group of packet is received.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400" dirty="0">
              <a:latin typeface="Gill Sans MT" pitchFamily="34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itchFamily="34" charset="0"/>
              </a:rPr>
              <a:t>Connectionless Transmission:  </a:t>
            </a:r>
            <a:r>
              <a:rPr lang="en-US" sz="2400" dirty="0">
                <a:latin typeface="Gill Sans MT" pitchFamily="34" charset="0"/>
              </a:rPr>
              <a:t>In this type of transmission the receiver does not acknowledge receipt of a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695" y="834190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Functions of Transport Layer: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05" y="2406315"/>
            <a:ext cx="9276348" cy="384609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Gill Sans MT" pitchFamily="34" charset="0"/>
              </a:rPr>
              <a:t>Segmentation and Reassembly: Divide the message received from Session layer into Segments and number them to make a sequence for reassembly at the receiving side.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Gill Sans MT" pitchFamily="34" charset="0"/>
              </a:rPr>
              <a:t>Service point addressing: Transport layer makes sure that the message is delivered to the correct process on destination machine.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Gill Sans MT" pitchFamily="34" charset="0"/>
              </a:rPr>
              <a:t>Error Control: Make sure that the entire message arrives without errors else retransmit.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Gill Sans MT" pitchFamily="34" charset="0"/>
              </a:rPr>
              <a:t>Flow Control: Transport layer makes sure that the sender and the receiver communicate at a rate they both can handle.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42" y="822158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Session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838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is responsible for beginning, maintaining &amp; ending the communication between two devices, which is called session.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10" y="2526632"/>
            <a:ext cx="7376332" cy="2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98357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Functions of Session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715" y="2302043"/>
            <a:ext cx="9641305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Establishment, maintaining and ending a session:</a:t>
            </a:r>
          </a:p>
          <a:p>
            <a:r>
              <a:rPr lang="en-US" sz="2400" dirty="0">
                <a:latin typeface="Gill Sans MT" pitchFamily="34" charset="0"/>
              </a:rPr>
              <a:t> Sends SYN packet – establish request</a:t>
            </a:r>
          </a:p>
          <a:p>
            <a:r>
              <a:rPr lang="en-US" sz="2400" dirty="0">
                <a:latin typeface="Gill Sans MT" pitchFamily="34" charset="0"/>
              </a:rPr>
              <a:t>Receives ACK &amp; SYN- established</a:t>
            </a:r>
          </a:p>
          <a:p>
            <a:r>
              <a:rPr lang="en-US" sz="2400" dirty="0">
                <a:latin typeface="Gill Sans MT" pitchFamily="34" charset="0"/>
              </a:rPr>
              <a:t>To end – Sender sends ACK </a:t>
            </a: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Dialog Control: The session layer allows two systems to enter into a dialog.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Synchronization: Allows a process to add checkpoints to a stream of data.</a:t>
            </a:r>
          </a:p>
          <a:p>
            <a:pPr algn="just"/>
            <a:endParaRPr lang="en-IN" sz="2400" dirty="0">
              <a:latin typeface="Gill Sans MT" pitchFamily="34" charset="0"/>
            </a:endParaRPr>
          </a:p>
          <a:p>
            <a:pPr algn="just"/>
            <a:endParaRPr lang="en-IN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937" y="898358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The OSI </a:t>
            </a:r>
            <a:r>
              <a:rPr lang="en-US" sz="4000" dirty="0" smtClean="0">
                <a:latin typeface="Rockwell" pitchFamily="18" charset="0"/>
              </a:rPr>
              <a:t>Model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874" y="2314074"/>
            <a:ext cx="83058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International standard organization (ISO) established a committee in 1977 to develop an architecture for systems communication</a:t>
            </a:r>
            <a:r>
              <a:rPr lang="en-US" sz="2400" dirty="0" smtClean="0">
                <a:latin typeface="Gill Sans MT" pitchFamily="34" charset="0"/>
              </a:rPr>
              <a:t>.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Open System Interconnection (OSI) reference model is the result of this effort.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This model allows any two different systems to communicate regardless of their underlying architecture.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/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Presentation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486400"/>
            <a:ext cx="8229600" cy="838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This layer is concerned with the syntax and semantics of the information exchanged between two systems.</a:t>
            </a: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74" y="2478504"/>
            <a:ext cx="6914147" cy="28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821" y="7620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Functions of Presentation Layer: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46684"/>
            <a:ext cx="8229600" cy="4114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Data Translation: Encoding and Decoding</a:t>
            </a:r>
          </a:p>
          <a:p>
            <a:pPr marL="393192" lvl="1" indent="0" algn="just">
              <a:buNone/>
            </a:pPr>
            <a:r>
              <a:rPr lang="en-US" dirty="0">
                <a:latin typeface="Gill Sans MT" pitchFamily="34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Sender </a:t>
            </a:r>
            <a:r>
              <a:rPr lang="en-US" dirty="0">
                <a:latin typeface="Gill Sans MT" pitchFamily="34" charset="0"/>
              </a:rPr>
              <a:t>to Common format on Sending side</a:t>
            </a:r>
          </a:p>
          <a:p>
            <a:pPr marL="393192" lvl="1" indent="0" algn="just">
              <a:buNone/>
            </a:pPr>
            <a:r>
              <a:rPr lang="en-US" dirty="0" smtClean="0">
                <a:latin typeface="Gill Sans MT" pitchFamily="34" charset="0"/>
              </a:rPr>
              <a:t>Common </a:t>
            </a:r>
            <a:r>
              <a:rPr lang="en-US" dirty="0">
                <a:latin typeface="Gill Sans MT" pitchFamily="34" charset="0"/>
              </a:rPr>
              <a:t>to Receiving format on </a:t>
            </a:r>
            <a:r>
              <a:rPr lang="en-US" dirty="0" smtClean="0">
                <a:latin typeface="Gill Sans MT" pitchFamily="34" charset="0"/>
              </a:rPr>
              <a:t>Receiver side</a:t>
            </a:r>
          </a:p>
          <a:p>
            <a:pPr marL="393192" lvl="1" indent="0" algn="just">
              <a:buNone/>
            </a:pPr>
            <a:endParaRPr lang="en-US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Data Encryption: For security and privacy purpose.</a:t>
            </a:r>
          </a:p>
          <a:p>
            <a:pPr algn="just"/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 Data Compression: Data compression reduces the number of bits contained in the information.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9968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Application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9300" y="5410200"/>
            <a:ext cx="8229600" cy="838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Provides User interfaces and support for Services, like e-mail, file transfer.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ill Sans MT" pitchFamily="34" charset="0"/>
            </a:endParaRP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63" y="2514599"/>
            <a:ext cx="7307179" cy="265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884" y="802105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Functions of Application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36" y="2366210"/>
            <a:ext cx="10086473" cy="4648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Network Virtual terminal: It allows a user to log on to a remote host.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File Transfer Access, and Management: This application allows a user to access files in a remote host.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Mail Services: This application provides various e-mail services.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Directory Services: This application provides the distributed database sources and access for global information about various objects and services.</a:t>
            </a:r>
          </a:p>
          <a:p>
            <a:pPr algn="just"/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505" y="872530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The OSI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221" y="2434390"/>
            <a:ext cx="8305800" cy="40386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OSI model describes how data flows from one computer, through a network to another computer.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OSI model is not a protocol; it is a model for understanding and designing a network architecture that is flexible and robust.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OSI model consists of seven separate but related layers, each of which defines a part of the process of moving information across a network.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769" y="834189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Seven layers of the OSI </a:t>
            </a:r>
            <a:r>
              <a:rPr lang="en-US" sz="4000" dirty="0" smtClean="0">
                <a:latin typeface="Rockwell" pitchFamily="18" charset="0"/>
              </a:rPr>
              <a:t>model</a:t>
            </a:r>
            <a:endParaRPr lang="en-US" sz="4000" dirty="0">
              <a:latin typeface="Rockwell" pitchFamily="18" charset="0"/>
            </a:endParaRPr>
          </a:p>
        </p:txBody>
      </p:sp>
      <p:pic>
        <p:nvPicPr>
          <p:cNvPr id="4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53" y="2530642"/>
            <a:ext cx="6617368" cy="40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947" y="846222"/>
            <a:ext cx="8229600" cy="8382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ckwell" pitchFamily="18" charset="0"/>
              </a:rPr>
              <a:t> Why so many layers?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789" y="2675021"/>
            <a:ext cx="8229600" cy="3276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To reduce the </a:t>
            </a:r>
            <a:r>
              <a:rPr lang="en-US" sz="2400" dirty="0" smtClean="0">
                <a:latin typeface="Gill Sans MT" pitchFamily="34" charset="0"/>
              </a:rPr>
              <a:t>complexity: </a:t>
            </a:r>
            <a:r>
              <a:rPr lang="en-US" sz="2400" dirty="0">
                <a:latin typeface="Gill Sans MT" pitchFamily="34" charset="0"/>
              </a:rPr>
              <a:t>networks are organized as a stack of layers, one below the other.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Each layer performs a specific </a:t>
            </a:r>
            <a:r>
              <a:rPr lang="en-US" sz="2400" dirty="0" smtClean="0">
                <a:latin typeface="Gill Sans MT" pitchFamily="34" charset="0"/>
              </a:rPr>
              <a:t>task.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010" y="934453"/>
            <a:ext cx="8305800" cy="83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OSI </a:t>
            </a:r>
            <a:r>
              <a:rPr lang="en-US" sz="4000" dirty="0" smtClean="0">
                <a:latin typeface="Rockwell" pitchFamily="18" charset="0"/>
              </a:rPr>
              <a:t>Layers</a:t>
            </a:r>
            <a:endParaRPr lang="en-US" sz="4000" dirty="0">
              <a:latin typeface="Rockwell" pitchFamily="18" charset="0"/>
            </a:endParaRPr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58" y="3330797"/>
            <a:ext cx="6978316" cy="339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64" y="2325836"/>
            <a:ext cx="7056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947" y="2562726"/>
            <a:ext cx="82296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latin typeface="Gill Sans MT" pitchFamily="34" charset="0"/>
              </a:rPr>
              <a:t>Layers 1,2, 3- physical, data link and network are network support layers.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Layer 4, the transport layer, links the two subgroups.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Layers 5,6,7- session, presentation, and application are user support layers.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42" y="902369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Physical </a:t>
            </a:r>
            <a:r>
              <a:rPr lang="en-US" sz="4000" dirty="0" smtClean="0">
                <a:latin typeface="Rockwell" pitchFamily="18" charset="0"/>
              </a:rPr>
              <a:t>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08748" y="2586789"/>
            <a:ext cx="8229600" cy="3810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Physical layer is the bottom(layer 1) of OSI model.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is responsible for the actual physical connection between the devices.</a:t>
            </a: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The physical layer is responsible for movements of individual bits from one node to next.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itchFamily="18" charset="0"/>
              </a:rPr>
              <a:t> Physical layer </a:t>
            </a:r>
          </a:p>
        </p:txBody>
      </p:sp>
      <p:pic>
        <p:nvPicPr>
          <p:cNvPr id="4" name="Picture 6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74" y="2566736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SATYAM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13. OSI Model</Template>
  <TotalTime>0</TotalTime>
  <Words>913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Gill Sans MT</vt:lpstr>
      <vt:lpstr>Rockwell</vt:lpstr>
      <vt:lpstr>Wingdings</vt:lpstr>
      <vt:lpstr>Wingdings 3</vt:lpstr>
      <vt:lpstr>Ion Boardroom</vt:lpstr>
      <vt:lpstr>Computer Network</vt:lpstr>
      <vt:lpstr> The OSI Model</vt:lpstr>
      <vt:lpstr> The OSI Model</vt:lpstr>
      <vt:lpstr>Seven layers of the OSI model</vt:lpstr>
      <vt:lpstr> Why so many layers?</vt:lpstr>
      <vt:lpstr> OSI Layers</vt:lpstr>
      <vt:lpstr> OSI Layers</vt:lpstr>
      <vt:lpstr> Physical Layer</vt:lpstr>
      <vt:lpstr> Physical layer </vt:lpstr>
      <vt:lpstr> Functions of Physical Layer</vt:lpstr>
      <vt:lpstr> Data Link Layer:</vt:lpstr>
      <vt:lpstr> Functions of Data Link Layer</vt:lpstr>
      <vt:lpstr> Network Layer</vt:lpstr>
      <vt:lpstr> Functions of Network layer:</vt:lpstr>
      <vt:lpstr> Transport Layer</vt:lpstr>
      <vt:lpstr> Transport Layer</vt:lpstr>
      <vt:lpstr> Functions of Transport Layer:</vt:lpstr>
      <vt:lpstr> Session Layer</vt:lpstr>
      <vt:lpstr> Functions of Session Layer</vt:lpstr>
      <vt:lpstr> Presentation Layer</vt:lpstr>
      <vt:lpstr> Functions of Presentation Layer:</vt:lpstr>
      <vt:lpstr> Application Layer</vt:lpstr>
      <vt:lpstr> Functions of Application 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s ram</dc:creator>
  <cp:lastModifiedBy>s ram</cp:lastModifiedBy>
  <cp:revision>1</cp:revision>
  <dcterms:created xsi:type="dcterms:W3CDTF">2022-09-18T07:39:58Z</dcterms:created>
  <dcterms:modified xsi:type="dcterms:W3CDTF">2022-09-18T07:40:34Z</dcterms:modified>
</cp:coreProperties>
</file>