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432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4403D-8B7C-403F-9D4D-7E9B38BE2B3E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937F7-1C8D-490B-BD5B-BEF6582B8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55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4FC4-4EA6-4C7D-9D54-3835B4A23D8F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0BC4-C736-4898-90BC-CC8389BC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1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0539-C171-4BA3-9E2C-C4C386DDF834}" type="datetime1">
              <a:rPr lang="en-US" smtClean="0"/>
              <a:t>18-Sep-22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0BC4-C736-4898-90BC-CC8389BC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3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DD4E-ACBF-4842-BE23-8EA6C7919950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0BC4-C736-4898-90BC-CC8389BC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30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F43D7-8A6F-47CE-9121-D1768319071D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0BC4-C736-4898-90BC-CC8389BCC86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4653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FD4D-C3AF-49E2-B86B-E88076C4EADC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0BC4-C736-4898-90BC-CC8389BC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81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4020-D15F-4880-BFC9-268C732B6E2A}" type="datetime1">
              <a:rPr lang="en-US" smtClean="0"/>
              <a:t>18-Sep-22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0BC4-C736-4898-90BC-CC8389BC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02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C2FC-43BE-4598-A6FC-05B1F1717D2A}" type="datetime1">
              <a:rPr lang="en-US" smtClean="0"/>
              <a:t>18-Sep-22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0BC4-C736-4898-90BC-CC8389BC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66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F4BE-D012-4640-BC26-65AD7FA8EF11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0BC4-C736-4898-90BC-CC8389BC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4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1332-2C35-4AFB-BE00-0C3A631EA076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0BC4-C736-4898-90BC-CC8389BC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7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F5D5-130C-4FDB-8FB2-7863F3BE39E0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0BC4-C736-4898-90BC-CC8389BC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6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72DF-C9A8-41AA-AF3F-28ED7BA07143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0BC4-C736-4898-90BC-CC8389BC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9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7B81-42E3-494C-A6F7-1CE9FCBB4D4F}" type="datetime1">
              <a:rPr lang="en-US" smtClean="0"/>
              <a:t>18-Sep-22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0BC4-C736-4898-90BC-CC8389BC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7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74DF-FB8C-497B-B0A0-61D387C4D624}" type="datetime1">
              <a:rPr lang="en-US" smtClean="0"/>
              <a:t>18-Sep-22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0BC4-C736-4898-90BC-CC8389BC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4B8E-BC87-408B-B681-5638B71E508B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0BC4-C736-4898-90BC-CC8389BC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2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1D035-E21F-43CD-B5F0-12DD760B1EF0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0BC4-C736-4898-90BC-CC8389BC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0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7C73-5A87-499E-9879-226266FF62CB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0BC4-C736-4898-90BC-CC8389BC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1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61D8-849F-4B33-8BDF-F0806BEB10FF}" type="datetime1">
              <a:rPr lang="en-US" smtClean="0"/>
              <a:t>18-Sep-22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0BC4-C736-4898-90BC-CC8389BC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3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E2849FB-D89D-41E9-9622-62716B57ED21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10BC4-C736-4898-90BC-CC8389BC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99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Rockwell" pitchFamily="18" charset="0"/>
              </a:rPr>
              <a:t> TCP/IP </a:t>
            </a:r>
            <a:r>
              <a:rPr lang="en-US" sz="4000" dirty="0" smtClean="0">
                <a:latin typeface="Rockwell" pitchFamily="18" charset="0"/>
              </a:rPr>
              <a:t>Model</a:t>
            </a:r>
            <a:endParaRPr lang="en-US" sz="4000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6400"/>
            <a:ext cx="8305800" cy="4572000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 TCP/IP forms the base of present day internet.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TCP and IP are two protocols of this model.</a:t>
            </a:r>
          </a:p>
          <a:p>
            <a:pPr marL="0" indent="0" algn="just">
              <a:buNone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This model was initially used by ARPANET.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The TCP/IP protocol suite was defined as having four layers: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sz="2400" dirty="0">
                <a:latin typeface="Gill Sans MT" pitchFamily="34" charset="0"/>
              </a:rPr>
              <a:t>Host-to-network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sz="2400" dirty="0">
                <a:latin typeface="Gill Sans MT" pitchFamily="34" charset="0"/>
              </a:rPr>
              <a:t>Internet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sz="2400" dirty="0">
                <a:latin typeface="Gill Sans MT" pitchFamily="34" charset="0"/>
              </a:rPr>
              <a:t>Transport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sz="2400" dirty="0">
                <a:latin typeface="Gill Sans MT" pitchFamily="34" charset="0"/>
              </a:rPr>
              <a:t>Application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82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838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Rockwell" pitchFamily="18" charset="0"/>
              </a:rPr>
              <a:t> Application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05000"/>
            <a:ext cx="8229600" cy="4191000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 Application layer includes several high-level protocols that are used for wide variety of applications like: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TELNET(Terminal Network): Used for remote login.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FTP(File Transfer Protocol): For transfer of file from one system to another.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HTTP(Hyper Text Transfer Protocol): For fetching web pages on world wide web.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43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0"/>
            <a:ext cx="8305800" cy="6858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Rockwell" pitchFamily="18" charset="0"/>
              </a:rPr>
              <a:t> Similarities between OSI &amp; TCP/IP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28800"/>
            <a:ext cx="8229600" cy="40386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 Both are based on the concept of a stack of independent protocols.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Functionality of layers is roughly similar.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Up to Transport – network oriented.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Above – User oriented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83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609600"/>
            <a:ext cx="8458200" cy="6858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Rockwell" pitchFamily="18" charset="0"/>
              </a:rPr>
              <a:t> Differences between OSI &amp; TCP/IP: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24000"/>
            <a:ext cx="8229600" cy="4800600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 OSI model has seven layers.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Gill Sans MT" pitchFamily="34" charset="0"/>
              </a:rPr>
              <a:t>TCP/IP has four layers.</a:t>
            </a:r>
          </a:p>
          <a:p>
            <a:pPr algn="just">
              <a:buFont typeface="Wingdings" pitchFamily="2" charset="2"/>
              <a:buChar char="v"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OSI model provides clear distinction between services, interfaces and protocols.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Gill Sans MT" pitchFamily="34" charset="0"/>
              </a:rPr>
              <a:t>TCP/IP doesn’t provide clearly distinguish between services, Interfaces and protocols.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In OSI model transport layer is connection oriented.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Gill Sans MT" pitchFamily="34" charset="0"/>
              </a:rPr>
              <a:t>In TCP/IP transport layer is both connection oriented and connectionless.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68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0"/>
            <a:ext cx="8229600" cy="6096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Rockwell" pitchFamily="18" charset="0"/>
              </a:rPr>
              <a:t> Cntd…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28800"/>
            <a:ext cx="8382000" cy="44196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In OSI Data Link layer and Physical layer are separate layers.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Gill Sans MT" pitchFamily="34" charset="0"/>
              </a:rPr>
              <a:t>In TCP Data Link layer and Physical layer are combined as one in Host-to-Network layer.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Protocols do not fit well into the OSI model.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Gill Sans MT" pitchFamily="34" charset="0"/>
              </a:rPr>
              <a:t>Protocols fit well in TC/IP model</a:t>
            </a:r>
            <a:r>
              <a:rPr lang="en-US" sz="2400" dirty="0" smtClean="0">
                <a:latin typeface="Gill Sans MT" pitchFamily="34" charset="0"/>
              </a:rPr>
              <a:t>.</a:t>
            </a:r>
            <a:endParaRPr lang="en-US" sz="2400" dirty="0">
              <a:latin typeface="Gill Sans MT" pitchFamily="34" charset="0"/>
            </a:endParaRPr>
          </a:p>
          <a:p>
            <a:pPr marL="0" indent="0" algn="just">
              <a:buNone/>
            </a:pPr>
            <a:endParaRPr lang="en-US" sz="2400" dirty="0">
              <a:latin typeface="Gill Sans MT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5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043" y="509337"/>
            <a:ext cx="8229600" cy="5334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Rockwell" pitchFamily="18" charset="0"/>
              </a:rPr>
              <a:t>    TCP/IP and OSI Model</a:t>
            </a:r>
          </a:p>
        </p:txBody>
      </p:sp>
      <p:pic>
        <p:nvPicPr>
          <p:cNvPr id="4" name="Picture 3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447800"/>
            <a:ext cx="8686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84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ckwell" pitchFamily="18" charset="0"/>
              </a:rPr>
              <a:t> Host to Network </a:t>
            </a:r>
            <a:r>
              <a:rPr lang="en-US" sz="4000" dirty="0" smtClean="0">
                <a:latin typeface="Rockwell" pitchFamily="18" charset="0"/>
              </a:rPr>
              <a:t>Layer</a:t>
            </a:r>
            <a:endParaRPr lang="en-US" sz="4000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286000"/>
            <a:ext cx="8229600" cy="30480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 It is the bottom layer of TCP/IP model also known as Network interface layer.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The purpose of this layer is to connect the host to the network.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4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ckwell" pitchFamily="18" charset="0"/>
              </a:rPr>
              <a:t> Internet </a:t>
            </a:r>
            <a:r>
              <a:rPr lang="en-US" sz="4000" dirty="0" smtClean="0">
                <a:latin typeface="Rockwell" pitchFamily="18" charset="0"/>
              </a:rPr>
              <a:t>Layer</a:t>
            </a:r>
            <a:endParaRPr lang="en-US" sz="4000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133600"/>
            <a:ext cx="8229600" cy="41910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Internet layer is similar to network layer of OSI model in functionality.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This layer is responsible for delivering IP packets to their destinations.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An important protocol of this layer is IP(Internet Protocol).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48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838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Rockwell" pitchFamily="18" charset="0"/>
              </a:rPr>
              <a:t> Internet Protocol(IP</a:t>
            </a:r>
            <a:r>
              <a:rPr lang="en-US" sz="4000" dirty="0" smtClean="0">
                <a:latin typeface="Rockwell" pitchFamily="18" charset="0"/>
              </a:rPr>
              <a:t>)</a:t>
            </a:r>
            <a:endParaRPr lang="en-US" sz="4000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133600"/>
            <a:ext cx="8229600" cy="32766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It is an unreliable and connectionless protocol.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IP transports data in packets called datagrams.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IP does not keep track of the routes.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73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0960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ckwell" pitchFamily="18" charset="0"/>
              </a:rPr>
              <a:t> Transport </a:t>
            </a:r>
            <a:r>
              <a:rPr lang="en-US" sz="4000" dirty="0" smtClean="0">
                <a:latin typeface="Rockwell" pitchFamily="18" charset="0"/>
              </a:rPr>
              <a:t>Layer</a:t>
            </a:r>
            <a:endParaRPr lang="en-US" sz="4000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057400"/>
            <a:ext cx="8382000" cy="38862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 Transport layer is similar in functionality to transport layer of OSI model.</a:t>
            </a:r>
          </a:p>
          <a:p>
            <a:pPr marL="0" indent="0" algn="just">
              <a:buNone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Transport layer of TCP/IP model also provides connection oriented and connectionless services.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en-US" sz="2400" dirty="0">
                <a:latin typeface="Gill Sans MT" pitchFamily="34" charset="0"/>
              </a:rPr>
              <a:t>Connection Oriented – TCP(Transmission  Control Protocol)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400" dirty="0">
                <a:latin typeface="Gill Sans MT" pitchFamily="34" charset="0"/>
              </a:rPr>
              <a:t>Connection Less – UDP(User Datagram Protocol)</a:t>
            </a:r>
          </a:p>
          <a:p>
            <a:pPr marL="457200" indent="-457200" algn="just">
              <a:buFont typeface="+mj-lt"/>
              <a:buAutoNum type="arabicParenR"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3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838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Rockwell" pitchFamily="18" charset="0"/>
              </a:rPr>
              <a:t>1) </a:t>
            </a:r>
            <a:r>
              <a:rPr lang="en-US" sz="4000" dirty="0" smtClean="0">
                <a:latin typeface="Rockwell" pitchFamily="18" charset="0"/>
              </a:rPr>
              <a:t>TCP</a:t>
            </a:r>
            <a:endParaRPr lang="en-US" sz="4000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05000"/>
            <a:ext cx="8153400" cy="40386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Transport layer used TCP for reliable connection oriented service.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The various functions of TCP are: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  <a:p>
            <a:pPr marL="514350" indent="-514350" algn="just">
              <a:buFont typeface="+mj-lt"/>
              <a:buAutoNum type="arabicParenR"/>
            </a:pPr>
            <a:r>
              <a:rPr lang="en-US" sz="2400" dirty="0">
                <a:latin typeface="Gill Sans MT" pitchFamily="34" charset="0"/>
              </a:rPr>
              <a:t>Error Control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sz="2400" dirty="0">
                <a:latin typeface="Gill Sans MT" pitchFamily="34" charset="0"/>
              </a:rPr>
              <a:t>Flow Control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sz="2400" dirty="0">
                <a:latin typeface="Gill Sans MT" pitchFamily="34" charset="0"/>
              </a:rPr>
              <a:t>Sequencing</a:t>
            </a:r>
          </a:p>
          <a:p>
            <a:pPr marL="514350" indent="-514350" algn="just">
              <a:buFont typeface="+mj-lt"/>
              <a:buAutoNum type="arabicParenR"/>
            </a:pPr>
            <a:endParaRPr lang="en-US" sz="2400" dirty="0">
              <a:latin typeface="Gill Sans MT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2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09600"/>
            <a:ext cx="8229600" cy="7620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Rockwell" pitchFamily="18" charset="0"/>
              </a:rPr>
              <a:t>2)UDP</a:t>
            </a:r>
            <a:endParaRPr lang="en-US" sz="4000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0"/>
            <a:ext cx="8534400" cy="477012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Transport layer used this protocol for unreliable connectionless service.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No assurance that packet reached.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No sequencing &amp; No error checking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Useful in real time data transfer and quick transfer of large data.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It follows that delivery is more important than accurate delivery.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  <a:p>
            <a:pPr marL="0" indent="0" algn="just">
              <a:buNone/>
            </a:pPr>
            <a:endParaRPr lang="en-US" sz="2400" dirty="0">
              <a:latin typeface="Gill Sans MT" pitchFamily="34" charset="0"/>
            </a:endParaRPr>
          </a:p>
          <a:p>
            <a:pPr marL="0" indent="0" algn="just">
              <a:buNone/>
            </a:pPr>
            <a:endParaRPr lang="en-US" sz="2400" dirty="0">
              <a:latin typeface="Gill Sans MT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45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04088"/>
            <a:ext cx="8229600" cy="89611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ckwell" pitchFamily="18" charset="0"/>
              </a:rPr>
              <a:t> Application </a:t>
            </a:r>
            <a:r>
              <a:rPr lang="en-US" sz="4000" dirty="0" smtClean="0">
                <a:latin typeface="Rockwell" pitchFamily="18" charset="0"/>
              </a:rPr>
              <a:t>Layer</a:t>
            </a:r>
            <a:endParaRPr lang="en-US" sz="4000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209800"/>
            <a:ext cx="8229600" cy="31242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This layer is the combination of Application, Presentation and Session layer of the OSI model.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This layer provides various services to different user applications.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33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14. TCP-IP Model</Template>
  <TotalTime>1</TotalTime>
  <Words>530</Words>
  <Application>Microsoft Office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Century Gothic</vt:lpstr>
      <vt:lpstr>Gill Sans MT</vt:lpstr>
      <vt:lpstr>Rockwell</vt:lpstr>
      <vt:lpstr>Wingdings</vt:lpstr>
      <vt:lpstr>Wingdings 3</vt:lpstr>
      <vt:lpstr>Ion</vt:lpstr>
      <vt:lpstr> TCP/IP Model</vt:lpstr>
      <vt:lpstr>    TCP/IP and OSI Model</vt:lpstr>
      <vt:lpstr> Host to Network Layer</vt:lpstr>
      <vt:lpstr> Internet Layer</vt:lpstr>
      <vt:lpstr> Internet Protocol(IP)</vt:lpstr>
      <vt:lpstr> Transport Layer</vt:lpstr>
      <vt:lpstr>1) TCP</vt:lpstr>
      <vt:lpstr>2)UDP</vt:lpstr>
      <vt:lpstr> Application Layer</vt:lpstr>
      <vt:lpstr> Application Layer</vt:lpstr>
      <vt:lpstr> Similarities between OSI &amp; TCP/IP</vt:lpstr>
      <vt:lpstr> Differences between OSI &amp; TCP/IP:</vt:lpstr>
      <vt:lpstr> Cntd…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TCP/IP Model</dc:title>
  <dc:creator>s ram</dc:creator>
  <cp:lastModifiedBy>s ram</cp:lastModifiedBy>
  <cp:revision>1</cp:revision>
  <dcterms:created xsi:type="dcterms:W3CDTF">2022-09-18T07:40:53Z</dcterms:created>
  <dcterms:modified xsi:type="dcterms:W3CDTF">2022-09-18T07:41:55Z</dcterms:modified>
</cp:coreProperties>
</file>