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51F5F-AD5E-4257-8ADA-30E29C9BC805}"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47AB4-46DC-4A6A-8F08-C3A71270098A}" type="slidenum">
              <a:rPr lang="en-US" smtClean="0"/>
              <a:t>‹#›</a:t>
            </a:fld>
            <a:endParaRPr lang="en-US"/>
          </a:p>
        </p:txBody>
      </p:sp>
    </p:spTree>
    <p:extLst>
      <p:ext uri="{BB962C8B-B14F-4D97-AF65-F5344CB8AC3E}">
        <p14:creationId xmlns:p14="http://schemas.microsoft.com/office/powerpoint/2010/main" val="364844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D22EA2-F539-4A58-8C3C-3A5FF80ED028}" type="datetime1">
              <a:rPr lang="en-US" smtClean="0"/>
              <a:t>18-Sep-22</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129103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0278B-43E4-4902-BA16-10A678133AF4}"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13129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2B694-7A9C-464A-847C-92C030302F4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222228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D3AC9-1E75-433A-BE2B-771E86F70E9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31216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AA9E1-FA88-4BDD-8FB9-09D22BC6F490}"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380639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EBCBF4-D96C-4ADC-99C2-96B72B522AF0}"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259222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6165F-E2C7-4F74-B39B-D6950022E0F7}"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3186252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CDB9E7-0ECE-4E34-875B-90346576FEB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2418978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186528-9CA3-46CF-A793-78E963BA35DA}"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202620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04E4B-0774-4C46-B31F-E0CA887D8A41}"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233584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5E67B-4C27-4FC9-8E6D-A051BB2DD7E7}"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103002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2EB9E3-8788-4B4A-AE3E-158B40F31079}"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64291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FCED79-37CE-4FB2-83CC-6EE317891E62}"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92275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BC899F-207B-4AFC-BB9A-072C88B60C00}"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173329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98BA0-F764-49B6-9326-BAFE8D4A27C4}"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244872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F20B4-2CA4-41A8-A658-F3FE96D840BC}"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361128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CBACD-06CC-424B-ACDE-4D30FFDE67F7}"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F45B795C-C876-43D5-8E8F-48432A0C75E6}" type="slidenum">
              <a:rPr lang="en-US" smtClean="0"/>
              <a:t>‹#›</a:t>
            </a:fld>
            <a:endParaRPr lang="en-US"/>
          </a:p>
        </p:txBody>
      </p:sp>
    </p:spTree>
    <p:extLst>
      <p:ext uri="{BB962C8B-B14F-4D97-AF65-F5344CB8AC3E}">
        <p14:creationId xmlns:p14="http://schemas.microsoft.com/office/powerpoint/2010/main" val="154424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7FA435-A5BC-4EBC-AF48-7F10F3821EDB}" type="datetime1">
              <a:rPr lang="en-US" smtClean="0"/>
              <a:t>18-Sep-22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5B795C-C876-43D5-8E8F-48432A0C75E6}" type="slidenum">
              <a:rPr lang="en-US" smtClean="0"/>
              <a:t>‹#›</a:t>
            </a:fld>
            <a:endParaRPr lang="en-US"/>
          </a:p>
        </p:txBody>
      </p:sp>
    </p:spTree>
    <p:extLst>
      <p:ext uri="{BB962C8B-B14F-4D97-AF65-F5344CB8AC3E}">
        <p14:creationId xmlns:p14="http://schemas.microsoft.com/office/powerpoint/2010/main" val="284972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a:latin typeface="Arial Narrow" panose="020B0606020202030204" pitchFamily="34" charset="0"/>
              </a:rPr>
              <a:t>DNS</a:t>
            </a:r>
            <a:endParaRPr lang="en-US" dirty="0">
              <a:latin typeface="Arial Narrow" panose="020B0606020202030204" pitchFamily="34" charset="0"/>
            </a:endParaRPr>
          </a:p>
        </p:txBody>
      </p:sp>
      <p:sp>
        <p:nvSpPr>
          <p:cNvPr id="3" name="Subtitle 2"/>
          <p:cNvSpPr>
            <a:spLocks noGrp="1"/>
          </p:cNvSpPr>
          <p:nvPr>
            <p:ph type="subTitle" idx="1"/>
          </p:nvPr>
        </p:nvSpPr>
        <p:spPr>
          <a:xfrm>
            <a:off x="3273287" y="4385732"/>
            <a:ext cx="7886838" cy="1405467"/>
          </a:xfrm>
        </p:spPr>
        <p:txBody>
          <a:bodyPr>
            <a:normAutofit/>
          </a:bodyPr>
          <a:lstStyle/>
          <a:p>
            <a:r>
              <a:rPr lang="en-US" sz="6000" dirty="0">
                <a:latin typeface="Arial" panose="020B0604020202020204" pitchFamily="34" charset="0"/>
                <a:cs typeface="Arial" panose="020B0604020202020204" pitchFamily="34" charset="0"/>
              </a:rPr>
              <a:t>Domain Name System</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06019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270"/>
            <a:ext cx="10131425" cy="1456267"/>
          </a:xfrm>
        </p:spPr>
        <p:txBody>
          <a:bodyPr>
            <a:normAutofit/>
          </a:bodyPr>
          <a:lstStyle/>
          <a:p>
            <a:r>
              <a:rPr lang="en-US" sz="4800" b="1" dirty="0">
                <a:latin typeface="Arial Narrow" panose="020B0606020202030204" pitchFamily="34" charset="0"/>
              </a:rPr>
              <a:t>Resolving Names to Addresses</a:t>
            </a:r>
          </a:p>
        </p:txBody>
      </p:sp>
      <p:sp>
        <p:nvSpPr>
          <p:cNvPr id="3" name="Content Placeholder 2"/>
          <p:cNvSpPr>
            <a:spLocks noGrp="1"/>
          </p:cNvSpPr>
          <p:nvPr>
            <p:ph idx="1"/>
          </p:nvPr>
        </p:nvSpPr>
        <p:spPr>
          <a:xfrm>
            <a:off x="1407695" y="1623663"/>
            <a:ext cx="10131425" cy="3649133"/>
          </a:xfrm>
        </p:spPr>
        <p:txBody>
          <a:bodyPr>
            <a:normAutofit/>
          </a:bodyPr>
          <a:lstStyle/>
          <a:p>
            <a:pPr marL="0" indent="0">
              <a:buNone/>
            </a:pPr>
            <a:r>
              <a:rPr lang="en-US" sz="2400" dirty="0">
                <a:latin typeface="Arial Narrow" panose="020B0606020202030204" pitchFamily="34" charset="0"/>
              </a:rPr>
              <a:t>HOSTS.txt was used earlier (managed by Stanford Research Institute International (SRI) </a:t>
            </a:r>
          </a:p>
          <a:p>
            <a:pPr marL="0" indent="0">
              <a:buNone/>
            </a:pPr>
            <a:r>
              <a:rPr lang="en-US" sz="2400" dirty="0">
                <a:latin typeface="Arial Narrow" panose="020B0606020202030204" pitchFamily="34" charset="0"/>
              </a:rPr>
              <a:t>In 1983, Paul Mockapetris introduce the concept of DNS</a:t>
            </a:r>
          </a:p>
          <a:p>
            <a:pPr marL="0" indent="0">
              <a:buNone/>
            </a:pPr>
            <a:r>
              <a:rPr lang="en-US" sz="2400" dirty="0">
                <a:latin typeface="Arial Narrow" panose="020B0606020202030204" pitchFamily="34" charset="0"/>
              </a:rPr>
              <a:t>The root of DNS database on the Internet is managed by the Internet’s Network Information Center (</a:t>
            </a:r>
            <a:r>
              <a:rPr lang="en-US" sz="2400" dirty="0" err="1">
                <a:latin typeface="Arial Narrow" panose="020B0606020202030204" pitchFamily="34" charset="0"/>
              </a:rPr>
              <a:t>InterNIC</a:t>
            </a:r>
            <a:r>
              <a:rPr lang="en-US" sz="2400" dirty="0">
                <a:latin typeface="Arial Narrow" panose="020B0606020202030204" pitchFamily="34" charset="0"/>
              </a:rPr>
              <a:t>).</a:t>
            </a:r>
          </a:p>
          <a:p>
            <a:pPr marL="0" indent="0">
              <a:buNone/>
            </a:pPr>
            <a:endParaRPr lang="en-US" sz="2400" dirty="0">
              <a:latin typeface="Arial Narrow" panose="020B0606020202030204" pitchFamily="34" charset="0"/>
            </a:endParaRPr>
          </a:p>
          <a:p>
            <a:pPr marL="0" indent="0">
              <a:buNone/>
            </a:pPr>
            <a:r>
              <a:rPr lang="en-US" sz="2400" dirty="0">
                <a:latin typeface="Arial Narrow" panose="020B0606020202030204" pitchFamily="34" charset="0"/>
              </a:rPr>
              <a:t>The top-level domains were assigned organization wise, and by country.</a:t>
            </a:r>
          </a:p>
          <a:p>
            <a:pPr marL="0" indent="0">
              <a:buNone/>
            </a:pPr>
            <a:endParaRPr lang="en-US" sz="2400"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50857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630018"/>
          </a:xfrm>
        </p:spPr>
        <p:txBody>
          <a:bodyPr>
            <a:noAutofit/>
          </a:bodyPr>
          <a:lstStyle/>
          <a:p>
            <a:r>
              <a:rPr lang="en-US" sz="6000" b="1" i="1" cap="none" dirty="0">
                <a:latin typeface="Arial Narrow" panose="020B0606020202030204" pitchFamily="34" charset="0"/>
              </a:rPr>
              <a:t>Domain Name System</a:t>
            </a:r>
          </a:p>
        </p:txBody>
      </p:sp>
      <p:sp>
        <p:nvSpPr>
          <p:cNvPr id="3" name="Content Placeholder 2"/>
          <p:cNvSpPr>
            <a:spLocks noGrp="1"/>
          </p:cNvSpPr>
          <p:nvPr>
            <p:ph idx="1"/>
          </p:nvPr>
        </p:nvSpPr>
        <p:spPr>
          <a:xfrm>
            <a:off x="1323475" y="1931331"/>
            <a:ext cx="10131425" cy="3763617"/>
          </a:xfrm>
        </p:spPr>
        <p:txBody>
          <a:bodyPr>
            <a:normAutofit/>
          </a:bodyPr>
          <a:lstStyle/>
          <a:p>
            <a:pPr marL="0" indent="0">
              <a:buNone/>
            </a:pPr>
            <a:r>
              <a:rPr lang="en-US" sz="2800" dirty="0">
                <a:latin typeface="Arial Narrow" panose="020B0606020202030204" pitchFamily="34" charset="0"/>
              </a:rPr>
              <a:t>Domain Name System (or Service or Server), an Internet service that translates domain names into IP addresses. Because domain names are alphabetic, </a:t>
            </a:r>
            <a:r>
              <a:rPr lang="en-US" sz="2800" dirty="0" smtClean="0">
                <a:latin typeface="Arial Narrow" panose="020B0606020202030204" pitchFamily="34" charset="0"/>
              </a:rPr>
              <a:t>they are </a:t>
            </a:r>
            <a:r>
              <a:rPr lang="en-US" sz="2800" dirty="0">
                <a:latin typeface="Arial Narrow" panose="020B0606020202030204" pitchFamily="34" charset="0"/>
              </a:rPr>
              <a:t>easier to remember. The Internet </a:t>
            </a:r>
            <a:r>
              <a:rPr lang="en-US" sz="2800" dirty="0" smtClean="0">
                <a:latin typeface="Arial Narrow" panose="020B0606020202030204" pitchFamily="34" charset="0"/>
              </a:rPr>
              <a:t>is based </a:t>
            </a:r>
            <a:r>
              <a:rPr lang="en-US" sz="2800" dirty="0">
                <a:latin typeface="Arial Narrow" panose="020B0606020202030204" pitchFamily="34" charset="0"/>
              </a:rPr>
              <a:t>on IP </a:t>
            </a:r>
            <a:r>
              <a:rPr lang="en-US" sz="2800" dirty="0" smtClean="0">
                <a:latin typeface="Arial Narrow" panose="020B0606020202030204" pitchFamily="34" charset="0"/>
              </a:rPr>
              <a:t>addresses. </a:t>
            </a:r>
            <a:r>
              <a:rPr lang="en-US" sz="2800" dirty="0">
                <a:latin typeface="Arial Narrow" panose="020B0606020202030204" pitchFamily="34" charset="0"/>
              </a:rPr>
              <a:t>Every time you use a domain name, therefore, a DNS service must translate the name into the corresponding IP address. </a:t>
            </a:r>
            <a:endParaRPr lang="en-US" sz="2800" dirty="0" smtClean="0">
              <a:latin typeface="Arial Narrow" panose="020B0606020202030204" pitchFamily="34" charset="0"/>
            </a:endParaRPr>
          </a:p>
          <a:p>
            <a:pPr marL="0" indent="0">
              <a:buNone/>
            </a:pPr>
            <a:r>
              <a:rPr lang="en-US" sz="2800" dirty="0" smtClean="0">
                <a:latin typeface="Arial Narrow" panose="020B0606020202030204" pitchFamily="34" charset="0"/>
              </a:rPr>
              <a:t>For example: </a:t>
            </a:r>
          </a:p>
          <a:p>
            <a:pPr marL="0" indent="0">
              <a:buNone/>
            </a:pPr>
            <a:r>
              <a:rPr lang="en-US" sz="2800" dirty="0">
                <a:latin typeface="Arial Narrow" panose="020B0606020202030204" pitchFamily="34" charset="0"/>
              </a:rPr>
              <a:t>T</a:t>
            </a:r>
            <a:r>
              <a:rPr lang="en-US" sz="2800" dirty="0" smtClean="0">
                <a:latin typeface="Arial Narrow" panose="020B0606020202030204" pitchFamily="34" charset="0"/>
              </a:rPr>
              <a:t>he </a:t>
            </a:r>
            <a:r>
              <a:rPr lang="en-US" sz="2800" dirty="0">
                <a:latin typeface="Arial Narrow" panose="020B0606020202030204" pitchFamily="34" charset="0"/>
              </a:rPr>
              <a:t>domain name www.example.com might translate to </a:t>
            </a:r>
            <a:r>
              <a:rPr lang="en-US" sz="2800" dirty="0" smtClean="0">
                <a:latin typeface="Arial Narrow" panose="020B0606020202030204" pitchFamily="34" charset="0"/>
              </a:rPr>
              <a:t>198.105.232.4</a:t>
            </a:r>
            <a:endParaRPr lang="en-US" sz="2800"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81987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Arial Narrow" panose="020B0606020202030204" pitchFamily="34" charset="0"/>
              </a:rPr>
              <a:t>Features of DNS</a:t>
            </a:r>
            <a:endParaRPr lang="en-US" sz="6000" b="1" dirty="0">
              <a:latin typeface="Arial Narrow" panose="020B060602020203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latin typeface="Arial Narrow" panose="020B0606020202030204" pitchFamily="34" charset="0"/>
              </a:rPr>
              <a:t>DNS </a:t>
            </a:r>
            <a:r>
              <a:rPr lang="en-US" dirty="0">
                <a:latin typeface="Arial Narrow" panose="020B0606020202030204" pitchFamily="34" charset="0"/>
              </a:rPr>
              <a:t>Server has its own network. If one DNS server doesn't know how to translate a particular domain name, it asks another one, and so on, until the correct IP address is returned.</a:t>
            </a:r>
          </a:p>
          <a:p>
            <a:pPr>
              <a:buFont typeface="Wingdings" panose="05000000000000000000" pitchFamily="2" charset="2"/>
              <a:buChar char="§"/>
            </a:pPr>
            <a:r>
              <a:rPr lang="en-US" dirty="0">
                <a:latin typeface="Arial Narrow" panose="020B0606020202030204" pitchFamily="34" charset="0"/>
              </a:rPr>
              <a:t>purpose of DNS is to translate domain names into IP addresses</a:t>
            </a:r>
          </a:p>
          <a:p>
            <a:pPr>
              <a:buFont typeface="Wingdings" panose="05000000000000000000" pitchFamily="2" charset="2"/>
              <a:buChar char="§"/>
            </a:pPr>
            <a:r>
              <a:rPr lang="en-US" dirty="0">
                <a:latin typeface="Arial Narrow" panose="020B0606020202030204" pitchFamily="34" charset="0"/>
              </a:rPr>
              <a:t>DNS services can used in public Network (Internet) and as well as Private Network.</a:t>
            </a:r>
          </a:p>
          <a:p>
            <a:pPr>
              <a:buFont typeface="Wingdings" panose="05000000000000000000" pitchFamily="2" charset="2"/>
              <a:buChar char="§"/>
            </a:pPr>
            <a:r>
              <a:rPr lang="en-US" dirty="0">
                <a:latin typeface="Arial Narrow" panose="020B0606020202030204" pitchFamily="34" charset="0"/>
              </a:rPr>
              <a:t>Now a days, we can’t even imagine a Internet without DNS.</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11255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Arial Narrow" panose="020B0606020202030204" pitchFamily="34" charset="0"/>
              </a:rPr>
              <a:t>DNS Structure</a:t>
            </a:r>
          </a:p>
        </p:txBody>
      </p:sp>
      <p:sp>
        <p:nvSpPr>
          <p:cNvPr id="3" name="Content Placeholder 2"/>
          <p:cNvSpPr>
            <a:spLocks noGrp="1"/>
          </p:cNvSpPr>
          <p:nvPr>
            <p:ph idx="1"/>
          </p:nvPr>
        </p:nvSpPr>
        <p:spPr>
          <a:xfrm>
            <a:off x="1383632" y="2190194"/>
            <a:ext cx="10131425" cy="2602211"/>
          </a:xfrm>
        </p:spPr>
        <p:txBody>
          <a:bodyPr>
            <a:normAutofit/>
          </a:bodyPr>
          <a:lstStyle/>
          <a:p>
            <a:r>
              <a:rPr lang="en-US" sz="3200" dirty="0">
                <a:latin typeface="Arial Narrow" panose="020B0606020202030204" pitchFamily="34" charset="0"/>
              </a:rPr>
              <a:t>DNS used hierarchical or inverse Tree Structure</a:t>
            </a:r>
          </a:p>
          <a:p>
            <a:r>
              <a:rPr lang="en-US" sz="3200" dirty="0">
                <a:latin typeface="Arial Narrow" panose="020B0606020202030204" pitchFamily="34" charset="0"/>
              </a:rPr>
              <a:t>DNS is a Distributed System.</a:t>
            </a:r>
          </a:p>
          <a:p>
            <a:endParaRPr lang="en-US" sz="2000"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18570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cap="none" dirty="0">
                <a:latin typeface="Arial Narrow" panose="020B0606020202030204" pitchFamily="34" charset="0"/>
              </a:rPr>
              <a:t>DNS </a:t>
            </a:r>
            <a:r>
              <a:rPr lang="en-US" sz="6000" b="1" i="1" cap="none" dirty="0" smtClean="0">
                <a:latin typeface="Arial Narrow" panose="020B0606020202030204" pitchFamily="34" charset="0"/>
              </a:rPr>
              <a:t>Structure</a:t>
            </a:r>
            <a:endParaRPr lang="en-US" sz="6000" dirty="0"/>
          </a:p>
        </p:txBody>
      </p:sp>
      <p:pic>
        <p:nvPicPr>
          <p:cNvPr id="7" name="Content Placeholder 6"/>
          <p:cNvPicPr>
            <a:picLocks noGrp="1" noChangeAspect="1"/>
          </p:cNvPicPr>
          <p:nvPr>
            <p:ph idx="1"/>
          </p:nvPr>
        </p:nvPicPr>
        <p:blipFill>
          <a:blip r:embed="rId2"/>
          <a:stretch>
            <a:fillRect/>
          </a:stretch>
        </p:blipFill>
        <p:spPr>
          <a:xfrm>
            <a:off x="2021306" y="2486523"/>
            <a:ext cx="8903368" cy="3553326"/>
          </a:xfrm>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11836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Arial Narrow" panose="020B0606020202030204" pitchFamily="34" charset="0"/>
              </a:rPr>
              <a:t>Domain Name </a:t>
            </a:r>
            <a:r>
              <a:rPr lang="en-US" sz="6000" b="1" dirty="0" smtClean="0">
                <a:latin typeface="Arial Narrow" panose="020B0606020202030204" pitchFamily="34" charset="0"/>
              </a:rPr>
              <a:t>System</a:t>
            </a:r>
            <a:endParaRPr lang="en-US" sz="6000"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marL="0" indent="0">
              <a:buNone/>
            </a:pPr>
            <a:r>
              <a:rPr lang="en-US" sz="3200" dirty="0">
                <a:latin typeface="Arial Narrow" panose="020B0606020202030204" pitchFamily="34" charset="0"/>
              </a:rPr>
              <a:t>Domain name space (tree) is divided into three different sections:</a:t>
            </a:r>
          </a:p>
          <a:p>
            <a:pPr marL="342900" indent="-342900">
              <a:buFont typeface="+mj-lt"/>
              <a:buAutoNum type="arabicPeriod"/>
            </a:pPr>
            <a:r>
              <a:rPr lang="en-US" sz="3200" dirty="0">
                <a:latin typeface="Arial Narrow" panose="020B0606020202030204" pitchFamily="34" charset="0"/>
              </a:rPr>
              <a:t>Generic domains</a:t>
            </a:r>
          </a:p>
          <a:p>
            <a:pPr marL="342900" indent="-342900">
              <a:buFont typeface="+mj-lt"/>
              <a:buAutoNum type="arabicPeriod"/>
            </a:pPr>
            <a:r>
              <a:rPr lang="en-US" sz="3200" dirty="0">
                <a:latin typeface="Arial Narrow" panose="020B0606020202030204" pitchFamily="34" charset="0"/>
              </a:rPr>
              <a:t>Country domains</a:t>
            </a:r>
          </a:p>
          <a:p>
            <a:pPr marL="342900" indent="-342900">
              <a:buFont typeface="+mj-lt"/>
              <a:buAutoNum type="arabicPeriod"/>
            </a:pPr>
            <a:r>
              <a:rPr lang="en-US" sz="3200" dirty="0">
                <a:latin typeface="Arial Narrow" panose="020B0606020202030204" pitchFamily="34" charset="0"/>
              </a:rPr>
              <a:t>Inverse domains</a:t>
            </a:r>
          </a:p>
          <a:p>
            <a:pPr marL="0" indent="0">
              <a:buNone/>
            </a:pPr>
            <a:endParaRPr lang="en-US" sz="3200"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62221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8328"/>
            <a:ext cx="10131425" cy="1456267"/>
          </a:xfrm>
        </p:spPr>
        <p:txBody>
          <a:bodyPr>
            <a:normAutofit/>
          </a:bodyPr>
          <a:lstStyle/>
          <a:p>
            <a:r>
              <a:rPr lang="en-US" sz="6000" b="1" dirty="0">
                <a:latin typeface="Arial Narrow" panose="020B0606020202030204" pitchFamily="34" charset="0"/>
              </a:rPr>
              <a:t>Generic Domains</a:t>
            </a:r>
            <a:endParaRPr lang="en-US" sz="6000" b="1" dirty="0"/>
          </a:p>
        </p:txBody>
      </p:sp>
      <p:sp>
        <p:nvSpPr>
          <p:cNvPr id="3" name="Content Placeholder 2"/>
          <p:cNvSpPr>
            <a:spLocks noGrp="1"/>
          </p:cNvSpPr>
          <p:nvPr>
            <p:ph idx="1"/>
          </p:nvPr>
        </p:nvSpPr>
        <p:spPr>
          <a:xfrm>
            <a:off x="1323474" y="1048650"/>
            <a:ext cx="10131425" cy="3485321"/>
          </a:xfrm>
        </p:spPr>
        <p:txBody>
          <a:bodyPr/>
          <a:lstStyle/>
          <a:p>
            <a:pPr marL="0" indent="0">
              <a:buNone/>
            </a:pPr>
            <a:endParaRPr lang="en-US" dirty="0">
              <a:latin typeface="Arial Narrow" panose="020B0606020202030204" pitchFamily="34" charset="0"/>
            </a:endParaRPr>
          </a:p>
          <a:p>
            <a:pPr marL="0" indent="0">
              <a:buNone/>
            </a:pPr>
            <a:r>
              <a:rPr lang="en-US" dirty="0">
                <a:latin typeface="Arial Narrow" panose="020B0606020202030204" pitchFamily="34" charset="0"/>
              </a:rPr>
              <a:t>A generic top-level domain (gTLD) is a top-level domain (TLD) category that is easily recognized by a suffix attached to a domain name. These are used by the Internet’s Domain Name System (DNS), with oversight by the Internet Assigned Numbers Authority (IANA), which is now controlled by the Internet Corporation for Assigned Names and Numbers (ICANN).</a:t>
            </a:r>
          </a:p>
          <a:p>
            <a:pPr marL="0" indent="0">
              <a:buNone/>
            </a:pPr>
            <a:r>
              <a:rPr lang="en-US" dirty="0">
                <a:latin typeface="Arial Narrow" panose="020B0606020202030204" pitchFamily="34" charset="0"/>
              </a:rPr>
              <a:t>define registered hosts according to their generic behavior (3 char):</a:t>
            </a:r>
          </a:p>
          <a:p>
            <a:pPr marL="0" indent="0">
              <a:buNone/>
            </a:pPr>
            <a:endParaRPr lang="en-US" dirty="0">
              <a:latin typeface="Arial Narrow" panose="020B0606020202030204" pitchFamily="34" charset="0"/>
            </a:endParaRPr>
          </a:p>
        </p:txBody>
      </p:sp>
      <p:pic>
        <p:nvPicPr>
          <p:cNvPr id="5" name="Picture 4"/>
          <p:cNvPicPr>
            <a:picLocks noChangeAspect="1"/>
          </p:cNvPicPr>
          <p:nvPr/>
        </p:nvPicPr>
        <p:blipFill>
          <a:blip r:embed="rId2"/>
          <a:stretch>
            <a:fillRect/>
          </a:stretch>
        </p:blipFill>
        <p:spPr>
          <a:xfrm>
            <a:off x="3882730" y="4144626"/>
            <a:ext cx="4585932" cy="2581027"/>
          </a:xfrm>
          <a:prstGeom prst="rect">
            <a:avLst/>
          </a:prstGeom>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1284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sz="6000" b="1" dirty="0">
                <a:latin typeface="Arial Narrow" panose="020B0606020202030204" pitchFamily="34" charset="0"/>
              </a:rPr>
              <a:t>Country Domains</a:t>
            </a:r>
            <a:endParaRPr lang="en-US" sz="6000" b="1" dirty="0"/>
          </a:p>
        </p:txBody>
      </p:sp>
      <p:sp>
        <p:nvSpPr>
          <p:cNvPr id="3" name="Content Placeholder 2"/>
          <p:cNvSpPr>
            <a:spLocks noGrp="1"/>
          </p:cNvSpPr>
          <p:nvPr>
            <p:ph idx="1"/>
          </p:nvPr>
        </p:nvSpPr>
        <p:spPr>
          <a:xfrm>
            <a:off x="1384715" y="1111613"/>
            <a:ext cx="10131425" cy="3551583"/>
          </a:xfrm>
        </p:spPr>
        <p:txBody>
          <a:bodyPr/>
          <a:lstStyle/>
          <a:p>
            <a:pPr marL="0" indent="0">
              <a:buNone/>
            </a:pPr>
            <a:r>
              <a:rPr lang="en-US" dirty="0" smtClean="0">
                <a:latin typeface="Arial Narrow" panose="020B0606020202030204" pitchFamily="34" charset="0"/>
              </a:rPr>
              <a:t>A </a:t>
            </a:r>
            <a:r>
              <a:rPr lang="en-US" dirty="0">
                <a:latin typeface="Arial Narrow" panose="020B0606020202030204" pitchFamily="34" charset="0"/>
              </a:rPr>
              <a:t>country code top-level domain (ccTLD) is an Internet top-level domain generally used or reserved for a country, sovereign state, or dependent territory identified with a country code. All ASCII ccTLD identifiers are two letters long, and all two-letter top-level domains are ccTLDs.</a:t>
            </a:r>
          </a:p>
          <a:p>
            <a:pPr marL="0" indent="0">
              <a:buNone/>
            </a:pPr>
            <a:r>
              <a:rPr lang="en-US" dirty="0">
                <a:latin typeface="Arial Narrow" panose="020B0606020202030204" pitchFamily="34" charset="0"/>
              </a:rPr>
              <a:t>2 character country abbreviations:</a:t>
            </a:r>
          </a:p>
          <a:p>
            <a:pPr marL="0" indent="0">
              <a:buNone/>
            </a:pPr>
            <a:endParaRPr lang="en-US" dirty="0">
              <a:latin typeface="Arial Narrow" panose="020B0606020202030204" pitchFamily="34" charset="0"/>
            </a:endParaRPr>
          </a:p>
          <a:p>
            <a:pPr marL="0" indent="0">
              <a:buNone/>
            </a:pPr>
            <a:endParaRPr lang="en-US" dirty="0">
              <a:latin typeface="Arial Narrow" panose="020B0606020202030204" pitchFamily="34" charset="0"/>
            </a:endParaRPr>
          </a:p>
        </p:txBody>
      </p:sp>
      <p:pic>
        <p:nvPicPr>
          <p:cNvPr id="5" name="Picture 4"/>
          <p:cNvPicPr>
            <a:picLocks noChangeAspect="1"/>
          </p:cNvPicPr>
          <p:nvPr/>
        </p:nvPicPr>
        <p:blipFill>
          <a:blip r:embed="rId2"/>
          <a:stretch>
            <a:fillRect/>
          </a:stretch>
        </p:blipFill>
        <p:spPr>
          <a:xfrm>
            <a:off x="3931579" y="3606912"/>
            <a:ext cx="4873098" cy="2738485"/>
          </a:xfrm>
          <a:prstGeom prst="rect">
            <a:avLst/>
          </a:prstGeom>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0730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18" y="106018"/>
            <a:ext cx="10131425" cy="1456267"/>
          </a:xfrm>
        </p:spPr>
        <p:txBody>
          <a:bodyPr>
            <a:normAutofit/>
          </a:bodyPr>
          <a:lstStyle/>
          <a:p>
            <a:r>
              <a:rPr lang="en-US" sz="6000" b="1" dirty="0">
                <a:latin typeface="Arial Narrow" panose="020B0606020202030204" pitchFamily="34" charset="0"/>
              </a:rPr>
              <a:t>Inverse Domains</a:t>
            </a:r>
            <a:endParaRPr lang="en-US" sz="6000" b="1" dirty="0"/>
          </a:p>
        </p:txBody>
      </p:sp>
      <p:sp>
        <p:nvSpPr>
          <p:cNvPr id="3" name="Content Placeholder 2"/>
          <p:cNvSpPr>
            <a:spLocks noGrp="1"/>
          </p:cNvSpPr>
          <p:nvPr>
            <p:ph idx="1"/>
          </p:nvPr>
        </p:nvSpPr>
        <p:spPr>
          <a:xfrm>
            <a:off x="1345270" y="1054169"/>
            <a:ext cx="10131425" cy="3649133"/>
          </a:xfrm>
        </p:spPr>
        <p:txBody>
          <a:bodyPr/>
          <a:lstStyle/>
          <a:p>
            <a:pPr marL="0" indent="0">
              <a:buNone/>
            </a:pPr>
            <a:r>
              <a:rPr lang="en-US" dirty="0" smtClean="0">
                <a:latin typeface="Arial Narrow" panose="020B0606020202030204" pitchFamily="34" charset="0"/>
              </a:rPr>
              <a:t>The </a:t>
            </a:r>
            <a:r>
              <a:rPr lang="en-US" dirty="0">
                <a:latin typeface="Arial Narrow" panose="020B0606020202030204" pitchFamily="34" charset="0"/>
              </a:rPr>
              <a:t>inverse domain finds a domain name for a given IP address. This is called address-to-name resolution</a:t>
            </a:r>
            <a:r>
              <a:rPr lang="en-US" dirty="0" smtClean="0">
                <a:latin typeface="Arial Narrow" panose="020B0606020202030204" pitchFamily="34" charset="0"/>
              </a:rPr>
              <a:t>.</a:t>
            </a:r>
            <a:endParaRPr lang="en-US" dirty="0">
              <a:latin typeface="Arial Narrow" panose="020B0606020202030204" pitchFamily="34" charset="0"/>
            </a:endParaRPr>
          </a:p>
          <a:p>
            <a:pPr marL="0" indent="0">
              <a:buNone/>
            </a:pPr>
            <a:endParaRPr lang="en-US" dirty="0"/>
          </a:p>
        </p:txBody>
      </p:sp>
      <p:pic>
        <p:nvPicPr>
          <p:cNvPr id="4" name="Picture 2" descr="C:\Users\admin\Desktop\resolution.gif"/>
          <p:cNvPicPr>
            <a:picLocks noChangeAspect="1" noChangeArrowheads="1"/>
          </p:cNvPicPr>
          <p:nvPr/>
        </p:nvPicPr>
        <p:blipFill>
          <a:blip r:embed="rId2"/>
          <a:srcRect/>
          <a:stretch>
            <a:fillRect/>
          </a:stretch>
        </p:blipFill>
        <p:spPr bwMode="auto">
          <a:xfrm>
            <a:off x="2445026" y="3288196"/>
            <a:ext cx="6513444" cy="3010659"/>
          </a:xfrm>
          <a:prstGeom prst="rect">
            <a:avLst/>
          </a:prstGeom>
          <a:noFill/>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89646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 Domain Name System</Template>
  <TotalTime>0</TotalTime>
  <Words>440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Corbel</vt:lpstr>
      <vt:lpstr>Wingdings</vt:lpstr>
      <vt:lpstr>Parallax</vt:lpstr>
      <vt:lpstr>DNS</vt:lpstr>
      <vt:lpstr>Domain Name System</vt:lpstr>
      <vt:lpstr>Features of DNS</vt:lpstr>
      <vt:lpstr>DNS Structure</vt:lpstr>
      <vt:lpstr>DNS Structure</vt:lpstr>
      <vt:lpstr>Domain Name System</vt:lpstr>
      <vt:lpstr>Generic Domains</vt:lpstr>
      <vt:lpstr>Country Domains</vt:lpstr>
      <vt:lpstr>Inverse Domains</vt:lpstr>
      <vt:lpstr>Resolving Names to Addresses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dc:title>
  <dc:creator>s ram</dc:creator>
  <cp:lastModifiedBy>s ram</cp:lastModifiedBy>
  <cp:revision>1</cp:revision>
  <dcterms:created xsi:type="dcterms:W3CDTF">2022-09-18T07:44:16Z</dcterms:created>
  <dcterms:modified xsi:type="dcterms:W3CDTF">2022-09-18T07:44:49Z</dcterms:modified>
</cp:coreProperties>
</file>