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2" d="100"/>
          <a:sy n="82" d="100"/>
        </p:scale>
        <p:origin x="3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39225-51C2-4107-B57D-F1084CC2E56D}" type="datetimeFigureOut">
              <a:rPr lang="en-US" smtClean="0"/>
              <a:t>18-Sep-22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0B40F7-32B7-448B-9DCD-5BF6CE875B48}" type="slidenum">
              <a:rPr lang="en-US" smtClean="0"/>
              <a:t>‹#›</a:t>
            </a:fld>
            <a:endParaRPr lang="en-US"/>
          </a:p>
        </p:txBody>
      </p:sp>
    </p:spTree>
    <p:extLst>
      <p:ext uri="{BB962C8B-B14F-4D97-AF65-F5344CB8AC3E}">
        <p14:creationId xmlns:p14="http://schemas.microsoft.com/office/powerpoint/2010/main" val="673868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7988BE-709A-4889-91F2-6DF61B5CB18E}"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B9F7EE-15B3-481A-8B03-0C41813EA3E1}"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8083E4-CC43-4EC8-AEAC-9949BBEF53FC}"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70CEFEB-A21A-40C7-A81E-F4856A7BD414}"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3DC93E7-BFF8-4BAA-BC6D-E13EC8513150}"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2CD14A7-8020-4D27-8B32-AEC773FECEAD}"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8389D6-A7CB-4454-A63E-10CD3700C1F4}"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36332C-B270-441A-9691-91D10BDE8124}"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716C02-1BA9-435C-8C7F-65DD39378B18}"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662EDA-2DCB-4090-B590-43F1E0AA265B}" type="datetime1">
              <a:rPr lang="en-US" smtClean="0"/>
              <a:t>18-Sep-22</a:t>
            </a:fld>
            <a:endParaRPr lang="en-US" dirty="0"/>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B7F3A4-91EC-4519-BDD8-B8A53DB67260}"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706407-89EA-4E8B-8C00-392F30BA5679}" type="datetime1">
              <a:rPr lang="en-US" smtClean="0"/>
              <a:t>18-Sep-22</a:t>
            </a:fld>
            <a:endParaRPr lang="en-US" dirty="0"/>
          </a:p>
        </p:txBody>
      </p:sp>
      <p:sp>
        <p:nvSpPr>
          <p:cNvPr id="8" name="Footer Placeholder 7"/>
          <p:cNvSpPr>
            <a:spLocks noGrp="1"/>
          </p:cNvSpPr>
          <p:nvPr>
            <p:ph type="ftr" sz="quarter" idx="11"/>
          </p:nvPr>
        </p:nvSpPr>
        <p:spPr/>
        <p:txBody>
          <a:bodyPr/>
          <a:lstStyle/>
          <a:p>
            <a:r>
              <a:rPr lang="en-US" dirty="0" smtClean="0"/>
              <a:t>SATYAM MISHRA</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1AB0FA-FE6B-4A54-AE31-4FC9B514F2EB}" type="datetime1">
              <a:rPr lang="en-US" smtClean="0"/>
              <a:t>18-Sep-22</a:t>
            </a:fld>
            <a:endParaRPr lang="en-US"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68403-D228-4D69-A23D-EC09D1CCED85}" type="datetime1">
              <a:rPr lang="en-US" smtClean="0"/>
              <a:t>18-Sep-22</a:t>
            </a:fld>
            <a:endParaRPr lang="en-US" dirty="0"/>
          </a:p>
        </p:txBody>
      </p:sp>
      <p:sp>
        <p:nvSpPr>
          <p:cNvPr id="3" name="Footer Placeholder 2"/>
          <p:cNvSpPr>
            <a:spLocks noGrp="1"/>
          </p:cNvSpPr>
          <p:nvPr>
            <p:ph type="ftr" sz="quarter" idx="11"/>
          </p:nvPr>
        </p:nvSpPr>
        <p:spPr/>
        <p:txBody>
          <a:bodyPr/>
          <a:lstStyle/>
          <a:p>
            <a:r>
              <a:rPr lang="en-US" dirty="0" smtClean="0"/>
              <a:t>SATYAM MISHRA</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5EA95D-9ED3-45E4-BE58-2FEA7B58D238}"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AA953-9769-41DB-A958-14B8E6E4FE56}" type="datetime1">
              <a:rPr lang="en-US" smtClean="0"/>
              <a:t>18-Sep-22</a:t>
            </a:fld>
            <a:endParaRPr lang="en-US" dirty="0"/>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384E28D-3B2D-42E6-84CB-C2213AD1E401}" type="datetime1">
              <a:rPr lang="en-US" smtClean="0"/>
              <a:t>18-Sep-22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SATYAM MISHRA</a:t>
            </a:r>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a:t>Protocols</a:t>
            </a:r>
          </a:p>
        </p:txBody>
      </p:sp>
      <p:sp>
        <p:nvSpPr>
          <p:cNvPr id="3" name="Footer Placeholder 2"/>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108078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7481" y="981918"/>
            <a:ext cx="8911687" cy="1280890"/>
          </a:xfrm>
        </p:spPr>
        <p:txBody>
          <a:bodyPr/>
          <a:lstStyle/>
          <a:p>
            <a:r>
              <a:rPr lang="en-US" dirty="0"/>
              <a:t>TCP [Transmission Control Protocol]</a:t>
            </a:r>
          </a:p>
        </p:txBody>
      </p:sp>
      <p:sp>
        <p:nvSpPr>
          <p:cNvPr id="3" name="Content Placeholder 2"/>
          <p:cNvSpPr>
            <a:spLocks noGrp="1"/>
          </p:cNvSpPr>
          <p:nvPr>
            <p:ph idx="1"/>
          </p:nvPr>
        </p:nvSpPr>
        <p:spPr/>
        <p:txBody>
          <a:bodyPr/>
          <a:lstStyle/>
          <a:p>
            <a:r>
              <a:rPr lang="en-US" dirty="0"/>
              <a:t>TCP is one of the main protocols in TCP/IP networks. Whereas the IP protocol deals only with packets, TCP enables two hosts to establish a connection and exchange streams of data. TCP guarantees delivery of data and also guarantees that packets will be delivered in the same order in which they were sent.</a:t>
            </a:r>
          </a:p>
          <a:p>
            <a:r>
              <a:rPr lang="en-US" dirty="0"/>
              <a:t>TCP[ Transmission Control Protocol] is a reliable protocol.</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01139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0247" y="852710"/>
            <a:ext cx="8911687" cy="1280890"/>
          </a:xfrm>
        </p:spPr>
        <p:txBody>
          <a:bodyPr/>
          <a:lstStyle/>
          <a:p>
            <a:r>
              <a:rPr lang="en-US" dirty="0"/>
              <a:t>UDP [User Datagram Protocol]</a:t>
            </a:r>
          </a:p>
        </p:txBody>
      </p:sp>
      <p:sp>
        <p:nvSpPr>
          <p:cNvPr id="3" name="Content Placeholder 2"/>
          <p:cNvSpPr>
            <a:spLocks noGrp="1"/>
          </p:cNvSpPr>
          <p:nvPr>
            <p:ph idx="1"/>
          </p:nvPr>
        </p:nvSpPr>
        <p:spPr/>
        <p:txBody>
          <a:bodyPr/>
          <a:lstStyle/>
          <a:p>
            <a:r>
              <a:rPr lang="en-US" dirty="0"/>
              <a:t>UDP is a connectionless protocol that runs on top of IP networks. Unlike TCP/IP, UDP/IP provides very few error recovery services, offering instead a direct way to send and receive datagrams over an IP network.</a:t>
            </a:r>
          </a:p>
          <a:p>
            <a:r>
              <a:rPr lang="en-US" dirty="0"/>
              <a:t>UDP is used to send short messages called datagrams but overall, it is an unreliable, connectionless protocol.</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138930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7238" y="1021676"/>
            <a:ext cx="8911687" cy="1280890"/>
          </a:xfrm>
        </p:spPr>
        <p:txBody>
          <a:bodyPr/>
          <a:lstStyle/>
          <a:p>
            <a:r>
              <a:rPr lang="en-US" dirty="0"/>
              <a:t>IP [Internet Protocol]</a:t>
            </a:r>
          </a:p>
        </p:txBody>
      </p:sp>
      <p:sp>
        <p:nvSpPr>
          <p:cNvPr id="3" name="Content Placeholder 2"/>
          <p:cNvSpPr>
            <a:spLocks noGrp="1"/>
          </p:cNvSpPr>
          <p:nvPr>
            <p:ph idx="1"/>
          </p:nvPr>
        </p:nvSpPr>
        <p:spPr/>
        <p:txBody>
          <a:bodyPr/>
          <a:lstStyle/>
          <a:p>
            <a:r>
              <a:rPr lang="en-US" dirty="0"/>
              <a:t>The Internet Protocol (IP) is the method or protocol by which data is sent from one computer to another on the Internet. Each computer (known as a host) on the Internet has at least one IP address that uniquely identifies it from all other computers on the Internet.</a:t>
            </a:r>
          </a:p>
          <a:p>
            <a:endParaRPr lang="en-US"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40398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995" y="852710"/>
            <a:ext cx="8911687" cy="1280890"/>
          </a:xfrm>
        </p:spPr>
        <p:txBody>
          <a:bodyPr/>
          <a:lstStyle/>
          <a:p>
            <a:r>
              <a:rPr lang="en-US" dirty="0"/>
              <a:t>ARP</a:t>
            </a:r>
          </a:p>
        </p:txBody>
      </p:sp>
      <p:sp>
        <p:nvSpPr>
          <p:cNvPr id="3" name="Content Placeholder 2"/>
          <p:cNvSpPr>
            <a:spLocks noGrp="1"/>
          </p:cNvSpPr>
          <p:nvPr>
            <p:ph idx="1"/>
          </p:nvPr>
        </p:nvSpPr>
        <p:spPr/>
        <p:txBody>
          <a:bodyPr/>
          <a:lstStyle/>
          <a:p>
            <a:r>
              <a:rPr lang="en-US" dirty="0"/>
              <a:t>Address Resolution Protocol, a network layer protocol used to convert an IP address into a physical address (called a DLC address), such as an Ethernet address.</a:t>
            </a:r>
          </a:p>
          <a:p>
            <a:r>
              <a:rPr lang="en-US" dirty="0"/>
              <a:t>There is also Reverse ARP (RARP)which can be used by a host to discover its IP address. In this case, the host broadcasts its physical address and a RARP server replies with the host's IP address.</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331712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977" y="968667"/>
            <a:ext cx="8911687" cy="1280890"/>
          </a:xfrm>
        </p:spPr>
        <p:txBody>
          <a:bodyPr/>
          <a:lstStyle/>
          <a:p>
            <a:r>
              <a:rPr lang="en-US" dirty="0"/>
              <a:t>ICMP</a:t>
            </a:r>
          </a:p>
        </p:txBody>
      </p:sp>
      <p:sp>
        <p:nvSpPr>
          <p:cNvPr id="3" name="Content Placeholder 2"/>
          <p:cNvSpPr>
            <a:spLocks noGrp="1"/>
          </p:cNvSpPr>
          <p:nvPr>
            <p:ph idx="1"/>
          </p:nvPr>
        </p:nvSpPr>
        <p:spPr/>
        <p:txBody>
          <a:bodyPr/>
          <a:lstStyle/>
          <a:p>
            <a:r>
              <a:rPr lang="en-US" dirty="0"/>
              <a:t>Internet Control Message Protocol is an extension to the Internet Protocol (IP). ICMP supports packets containing error, control, and informational messages.</a:t>
            </a:r>
          </a:p>
          <a:p>
            <a:r>
              <a:rPr lang="en-US" dirty="0"/>
              <a:t>It is an error reporting protocol and is used by routers, hosts and network devices to generate error messages when there are problems delivering IP packets.</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24306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3742" y="968667"/>
            <a:ext cx="8911687" cy="1280890"/>
          </a:xfrm>
        </p:spPr>
        <p:txBody>
          <a:bodyPr/>
          <a:lstStyle/>
          <a:p>
            <a:r>
              <a:rPr lang="en-US" dirty="0"/>
              <a:t>IGMP</a:t>
            </a:r>
          </a:p>
        </p:txBody>
      </p:sp>
      <p:sp>
        <p:nvSpPr>
          <p:cNvPr id="3" name="Content Placeholder 2"/>
          <p:cNvSpPr>
            <a:spLocks noGrp="1"/>
          </p:cNvSpPr>
          <p:nvPr>
            <p:ph idx="1"/>
          </p:nvPr>
        </p:nvSpPr>
        <p:spPr/>
        <p:txBody>
          <a:bodyPr/>
          <a:lstStyle/>
          <a:p>
            <a:r>
              <a:rPr lang="en-US" dirty="0"/>
              <a:t>The Internet Group Management Protocol (IGMP) is a communications protocol used by hosts and routers on IPv4 networks to establish multicast group memberships. IGMP is an integral part of IP multicast.</a:t>
            </a:r>
          </a:p>
          <a:p>
            <a:r>
              <a:rPr lang="en-US" dirty="0"/>
              <a:t>IGMP can be used for one-to-many networking applications such as online streaming video and gaming.</a:t>
            </a:r>
          </a:p>
          <a:p>
            <a:r>
              <a:rPr lang="en-US" dirty="0"/>
              <a:t>IGMP is used on IPv4 networks.</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017936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7481" y="981919"/>
            <a:ext cx="8911687" cy="1280890"/>
          </a:xfrm>
        </p:spPr>
        <p:txBody>
          <a:bodyPr/>
          <a:lstStyle/>
          <a:p>
            <a:r>
              <a:rPr lang="en-US" dirty="0"/>
              <a:t>Telnet</a:t>
            </a:r>
          </a:p>
        </p:txBody>
      </p:sp>
      <p:sp>
        <p:nvSpPr>
          <p:cNvPr id="3" name="Content Placeholder 2"/>
          <p:cNvSpPr>
            <a:spLocks noGrp="1"/>
          </p:cNvSpPr>
          <p:nvPr>
            <p:ph idx="1"/>
          </p:nvPr>
        </p:nvSpPr>
        <p:spPr/>
        <p:txBody>
          <a:bodyPr/>
          <a:lstStyle/>
          <a:p>
            <a:r>
              <a:rPr lang="en-US" dirty="0"/>
              <a:t>Telnet (short for Terminal </a:t>
            </a:r>
            <a:r>
              <a:rPr lang="en-US" dirty="0" err="1"/>
              <a:t>NETwork</a:t>
            </a:r>
            <a:r>
              <a:rPr lang="en-US" dirty="0"/>
              <a:t>) is a network protocol used to provide a command line interface for communicating with a device.</a:t>
            </a:r>
          </a:p>
          <a:p>
            <a:r>
              <a:rPr lang="en-US" dirty="0"/>
              <a:t>Telnet is a user command and an underlying TCP/IP protocol for accessing remote computers.</a:t>
            </a:r>
          </a:p>
          <a:p>
            <a:r>
              <a:rPr lang="en-US" dirty="0"/>
              <a:t>Through Telnet, an administrator or another user can access someone else's computer remotely.</a:t>
            </a:r>
          </a:p>
          <a:p>
            <a:r>
              <a:rPr lang="en-US" dirty="0"/>
              <a:t>Telnet is sometimes written in uppercase as </a:t>
            </a:r>
            <a:r>
              <a:rPr lang="en-US" i="1" dirty="0"/>
              <a:t>TELNET</a:t>
            </a:r>
            <a:r>
              <a:rPr lang="en-US" dirty="0"/>
              <a:t> and may also be misspelled as </a:t>
            </a:r>
            <a:r>
              <a:rPr lang="en-US" i="1" dirty="0" err="1"/>
              <a:t>Telenet</a:t>
            </a:r>
            <a:r>
              <a:rPr lang="en-US" dirty="0"/>
              <a:t>.</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779875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3256" y="1051493"/>
            <a:ext cx="8911687" cy="1280890"/>
          </a:xfrm>
        </p:spPr>
        <p:txBody>
          <a:bodyPr/>
          <a:lstStyle/>
          <a:p>
            <a:r>
              <a:rPr lang="en-US" dirty="0"/>
              <a:t>PPP</a:t>
            </a:r>
          </a:p>
        </p:txBody>
      </p:sp>
      <p:sp>
        <p:nvSpPr>
          <p:cNvPr id="3" name="Content Placeholder 2"/>
          <p:cNvSpPr>
            <a:spLocks noGrp="1"/>
          </p:cNvSpPr>
          <p:nvPr>
            <p:ph idx="1"/>
          </p:nvPr>
        </p:nvSpPr>
        <p:spPr/>
        <p:txBody>
          <a:bodyPr/>
          <a:lstStyle/>
          <a:p>
            <a:r>
              <a:rPr lang="en-US" dirty="0"/>
              <a:t>Point-to-point protocol (PPP) is a computer network protocol used to transfer a datagram between two directly connected (point-to-point) computers. This protocol is used for a very basic level of connectivity providing data linkage between the computers.</a:t>
            </a:r>
          </a:p>
          <a:p>
            <a:r>
              <a:rPr lang="en-US" dirty="0"/>
              <a:t>PPP is most commonly used data link protocol. It is used to connect the Home PC to the server of ISP via a modem.</a:t>
            </a:r>
          </a:p>
          <a:p>
            <a:r>
              <a:rPr lang="en-US" dirty="0"/>
              <a:t>Point-to-point protocol is widely used for the heavier and faster connections necessary for broadband communications.</a:t>
            </a:r>
          </a:p>
          <a:p>
            <a:endParaRPr lang="en-US"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687211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994" y="1140944"/>
            <a:ext cx="8911687" cy="1280890"/>
          </a:xfrm>
        </p:spPr>
        <p:txBody>
          <a:bodyPr/>
          <a:lstStyle/>
          <a:p>
            <a:r>
              <a:rPr lang="en-US" dirty="0"/>
              <a:t>POP</a:t>
            </a:r>
          </a:p>
        </p:txBody>
      </p:sp>
      <p:sp>
        <p:nvSpPr>
          <p:cNvPr id="3" name="Content Placeholder 2"/>
          <p:cNvSpPr>
            <a:spLocks noGrp="1"/>
          </p:cNvSpPr>
          <p:nvPr>
            <p:ph idx="1"/>
          </p:nvPr>
        </p:nvSpPr>
        <p:spPr/>
        <p:txBody>
          <a:bodyPr/>
          <a:lstStyle/>
          <a:p>
            <a:r>
              <a:rPr lang="en-US" dirty="0"/>
              <a:t>Post Office Protocol (POP) is a type of computer networking and Internet standard protocol that extracts and retrieves email from a remote mail server for access by the host machine.</a:t>
            </a:r>
          </a:p>
          <a:p>
            <a:r>
              <a:rPr lang="en-US" dirty="0"/>
              <a:t>POP is an application layer protocol in the OSI model that provides end users the ability to fetch and receive email.</a:t>
            </a:r>
          </a:p>
          <a:p>
            <a:r>
              <a:rPr lang="en-US" dirty="0"/>
              <a:t>Post Office Protocol is the primary protocol behind email communication.</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002584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4230" y="1087936"/>
            <a:ext cx="8911687" cy="1280890"/>
          </a:xfrm>
        </p:spPr>
        <p:txBody>
          <a:bodyPr/>
          <a:lstStyle/>
          <a:p>
            <a:r>
              <a:rPr lang="en-US" dirty="0"/>
              <a:t>IMAP</a:t>
            </a:r>
          </a:p>
        </p:txBody>
      </p:sp>
      <p:sp>
        <p:nvSpPr>
          <p:cNvPr id="3" name="Content Placeholder 2"/>
          <p:cNvSpPr>
            <a:spLocks noGrp="1"/>
          </p:cNvSpPr>
          <p:nvPr>
            <p:ph idx="1"/>
          </p:nvPr>
        </p:nvSpPr>
        <p:spPr/>
        <p:txBody>
          <a:bodyPr/>
          <a:lstStyle/>
          <a:p>
            <a:r>
              <a:rPr lang="en-US" dirty="0"/>
              <a:t>The Internet Message Access Protocol (IMAP) is a mail protocol used for accessing email on a remote web server from a local client.</a:t>
            </a:r>
          </a:p>
          <a:p>
            <a:r>
              <a:rPr lang="en-US" dirty="0"/>
              <a:t>IMAP is an application layer Internet Protocol using the underlying transport layer protocols to establish host-to-host communication services for applications.</a:t>
            </a:r>
          </a:p>
          <a:p>
            <a:r>
              <a:rPr lang="en-US" dirty="0"/>
              <a:t>The IMAP architecture enables users to send and receive emails through a remote server, without support from a particular device.</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8588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52710"/>
            <a:ext cx="8911687" cy="1280890"/>
          </a:xfrm>
        </p:spPr>
        <p:txBody>
          <a:bodyPr/>
          <a:lstStyle/>
          <a:p>
            <a:r>
              <a:rPr lang="en-US" dirty="0"/>
              <a:t>Protocol</a:t>
            </a:r>
          </a:p>
        </p:txBody>
      </p:sp>
      <p:sp>
        <p:nvSpPr>
          <p:cNvPr id="3" name="Content Placeholder 2"/>
          <p:cNvSpPr>
            <a:spLocks noGrp="1"/>
          </p:cNvSpPr>
          <p:nvPr>
            <p:ph idx="1"/>
          </p:nvPr>
        </p:nvSpPr>
        <p:spPr/>
        <p:txBody>
          <a:bodyPr/>
          <a:lstStyle/>
          <a:p>
            <a:pPr marL="0" indent="0">
              <a:buNone/>
            </a:pPr>
            <a:r>
              <a:rPr lang="en-US" dirty="0"/>
              <a:t>When computers communicate with each other, there needs to be a common set of rules and instructions that each computer follows. A specific set of communication rules is called a protocol.</a:t>
            </a:r>
          </a:p>
          <a:p>
            <a:pPr marL="0" indent="0">
              <a:buNone/>
            </a:pPr>
            <a:endParaRPr lang="en-US" dirty="0"/>
          </a:p>
          <a:p>
            <a:r>
              <a:rPr lang="en-US" dirty="0"/>
              <a:t>A network protocol defines rules and conventions for communication between network devices.</a:t>
            </a:r>
          </a:p>
          <a:p>
            <a:r>
              <a:rPr lang="en-US" dirty="0"/>
              <a:t>Network protocols include mechanisms for devices to identify and make connections with each other.</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024688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SLIP</a:t>
            </a:r>
            <a:endParaRPr lang="en-US" dirty="0"/>
          </a:p>
        </p:txBody>
      </p:sp>
      <p:sp>
        <p:nvSpPr>
          <p:cNvPr id="3" name="Content Placeholder 2"/>
          <p:cNvSpPr>
            <a:spLocks noGrp="1"/>
          </p:cNvSpPr>
          <p:nvPr>
            <p:ph idx="1"/>
          </p:nvPr>
        </p:nvSpPr>
        <p:spPr>
          <a:xfrm>
            <a:off x="2036057" y="1930400"/>
            <a:ext cx="8915400" cy="3777622"/>
          </a:xfrm>
        </p:spPr>
        <p:txBody>
          <a:bodyPr>
            <a:normAutofit/>
          </a:bodyPr>
          <a:lstStyle/>
          <a:p>
            <a:r>
              <a:rPr lang="en-US" sz="2000" dirty="0"/>
              <a:t>SLIP is a TCP/IP protocol used for communication between two machines that are previously configured for communication with each other</a:t>
            </a:r>
            <a:r>
              <a:rPr lang="en-US" sz="2000" dirty="0" smtClean="0"/>
              <a:t>.</a:t>
            </a:r>
          </a:p>
          <a:p>
            <a:r>
              <a:rPr lang="en-US" sz="2000" dirty="0"/>
              <a:t>Serial Line Internet Protocol, a protocol for connection to the Internet via a dial-up connection</a:t>
            </a:r>
            <a:r>
              <a:rPr lang="en-US" sz="2000" dirty="0" smtClean="0"/>
              <a:t>.</a:t>
            </a:r>
          </a:p>
          <a:p>
            <a:r>
              <a:rPr lang="en-US" dirty="0"/>
              <a:t>A more common protocol is PPP (Point-to-Point Protocol) because it is faster and more reliable and supports functions that SLIP does not, such as error detection, dynamic assignment of IP </a:t>
            </a:r>
            <a:r>
              <a:rPr lang="en-US" dirty="0" smtClean="0"/>
              <a:t>addresses and </a:t>
            </a:r>
            <a:r>
              <a:rPr lang="en-US" dirty="0"/>
              <a:t>data compression.</a:t>
            </a:r>
            <a:endParaRPr lang="en-US" sz="2000"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731777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SSH</a:t>
            </a:r>
            <a:endParaRPr lang="en-US" dirty="0"/>
          </a:p>
        </p:txBody>
      </p:sp>
      <p:sp>
        <p:nvSpPr>
          <p:cNvPr id="3" name="Content Placeholder 2"/>
          <p:cNvSpPr>
            <a:spLocks noGrp="1"/>
          </p:cNvSpPr>
          <p:nvPr>
            <p:ph idx="1"/>
          </p:nvPr>
        </p:nvSpPr>
        <p:spPr>
          <a:xfrm>
            <a:off x="2156178" y="2133600"/>
            <a:ext cx="9348434" cy="3777622"/>
          </a:xfrm>
        </p:spPr>
        <p:txBody>
          <a:bodyPr>
            <a:normAutofit/>
          </a:bodyPr>
          <a:lstStyle/>
          <a:p>
            <a:r>
              <a:rPr lang="en-US" sz="2000" dirty="0"/>
              <a:t>SSH, also known as Secure Socket Shell, is a network protocol that provides administrators with a secure way to access a remote computer. </a:t>
            </a:r>
            <a:endParaRPr lang="en-US" sz="2000" dirty="0" smtClean="0"/>
          </a:p>
          <a:p>
            <a:r>
              <a:rPr lang="en-US" sz="2000" dirty="0" smtClean="0"/>
              <a:t>SSH </a:t>
            </a:r>
            <a:r>
              <a:rPr lang="en-US" sz="2000" dirty="0"/>
              <a:t>also refers to the suite of utilities that implement the protocol. </a:t>
            </a:r>
            <a:endParaRPr lang="en-US" sz="2000" dirty="0" smtClean="0"/>
          </a:p>
          <a:p>
            <a:r>
              <a:rPr lang="en-US" sz="2000" dirty="0" smtClean="0"/>
              <a:t>Secure </a:t>
            </a:r>
            <a:r>
              <a:rPr lang="en-US" sz="2000" dirty="0"/>
              <a:t>Shell provides strong </a:t>
            </a:r>
            <a:r>
              <a:rPr lang="en-US" sz="2000" dirty="0" smtClean="0"/>
              <a:t>authentication and secure</a:t>
            </a:r>
            <a:r>
              <a:rPr lang="en-US" sz="2000" dirty="0"/>
              <a:t> encrypted data communications between two computers connecting over an insecure network such as the </a:t>
            </a:r>
            <a:r>
              <a:rPr lang="en-US" sz="2000" dirty="0" smtClean="0"/>
              <a:t>Internet.</a:t>
            </a:r>
            <a:endParaRPr lang="en-US" sz="2000"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220098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Protocols</a:t>
            </a:r>
          </a:p>
        </p:txBody>
      </p:sp>
      <p:sp>
        <p:nvSpPr>
          <p:cNvPr id="3" name="Content Placeholder 2"/>
          <p:cNvSpPr>
            <a:spLocks noGrp="1"/>
          </p:cNvSpPr>
          <p:nvPr>
            <p:ph idx="1"/>
          </p:nvPr>
        </p:nvSpPr>
        <p:spPr/>
        <p:txBody>
          <a:bodyPr numCol="2">
            <a:normAutofit/>
          </a:bodyPr>
          <a:lstStyle/>
          <a:p>
            <a:r>
              <a:rPr lang="en-US" dirty="0"/>
              <a:t>DHCP</a:t>
            </a:r>
          </a:p>
          <a:p>
            <a:r>
              <a:rPr lang="en-US" dirty="0"/>
              <a:t>DNS</a:t>
            </a:r>
          </a:p>
          <a:p>
            <a:r>
              <a:rPr lang="en-US" dirty="0"/>
              <a:t>HTTP</a:t>
            </a:r>
          </a:p>
          <a:p>
            <a:r>
              <a:rPr lang="en-US" dirty="0"/>
              <a:t>FTP</a:t>
            </a:r>
          </a:p>
          <a:p>
            <a:r>
              <a:rPr lang="en-US" dirty="0"/>
              <a:t>SMTP</a:t>
            </a:r>
          </a:p>
          <a:p>
            <a:r>
              <a:rPr lang="en-US" dirty="0"/>
              <a:t>SNMP</a:t>
            </a:r>
          </a:p>
          <a:p>
            <a:r>
              <a:rPr lang="en-US" dirty="0"/>
              <a:t>TCP</a:t>
            </a:r>
          </a:p>
          <a:p>
            <a:r>
              <a:rPr lang="en-US" dirty="0"/>
              <a:t>UDP</a:t>
            </a:r>
          </a:p>
          <a:p>
            <a:r>
              <a:rPr lang="en-US" dirty="0"/>
              <a:t>IP</a:t>
            </a:r>
          </a:p>
          <a:p>
            <a:r>
              <a:rPr lang="en-US" dirty="0"/>
              <a:t>ARP</a:t>
            </a:r>
          </a:p>
          <a:p>
            <a:r>
              <a:rPr lang="en-US" dirty="0"/>
              <a:t>ICMP</a:t>
            </a:r>
          </a:p>
          <a:p>
            <a:r>
              <a:rPr lang="en-US" dirty="0"/>
              <a:t>IGMP</a:t>
            </a:r>
          </a:p>
          <a:p>
            <a:r>
              <a:rPr lang="en-US" dirty="0"/>
              <a:t>Telnet</a:t>
            </a:r>
          </a:p>
          <a:p>
            <a:r>
              <a:rPr lang="en-US" dirty="0"/>
              <a:t>PPP</a:t>
            </a:r>
          </a:p>
          <a:p>
            <a:r>
              <a:rPr lang="en-US" dirty="0"/>
              <a:t>POP</a:t>
            </a:r>
          </a:p>
          <a:p>
            <a:r>
              <a:rPr lang="en-US" dirty="0" smtClean="0"/>
              <a:t>IMAP</a:t>
            </a:r>
          </a:p>
          <a:p>
            <a:r>
              <a:rPr lang="en-US" dirty="0" smtClean="0"/>
              <a:t>SLIP</a:t>
            </a:r>
          </a:p>
          <a:p>
            <a:r>
              <a:rPr lang="en-US" dirty="0" smtClean="0"/>
              <a:t>SSH</a:t>
            </a:r>
            <a:endParaRPr lang="en-US"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10457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5203" y="852710"/>
            <a:ext cx="8911687" cy="1280890"/>
          </a:xfrm>
        </p:spPr>
        <p:txBody>
          <a:bodyPr/>
          <a:lstStyle/>
          <a:p>
            <a:r>
              <a:rPr lang="en-US" dirty="0"/>
              <a:t>DHCP</a:t>
            </a:r>
          </a:p>
        </p:txBody>
      </p:sp>
      <p:sp>
        <p:nvSpPr>
          <p:cNvPr id="3" name="Content Placeholder 2"/>
          <p:cNvSpPr>
            <a:spLocks noGrp="1"/>
          </p:cNvSpPr>
          <p:nvPr>
            <p:ph idx="1"/>
          </p:nvPr>
        </p:nvSpPr>
        <p:spPr/>
        <p:txBody>
          <a:bodyPr/>
          <a:lstStyle/>
          <a:p>
            <a:r>
              <a:rPr lang="en-US" dirty="0"/>
              <a:t>Dynamic Host Configuration Protocol (DHCP) is a client/server protocol that automatically provides an Internet Protocol (IP) host with its IP address and other related configuration information such as the subnet mask and default gateway.</a:t>
            </a:r>
          </a:p>
          <a:p>
            <a:r>
              <a:rPr lang="en-US" dirty="0"/>
              <a:t>DHCP allows hosts to obtain required TCP/IP configuration information from a DHCP server.</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52437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8212" y="852710"/>
            <a:ext cx="8911687" cy="1280890"/>
          </a:xfrm>
        </p:spPr>
        <p:txBody>
          <a:bodyPr/>
          <a:lstStyle/>
          <a:p>
            <a:r>
              <a:rPr lang="en-US" dirty="0"/>
              <a:t>DNS</a:t>
            </a:r>
          </a:p>
        </p:txBody>
      </p:sp>
      <p:sp>
        <p:nvSpPr>
          <p:cNvPr id="3" name="Content Placeholder 2"/>
          <p:cNvSpPr>
            <a:spLocks noGrp="1"/>
          </p:cNvSpPr>
          <p:nvPr>
            <p:ph idx="1"/>
          </p:nvPr>
        </p:nvSpPr>
        <p:spPr/>
        <p:txBody>
          <a:bodyPr/>
          <a:lstStyle/>
          <a:p>
            <a:r>
              <a:rPr lang="en-US" dirty="0">
                <a:latin typeface="Arial Narrow" panose="020B0606020202030204" pitchFamily="34" charset="0"/>
              </a:rPr>
              <a:t>Domain Name System (or Service or Server), an Internet service that translates domain names into IP addresses. Because domain names are alphabetic, they're easier to remember. The Internet however, is really based on IP addresses.</a:t>
            </a:r>
          </a:p>
          <a:p>
            <a:r>
              <a:rPr lang="en-US" dirty="0">
                <a:latin typeface="Arial Narrow" panose="020B0606020202030204" pitchFamily="34" charset="0"/>
              </a:rPr>
              <a:t>Purpose of DNS is to translate domain names into IP addresses</a:t>
            </a:r>
          </a:p>
          <a:p>
            <a:r>
              <a:rPr lang="en-US" dirty="0">
                <a:latin typeface="Arial Narrow" panose="020B0606020202030204" pitchFamily="34" charset="0"/>
              </a:rPr>
              <a:t>DNS services can used in public Network (Internet) and as well as Private Network.</a:t>
            </a:r>
          </a:p>
          <a:p>
            <a:endParaRPr lang="en-US"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56702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4229" y="852710"/>
            <a:ext cx="8911687" cy="1280890"/>
          </a:xfrm>
        </p:spPr>
        <p:txBody>
          <a:bodyPr/>
          <a:lstStyle/>
          <a:p>
            <a:r>
              <a:rPr lang="en-US" dirty="0"/>
              <a:t>HTTP</a:t>
            </a:r>
          </a:p>
        </p:txBody>
      </p:sp>
      <p:sp>
        <p:nvSpPr>
          <p:cNvPr id="3" name="Content Placeholder 2"/>
          <p:cNvSpPr>
            <a:spLocks noGrp="1"/>
          </p:cNvSpPr>
          <p:nvPr>
            <p:ph idx="1"/>
          </p:nvPr>
        </p:nvSpPr>
        <p:spPr/>
        <p:txBody>
          <a:bodyPr/>
          <a:lstStyle/>
          <a:p>
            <a:r>
              <a:rPr lang="en-US" dirty="0"/>
              <a:t>HTTP means Hyper Text Transfer Protocol. HTTP is the underlying protocol used by the World Wide Web and this protocol defines how messages are formatted and transmitted, and what actions Web servers and browsers should take in response to various commands.</a:t>
            </a:r>
          </a:p>
          <a:p>
            <a:r>
              <a:rPr lang="en-US" dirty="0"/>
              <a:t>For example, when you enter a URL in your browser, this actually sends an HTTP command to the Web server directing it to fetch and transmit the requested Web page.</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53038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7238" y="852710"/>
            <a:ext cx="8911687" cy="1280890"/>
          </a:xfrm>
        </p:spPr>
        <p:txBody>
          <a:bodyPr/>
          <a:lstStyle/>
          <a:p>
            <a:r>
              <a:rPr lang="en-US" dirty="0"/>
              <a:t>FTP</a:t>
            </a:r>
          </a:p>
        </p:txBody>
      </p:sp>
      <p:sp>
        <p:nvSpPr>
          <p:cNvPr id="3" name="Content Placeholder 2"/>
          <p:cNvSpPr>
            <a:spLocks noGrp="1"/>
          </p:cNvSpPr>
          <p:nvPr>
            <p:ph idx="1"/>
          </p:nvPr>
        </p:nvSpPr>
        <p:spPr/>
        <p:txBody>
          <a:bodyPr/>
          <a:lstStyle/>
          <a:p>
            <a:r>
              <a:rPr lang="en-US" dirty="0"/>
              <a:t>File Transfer Protocol (FTP) is the commonly used protocol for exchanging files over the Internet. FTP uses the Internet's TCP/IP protocols to enable data transfer. FTP uses a client-server architecture, often secured with SSL/TLS.</a:t>
            </a:r>
          </a:p>
          <a:p>
            <a:r>
              <a:rPr lang="en-US" dirty="0"/>
              <a:t>FTP promotes sharing of files via remote computers with reliable and efficient data transfer</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30648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4473" y="852710"/>
            <a:ext cx="8911687" cy="1280890"/>
          </a:xfrm>
        </p:spPr>
        <p:txBody>
          <a:bodyPr/>
          <a:lstStyle/>
          <a:p>
            <a:r>
              <a:rPr lang="en-US" dirty="0"/>
              <a:t>SMTP</a:t>
            </a:r>
          </a:p>
        </p:txBody>
      </p:sp>
      <p:sp>
        <p:nvSpPr>
          <p:cNvPr id="3" name="Content Placeholder 2"/>
          <p:cNvSpPr>
            <a:spLocks noGrp="1"/>
          </p:cNvSpPr>
          <p:nvPr>
            <p:ph idx="1"/>
          </p:nvPr>
        </p:nvSpPr>
        <p:spPr/>
        <p:txBody>
          <a:bodyPr/>
          <a:lstStyle/>
          <a:p>
            <a:r>
              <a:rPr lang="en-US" dirty="0"/>
              <a:t>Simple Mail Transfer Protocol, a protocol for sending e-mail messages between servers. Most e-mail systems that send mail over the Internet use SMTP to send messages from one server to another; the messages can then be retrieved with an e-mail client using either POP or IMAP.</a:t>
            </a:r>
          </a:p>
          <a:p>
            <a:r>
              <a:rPr lang="en-US" dirty="0"/>
              <a:t>SMTP is generally used to send messages from a mail client to a mail server.</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1948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85" y="955415"/>
            <a:ext cx="8911687" cy="1280890"/>
          </a:xfrm>
        </p:spPr>
        <p:txBody>
          <a:bodyPr/>
          <a:lstStyle/>
          <a:p>
            <a:r>
              <a:rPr lang="en-US" dirty="0"/>
              <a:t>SNMP</a:t>
            </a:r>
          </a:p>
        </p:txBody>
      </p:sp>
      <p:sp>
        <p:nvSpPr>
          <p:cNvPr id="3" name="Content Placeholder 2"/>
          <p:cNvSpPr>
            <a:spLocks noGrp="1"/>
          </p:cNvSpPr>
          <p:nvPr>
            <p:ph idx="1"/>
          </p:nvPr>
        </p:nvSpPr>
        <p:spPr/>
        <p:txBody>
          <a:bodyPr/>
          <a:lstStyle/>
          <a:p>
            <a:r>
              <a:rPr lang="en-US" dirty="0"/>
              <a:t>Simple Network Management Protocol (SNMP) is a popular protocol for network management. It is used for collecting information from, and configuring, network devices, such as servers, printers, hubs, switches, and routers on an Internet Protocol (IP) network.</a:t>
            </a:r>
          </a:p>
          <a:p>
            <a:r>
              <a:rPr lang="en-US" dirty="0"/>
              <a:t>SNMP is one of the widely accepted protocols to manage and monitor network elements.</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2646336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 Networking Protocols</Template>
  <TotalTime>0</TotalTime>
  <Words>1219</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Narrow</vt:lpstr>
      <vt:lpstr>Calibri</vt:lpstr>
      <vt:lpstr>Century Gothic</vt:lpstr>
      <vt:lpstr>Wingdings 3</vt:lpstr>
      <vt:lpstr>Wisp</vt:lpstr>
      <vt:lpstr>Protocols</vt:lpstr>
      <vt:lpstr>Protocol</vt:lpstr>
      <vt:lpstr>Some Protocols</vt:lpstr>
      <vt:lpstr>DHCP</vt:lpstr>
      <vt:lpstr>DNS</vt:lpstr>
      <vt:lpstr>HTTP</vt:lpstr>
      <vt:lpstr>FTP</vt:lpstr>
      <vt:lpstr>SMTP</vt:lpstr>
      <vt:lpstr>SNMP</vt:lpstr>
      <vt:lpstr>TCP [Transmission Control Protocol]</vt:lpstr>
      <vt:lpstr>UDP [User Datagram Protocol]</vt:lpstr>
      <vt:lpstr>IP [Internet Protocol]</vt:lpstr>
      <vt:lpstr>ARP</vt:lpstr>
      <vt:lpstr>ICMP</vt:lpstr>
      <vt:lpstr>IGMP</vt:lpstr>
      <vt:lpstr>Telnet</vt:lpstr>
      <vt:lpstr>PPP</vt:lpstr>
      <vt:lpstr>POP</vt:lpstr>
      <vt:lpstr>IMAP</vt:lpstr>
      <vt:lpstr>SLIP</vt:lpstr>
      <vt:lpstr>SSH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Protocols</dc:title>
  <dc:creator>s ram</dc:creator>
  <cp:lastModifiedBy>s ram</cp:lastModifiedBy>
  <cp:revision>1</cp:revision>
  <dcterms:created xsi:type="dcterms:W3CDTF">2022-09-18T07:45:10Z</dcterms:created>
  <dcterms:modified xsi:type="dcterms:W3CDTF">2022-09-18T07:45:42Z</dcterms:modified>
</cp:coreProperties>
</file>