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59" r:id="rId5"/>
    <p:sldId id="263" r:id="rId6"/>
    <p:sldId id="264" r:id="rId7"/>
    <p:sldId id="265"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2" d="100"/>
          <a:sy n="82" d="100"/>
        </p:scale>
        <p:origin x="30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60F0F5-D784-4E67-B512-A8D0A2EBFE8F}" type="datetimeFigureOut">
              <a:rPr lang="en-US" smtClean="0"/>
              <a:t>18-Sep-22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4136D1-2890-4755-90D4-253CBDCF4617}" type="slidenum">
              <a:rPr lang="en-US" smtClean="0"/>
              <a:t>‹#›</a:t>
            </a:fld>
            <a:endParaRPr lang="en-US"/>
          </a:p>
        </p:txBody>
      </p:sp>
    </p:spTree>
    <p:extLst>
      <p:ext uri="{BB962C8B-B14F-4D97-AF65-F5344CB8AC3E}">
        <p14:creationId xmlns:p14="http://schemas.microsoft.com/office/powerpoint/2010/main" val="1987148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928CF1A-EEC5-4A61-8C8E-424D68599088}" type="datetime1">
              <a:rPr lang="en-US" smtClean="0"/>
              <a:t>18-Sep-22</a:t>
            </a:fld>
            <a:endParaRPr lang="en-US" dirty="0"/>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0DFB62-0025-418D-B36E-E6D24582E6AA}" type="datetime1">
              <a:rPr lang="en-US" smtClean="0"/>
              <a:t>18-Sep-22</a:t>
            </a:fld>
            <a:endParaRPr lang="en-US" dirty="0"/>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1B9F8E-0DC6-4DD5-973A-442B72FD0C6D}" type="datetime1">
              <a:rPr lang="en-US" smtClean="0"/>
              <a:t>18-Sep-22</a:t>
            </a:fld>
            <a:endParaRPr lang="en-US" dirty="0"/>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4CD6745-403B-4BB1-8F08-0BFF48D91C99}" type="datetime1">
              <a:rPr lang="en-US" smtClean="0"/>
              <a:t>18-Sep-22</a:t>
            </a:fld>
            <a:endParaRPr lang="en-US" dirty="0"/>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6B7C743-AC65-4F6A-9425-0A601E8CB6F9}" type="datetime1">
              <a:rPr lang="en-US" smtClean="0"/>
              <a:t>18-Sep-22</a:t>
            </a:fld>
            <a:endParaRPr lang="en-US" dirty="0"/>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6DE537B-CCC2-43C6-B27C-5C931E8F1D39}" type="datetime1">
              <a:rPr lang="en-US" smtClean="0"/>
              <a:t>18-Sep-22</a:t>
            </a:fld>
            <a:endParaRPr lang="en-US" dirty="0"/>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20B957-74BD-4D51-A3A9-0D757626287C}" type="datetime1">
              <a:rPr lang="en-US" smtClean="0"/>
              <a:t>18-Sep-22</a:t>
            </a:fld>
            <a:endParaRPr lang="en-US" dirty="0"/>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12EAE6-544A-4913-A37A-A9D76E72F3B2}" type="datetime1">
              <a:rPr lang="en-US" smtClean="0"/>
              <a:t>18-Sep-22</a:t>
            </a:fld>
            <a:endParaRPr lang="en-US" dirty="0"/>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5345A7-8BA5-4721-88BA-57D590BE895C}" type="datetime1">
              <a:rPr lang="en-US" smtClean="0"/>
              <a:t>18-Sep-22</a:t>
            </a:fld>
            <a:endParaRPr lang="en-US" dirty="0"/>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7D8682-0992-436B-99D1-39FDA5290FCA}" type="datetime1">
              <a:rPr lang="en-US" smtClean="0"/>
              <a:t>18-Sep-22</a:t>
            </a:fld>
            <a:endParaRPr lang="en-US" dirty="0"/>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1AA83D-A5EC-4E59-9CDA-F24E7C0947F2}" type="datetime1">
              <a:rPr lang="en-US" smtClean="0"/>
              <a:t>18-Sep-22</a:t>
            </a:fld>
            <a:endParaRPr lang="en-US" dirty="0"/>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717E70-EFED-4C15-9E76-611C235D96A2}" type="datetime1">
              <a:rPr lang="en-US" smtClean="0"/>
              <a:t>18-Sep-22</a:t>
            </a:fld>
            <a:endParaRPr lang="en-US" dirty="0"/>
          </a:p>
        </p:txBody>
      </p:sp>
      <p:sp>
        <p:nvSpPr>
          <p:cNvPr id="8" name="Footer Placeholder 7"/>
          <p:cNvSpPr>
            <a:spLocks noGrp="1"/>
          </p:cNvSpPr>
          <p:nvPr>
            <p:ph type="ftr" sz="quarter" idx="11"/>
          </p:nvPr>
        </p:nvSpPr>
        <p:spPr/>
        <p:txBody>
          <a:bodyPr/>
          <a:lstStyle/>
          <a:p>
            <a:r>
              <a:rPr lang="en-US" dirty="0" smtClean="0"/>
              <a:t>SATYAM MISHRA</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4974F2B-F6A6-4C34-B93B-1485B19A46D2}" type="datetime1">
              <a:rPr lang="en-US" smtClean="0"/>
              <a:t>18-Sep-22</a:t>
            </a:fld>
            <a:endParaRPr lang="en-US" dirty="0"/>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69101D-6EC6-40CC-94FF-8E974D6E41E2}" type="datetime1">
              <a:rPr lang="en-US" smtClean="0"/>
              <a:t>18-Sep-22</a:t>
            </a:fld>
            <a:endParaRPr lang="en-US" dirty="0"/>
          </a:p>
        </p:txBody>
      </p:sp>
      <p:sp>
        <p:nvSpPr>
          <p:cNvPr id="3" name="Footer Placeholder 2"/>
          <p:cNvSpPr>
            <a:spLocks noGrp="1"/>
          </p:cNvSpPr>
          <p:nvPr>
            <p:ph type="ftr" sz="quarter" idx="11"/>
          </p:nvPr>
        </p:nvSpPr>
        <p:spPr/>
        <p:txBody>
          <a:bodyPr/>
          <a:lstStyle/>
          <a:p>
            <a:r>
              <a:rPr lang="en-US" dirty="0" smtClean="0"/>
              <a:t>SATYAM MISHRA</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EFDC90-0E7A-4FCB-888B-3D65FC605654}" type="datetime1">
              <a:rPr lang="en-US" smtClean="0"/>
              <a:t>18-Sep-22</a:t>
            </a:fld>
            <a:endParaRPr lang="en-US" dirty="0"/>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C472E5-07AC-4A32-A2DE-9123FEA1671B}" type="datetime1">
              <a:rPr lang="en-US" smtClean="0"/>
              <a:t>18-Sep-22</a:t>
            </a:fld>
            <a:endParaRPr lang="en-US" dirty="0"/>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17C91D5-2457-4F96-9EBA-A9904CCA0C3D}" type="datetime1">
              <a:rPr lang="en-US" smtClean="0"/>
              <a:t>18-Sep-22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smtClean="0"/>
              <a:t>SATYAM MISHRA</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00006E-6695-44FE-9767-8B9F8D5B8F74}"/>
              </a:ext>
            </a:extLst>
          </p:cNvPr>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Computer Network</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84531922-8FEA-4318-8EFA-6EFFF2F6CCC6}"/>
              </a:ext>
            </a:extLst>
          </p:cNvPr>
          <p:cNvSpPr>
            <a:spLocks noGrp="1"/>
          </p:cNvSpPr>
          <p:nvPr>
            <p:ph type="subTitle" idx="1"/>
          </p:nvPr>
        </p:nvSpPr>
        <p:spPr>
          <a:xfrm>
            <a:off x="3895500" y="4777379"/>
            <a:ext cx="5379130" cy="1126283"/>
          </a:xfrm>
        </p:spPr>
        <p:txBody>
          <a:bodyPr>
            <a:normAutofit/>
          </a:bodyPr>
          <a:lstStyle/>
          <a:p>
            <a:r>
              <a:rPr lang="en-US" sz="4000" dirty="0" smtClean="0">
                <a:latin typeface="Times New Roman" panose="02020603050405020304" pitchFamily="18" charset="0"/>
                <a:cs typeface="Times New Roman" panose="02020603050405020304" pitchFamily="18" charset="0"/>
              </a:rPr>
              <a:t>Internet Connection</a:t>
            </a:r>
            <a:endParaRPr lang="en-US" sz="4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2117651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ACCE7D-7E02-4FDC-B8F4-A8D6B3C636FA}"/>
              </a:ext>
            </a:extLst>
          </p:cNvPr>
          <p:cNvSpPr>
            <a:spLocks noGrp="1"/>
          </p:cNvSpPr>
          <p:nvPr>
            <p:ph type="title"/>
          </p:nvPr>
        </p:nvSpPr>
        <p:spPr>
          <a:xfrm>
            <a:off x="2632682" y="995171"/>
            <a:ext cx="8911687" cy="1280890"/>
          </a:xfrm>
        </p:spPr>
        <p:txBody>
          <a:bodyPr>
            <a:normAutofit/>
          </a:bodyPr>
          <a:lstStyle/>
          <a:p>
            <a:r>
              <a:rPr lang="en-US" sz="4000" b="1" dirty="0">
                <a:latin typeface="Times New Roman" panose="02020603050405020304" pitchFamily="18" charset="0"/>
                <a:cs typeface="Times New Roman" panose="02020603050405020304" pitchFamily="18" charset="0"/>
              </a:rPr>
              <a:t>Dial-Up </a:t>
            </a:r>
            <a:r>
              <a:rPr lang="en-US" sz="4000" b="1" dirty="0" smtClean="0">
                <a:latin typeface="Times New Roman" panose="02020603050405020304" pitchFamily="18" charset="0"/>
                <a:cs typeface="Times New Roman" panose="02020603050405020304" pitchFamily="18" charset="0"/>
              </a:rPr>
              <a:t>Connection</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EA22296D-B682-4E49-B504-0E92470AD693}"/>
              </a:ext>
            </a:extLst>
          </p:cNvPr>
          <p:cNvSpPr>
            <a:spLocks noGrp="1"/>
          </p:cNvSpPr>
          <p:nvPr>
            <p:ph idx="1"/>
          </p:nvPr>
        </p:nvSpPr>
        <p:spPr>
          <a:xfrm>
            <a:off x="2341017" y="2055223"/>
            <a:ext cx="8915400" cy="3777622"/>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A dial-up connection uses a standard phone line and analog modem to access the Internet at data transfer rates (DTR) of up to 56 Kbps.</a:t>
            </a:r>
          </a:p>
          <a:p>
            <a:pPr marL="0" indent="0">
              <a:buNone/>
            </a:pPr>
            <a:r>
              <a:rPr lang="en-US" sz="2800" dirty="0">
                <a:latin typeface="Times New Roman" panose="02020603050405020304" pitchFamily="18" charset="0"/>
                <a:cs typeface="Times New Roman" panose="02020603050405020304" pitchFamily="18" charset="0"/>
              </a:rPr>
              <a:t>A dial-up connection is the least expensive way to access the Internet, but it also slowest connection</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4219221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1EAADA-3A3A-42E2-A124-C089F7690772}"/>
              </a:ext>
            </a:extLst>
          </p:cNvPr>
          <p:cNvSpPr>
            <a:spLocks noGrp="1"/>
          </p:cNvSpPr>
          <p:nvPr>
            <p:ph type="title"/>
          </p:nvPr>
        </p:nvSpPr>
        <p:spPr>
          <a:xfrm>
            <a:off x="2632682" y="1061432"/>
            <a:ext cx="8911687" cy="1280890"/>
          </a:xfrm>
        </p:spPr>
        <p:txBody>
          <a:bodyPr>
            <a:normAutofit/>
          </a:bodyPr>
          <a:lstStyle/>
          <a:p>
            <a:r>
              <a:rPr lang="en-US" sz="4000" b="1" dirty="0">
                <a:latin typeface="Times New Roman" panose="02020603050405020304" pitchFamily="18" charset="0"/>
                <a:cs typeface="Times New Roman" panose="02020603050405020304" pitchFamily="18" charset="0"/>
              </a:rPr>
              <a:t>Dial-up Connection</a:t>
            </a:r>
          </a:p>
        </p:txBody>
      </p:sp>
      <p:sp>
        <p:nvSpPr>
          <p:cNvPr id="3" name="Content Placeholder 2">
            <a:extLst>
              <a:ext uri="{FF2B5EF4-FFF2-40B4-BE49-F238E27FC236}">
                <a16:creationId xmlns:a16="http://schemas.microsoft.com/office/drawing/2014/main" xmlns="" id="{ECC171C1-A0D3-4A2E-84C9-6A3419A33100}"/>
              </a:ext>
            </a:extLst>
          </p:cNvPr>
          <p:cNvSpPr>
            <a:spLocks noGrp="1"/>
          </p:cNvSpPr>
          <p:nvPr>
            <p:ph idx="1"/>
          </p:nvPr>
        </p:nvSpPr>
        <p:spPr>
          <a:xfrm>
            <a:off x="2116182" y="2094411"/>
            <a:ext cx="9505995" cy="3777622"/>
          </a:xfrm>
        </p:spPr>
        <p:txBody>
          <a:bodyPr>
            <a:noAutofit/>
          </a:bodyPr>
          <a:lstStyle/>
          <a:p>
            <a:r>
              <a:rPr lang="en-US" sz="2800" dirty="0">
                <a:latin typeface="Times New Roman" panose="02020603050405020304" pitchFamily="18" charset="0"/>
                <a:cs typeface="Times New Roman" panose="02020603050405020304" pitchFamily="18" charset="0"/>
              </a:rPr>
              <a:t>A dial-up connection is established when two or more communication devices use a public switched telephone network (PSTN) to connect to an Internet service provider (ISP).</a:t>
            </a:r>
          </a:p>
          <a:p>
            <a:r>
              <a:rPr lang="en-US" sz="2800" dirty="0">
                <a:latin typeface="Times New Roman" panose="02020603050405020304" pitchFamily="18" charset="0"/>
                <a:cs typeface="Times New Roman" panose="02020603050405020304" pitchFamily="18" charset="0"/>
              </a:rPr>
              <a:t>Many remote areas depend on Internet dial-up connections because broadband and cable are rare in remote areas with low population numbers.</a:t>
            </a:r>
          </a:p>
          <a:p>
            <a:r>
              <a:rPr lang="en-US" sz="2800" dirty="0">
                <a:latin typeface="Times New Roman" panose="02020603050405020304" pitchFamily="18" charset="0"/>
                <a:cs typeface="Times New Roman" panose="02020603050405020304" pitchFamily="18" charset="0"/>
              </a:rPr>
              <a:t>ISPs often provide free dial-up connections, a viable alternative for budget-conscious subscribers.</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429721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752DDB-8E68-49A7-A41C-0207766BA81B}"/>
              </a:ext>
            </a:extLst>
          </p:cNvPr>
          <p:cNvSpPr>
            <a:spLocks noGrp="1"/>
          </p:cNvSpPr>
          <p:nvPr>
            <p:ph type="title"/>
          </p:nvPr>
        </p:nvSpPr>
        <p:spPr>
          <a:xfrm>
            <a:off x="1959430" y="515253"/>
            <a:ext cx="9702884" cy="1280890"/>
          </a:xfrm>
        </p:spPr>
        <p:txBody>
          <a:bodyPr>
            <a:noAutofit/>
          </a:bodyPr>
          <a:lstStyle/>
          <a:p>
            <a:r>
              <a:rPr lang="en-US" sz="4000" b="1" dirty="0">
                <a:latin typeface="Times New Roman" panose="02020603050405020304" pitchFamily="18" charset="0"/>
                <a:cs typeface="Times New Roman" panose="02020603050405020304" pitchFamily="18" charset="0"/>
              </a:rPr>
              <a:t>ISDN </a:t>
            </a:r>
            <a:r>
              <a:rPr lang="en-US" sz="4000" b="1" dirty="0" smtClean="0">
                <a:latin typeface="Times New Roman" panose="02020603050405020304" pitchFamily="18" charset="0"/>
                <a:cs typeface="Times New Roman" panose="02020603050405020304" pitchFamily="18" charset="0"/>
              </a:rPr>
              <a:t>(Integrated </a:t>
            </a:r>
            <a:r>
              <a:rPr lang="en-US" sz="4000" b="1" dirty="0">
                <a:latin typeface="Times New Roman" panose="02020603050405020304" pitchFamily="18" charset="0"/>
                <a:cs typeface="Times New Roman" panose="02020603050405020304" pitchFamily="18" charset="0"/>
              </a:rPr>
              <a:t>S</a:t>
            </a:r>
            <a:r>
              <a:rPr lang="en-US" sz="4000" b="1" dirty="0" smtClean="0">
                <a:latin typeface="Times New Roman" panose="02020603050405020304" pitchFamily="18" charset="0"/>
                <a:cs typeface="Times New Roman" panose="02020603050405020304" pitchFamily="18" charset="0"/>
              </a:rPr>
              <a:t>ervices </a:t>
            </a:r>
            <a:r>
              <a:rPr lang="en-US" sz="4000" b="1" dirty="0">
                <a:latin typeface="Times New Roman" panose="02020603050405020304" pitchFamily="18" charset="0"/>
                <a:cs typeface="Times New Roman" panose="02020603050405020304" pitchFamily="18" charset="0"/>
              </a:rPr>
              <a:t>D</a:t>
            </a:r>
            <a:r>
              <a:rPr lang="en-US" sz="4000" b="1" dirty="0" smtClean="0">
                <a:latin typeface="Times New Roman" panose="02020603050405020304" pitchFamily="18" charset="0"/>
                <a:cs typeface="Times New Roman" panose="02020603050405020304" pitchFamily="18" charset="0"/>
              </a:rPr>
              <a:t>igital </a:t>
            </a:r>
            <a:r>
              <a:rPr lang="en-US" sz="4000" b="1" dirty="0">
                <a:latin typeface="Times New Roman" panose="02020603050405020304" pitchFamily="18" charset="0"/>
                <a:cs typeface="Times New Roman" panose="02020603050405020304" pitchFamily="18" charset="0"/>
              </a:rPr>
              <a:t>N</a:t>
            </a:r>
            <a:r>
              <a:rPr lang="en-US" sz="4000" b="1" dirty="0" smtClean="0">
                <a:latin typeface="Times New Roman" panose="02020603050405020304" pitchFamily="18" charset="0"/>
                <a:cs typeface="Times New Roman" panose="02020603050405020304" pitchFamily="18" charset="0"/>
              </a:rPr>
              <a:t>etwork</a:t>
            </a:r>
            <a:r>
              <a:rPr lang="en-US" sz="4000"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xmlns="" id="{E16E8AAA-7AF2-409E-8807-846DB29BF4BA}"/>
              </a:ext>
            </a:extLst>
          </p:cNvPr>
          <p:cNvSpPr>
            <a:spLocks noGrp="1"/>
          </p:cNvSpPr>
          <p:nvPr>
            <p:ph idx="1"/>
          </p:nvPr>
        </p:nvSpPr>
        <p:spPr>
          <a:xfrm>
            <a:off x="2052878" y="1616953"/>
            <a:ext cx="9194241" cy="4452731"/>
          </a:xfrm>
        </p:spPr>
        <p:txBody>
          <a:bodyPr>
            <a:noAutofit/>
          </a:bodyPr>
          <a:lstStyle/>
          <a:p>
            <a:pPr marL="0" indent="0">
              <a:buNone/>
            </a:pPr>
            <a:r>
              <a:rPr lang="en-US" sz="2800" dirty="0">
                <a:latin typeface="Times New Roman" panose="02020603050405020304" pitchFamily="18" charset="0"/>
                <a:cs typeface="Times New Roman" panose="02020603050405020304" pitchFamily="18" charset="0"/>
              </a:rPr>
              <a:t>An ISDN is an international communications standard used for sending voice, video, and data over digital telephone lines or normal telephone wires. ISDN supports data transfer rates of 64 Kbps (64,000 bits per second).</a:t>
            </a:r>
          </a:p>
          <a:p>
            <a:pPr marL="0" indent="0">
              <a:buNone/>
            </a:pP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There </a:t>
            </a:r>
            <a:r>
              <a:rPr lang="en-US" sz="2800" dirty="0">
                <a:latin typeface="Times New Roman" panose="02020603050405020304" pitchFamily="18" charset="0"/>
                <a:cs typeface="Times New Roman" panose="02020603050405020304" pitchFamily="18" charset="0"/>
              </a:rPr>
              <a:t>are two </a:t>
            </a:r>
            <a:r>
              <a:rPr lang="en-US" sz="2800" dirty="0" smtClean="0">
                <a:latin typeface="Times New Roman" panose="02020603050405020304" pitchFamily="18" charset="0"/>
                <a:cs typeface="Times New Roman" panose="02020603050405020304" pitchFamily="18" charset="0"/>
              </a:rPr>
              <a:t>level of Service:</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Basic Rate Interface (BRI</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a:t>
            </a:r>
            <a:r>
              <a:rPr lang="en-US" sz="2800" dirty="0" smtClean="0">
                <a:latin typeface="Times New Roman" panose="02020603050405020304" pitchFamily="18" charset="0"/>
                <a:cs typeface="Times New Roman" panose="02020603050405020304" pitchFamily="18" charset="0"/>
              </a:rPr>
              <a:t>ntended </a:t>
            </a:r>
            <a:r>
              <a:rPr lang="en-US" sz="2800" dirty="0">
                <a:latin typeface="Times New Roman" panose="02020603050405020304" pitchFamily="18" charset="0"/>
                <a:cs typeface="Times New Roman" panose="02020603050405020304" pitchFamily="18" charset="0"/>
              </a:rPr>
              <a:t>for the home and small </a:t>
            </a:r>
            <a:r>
              <a:rPr lang="en-US" sz="2800" dirty="0" smtClean="0">
                <a:latin typeface="Times New Roman" panose="02020603050405020304" pitchFamily="18" charset="0"/>
                <a:cs typeface="Times New Roman" panose="02020603050405020304" pitchFamily="18" charset="0"/>
              </a:rPr>
              <a:t>enterprise.</a:t>
            </a:r>
          </a:p>
          <a:p>
            <a:r>
              <a:rPr lang="en-US" sz="2800" dirty="0" smtClean="0">
                <a:latin typeface="Times New Roman" panose="02020603050405020304" pitchFamily="18" charset="0"/>
                <a:cs typeface="Times New Roman" panose="02020603050405020304" pitchFamily="18" charset="0"/>
              </a:rPr>
              <a:t>Primary </a:t>
            </a:r>
            <a:r>
              <a:rPr lang="en-US" sz="2800" dirty="0">
                <a:latin typeface="Times New Roman" panose="02020603050405020304" pitchFamily="18" charset="0"/>
                <a:cs typeface="Times New Roman" panose="02020603050405020304" pitchFamily="18" charset="0"/>
              </a:rPr>
              <a:t>Rate Interface (PRI</a:t>
            </a:r>
            <a:r>
              <a:rPr lang="en-US" sz="2800" dirty="0" smtClean="0">
                <a:latin typeface="Times New Roman" panose="02020603050405020304" pitchFamily="18" charset="0"/>
                <a:cs typeface="Times New Roman" panose="02020603050405020304" pitchFamily="18" charset="0"/>
              </a:rPr>
              <a:t>): Intended </a:t>
            </a:r>
            <a:r>
              <a:rPr lang="en-US" sz="2800" dirty="0">
                <a:latin typeface="Times New Roman" panose="02020603050405020304" pitchFamily="18" charset="0"/>
                <a:cs typeface="Times New Roman" panose="02020603050405020304" pitchFamily="18" charset="0"/>
              </a:rPr>
              <a:t>for larger </a:t>
            </a:r>
            <a:r>
              <a:rPr lang="en-US" sz="2800" dirty="0" smtClean="0">
                <a:latin typeface="Times New Roman" panose="02020603050405020304" pitchFamily="18" charset="0"/>
                <a:cs typeface="Times New Roman" panose="02020603050405020304" pitchFamily="18" charset="0"/>
              </a:rPr>
              <a:t>users. </a:t>
            </a:r>
            <a:endParaRPr lang="en-US" sz="2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1245467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863" y="624110"/>
            <a:ext cx="9836331" cy="1280890"/>
          </a:xfrm>
        </p:spPr>
        <p:txBody>
          <a:bodyPr>
            <a:noAutofit/>
          </a:bodyPr>
          <a:lstStyle/>
          <a:p>
            <a:r>
              <a:rPr lang="en-US" sz="4000" b="1" dirty="0" smtClean="0">
                <a:latin typeface="Times New Roman" panose="02020603050405020304" pitchFamily="18" charset="0"/>
                <a:cs typeface="Times New Roman" panose="02020603050405020304" pitchFamily="18" charset="0"/>
              </a:rPr>
              <a:t>ADSL (</a:t>
            </a:r>
            <a:r>
              <a:rPr lang="en-US" sz="4000" b="1" dirty="0">
                <a:latin typeface="Times New Roman" panose="02020603050405020304" pitchFamily="18" charset="0"/>
                <a:cs typeface="Times New Roman" panose="02020603050405020304" pitchFamily="18" charset="0"/>
              </a:rPr>
              <a:t>A</a:t>
            </a:r>
            <a:r>
              <a:rPr lang="en-US" sz="4000" b="1" dirty="0" smtClean="0">
                <a:latin typeface="Times New Roman" panose="02020603050405020304" pitchFamily="18" charset="0"/>
                <a:cs typeface="Times New Roman" panose="02020603050405020304" pitchFamily="18" charset="0"/>
              </a:rPr>
              <a:t>symmetric Digital </a:t>
            </a:r>
            <a:r>
              <a:rPr lang="en-US" sz="4000" b="1" dirty="0">
                <a:latin typeface="Times New Roman" panose="02020603050405020304" pitchFamily="18" charset="0"/>
                <a:cs typeface="Times New Roman" panose="02020603050405020304" pitchFamily="18" charset="0"/>
              </a:rPr>
              <a:t>S</a:t>
            </a:r>
            <a:r>
              <a:rPr lang="en-US" sz="4000" b="1" dirty="0" smtClean="0">
                <a:latin typeface="Times New Roman" panose="02020603050405020304" pitchFamily="18" charset="0"/>
                <a:cs typeface="Times New Roman" panose="02020603050405020304" pitchFamily="18" charset="0"/>
              </a:rPr>
              <a:t>ubscriber Line)</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9167" y="1919111"/>
            <a:ext cx="10345782" cy="3777622"/>
          </a:xfrm>
        </p:spPr>
        <p:txBody>
          <a:bodyPr>
            <a:noAutofit/>
          </a:bodyPr>
          <a:lstStyle/>
          <a:p>
            <a:r>
              <a:rPr lang="en-US" sz="2800" dirty="0">
                <a:latin typeface="Times New Roman" panose="02020603050405020304" pitchFamily="18" charset="0"/>
                <a:cs typeface="Times New Roman" panose="02020603050405020304" pitchFamily="18" charset="0"/>
              </a:rPr>
              <a:t>Asymmetric digital subscriber line (ADSL) is a type of DSL broadband communications technology used for connecting to the Internet. ADSL allows more data to be sent over existing copper telephone lines (POTS), when compared to traditional modem lines</a:t>
            </a:r>
            <a:r>
              <a:rPr lang="en-US" sz="2800" dirty="0" smtClean="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ADSL requires a special ADSL modem and subscribers must be in close geographical locations to the provider's central office to receive ADSL service. Typically this distance is within a radius of 2 to 2.5 miles. ADSL supports data rates of from 1.5 to 9 Mbps when receiving data (known as the downstream rate) and from 16 to 640 Kbps when sending data (known as the upstream rate).</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1201173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4731" y="624110"/>
            <a:ext cx="8911687" cy="1280890"/>
          </a:xfrm>
        </p:spPr>
        <p:txBody>
          <a:bodyPr>
            <a:normAutofit/>
          </a:bodyPr>
          <a:lstStyle/>
          <a:p>
            <a:r>
              <a:rPr lang="en-US" sz="4000" b="1" dirty="0">
                <a:latin typeface="Times New Roman" panose="02020603050405020304" pitchFamily="18" charset="0"/>
                <a:cs typeface="Times New Roman" panose="02020603050405020304" pitchFamily="18" charset="0"/>
              </a:rPr>
              <a:t>Leased </a:t>
            </a:r>
            <a:r>
              <a:rPr lang="en-US" sz="4000" b="1" dirty="0" smtClean="0">
                <a:latin typeface="Times New Roman" panose="02020603050405020304" pitchFamily="18" charset="0"/>
                <a:cs typeface="Times New Roman" panose="02020603050405020304" pitchFamily="18" charset="0"/>
              </a:rPr>
              <a:t>Line Connection</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76549" y="1833154"/>
            <a:ext cx="9862457" cy="3777622"/>
          </a:xfrm>
        </p:spPr>
        <p:txBody>
          <a:bodyPr>
            <a:noAutofit/>
          </a:bodyPr>
          <a:lstStyle/>
          <a:p>
            <a:pPr marL="0" indent="0">
              <a:buNone/>
            </a:pPr>
            <a:r>
              <a:rPr lang="en-US" sz="2800" dirty="0">
                <a:latin typeface="Times New Roman" panose="02020603050405020304" pitchFamily="18" charset="0"/>
                <a:cs typeface="Times New Roman" panose="02020603050405020304" pitchFamily="18" charset="0"/>
              </a:rPr>
              <a:t>A leased line, also known as a dedicated line, connects two locations for private voice and data telecommunication service. A leased line is not a dedicated cable; it is a reserved circuit between two points. The leased line is always active and available for a fixed monthly fee</a:t>
            </a:r>
            <a:r>
              <a:rPr lang="en-US" sz="2800" dirty="0" smtClean="0">
                <a:latin typeface="Times New Roman" panose="02020603050405020304" pitchFamily="18" charset="0"/>
                <a:cs typeface="Times New Roman" panose="02020603050405020304" pitchFamily="18" charset="0"/>
              </a:rPr>
              <a:t>.</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Leased </a:t>
            </a:r>
            <a:r>
              <a:rPr lang="en-US" sz="2800" dirty="0">
                <a:latin typeface="Times New Roman" panose="02020603050405020304" pitchFamily="18" charset="0"/>
                <a:cs typeface="Times New Roman" panose="02020603050405020304" pitchFamily="18" charset="0"/>
              </a:rPr>
              <a:t>lines are most commonly rented by businesses to connect branch offices of the organization.</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388769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8605" y="637173"/>
            <a:ext cx="8911687" cy="1280890"/>
          </a:xfrm>
        </p:spPr>
        <p:txBody>
          <a:bodyPr>
            <a:normAutofit/>
          </a:bodyPr>
          <a:lstStyle/>
          <a:p>
            <a:r>
              <a:rPr lang="en-US" sz="4000" b="1" dirty="0">
                <a:latin typeface="Times New Roman" panose="02020603050405020304" pitchFamily="18" charset="0"/>
                <a:cs typeface="Times New Roman" panose="02020603050405020304" pitchFamily="18" charset="0"/>
              </a:rPr>
              <a:t>Satellite </a:t>
            </a:r>
            <a:r>
              <a:rPr lang="en-US" sz="4000" b="1" dirty="0" smtClean="0">
                <a:latin typeface="Times New Roman" panose="02020603050405020304" pitchFamily="18" charset="0"/>
                <a:cs typeface="Times New Roman" panose="02020603050405020304" pitchFamily="18" charset="0"/>
              </a:rPr>
              <a:t>Connection</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70754" y="1846216"/>
            <a:ext cx="8915400" cy="3777622"/>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A satellite Internet connection is an arrangement in which the upstream (outgoing) and the downstream (incoming) data are sent from, and arrive at, a computer through a satellite. Each subscriber's hardware includes a satellite dish antenna and a transceiver (transmitter/receiver) that operates in the microwave portion of the radio spectrum.</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351435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969986-9C6F-4D2F-B9FD-AA31D82B975D}"/>
              </a:ext>
            </a:extLst>
          </p:cNvPr>
          <p:cNvSpPr>
            <a:spLocks noGrp="1"/>
          </p:cNvSpPr>
          <p:nvPr>
            <p:ph type="title"/>
          </p:nvPr>
        </p:nvSpPr>
        <p:spPr>
          <a:xfrm>
            <a:off x="2194561" y="624110"/>
            <a:ext cx="9310052" cy="1280890"/>
          </a:xfrm>
        </p:spPr>
        <p:txBody>
          <a:bodyPr>
            <a:noAutofit/>
          </a:bodyPr>
          <a:lstStyle/>
          <a:p>
            <a:r>
              <a:rPr lang="it-IT" sz="4000" b="1" dirty="0">
                <a:latin typeface="Times New Roman" panose="02020603050405020304" pitchFamily="18" charset="0"/>
                <a:cs typeface="Times New Roman" panose="02020603050405020304" pitchFamily="18" charset="0"/>
              </a:rPr>
              <a:t>FDDI (Fiber Distributed Data Interface</a:t>
            </a:r>
            <a:r>
              <a:rPr lang="it-IT"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9787C51-531E-46E1-814B-1F294F418031}"/>
              </a:ext>
            </a:extLst>
          </p:cNvPr>
          <p:cNvSpPr>
            <a:spLocks noGrp="1"/>
          </p:cNvSpPr>
          <p:nvPr>
            <p:ph idx="1"/>
          </p:nvPr>
        </p:nvSpPr>
        <p:spPr>
          <a:xfrm>
            <a:off x="1737360" y="1840348"/>
            <a:ext cx="9418320" cy="3777622"/>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FDDI (Fiber Distributed Data Interface) is a set of ANSI and ISO standards for data transmission on fiber optic lines in a local area network (LAN) that can extend in range up to 200 km (124 miles). The FDDI protocol is based on the token ring protocol. In addition to being large geographically, an FDDI local area network can support thousands of users. FDDI is frequently used on the backbone for a wide area network (WAN).</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292170512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 Internet Connection</Template>
  <TotalTime>0</TotalTime>
  <Words>555</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Times New Roman</vt:lpstr>
      <vt:lpstr>Wingdings 3</vt:lpstr>
      <vt:lpstr>Wisp</vt:lpstr>
      <vt:lpstr>Computer Network</vt:lpstr>
      <vt:lpstr>Dial-Up Connection</vt:lpstr>
      <vt:lpstr>Dial-up Connection</vt:lpstr>
      <vt:lpstr>ISDN (Integrated Services Digital Network)</vt:lpstr>
      <vt:lpstr>ADSL (Asymmetric Digital Subscriber Line)</vt:lpstr>
      <vt:lpstr>Leased Line Connection</vt:lpstr>
      <vt:lpstr>Satellite Connection</vt:lpstr>
      <vt:lpstr>FDDI (Fiber Distributed Data Interface)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dc:title>
  <dc:creator>s ram</dc:creator>
  <cp:lastModifiedBy>s ram</cp:lastModifiedBy>
  <cp:revision>1</cp:revision>
  <dcterms:created xsi:type="dcterms:W3CDTF">2022-09-18T07:46:01Z</dcterms:created>
  <dcterms:modified xsi:type="dcterms:W3CDTF">2022-09-18T07:46:37Z</dcterms:modified>
</cp:coreProperties>
</file>