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6E2C4-8246-4FFF-B0DB-9E83B9B83DFB}"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AAFC2-C248-4F50-AB87-D3087BC2DDBB}" type="slidenum">
              <a:rPr lang="en-US" smtClean="0"/>
              <a:t>‹#›</a:t>
            </a:fld>
            <a:endParaRPr lang="en-US"/>
          </a:p>
        </p:txBody>
      </p:sp>
    </p:spTree>
    <p:extLst>
      <p:ext uri="{BB962C8B-B14F-4D97-AF65-F5344CB8AC3E}">
        <p14:creationId xmlns:p14="http://schemas.microsoft.com/office/powerpoint/2010/main" val="2183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E1B4195-11BB-4159-9940-5F4DE49FCE29}" type="datetime1">
              <a:rPr lang="en-US" smtClean="0"/>
              <a:t>18-Sep-22</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dirty="0" smtClean="0"/>
              <a:t>SATYAM MISHRA</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1899873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6EA34-47A3-43CE-B6BC-E295123064D5}"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129854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DA3A3-F324-4AAD-9A6C-3182F33F49F5}"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214522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77EC63-FF51-411E-8ECB-07B105EF58F1}"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235237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36259-E5AB-4D50-B839-EA73C8932784}"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2257612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30878-8B2D-45CA-A25D-EA3C3887D98F}"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3578589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2F791F-B71C-4BCD-86C7-F1984924AF71}"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3159411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C2243-ABA9-474A-9BE6-6E02E55C89A6}"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20763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DF2BA-1F88-4A13-AACF-4D1C6697C2A4}"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65209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5D22B9-A3C8-41A1-84DF-7CDBDC463F20}"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327759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FBE10-25D5-4240-A5A6-17D821E06E1E}"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342688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1F4841-75B7-4807-9DA4-658F899261BC}"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424160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636425-178F-4D5D-8324-A5DB83EDD71C}"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317895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6656CC-391C-4BD1-BB01-E134033E3B72}"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99596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08A4792-75DE-4828-8D3E-979807C254AE}"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28525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56491-FF71-47BD-9640-2D524A848586}"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285747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49F70-766F-4A09-A5BF-291D43BD1B3A}"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46D6BEE3-BCEF-4286-BF3B-D71F20A89B37}" type="slidenum">
              <a:rPr lang="en-US" smtClean="0"/>
              <a:t>‹#›</a:t>
            </a:fld>
            <a:endParaRPr lang="en-US"/>
          </a:p>
        </p:txBody>
      </p:sp>
    </p:spTree>
    <p:extLst>
      <p:ext uri="{BB962C8B-B14F-4D97-AF65-F5344CB8AC3E}">
        <p14:creationId xmlns:p14="http://schemas.microsoft.com/office/powerpoint/2010/main" val="86844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365FF1-8FB2-4026-9D52-1016682D32B0}" type="datetime1">
              <a:rPr lang="en-US" smtClean="0"/>
              <a:t>18-Sep-22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D6BEE3-BCEF-4286-BF3B-D71F20A89B37}" type="slidenum">
              <a:rPr lang="en-US" smtClean="0"/>
              <a:t>‹#›</a:t>
            </a:fld>
            <a:endParaRPr lang="en-US"/>
          </a:p>
        </p:txBody>
      </p:sp>
    </p:spTree>
    <p:extLst>
      <p:ext uri="{BB962C8B-B14F-4D97-AF65-F5344CB8AC3E}">
        <p14:creationId xmlns:p14="http://schemas.microsoft.com/office/powerpoint/2010/main" val="18828175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Computer Network</a:t>
            </a:r>
            <a:endParaRPr lang="en-US" sz="6000" b="1" dirty="0"/>
          </a:p>
        </p:txBody>
      </p:sp>
      <p:sp>
        <p:nvSpPr>
          <p:cNvPr id="3" name="Subtitle 2"/>
          <p:cNvSpPr>
            <a:spLocks noGrp="1"/>
          </p:cNvSpPr>
          <p:nvPr>
            <p:ph type="subTitle" idx="1"/>
          </p:nvPr>
        </p:nvSpPr>
        <p:spPr/>
        <p:txBody>
          <a:bodyPr>
            <a:normAutofit/>
          </a:bodyPr>
          <a:lstStyle/>
          <a:p>
            <a:r>
              <a:rPr lang="en-US" sz="5400" dirty="0" smtClean="0"/>
              <a:t>E-mail</a:t>
            </a:r>
            <a:endParaRPr lang="en-US" sz="54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2751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MIMe</a:t>
            </a:r>
            <a:endParaRPr lang="en-US" b="1" dirty="0"/>
          </a:p>
        </p:txBody>
      </p:sp>
      <p:sp>
        <p:nvSpPr>
          <p:cNvPr id="3" name="Content Placeholder 2"/>
          <p:cNvSpPr>
            <a:spLocks noGrp="1"/>
          </p:cNvSpPr>
          <p:nvPr>
            <p:ph idx="1"/>
          </p:nvPr>
        </p:nvSpPr>
        <p:spPr>
          <a:xfrm>
            <a:off x="697832" y="1877373"/>
            <a:ext cx="10131425" cy="3649133"/>
          </a:xfrm>
        </p:spPr>
        <p:txBody>
          <a:bodyPr>
            <a:normAutofit/>
          </a:bodyPr>
          <a:lstStyle/>
          <a:p>
            <a:pPr marL="0" indent="0">
              <a:buNone/>
            </a:pPr>
            <a:r>
              <a:rPr lang="en-US" sz="3200" dirty="0"/>
              <a:t>MIME is stands for (Multipurpose Internet Mail Extensions). It is widely used internet standard for coding binary files to send them as e-mail attachments over the internet. MIME allows an E-mail message to contain a non-ASCII file such as a video image or a sound and it provides a mechanism to transfer a non text characters to text characters</a:t>
            </a:r>
            <a:r>
              <a:rPr lang="en-US" sz="3200" dirty="0" smtClean="0"/>
              <a:t>.</a:t>
            </a:r>
            <a:endParaRPr lang="en-US" sz="32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1379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features offered by MIME to email services are as follows:</a:t>
            </a:r>
          </a:p>
        </p:txBody>
      </p:sp>
      <p:sp>
        <p:nvSpPr>
          <p:cNvPr id="3" name="Content Placeholder 2"/>
          <p:cNvSpPr>
            <a:spLocks noGrp="1"/>
          </p:cNvSpPr>
          <p:nvPr>
            <p:ph idx="1"/>
          </p:nvPr>
        </p:nvSpPr>
        <p:spPr>
          <a:xfrm>
            <a:off x="685801" y="2142067"/>
            <a:ext cx="10131425" cy="3849659"/>
          </a:xfrm>
        </p:spPr>
        <p:txBody>
          <a:bodyPr>
            <a:normAutofit/>
          </a:bodyPr>
          <a:lstStyle/>
          <a:p>
            <a:r>
              <a:rPr lang="en-US" sz="2800" dirty="0"/>
              <a:t>Support for multiple attachments in a single message</a:t>
            </a:r>
          </a:p>
          <a:p>
            <a:r>
              <a:rPr lang="en-US" sz="2800" dirty="0"/>
              <a:t>Support for non-ASCII characters</a:t>
            </a:r>
          </a:p>
          <a:p>
            <a:r>
              <a:rPr lang="en-US" sz="2800" dirty="0"/>
              <a:t>Support for layouts, fonts and colors which are categorized as rich text.</a:t>
            </a:r>
          </a:p>
          <a:p>
            <a:r>
              <a:rPr lang="en-US" sz="2800" dirty="0"/>
              <a:t>Support for attachments which may contain executables, audio, images and video files, etc.</a:t>
            </a:r>
          </a:p>
          <a:p>
            <a:r>
              <a:rPr lang="en-US" sz="2800" dirty="0"/>
              <a:t>Support for unlimited message length</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45734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Introduction</a:t>
            </a:r>
            <a:endParaRPr lang="en-US" sz="4800" b="1" dirty="0"/>
          </a:p>
        </p:txBody>
      </p:sp>
      <p:sp>
        <p:nvSpPr>
          <p:cNvPr id="3" name="Content Placeholder 2"/>
          <p:cNvSpPr>
            <a:spLocks noGrp="1"/>
          </p:cNvSpPr>
          <p:nvPr>
            <p:ph idx="1"/>
          </p:nvPr>
        </p:nvSpPr>
        <p:spPr/>
        <p:txBody>
          <a:bodyPr>
            <a:noAutofit/>
          </a:bodyPr>
          <a:lstStyle/>
          <a:p>
            <a:pPr marL="0" indent="0">
              <a:buNone/>
            </a:pPr>
            <a:r>
              <a:rPr lang="en-US" sz="3200" dirty="0"/>
              <a:t>Electronic mail (also known as email or e-mail) is one of the most commonly used services on the Internet, allowing people to send messages to one or more recipients. Email was invented by Ray Tomlinson in 1972. E-mail systems are based on a store-and-forward model in which e-mail server computer systems accept, forward, deliver and store messages on behalf of users, who only need to connect to the e-mail infrastructure.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27747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E-mail Address</a:t>
            </a:r>
            <a:endParaRPr lang="en-US" sz="4800" b="1" dirty="0"/>
          </a:p>
        </p:txBody>
      </p:sp>
      <p:sp>
        <p:nvSpPr>
          <p:cNvPr id="3" name="Content Placeholder 2"/>
          <p:cNvSpPr>
            <a:spLocks noGrp="1"/>
          </p:cNvSpPr>
          <p:nvPr>
            <p:ph idx="1"/>
          </p:nvPr>
        </p:nvSpPr>
        <p:spPr>
          <a:xfrm>
            <a:off x="685801" y="2142067"/>
            <a:ext cx="10563725" cy="3969975"/>
          </a:xfrm>
        </p:spPr>
        <p:txBody>
          <a:bodyPr>
            <a:noAutofit/>
          </a:bodyPr>
          <a:lstStyle/>
          <a:p>
            <a:pPr marL="0" indent="0">
              <a:buNone/>
            </a:pPr>
            <a:r>
              <a:rPr lang="en-US" sz="3200" dirty="0"/>
              <a:t>Email addresses (both for senders and recipients) are two strings separated by the character "@" (the "at sign"):</a:t>
            </a:r>
          </a:p>
          <a:p>
            <a:pPr marL="0" indent="0">
              <a:buNone/>
            </a:pPr>
            <a:r>
              <a:rPr lang="en-US" sz="3200" dirty="0" err="1"/>
              <a:t>user@domain</a:t>
            </a:r>
            <a:endParaRPr lang="en-US" sz="3200" dirty="0"/>
          </a:p>
          <a:p>
            <a:pPr marL="0" indent="0">
              <a:buNone/>
            </a:pPr>
            <a:r>
              <a:rPr lang="en-US" sz="3200" dirty="0"/>
              <a:t>The right-hand part describes the domain name involved, and the left-hand part refers to the user who belongs to that domain</a:t>
            </a:r>
            <a:r>
              <a:rPr lang="en-US" sz="3200" dirty="0" smtClean="0"/>
              <a:t>.</a:t>
            </a:r>
          </a:p>
          <a:p>
            <a:pPr marL="0" indent="0">
              <a:buNone/>
            </a:pPr>
            <a:r>
              <a:rPr lang="en-US" sz="3200" dirty="0" smtClean="0"/>
              <a:t>Example: abc@gmail.com</a:t>
            </a:r>
            <a:endParaRPr lang="en-US" sz="32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60312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8810"/>
            <a:ext cx="10131425" cy="1456267"/>
          </a:xfrm>
        </p:spPr>
        <p:txBody>
          <a:bodyPr/>
          <a:lstStyle/>
          <a:p>
            <a:r>
              <a:rPr lang="en-US" b="1" dirty="0"/>
              <a:t>HOW E-MAIL WORKS?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862" y="1744495"/>
            <a:ext cx="6106191" cy="4531377"/>
          </a:xfrm>
        </p:spPr>
      </p:pic>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6031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VARIOUS MAIL SERVERS</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mail server (also known as a </a:t>
            </a:r>
            <a:r>
              <a:rPr lang="en-US" sz="3200" i="1" dirty="0"/>
              <a:t>mail transfer agent </a:t>
            </a:r>
            <a:r>
              <a:rPr lang="en-US" sz="3200" dirty="0"/>
              <a:t>or MTA, a </a:t>
            </a:r>
            <a:r>
              <a:rPr lang="en-US" sz="3200" i="1" dirty="0"/>
              <a:t>mail transport agent</a:t>
            </a:r>
            <a:r>
              <a:rPr lang="en-US" sz="3200" dirty="0"/>
              <a:t>, a </a:t>
            </a:r>
            <a:r>
              <a:rPr lang="en-US" sz="3200" i="1" dirty="0"/>
              <a:t>mail router </a:t>
            </a:r>
            <a:r>
              <a:rPr lang="en-US" sz="3200" dirty="0"/>
              <a:t>or an </a:t>
            </a:r>
            <a:r>
              <a:rPr lang="en-US" sz="3200" i="1" dirty="0"/>
              <a:t>Internet mailer</a:t>
            </a:r>
            <a:r>
              <a:rPr lang="en-US" sz="3200" dirty="0"/>
              <a:t>) is an application that receives incoming e-mail from local users (people within the same domain) and remote senders and forwards outgoing e-mail for delivery. A computer dedicated to running such applications is also called a mail server.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30088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mail servers</a:t>
            </a:r>
            <a:endParaRPr lang="en-US" b="1" dirty="0"/>
          </a:p>
        </p:txBody>
      </p:sp>
      <p:sp>
        <p:nvSpPr>
          <p:cNvPr id="3" name="Content Placeholder 2"/>
          <p:cNvSpPr>
            <a:spLocks noGrp="1"/>
          </p:cNvSpPr>
          <p:nvPr>
            <p:ph idx="1"/>
          </p:nvPr>
        </p:nvSpPr>
        <p:spPr>
          <a:xfrm>
            <a:off x="721896" y="2334127"/>
            <a:ext cx="10131425" cy="2983831"/>
          </a:xfrm>
        </p:spPr>
        <p:txBody>
          <a:bodyPr>
            <a:noAutofit/>
          </a:bodyPr>
          <a:lstStyle/>
          <a:p>
            <a:pPr marL="0" indent="0">
              <a:buNone/>
            </a:pPr>
            <a:r>
              <a:rPr lang="en-US" sz="2800" dirty="0"/>
              <a:t>Generally we use two types of servers to receive and deliver mails are as </a:t>
            </a:r>
            <a:r>
              <a:rPr lang="en-US" sz="2800" dirty="0" smtClean="0"/>
              <a:t>follows:</a:t>
            </a:r>
          </a:p>
          <a:p>
            <a:pPr marL="0" indent="0">
              <a:buNone/>
            </a:pPr>
            <a:endParaRPr lang="en-US" sz="2800" dirty="0" smtClean="0"/>
          </a:p>
          <a:p>
            <a:r>
              <a:rPr lang="en-US" sz="2800" dirty="0" smtClean="0"/>
              <a:t>SMTP </a:t>
            </a:r>
            <a:r>
              <a:rPr lang="en-US" sz="2800" dirty="0"/>
              <a:t>Server</a:t>
            </a:r>
            <a:r>
              <a:rPr lang="en-US" sz="2800" b="1" dirty="0"/>
              <a:t> </a:t>
            </a:r>
            <a:endParaRPr lang="en-US" sz="2800" dirty="0"/>
          </a:p>
          <a:p>
            <a:r>
              <a:rPr lang="en-US" sz="2800" dirty="0" smtClean="0"/>
              <a:t>POP Server</a:t>
            </a:r>
            <a:endParaRPr lang="en-US" sz="2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70696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SMTP Server</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SMTP is a text-based protocol, in which a mail sender communicates with a mail receiver by issuing command strings and supplying necessary data over a reliable ordered data stream channel. SMTP was designed as an electronic mail transport and delivery protocol, and as such it is used between SMTP systems that are operational at all times.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0729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POP Server</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The Post Office Protocol (POP) is an application-layer Internet standard protocol used by local e-mail clients to retrieve e-mail from a remote server over a TCP/IP connection. POP and IMAP (Internet Message Access Protocol) are the two most prevalent Internet standard protocols for e-mail retrieval.</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62274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protocol</a:t>
            </a:r>
            <a:endParaRPr lang="en-US" b="1" dirty="0"/>
          </a:p>
        </p:txBody>
      </p:sp>
      <p:sp>
        <p:nvSpPr>
          <p:cNvPr id="3" name="Content Placeholder 2"/>
          <p:cNvSpPr>
            <a:spLocks noGrp="1"/>
          </p:cNvSpPr>
          <p:nvPr>
            <p:ph idx="1"/>
          </p:nvPr>
        </p:nvSpPr>
        <p:spPr>
          <a:xfrm>
            <a:off x="625643" y="1876926"/>
            <a:ext cx="10131425" cy="2915653"/>
          </a:xfrm>
        </p:spPr>
        <p:txBody>
          <a:bodyPr>
            <a:normAutofit/>
          </a:bodyPr>
          <a:lstStyle/>
          <a:p>
            <a:r>
              <a:rPr lang="en-US" sz="2800" dirty="0" smtClean="0"/>
              <a:t>HTTP</a:t>
            </a:r>
          </a:p>
          <a:p>
            <a:r>
              <a:rPr lang="en-US" sz="2800" dirty="0" smtClean="0"/>
              <a:t>SMTP</a:t>
            </a:r>
          </a:p>
          <a:p>
            <a:r>
              <a:rPr lang="en-US" sz="2800" dirty="0" smtClean="0"/>
              <a:t>POP3</a:t>
            </a:r>
          </a:p>
          <a:p>
            <a:r>
              <a:rPr lang="en-US" sz="2800" dirty="0" smtClean="0"/>
              <a:t>IMAP</a:t>
            </a:r>
            <a:endParaRPr lang="en-US" sz="2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904824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 e-mail</Template>
  <TotalTime>0</TotalTime>
  <Words>502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Computer Network</vt:lpstr>
      <vt:lpstr>Introduction</vt:lpstr>
      <vt:lpstr>E-mail Address</vt:lpstr>
      <vt:lpstr>HOW E-MAIL WORKS?</vt:lpstr>
      <vt:lpstr>VARIOUS MAIL SERVERS</vt:lpstr>
      <vt:lpstr>Types of mail servers</vt:lpstr>
      <vt:lpstr>SMTP Server</vt:lpstr>
      <vt:lpstr>POP Server</vt:lpstr>
      <vt:lpstr>Email protocol</vt:lpstr>
      <vt:lpstr>MIMe</vt:lpstr>
      <vt:lpstr>The features offered by MIME to email services are as follows: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2022-09-18T07:46:52Z</dcterms:created>
  <dcterms:modified xsi:type="dcterms:W3CDTF">2022-09-18T07:47:32Z</dcterms:modified>
</cp:coreProperties>
</file>