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432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619B9-B1E9-4086-9EF7-994D8C595C9C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6DF97-3A1F-451E-8767-A6A191CE1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6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AF2E-5DFF-4BD9-A187-46291718D28C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1CE-9805-46B5-8DA3-DDEF9E375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3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4A19-A144-4807-8E7C-7B924CB981DA}" type="datetime1">
              <a:rPr lang="en-US" smtClean="0"/>
              <a:t>18-Sep-22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1CE-9805-46B5-8DA3-DDEF9E375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9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EB1-41C9-4867-A422-0E7316987FBE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1CE-9805-46B5-8DA3-DDEF9E375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89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9E9F-D6EC-4FB2-A7D8-2AB7D4AF3A68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1CE-9805-46B5-8DA3-DDEF9E375A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2847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7558-A1EA-4690-A243-98BB5570B446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1CE-9805-46B5-8DA3-DDEF9E375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10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5854-7771-4315-98F7-E858BAAAC199}" type="datetime1">
              <a:rPr lang="en-US" smtClean="0"/>
              <a:t>18-Sep-22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1CE-9805-46B5-8DA3-DDEF9E375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77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9BAF-2681-4856-81E6-0CF9617618E2}" type="datetime1">
              <a:rPr lang="en-US" smtClean="0"/>
              <a:t>18-Sep-22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1CE-9805-46B5-8DA3-DDEF9E375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90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E732-AE13-42B0-B82E-43977754692D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1CE-9805-46B5-8DA3-DDEF9E375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37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A447-1ABC-4851-97A4-5D6897952C8E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1CE-9805-46B5-8DA3-DDEF9E375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4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DCEF-B4EE-4CE0-BAFF-B66CFE4841A1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1CE-9805-46B5-8DA3-DDEF9E375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5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9A0E-F85F-44B5-9294-2CE345EDB519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1CE-9805-46B5-8DA3-DDEF9E375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9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D1A0-C4DD-4AC3-9821-2E2F881D83CA}" type="datetime1">
              <a:rPr lang="en-US" smtClean="0"/>
              <a:t>18-Sep-22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1CE-9805-46B5-8DA3-DDEF9E375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0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822C-3379-493D-BA23-64AF82A9574A}" type="datetime1">
              <a:rPr lang="en-US" smtClean="0"/>
              <a:t>18-Sep-22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1CE-9805-46B5-8DA3-DDEF9E375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3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BFA8-0693-4C7F-9461-9F752FAAA79E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1CE-9805-46B5-8DA3-DDEF9E375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8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804C-46D3-461A-B78A-54C841EE1318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1CE-9805-46B5-8DA3-DDEF9E375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4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8CCE-45B8-478F-8845-C8C94985205A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1CE-9805-46B5-8DA3-DDEF9E375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CA40-B21C-4D64-A932-D8254C4A260D}" type="datetime1">
              <a:rPr lang="en-US" smtClean="0"/>
              <a:t>18-Sep-22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1CE-9805-46B5-8DA3-DDEF9E375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D5A014A-6221-4E4A-B84F-5D53A7D736D9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E21CE-9805-46B5-8DA3-DDEF9E375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92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67494"/>
            <a:ext cx="8229600" cy="1027906"/>
          </a:xfrm>
        </p:spPr>
        <p:txBody>
          <a:bodyPr/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F</a:t>
            </a:r>
            <a:r>
              <a:rPr lang="en-US" sz="60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irewall</a:t>
            </a:r>
            <a:endParaRPr lang="en-US" sz="60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031" y="1391651"/>
            <a:ext cx="9372600" cy="20614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A firewall may be a hardware, software </a:t>
            </a:r>
            <a:r>
              <a:rPr lang="en-US" sz="32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or </a:t>
            </a:r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a combination of both that is used to prevent unauthorized program or internet users </a:t>
            </a:r>
            <a:r>
              <a:rPr lang="en-US" sz="32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accessing </a:t>
            </a:r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a private network or a single computer</a:t>
            </a:r>
            <a:r>
              <a:rPr lang="en-US" sz="32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.</a:t>
            </a:r>
            <a:endParaRPr lang="en-US" sz="3200" dirty="0">
              <a:solidFill>
                <a:srgbClr val="92D05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7" name="Picture 6" descr="firewa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169" y="3801979"/>
            <a:ext cx="7772400" cy="21369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2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285" y="1066800"/>
            <a:ext cx="8229600" cy="349316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Protect a single </a:t>
            </a:r>
            <a:r>
              <a:rPr lang="en-US" sz="32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computer.</a:t>
            </a:r>
          </a:p>
          <a:p>
            <a:endParaRPr lang="en-US" sz="3200" dirty="0">
              <a:solidFill>
                <a:srgbClr val="92D050"/>
              </a:solidFill>
              <a:latin typeface="Baskerville Old Face" panose="02020602080505020303" pitchFamily="18" charset="0"/>
            </a:endParaRPr>
          </a:p>
          <a:p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Usually less expensive, easier to </a:t>
            </a:r>
            <a:r>
              <a:rPr lang="en-US" sz="32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configure.</a:t>
            </a:r>
          </a:p>
          <a:p>
            <a:endParaRPr lang="en-US" sz="3200" dirty="0">
              <a:solidFill>
                <a:srgbClr val="92D050"/>
              </a:solidFill>
              <a:latin typeface="Baskerville Old Face" panose="02020602080505020303" pitchFamily="18" charset="0"/>
            </a:endParaRPr>
          </a:p>
          <a:p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E.g.:- Norton internet security, MacAfee internet security etc.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5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558" y="152400"/>
            <a:ext cx="9083842" cy="91440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Software </a:t>
            </a:r>
            <a:r>
              <a:rPr lang="en-US" sz="60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Firewall-Advantages</a:t>
            </a:r>
            <a:endParaRPr lang="en-US" sz="60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663" y="1227221"/>
            <a:ext cx="9131968" cy="53118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Considerably cheaper or even free.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Simple to install and upgrade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Requires no physical changes to hardware or network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Ideal for home/family use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Takes up no physical space.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62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232" y="152400"/>
            <a:ext cx="9893968" cy="914400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Software </a:t>
            </a:r>
            <a:r>
              <a:rPr lang="en-US" sz="60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Firewall-Disadvantages</a:t>
            </a:r>
            <a:endParaRPr lang="en-US" sz="60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652" y="1371600"/>
            <a:ext cx="8229600" cy="53118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Software may crash or be incompatible with system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Can be difficult to completely disable &amp; especially remove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Software bugs may compromise security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Can be resource hungry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Incompatibilities with OS.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0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095" y="267494"/>
            <a:ext cx="9031705" cy="1027906"/>
          </a:xfrm>
        </p:spPr>
        <p:txBody>
          <a:bodyPr/>
          <a:lstStyle/>
          <a:p>
            <a:r>
              <a:rPr lang="en-US" sz="60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Types of </a:t>
            </a:r>
            <a:r>
              <a:rPr lang="en-US" sz="60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Firewall </a:t>
            </a:r>
            <a:r>
              <a:rPr lang="en-US" sz="60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T</a:t>
            </a:r>
            <a:r>
              <a:rPr lang="en-US" sz="60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echnique</a:t>
            </a:r>
            <a:endParaRPr lang="en-US" sz="60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4800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Packet filter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92D050"/>
              </a:solidFill>
              <a:latin typeface="Baskerville Old Face" panose="020206020805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Application gateway/proxy server/proxy application gateway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92D050"/>
              </a:solidFill>
              <a:latin typeface="Baskerville Old Face" panose="020206020805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Circuit-level gateway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92D050"/>
              </a:solidFill>
              <a:latin typeface="Baskerville Old Face" panose="020206020805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Bastion </a:t>
            </a:r>
            <a:r>
              <a:rPr lang="en-US" sz="32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host</a:t>
            </a:r>
            <a:endParaRPr lang="en-US" sz="3200" dirty="0">
              <a:solidFill>
                <a:srgbClr val="92D05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53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67494"/>
            <a:ext cx="8229600" cy="799306"/>
          </a:xfrm>
        </p:spPr>
        <p:txBody>
          <a:bodyPr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Packet </a:t>
            </a:r>
            <a:r>
              <a:rPr lang="en-US" sz="60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19200"/>
            <a:ext cx="8839200" cy="1644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It looks at each packet entering or leaving the network accepts or rejects it based on user-defined rules</a:t>
            </a:r>
            <a:r>
              <a:rPr lang="en-US" sz="32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.</a:t>
            </a:r>
            <a:endParaRPr lang="en-US" sz="3200" dirty="0">
              <a:solidFill>
                <a:srgbClr val="92D050"/>
              </a:solidFill>
              <a:latin typeface="Baskerville Old Face" panose="02020602080505020303" pitchFamily="18" charset="0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828800" y="3048001"/>
            <a:ext cx="8305800" cy="3363721"/>
            <a:chOff x="312" y="1447"/>
            <a:chExt cx="5224" cy="1540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909" y="1447"/>
              <a:ext cx="881" cy="127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</a:rPr>
                <a:t>Applications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920" y="1640"/>
              <a:ext cx="880" cy="127"/>
            </a:xfrm>
            <a:prstGeom prst="rect">
              <a:avLst/>
            </a:prstGeom>
            <a:gradFill rotWithShape="0">
              <a:gsLst>
                <a:gs pos="0">
                  <a:srgbClr val="063DE8"/>
                </a:gs>
                <a:gs pos="100000">
                  <a:srgbClr val="063DE8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Presentations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920" y="1832"/>
              <a:ext cx="880" cy="127"/>
            </a:xfrm>
            <a:prstGeom prst="rect">
              <a:avLst/>
            </a:prstGeom>
            <a:gradFill rotWithShape="0">
              <a:gsLst>
                <a:gs pos="0">
                  <a:srgbClr val="063DE8"/>
                </a:gs>
                <a:gs pos="100000">
                  <a:srgbClr val="063DE8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Sessions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920" y="2024"/>
              <a:ext cx="880" cy="127"/>
            </a:xfrm>
            <a:prstGeom prst="rect">
              <a:avLst/>
            </a:prstGeom>
            <a:gradFill rotWithShape="0">
              <a:gsLst>
                <a:gs pos="0">
                  <a:srgbClr val="063DE8"/>
                </a:gs>
                <a:gs pos="100000">
                  <a:srgbClr val="063DE8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Transport</a:t>
              </a:r>
              <a:endPara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920" y="2216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063DE8"/>
                </a:gs>
                <a:gs pos="100000">
                  <a:srgbClr val="021245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920" y="2408"/>
              <a:ext cx="880" cy="127"/>
            </a:xfrm>
            <a:prstGeom prst="rect">
              <a:avLst/>
            </a:prstGeom>
            <a:gradFill rotWithShape="0">
              <a:gsLst>
                <a:gs pos="0">
                  <a:srgbClr val="063DE8"/>
                </a:gs>
                <a:gs pos="100000">
                  <a:srgbClr val="063DE8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Data Link</a:t>
              </a:r>
              <a:endPara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920" y="2600"/>
              <a:ext cx="880" cy="127"/>
            </a:xfrm>
            <a:prstGeom prst="rect">
              <a:avLst/>
            </a:prstGeom>
            <a:gradFill rotWithShape="0">
              <a:gsLst>
                <a:gs pos="0">
                  <a:srgbClr val="063DE8"/>
                </a:gs>
                <a:gs pos="100000">
                  <a:srgbClr val="063DE8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Physical</a:t>
              </a:r>
              <a:endPara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328" y="2216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063DE8"/>
                </a:gs>
                <a:gs pos="100000">
                  <a:srgbClr val="021245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327" y="2408"/>
              <a:ext cx="880" cy="127"/>
            </a:xfrm>
            <a:prstGeom prst="rect">
              <a:avLst/>
            </a:prstGeom>
            <a:gradFill rotWithShape="0">
              <a:gsLst>
                <a:gs pos="0">
                  <a:srgbClr val="063DE8"/>
                </a:gs>
                <a:gs pos="100000">
                  <a:srgbClr val="063DE8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Data Link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2328" y="2600"/>
              <a:ext cx="880" cy="127"/>
            </a:xfrm>
            <a:prstGeom prst="rect">
              <a:avLst/>
            </a:prstGeom>
            <a:gradFill rotWithShape="0">
              <a:gsLst>
                <a:gs pos="0">
                  <a:srgbClr val="063DE8"/>
                </a:gs>
                <a:gs pos="100000">
                  <a:srgbClr val="063DE8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Physical</a:t>
              </a: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328" y="2832"/>
              <a:ext cx="88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600" b="1" i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Router</a:t>
              </a: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3736" y="1448"/>
              <a:ext cx="881" cy="127"/>
            </a:xfrm>
            <a:prstGeom prst="rect">
              <a:avLst/>
            </a:prstGeom>
            <a:gradFill rotWithShape="0">
              <a:gsLst>
                <a:gs pos="0">
                  <a:srgbClr val="063DE8"/>
                </a:gs>
                <a:gs pos="100000">
                  <a:srgbClr val="063DE8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Applications</a:t>
              </a:r>
              <a:endPara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736" y="1640"/>
              <a:ext cx="881" cy="127"/>
            </a:xfrm>
            <a:prstGeom prst="rect">
              <a:avLst/>
            </a:prstGeom>
            <a:gradFill rotWithShape="0">
              <a:gsLst>
                <a:gs pos="0">
                  <a:srgbClr val="063DE8"/>
                </a:gs>
                <a:gs pos="100000">
                  <a:srgbClr val="063DE8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Presentations</a:t>
              </a:r>
              <a:endPara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736" y="1832"/>
              <a:ext cx="881" cy="127"/>
            </a:xfrm>
            <a:prstGeom prst="rect">
              <a:avLst/>
            </a:prstGeom>
            <a:gradFill rotWithShape="0">
              <a:gsLst>
                <a:gs pos="0">
                  <a:srgbClr val="063DE8"/>
                </a:gs>
                <a:gs pos="100000">
                  <a:srgbClr val="063DE8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Sessions</a:t>
              </a:r>
              <a:endPara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736" y="2024"/>
              <a:ext cx="881" cy="127"/>
            </a:xfrm>
            <a:prstGeom prst="rect">
              <a:avLst/>
            </a:prstGeom>
            <a:gradFill rotWithShape="0">
              <a:gsLst>
                <a:gs pos="0">
                  <a:srgbClr val="063DE8"/>
                </a:gs>
                <a:gs pos="100000">
                  <a:srgbClr val="063DE8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Transport</a:t>
              </a:r>
              <a:endPara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736" y="2216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063DE8"/>
                </a:gs>
                <a:gs pos="100000">
                  <a:srgbClr val="021245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736" y="2408"/>
              <a:ext cx="881" cy="127"/>
            </a:xfrm>
            <a:prstGeom prst="rect">
              <a:avLst/>
            </a:prstGeom>
            <a:gradFill rotWithShape="0">
              <a:gsLst>
                <a:gs pos="0">
                  <a:srgbClr val="063DE8"/>
                </a:gs>
                <a:gs pos="100000">
                  <a:srgbClr val="063DE8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Data Link</a:t>
              </a:r>
              <a:endPara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736" y="2600"/>
              <a:ext cx="881" cy="127"/>
            </a:xfrm>
            <a:prstGeom prst="rect">
              <a:avLst/>
            </a:prstGeom>
            <a:gradFill rotWithShape="0">
              <a:gsLst>
                <a:gs pos="0">
                  <a:srgbClr val="063DE8"/>
                </a:gs>
                <a:gs pos="100000">
                  <a:srgbClr val="063DE8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Physical</a:t>
              </a:r>
              <a:endPara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pic>
          <p:nvPicPr>
            <p:cNvPr id="23" name="Picture 23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28" y="1712"/>
              <a:ext cx="1008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920" y="2262"/>
              <a:ext cx="3696" cy="7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096" y="2218"/>
              <a:ext cx="527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Network</a:t>
              </a:r>
              <a:endPara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3912" y="2216"/>
              <a:ext cx="528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Network</a:t>
              </a:r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>
              <a:off x="2698" y="2232"/>
              <a:ext cx="127" cy="128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69804"/>
                    <a:invGamma/>
                  </a:srgbClr>
                </a:gs>
              </a:gsLst>
              <a:lin ang="2700000" scaled="1"/>
            </a:gradFill>
            <a:ln w="12700">
              <a:solidFill>
                <a:schemeClr val="bg2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pic>
          <p:nvPicPr>
            <p:cNvPr id="28" name="Picture 28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2" y="1552"/>
              <a:ext cx="592" cy="1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73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221" y="304800"/>
            <a:ext cx="8983579" cy="27432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Packet filtering is fairly effective &amp; transparent to users, but it is difficult to configure.</a:t>
            </a:r>
          </a:p>
          <a:p>
            <a:pPr>
              <a:buNone/>
            </a:pPr>
            <a:endParaRPr lang="en-US" sz="3200" dirty="0">
              <a:solidFill>
                <a:srgbClr val="92D050"/>
              </a:solidFill>
              <a:latin typeface="Baskerville Old Face" panose="02020602080505020303" pitchFamily="18" charset="0"/>
            </a:endParaRPr>
          </a:p>
          <a:p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In addition, it is susceptible to IP spoofing.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2284" y="3124201"/>
            <a:ext cx="8229600" cy="346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221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337" y="601579"/>
            <a:ext cx="9432758" cy="5486400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Drawback of packet filtering technique</a:t>
            </a:r>
            <a:r>
              <a:rPr lang="en-US" sz="40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:</a:t>
            </a:r>
            <a:endParaRPr lang="en-US" sz="40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>
              <a:buNone/>
            </a:pPr>
            <a:endParaRPr lang="en-US" u="sng" dirty="0">
              <a:latin typeface="Baskerville Old Face" panose="02020602080505020303" pitchFamily="18" charset="0"/>
            </a:endParaRPr>
          </a:p>
          <a:p>
            <a:pPr marL="1010412" lvl="1" indent="-571500">
              <a:buFont typeface="+mj-lt"/>
              <a:buAutoNum type="romanLcPeriod"/>
            </a:pPr>
            <a:r>
              <a:rPr lang="en-US" sz="28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Packet filtering rules can be complex.</a:t>
            </a:r>
          </a:p>
          <a:p>
            <a:pPr marL="1010412" lvl="1" indent="-571500">
              <a:buFont typeface="+mj-lt"/>
              <a:buAutoNum type="romanLcPeriod"/>
            </a:pPr>
            <a:r>
              <a:rPr lang="en-US" sz="28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Logging facility is not provided by such firewall.</a:t>
            </a:r>
          </a:p>
          <a:p>
            <a:pPr marL="1010412" lvl="1" indent="-571500">
              <a:buFont typeface="+mj-lt"/>
              <a:buAutoNum type="romanLcPeriod"/>
            </a:pPr>
            <a:r>
              <a:rPr lang="en-US" sz="28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If TCP/IP packet filtering is not implemented fully, it can lead to security hole.</a:t>
            </a:r>
          </a:p>
          <a:p>
            <a:pPr marL="1010412" lvl="1" indent="-571500">
              <a:buFont typeface="+mj-lt"/>
              <a:buAutoNum type="romanLcPeriod"/>
            </a:pPr>
            <a:r>
              <a:rPr lang="en-US" sz="28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Cannot handle RPC (remote procedure calls)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92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5663" y="228600"/>
            <a:ext cx="8815137" cy="16002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Application </a:t>
            </a:r>
            <a:r>
              <a:rPr lang="en-US" sz="40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gateway/proxy server/proxy application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2127" y="2037347"/>
            <a:ext cx="8450178" cy="3352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In such type of firewall remote host or network can interact only with proxy server, proxy server is responsible for hiding the details of the internal network i.e. intranet.</a:t>
            </a:r>
          </a:p>
          <a:p>
            <a:pPr>
              <a:buNone/>
            </a:pPr>
            <a:endParaRPr lang="en-US" sz="2800" dirty="0">
              <a:solidFill>
                <a:srgbClr val="92D050"/>
              </a:solidFill>
              <a:latin typeface="Baskerville Old Face" panose="02020602080505020303" pitchFamily="18" charset="0"/>
            </a:endParaRPr>
          </a:p>
          <a:p>
            <a:r>
              <a:rPr lang="en-US" sz="28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Users uses TCP/IP application, such as FTP &amp; Telnet servers</a:t>
            </a:r>
            <a:r>
              <a:rPr lang="en-US" sz="28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.</a:t>
            </a:r>
            <a:endParaRPr lang="en-US" sz="2800" dirty="0">
              <a:solidFill>
                <a:srgbClr val="92D05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97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929063" y="838201"/>
            <a:ext cx="8077200" cy="5010963"/>
            <a:chOff x="312" y="888"/>
            <a:chExt cx="4304" cy="2085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909" y="1459"/>
              <a:ext cx="880" cy="116"/>
            </a:xfrm>
            <a:prstGeom prst="rect">
              <a:avLst/>
            </a:prstGeom>
            <a:gradFill rotWithShape="0">
              <a:gsLst>
                <a:gs pos="0">
                  <a:srgbClr val="063DE8"/>
                </a:gs>
                <a:gs pos="100000">
                  <a:srgbClr val="063DE8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Applications</a:t>
              </a:r>
              <a:endPara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920" y="1640"/>
              <a:ext cx="880" cy="116"/>
            </a:xfrm>
            <a:prstGeom prst="rect">
              <a:avLst/>
            </a:prstGeom>
            <a:gradFill rotWithShape="0">
              <a:gsLst>
                <a:gs pos="0">
                  <a:srgbClr val="063DE8"/>
                </a:gs>
                <a:gs pos="100000">
                  <a:srgbClr val="063DE8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Presentations</a:t>
              </a:r>
              <a:endPara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920" y="1832"/>
              <a:ext cx="880" cy="116"/>
            </a:xfrm>
            <a:prstGeom prst="rect">
              <a:avLst/>
            </a:prstGeom>
            <a:gradFill rotWithShape="0">
              <a:gsLst>
                <a:gs pos="0">
                  <a:srgbClr val="063DE8"/>
                </a:gs>
                <a:gs pos="100000">
                  <a:srgbClr val="063DE8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Sessions</a:t>
              </a:r>
              <a:endPara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920" y="2024"/>
              <a:ext cx="880" cy="116"/>
            </a:xfrm>
            <a:prstGeom prst="rect">
              <a:avLst/>
            </a:prstGeom>
            <a:gradFill rotWithShape="0">
              <a:gsLst>
                <a:gs pos="0">
                  <a:srgbClr val="063DE8"/>
                </a:gs>
                <a:gs pos="100000">
                  <a:srgbClr val="063DE8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Transport</a:t>
              </a:r>
              <a:endPara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920" y="2216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063DE8"/>
                </a:gs>
                <a:gs pos="100000">
                  <a:srgbClr val="021245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920" y="2408"/>
              <a:ext cx="880" cy="116"/>
            </a:xfrm>
            <a:prstGeom prst="rect">
              <a:avLst/>
            </a:prstGeom>
            <a:gradFill rotWithShape="0">
              <a:gsLst>
                <a:gs pos="0">
                  <a:srgbClr val="063DE8"/>
                </a:gs>
                <a:gs pos="100000">
                  <a:srgbClr val="063DE8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Data Link</a:t>
              </a:r>
              <a:endPara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920" y="2600"/>
              <a:ext cx="880" cy="116"/>
            </a:xfrm>
            <a:prstGeom prst="rect">
              <a:avLst/>
            </a:prstGeom>
            <a:gradFill rotWithShape="0">
              <a:gsLst>
                <a:gs pos="0">
                  <a:srgbClr val="063DE8"/>
                </a:gs>
                <a:gs pos="100000">
                  <a:srgbClr val="063DE8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Physical</a:t>
              </a:r>
              <a:endPara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328" y="2216"/>
              <a:ext cx="880" cy="116"/>
            </a:xfrm>
            <a:prstGeom prst="rect">
              <a:avLst/>
            </a:prstGeom>
            <a:gradFill rotWithShape="0">
              <a:gsLst>
                <a:gs pos="0">
                  <a:srgbClr val="063DE8"/>
                </a:gs>
                <a:gs pos="100000">
                  <a:srgbClr val="063DE8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Network</a:t>
              </a:r>
              <a:endPara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328" y="2408"/>
              <a:ext cx="880" cy="116"/>
            </a:xfrm>
            <a:prstGeom prst="rect">
              <a:avLst/>
            </a:prstGeom>
            <a:gradFill rotWithShape="0">
              <a:gsLst>
                <a:gs pos="0">
                  <a:srgbClr val="063DE8"/>
                </a:gs>
                <a:gs pos="100000">
                  <a:srgbClr val="063DE8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Data Link</a:t>
              </a:r>
              <a:endPara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2328" y="2600"/>
              <a:ext cx="880" cy="116"/>
            </a:xfrm>
            <a:prstGeom prst="rect">
              <a:avLst/>
            </a:prstGeom>
            <a:gradFill rotWithShape="0">
              <a:gsLst>
                <a:gs pos="0">
                  <a:srgbClr val="063DE8"/>
                </a:gs>
                <a:gs pos="100000">
                  <a:srgbClr val="063DE8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Physical</a:t>
              </a:r>
              <a:endPara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736" y="1448"/>
              <a:ext cx="880" cy="116"/>
            </a:xfrm>
            <a:prstGeom prst="rect">
              <a:avLst/>
            </a:prstGeom>
            <a:gradFill rotWithShape="0">
              <a:gsLst>
                <a:gs pos="0">
                  <a:srgbClr val="063DE8"/>
                </a:gs>
                <a:gs pos="100000">
                  <a:srgbClr val="063DE8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Applications</a:t>
              </a:r>
              <a:endPara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3736" y="1640"/>
              <a:ext cx="880" cy="116"/>
            </a:xfrm>
            <a:prstGeom prst="rect">
              <a:avLst/>
            </a:prstGeom>
            <a:gradFill rotWithShape="0">
              <a:gsLst>
                <a:gs pos="0">
                  <a:srgbClr val="063DE8"/>
                </a:gs>
                <a:gs pos="100000">
                  <a:srgbClr val="063DE8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Presentations</a:t>
              </a:r>
              <a:endPara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736" y="1832"/>
              <a:ext cx="880" cy="116"/>
            </a:xfrm>
            <a:prstGeom prst="rect">
              <a:avLst/>
            </a:prstGeom>
            <a:gradFill rotWithShape="0">
              <a:gsLst>
                <a:gs pos="0">
                  <a:srgbClr val="063DE8"/>
                </a:gs>
                <a:gs pos="100000">
                  <a:srgbClr val="063DE8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Sessions</a:t>
              </a:r>
              <a:endPara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736" y="2024"/>
              <a:ext cx="880" cy="116"/>
            </a:xfrm>
            <a:prstGeom prst="rect">
              <a:avLst/>
            </a:prstGeom>
            <a:gradFill rotWithShape="0">
              <a:gsLst>
                <a:gs pos="0">
                  <a:srgbClr val="063DE8"/>
                </a:gs>
                <a:gs pos="100000">
                  <a:srgbClr val="063DE8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Transport</a:t>
              </a:r>
              <a:endPara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736" y="2216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063DE8"/>
                </a:gs>
                <a:gs pos="100000">
                  <a:srgbClr val="021245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736" y="2408"/>
              <a:ext cx="880" cy="116"/>
            </a:xfrm>
            <a:prstGeom prst="rect">
              <a:avLst/>
            </a:prstGeom>
            <a:gradFill rotWithShape="0">
              <a:gsLst>
                <a:gs pos="0">
                  <a:srgbClr val="063DE8"/>
                </a:gs>
                <a:gs pos="100000">
                  <a:srgbClr val="063DE8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Data Link</a:t>
              </a: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736" y="2600"/>
              <a:ext cx="880" cy="116"/>
            </a:xfrm>
            <a:prstGeom prst="rect">
              <a:avLst/>
            </a:prstGeom>
            <a:gradFill rotWithShape="0">
              <a:gsLst>
                <a:gs pos="0">
                  <a:srgbClr val="063DE8"/>
                </a:gs>
                <a:gs pos="100000">
                  <a:srgbClr val="063DE8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Physical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1976" y="2832"/>
              <a:ext cx="1584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600" b="1" i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Application Gateway</a:t>
              </a: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920" y="2792"/>
              <a:ext cx="3696" cy="40"/>
            </a:xfrm>
            <a:prstGeom prst="rect">
              <a:avLst/>
            </a:prstGeom>
            <a:gradFill rotWithShape="0">
              <a:gsLst>
                <a:gs pos="0">
                  <a:srgbClr val="009688"/>
                </a:gs>
                <a:gs pos="100000">
                  <a:srgbClr val="002D29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328" y="1448"/>
              <a:ext cx="880" cy="116"/>
            </a:xfrm>
            <a:prstGeom prst="rect">
              <a:avLst/>
            </a:prstGeom>
            <a:gradFill rotWithShape="0">
              <a:gsLst>
                <a:gs pos="0">
                  <a:srgbClr val="063DE8"/>
                </a:gs>
                <a:gs pos="100000">
                  <a:srgbClr val="063DE8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Applications</a:t>
              </a:r>
              <a:endPara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2328" y="1640"/>
              <a:ext cx="880" cy="116"/>
            </a:xfrm>
            <a:prstGeom prst="rect">
              <a:avLst/>
            </a:prstGeom>
            <a:gradFill rotWithShape="0">
              <a:gsLst>
                <a:gs pos="0">
                  <a:srgbClr val="063DE8"/>
                </a:gs>
                <a:gs pos="100000">
                  <a:srgbClr val="063DE8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Presentations</a:t>
              </a:r>
              <a:endPara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2328" y="1832"/>
              <a:ext cx="880" cy="116"/>
            </a:xfrm>
            <a:prstGeom prst="rect">
              <a:avLst/>
            </a:prstGeom>
            <a:gradFill rotWithShape="0">
              <a:gsLst>
                <a:gs pos="0">
                  <a:srgbClr val="063DE8"/>
                </a:gs>
                <a:gs pos="100000">
                  <a:srgbClr val="063DE8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Sessions</a:t>
              </a:r>
              <a:endPara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2328" y="2024"/>
              <a:ext cx="880" cy="116"/>
            </a:xfrm>
            <a:prstGeom prst="rect">
              <a:avLst/>
            </a:prstGeom>
            <a:gradFill rotWithShape="0">
              <a:gsLst>
                <a:gs pos="0">
                  <a:srgbClr val="063DE8"/>
                </a:gs>
                <a:gs pos="100000">
                  <a:srgbClr val="063DE8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Transport</a:t>
              </a:r>
              <a:endPara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3115" y="2262"/>
              <a:ext cx="1501" cy="7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920" y="2262"/>
              <a:ext cx="1469" cy="7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3111" y="1544"/>
              <a:ext cx="76" cy="798"/>
            </a:xfrm>
            <a:prstGeom prst="rect">
              <a:avLst/>
            </a:prstGeom>
            <a:gradFill rotWithShape="0">
              <a:gsLst>
                <a:gs pos="0">
                  <a:srgbClr val="FF0000">
                    <a:gamma/>
                    <a:shade val="29804"/>
                    <a:invGamma/>
                  </a:srgbClr>
                </a:gs>
                <a:gs pos="100000">
                  <a:srgbClr val="FF00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Oval 31"/>
            <p:cNvSpPr>
              <a:spLocks noChangeArrowheads="1"/>
            </p:cNvSpPr>
            <p:nvPr/>
          </p:nvSpPr>
          <p:spPr bwMode="auto">
            <a:xfrm>
              <a:off x="3087" y="1472"/>
              <a:ext cx="128" cy="128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69804"/>
                    <a:invGamma/>
                  </a:srgbClr>
                </a:gs>
              </a:gsLst>
              <a:lin ang="2700000" scaled="1"/>
            </a:gradFill>
            <a:ln w="12700">
              <a:solidFill>
                <a:schemeClr val="bg2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2352" y="1488"/>
              <a:ext cx="76" cy="798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29804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>
              <a:off x="2320" y="1472"/>
              <a:ext cx="128" cy="128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69804"/>
                    <a:invGamma/>
                  </a:srgbClr>
                </a:gs>
              </a:gsLst>
              <a:lin ang="2700000" scaled="1"/>
            </a:gradFill>
            <a:ln w="12700">
              <a:solidFill>
                <a:schemeClr val="bg2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1096" y="2218"/>
              <a:ext cx="52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Network</a:t>
              </a:r>
              <a:endPara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912" y="2216"/>
              <a:ext cx="52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Network</a:t>
              </a:r>
              <a:endPara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2343" y="2262"/>
              <a:ext cx="76" cy="8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4C0000"/>
                </a:gs>
              </a:gsLst>
              <a:path path="rect">
                <a:fillToRect r="100000" b="10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3113" y="2262"/>
              <a:ext cx="76" cy="8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4C0000"/>
                </a:gs>
              </a:gsLst>
              <a:path path="rect">
                <a:fillToRect l="100000" b="10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3187" y="2262"/>
              <a:ext cx="76" cy="8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4C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1752" y="888"/>
              <a:ext cx="576" cy="141"/>
            </a:xfrm>
            <a:prstGeom prst="rect">
              <a:avLst/>
            </a:prstGeom>
            <a:gradFill rotWithShape="0">
              <a:gsLst>
                <a:gs pos="0">
                  <a:srgbClr val="009688"/>
                </a:gs>
                <a:gs pos="100000">
                  <a:srgbClr val="009688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Telnet</a:t>
              </a:r>
              <a:endParaRPr lang="en-US" sz="16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3216" y="888"/>
              <a:ext cx="576" cy="141"/>
            </a:xfrm>
            <a:prstGeom prst="rect">
              <a:avLst/>
            </a:prstGeom>
            <a:gradFill rotWithShape="0">
              <a:gsLst>
                <a:gs pos="0">
                  <a:srgbClr val="009688"/>
                </a:gs>
                <a:gs pos="100000">
                  <a:srgbClr val="009688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HTTP</a:t>
              </a:r>
              <a:endParaRPr lang="en-US" sz="16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2552" y="888"/>
              <a:ext cx="432" cy="141"/>
            </a:xfrm>
            <a:prstGeom prst="rect">
              <a:avLst/>
            </a:prstGeom>
            <a:gradFill rotWithShape="0">
              <a:gsLst>
                <a:gs pos="0">
                  <a:srgbClr val="009688"/>
                </a:gs>
                <a:gs pos="100000">
                  <a:srgbClr val="009688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FTP</a:t>
              </a:r>
              <a:endParaRPr lang="en-US" sz="16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2704" y="1129"/>
              <a:ext cx="121" cy="295"/>
            </a:xfrm>
            <a:custGeom>
              <a:avLst/>
              <a:gdLst/>
              <a:ahLst/>
              <a:cxnLst>
                <a:cxn ang="0">
                  <a:pos x="89" y="88"/>
                </a:cxn>
                <a:cxn ang="0">
                  <a:pos x="120" y="88"/>
                </a:cxn>
                <a:cxn ang="0">
                  <a:pos x="60" y="0"/>
                </a:cxn>
                <a:cxn ang="0">
                  <a:pos x="1" y="88"/>
                </a:cxn>
                <a:cxn ang="0">
                  <a:pos x="30" y="88"/>
                </a:cxn>
                <a:cxn ang="0">
                  <a:pos x="30" y="210"/>
                </a:cxn>
                <a:cxn ang="0">
                  <a:pos x="0" y="210"/>
                </a:cxn>
                <a:cxn ang="0">
                  <a:pos x="58" y="294"/>
                </a:cxn>
                <a:cxn ang="0">
                  <a:pos x="119" y="210"/>
                </a:cxn>
                <a:cxn ang="0">
                  <a:pos x="89" y="211"/>
                </a:cxn>
                <a:cxn ang="0">
                  <a:pos x="89" y="88"/>
                </a:cxn>
              </a:cxnLst>
              <a:rect l="0" t="0" r="r" b="b"/>
              <a:pathLst>
                <a:path w="121" h="295">
                  <a:moveTo>
                    <a:pt x="89" y="88"/>
                  </a:moveTo>
                  <a:lnTo>
                    <a:pt x="120" y="88"/>
                  </a:lnTo>
                  <a:lnTo>
                    <a:pt x="60" y="0"/>
                  </a:lnTo>
                  <a:lnTo>
                    <a:pt x="1" y="88"/>
                  </a:lnTo>
                  <a:lnTo>
                    <a:pt x="30" y="88"/>
                  </a:lnTo>
                  <a:lnTo>
                    <a:pt x="30" y="210"/>
                  </a:lnTo>
                  <a:lnTo>
                    <a:pt x="0" y="210"/>
                  </a:lnTo>
                  <a:lnTo>
                    <a:pt x="58" y="294"/>
                  </a:lnTo>
                  <a:lnTo>
                    <a:pt x="119" y="210"/>
                  </a:lnTo>
                  <a:lnTo>
                    <a:pt x="89" y="211"/>
                  </a:lnTo>
                  <a:lnTo>
                    <a:pt x="89" y="88"/>
                  </a:lnTo>
                </a:path>
              </a:pathLst>
            </a:custGeom>
            <a:gradFill rotWithShape="0">
              <a:gsLst>
                <a:gs pos="0">
                  <a:srgbClr val="FF0000"/>
                </a:gs>
                <a:gs pos="50000">
                  <a:srgbClr val="FF0000">
                    <a:gamma/>
                    <a:shade val="60000"/>
                    <a:invGamma/>
                  </a:srgbClr>
                </a:gs>
                <a:gs pos="100000">
                  <a:srgbClr val="FF0000"/>
                </a:gs>
              </a:gsLst>
              <a:lin ang="5400000" scaled="1"/>
            </a:gradFill>
            <a:ln w="9525" cap="rnd">
              <a:noFill/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3144" y="1132"/>
              <a:ext cx="344" cy="290"/>
            </a:xfrm>
            <a:custGeom>
              <a:avLst/>
              <a:gdLst/>
              <a:ahLst/>
              <a:cxnLst>
                <a:cxn ang="0">
                  <a:pos x="295" y="79"/>
                </a:cxn>
                <a:cxn ang="0">
                  <a:pos x="315" y="103"/>
                </a:cxn>
                <a:cxn ang="0">
                  <a:pos x="343" y="0"/>
                </a:cxn>
                <a:cxn ang="0">
                  <a:pos x="239" y="11"/>
                </a:cxn>
                <a:cxn ang="0">
                  <a:pos x="257" y="34"/>
                </a:cxn>
                <a:cxn ang="0">
                  <a:pos x="44" y="212"/>
                </a:cxn>
                <a:cxn ang="0">
                  <a:pos x="25" y="189"/>
                </a:cxn>
                <a:cxn ang="0">
                  <a:pos x="0" y="289"/>
                </a:cxn>
                <a:cxn ang="0">
                  <a:pos x="104" y="282"/>
                </a:cxn>
                <a:cxn ang="0">
                  <a:pos x="83" y="258"/>
                </a:cxn>
                <a:cxn ang="0">
                  <a:pos x="295" y="79"/>
                </a:cxn>
              </a:cxnLst>
              <a:rect l="0" t="0" r="r" b="b"/>
              <a:pathLst>
                <a:path w="344" h="290">
                  <a:moveTo>
                    <a:pt x="295" y="79"/>
                  </a:moveTo>
                  <a:lnTo>
                    <a:pt x="315" y="103"/>
                  </a:lnTo>
                  <a:lnTo>
                    <a:pt x="343" y="0"/>
                  </a:lnTo>
                  <a:lnTo>
                    <a:pt x="239" y="11"/>
                  </a:lnTo>
                  <a:lnTo>
                    <a:pt x="257" y="34"/>
                  </a:lnTo>
                  <a:lnTo>
                    <a:pt x="44" y="212"/>
                  </a:lnTo>
                  <a:lnTo>
                    <a:pt x="25" y="189"/>
                  </a:lnTo>
                  <a:lnTo>
                    <a:pt x="0" y="289"/>
                  </a:lnTo>
                  <a:lnTo>
                    <a:pt x="104" y="282"/>
                  </a:lnTo>
                  <a:lnTo>
                    <a:pt x="83" y="258"/>
                  </a:lnTo>
                  <a:lnTo>
                    <a:pt x="295" y="79"/>
                  </a:lnTo>
                </a:path>
              </a:pathLst>
            </a:custGeom>
            <a:gradFill rotWithShape="0">
              <a:gsLst>
                <a:gs pos="0">
                  <a:srgbClr val="FF0000"/>
                </a:gs>
                <a:gs pos="50000">
                  <a:srgbClr val="FF0000">
                    <a:gamma/>
                    <a:shade val="69804"/>
                    <a:invGamma/>
                  </a:srgbClr>
                </a:gs>
                <a:gs pos="100000">
                  <a:srgbClr val="FF0000"/>
                </a:gs>
              </a:gsLst>
              <a:lin ang="18900000" scaled="1"/>
            </a:gradFill>
            <a:ln w="9525" cap="rnd">
              <a:noFill/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039" y="1132"/>
              <a:ext cx="344" cy="290"/>
            </a:xfrm>
            <a:custGeom>
              <a:avLst/>
              <a:gdLst/>
              <a:ahLst/>
              <a:cxnLst>
                <a:cxn ang="0">
                  <a:pos x="48" y="79"/>
                </a:cxn>
                <a:cxn ang="0">
                  <a:pos x="28" y="103"/>
                </a:cxn>
                <a:cxn ang="0">
                  <a:pos x="0" y="0"/>
                </a:cxn>
                <a:cxn ang="0">
                  <a:pos x="104" y="11"/>
                </a:cxn>
                <a:cxn ang="0">
                  <a:pos x="86" y="34"/>
                </a:cxn>
                <a:cxn ang="0">
                  <a:pos x="299" y="212"/>
                </a:cxn>
                <a:cxn ang="0">
                  <a:pos x="318" y="189"/>
                </a:cxn>
                <a:cxn ang="0">
                  <a:pos x="343" y="289"/>
                </a:cxn>
                <a:cxn ang="0">
                  <a:pos x="239" y="282"/>
                </a:cxn>
                <a:cxn ang="0">
                  <a:pos x="260" y="258"/>
                </a:cxn>
                <a:cxn ang="0">
                  <a:pos x="48" y="79"/>
                </a:cxn>
              </a:cxnLst>
              <a:rect l="0" t="0" r="r" b="b"/>
              <a:pathLst>
                <a:path w="344" h="290">
                  <a:moveTo>
                    <a:pt x="48" y="79"/>
                  </a:moveTo>
                  <a:lnTo>
                    <a:pt x="28" y="103"/>
                  </a:lnTo>
                  <a:lnTo>
                    <a:pt x="0" y="0"/>
                  </a:lnTo>
                  <a:lnTo>
                    <a:pt x="104" y="11"/>
                  </a:lnTo>
                  <a:lnTo>
                    <a:pt x="86" y="34"/>
                  </a:lnTo>
                  <a:lnTo>
                    <a:pt x="299" y="212"/>
                  </a:lnTo>
                  <a:lnTo>
                    <a:pt x="318" y="189"/>
                  </a:lnTo>
                  <a:lnTo>
                    <a:pt x="343" y="289"/>
                  </a:lnTo>
                  <a:lnTo>
                    <a:pt x="239" y="282"/>
                  </a:lnTo>
                  <a:lnTo>
                    <a:pt x="260" y="258"/>
                  </a:lnTo>
                  <a:lnTo>
                    <a:pt x="48" y="79"/>
                  </a:lnTo>
                </a:path>
              </a:pathLst>
            </a:custGeom>
            <a:gradFill rotWithShape="0">
              <a:gsLst>
                <a:gs pos="0">
                  <a:srgbClr val="FF0000"/>
                </a:gs>
                <a:gs pos="50000">
                  <a:srgbClr val="FF0000">
                    <a:gamma/>
                    <a:shade val="69804"/>
                    <a:invGamma/>
                  </a:srgbClr>
                </a:gs>
                <a:gs pos="100000">
                  <a:srgbClr val="FF0000"/>
                </a:gs>
              </a:gsLst>
              <a:lin ang="2700000" scaled="1"/>
            </a:gradFill>
            <a:ln w="9525" cap="rnd">
              <a:noFill/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pic>
          <p:nvPicPr>
            <p:cNvPr id="45" name="Picture 45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2" y="1552"/>
              <a:ext cx="592" cy="1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71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3474" y="381000"/>
            <a:ext cx="8887326" cy="607380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This is very effective, but can impose a performance degradation.</a:t>
            </a:r>
          </a:p>
          <a:p>
            <a:pPr>
              <a:buNone/>
            </a:pPr>
            <a:endParaRPr lang="en-US" sz="3200" dirty="0">
              <a:latin typeface="Baskerville Old Face" panose="02020602080505020303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057401"/>
            <a:ext cx="7270750" cy="3475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72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662" y="886327"/>
            <a:ext cx="9392653" cy="47203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All </a:t>
            </a:r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message entering or leaving the intranet pass through the firewall, which examines each message &amp; blocks those that do not meet the specified security criteria</a:t>
            </a:r>
            <a:r>
              <a:rPr lang="en-US" sz="32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>
              <a:solidFill>
                <a:srgbClr val="92D050"/>
              </a:solidFill>
              <a:latin typeface="Baskerville Old Face" panose="020206020805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A Firewall provides </a:t>
            </a:r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secure connectivity between networks(internal/external</a:t>
            </a:r>
            <a:r>
              <a:rPr lang="en-US" sz="32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).</a:t>
            </a:r>
            <a:endParaRPr lang="en-US" sz="3200" dirty="0">
              <a:solidFill>
                <a:srgbClr val="92D05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45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253" y="381000"/>
            <a:ext cx="9529010" cy="6073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Advantages of application gateway:-</a:t>
            </a:r>
          </a:p>
          <a:p>
            <a:endParaRPr lang="en-US" sz="3200" dirty="0">
              <a:latin typeface="Baskerville Old Face" panose="02020602080505020303" pitchFamily="18" charset="0"/>
            </a:endParaRPr>
          </a:p>
          <a:p>
            <a:pPr marL="1010412" lvl="1" indent="-571500">
              <a:buFont typeface="+mj-lt"/>
              <a:buAutoNum type="romanLcPeriod"/>
            </a:pPr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Less complex filter rules</a:t>
            </a:r>
          </a:p>
          <a:p>
            <a:pPr marL="1010412" lvl="1" indent="-571500">
              <a:buFont typeface="+mj-lt"/>
              <a:buAutoNum type="romanLcPeriod"/>
            </a:pPr>
            <a:endParaRPr lang="en-US" sz="3200" dirty="0">
              <a:solidFill>
                <a:srgbClr val="92D050"/>
              </a:solidFill>
              <a:latin typeface="Baskerville Old Face" panose="02020602080505020303" pitchFamily="18" charset="0"/>
            </a:endParaRPr>
          </a:p>
          <a:p>
            <a:pPr marL="1010412" lvl="1" indent="-571500">
              <a:buFont typeface="+mj-lt"/>
              <a:buAutoNum type="romanLcPeriod"/>
            </a:pPr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Cost effectiveness</a:t>
            </a:r>
          </a:p>
          <a:p>
            <a:pPr marL="1010412" lvl="1" indent="-571500">
              <a:buFont typeface="+mj-lt"/>
              <a:buAutoNum type="romanLcPeriod"/>
            </a:pPr>
            <a:endParaRPr lang="en-US" sz="3200" dirty="0">
              <a:solidFill>
                <a:srgbClr val="92D050"/>
              </a:solidFill>
              <a:latin typeface="Baskerville Old Face" panose="02020602080505020303" pitchFamily="18" charset="0"/>
            </a:endParaRPr>
          </a:p>
          <a:p>
            <a:pPr marL="1010412" lvl="1" indent="-571500">
              <a:buFont typeface="+mj-lt"/>
              <a:buAutoNum type="romanLcPeriod"/>
            </a:pPr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Robust authentication &amp; logging facility</a:t>
            </a:r>
          </a:p>
          <a:p>
            <a:pPr marL="1010412" lvl="1" indent="-571500">
              <a:buFont typeface="+mj-lt"/>
              <a:buAutoNum type="romanLcPeriod"/>
            </a:pPr>
            <a:endParaRPr lang="en-US" sz="3200" dirty="0">
              <a:solidFill>
                <a:srgbClr val="92D050"/>
              </a:solidFill>
              <a:latin typeface="Baskerville Old Face" panose="02020602080505020303" pitchFamily="18" charset="0"/>
            </a:endParaRPr>
          </a:p>
          <a:p>
            <a:pPr marL="1010412" lvl="1" indent="-571500">
              <a:buFont typeface="+mj-lt"/>
              <a:buAutoNum type="romanLcPeriod"/>
            </a:pPr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Proxy authenticates only those services for w</a:t>
            </a:r>
            <a:r>
              <a:rPr lang="en-US" sz="32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hich </a:t>
            </a:r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it is configured/installed.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494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67494"/>
            <a:ext cx="8229600" cy="723106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Circuit-level </a:t>
            </a:r>
            <a:r>
              <a:rPr lang="en-US" sz="60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G</a:t>
            </a:r>
            <a:r>
              <a:rPr lang="en-US" sz="60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ateway</a:t>
            </a:r>
            <a:endParaRPr lang="en-US" sz="60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21336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It is a stand alone application.</a:t>
            </a:r>
          </a:p>
          <a:p>
            <a:r>
              <a:rPr lang="en-US" sz="28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It does not permit end-to-end TCP connection. it sets up 2 TCP connection:-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Between itself and a TCP user on an inner host.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Between itself and a TCP user on an outer host.</a:t>
            </a:r>
          </a:p>
          <a:p>
            <a:pPr>
              <a:buNone/>
            </a:pPr>
            <a:endParaRPr lang="en-US" sz="2800" dirty="0">
              <a:latin typeface="Baskerville Old Face" panose="02020602080505020303" pitchFamily="18" charset="0"/>
            </a:endParaRPr>
          </a:p>
        </p:txBody>
      </p:sp>
      <p:pic>
        <p:nvPicPr>
          <p:cNvPr id="29" name="Picture 4" descr="circuitlevelgatew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3758" y="3982451"/>
            <a:ext cx="8153400" cy="229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46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67494"/>
            <a:ext cx="8229600" cy="723106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Bastion </a:t>
            </a:r>
            <a:r>
              <a:rPr lang="en-US" sz="60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Host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4820653"/>
            <a:ext cx="9288379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Bastion host is a special purpose computer on a network specifically designed and configured to withstand attacks</a:t>
            </a:r>
            <a:r>
              <a:rPr lang="en-US" sz="32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.</a:t>
            </a:r>
            <a:endParaRPr lang="en-US" sz="3200" dirty="0">
              <a:latin typeface="Baskerville Old Face" panose="02020602080505020303" pitchFamily="18" charset="0"/>
            </a:endParaRPr>
          </a:p>
          <a:p>
            <a:pPr>
              <a:buNone/>
            </a:pPr>
            <a:endParaRPr lang="en-US" sz="3200" dirty="0">
              <a:latin typeface="Baskerville Old Face" panose="02020602080505020303" pitchFamily="18" charset="0"/>
            </a:endParaRPr>
          </a:p>
        </p:txBody>
      </p:sp>
      <p:pic>
        <p:nvPicPr>
          <p:cNvPr id="6" name="Picture 8" descr="bastion host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1147" y="1467853"/>
            <a:ext cx="8077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440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063" y="762000"/>
            <a:ext cx="9216190" cy="527785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It generally hosts a single application, provides platform for application gateway and circuit-level gateway.</a:t>
            </a:r>
          </a:p>
          <a:p>
            <a:pPr>
              <a:buNone/>
            </a:pPr>
            <a:endParaRPr lang="en-US" sz="3200" dirty="0">
              <a:solidFill>
                <a:srgbClr val="92D050"/>
              </a:solidFill>
              <a:latin typeface="Baskerville Old Face" panose="02020602080505020303" pitchFamily="18" charset="0"/>
            </a:endParaRPr>
          </a:p>
          <a:p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It supports limited/specific applications to reduce the threat to the computer.</a:t>
            </a:r>
          </a:p>
          <a:p>
            <a:pPr>
              <a:buNone/>
            </a:pPr>
            <a:endParaRPr lang="en-US" sz="3200" dirty="0">
              <a:solidFill>
                <a:srgbClr val="92D050"/>
              </a:solidFill>
              <a:latin typeface="Baskerville Old Face" panose="02020602080505020303" pitchFamily="18" charset="0"/>
            </a:endParaRPr>
          </a:p>
          <a:p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Include application-Telnet, SMTP, </a:t>
            </a:r>
            <a:r>
              <a:rPr lang="en-US" sz="32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FTP</a:t>
            </a:r>
            <a:r>
              <a:rPr lang="en-US" sz="3200" dirty="0">
                <a:latin typeface="Baskerville Old Face" panose="02020602080505020303" pitchFamily="18" charset="0"/>
              </a:rPr>
              <a:t>.</a:t>
            </a:r>
            <a:endParaRPr lang="en-US" sz="3200" dirty="0">
              <a:solidFill>
                <a:srgbClr val="92D05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39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789" y="267494"/>
            <a:ext cx="9910011" cy="799306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What a personal firewall can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64632"/>
            <a:ext cx="6713621" cy="414287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Stop hackers from accessing your computer</a:t>
            </a:r>
            <a:r>
              <a:rPr lang="en-US" sz="28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.</a:t>
            </a:r>
            <a:endParaRPr lang="en-US" sz="2800" dirty="0">
              <a:solidFill>
                <a:srgbClr val="92D050"/>
              </a:solidFill>
              <a:latin typeface="Baskerville Old Face" panose="02020602080505020303" pitchFamily="18" charset="0"/>
            </a:endParaRPr>
          </a:p>
          <a:p>
            <a:r>
              <a:rPr lang="en-US" sz="28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Protect your personal information</a:t>
            </a:r>
            <a:r>
              <a:rPr lang="en-US" sz="28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.</a:t>
            </a:r>
            <a:endParaRPr lang="en-US" sz="2800" dirty="0">
              <a:solidFill>
                <a:srgbClr val="92D050"/>
              </a:solidFill>
              <a:latin typeface="Baskerville Old Face" panose="02020602080505020303" pitchFamily="18" charset="0"/>
            </a:endParaRPr>
          </a:p>
          <a:p>
            <a:r>
              <a:rPr lang="en-US" sz="28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Blocks “pop up” ads and certain cookies</a:t>
            </a:r>
            <a:r>
              <a:rPr lang="en-US" sz="28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.</a:t>
            </a:r>
            <a:endParaRPr lang="en-US" sz="2800" dirty="0">
              <a:solidFill>
                <a:srgbClr val="92D050"/>
              </a:solidFill>
              <a:latin typeface="Baskerville Old Face" panose="02020602080505020303" pitchFamily="18" charset="0"/>
            </a:endParaRPr>
          </a:p>
          <a:p>
            <a:r>
              <a:rPr lang="en-US" sz="28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Determines which programs can access the internet</a:t>
            </a:r>
            <a:r>
              <a:rPr lang="en-US" sz="28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.</a:t>
            </a:r>
            <a:endParaRPr lang="en-US" sz="2800" dirty="0">
              <a:solidFill>
                <a:srgbClr val="92D050"/>
              </a:solidFill>
              <a:latin typeface="Baskerville Old Face" panose="02020602080505020303" pitchFamily="18" charset="0"/>
            </a:endParaRPr>
          </a:p>
          <a:p>
            <a:r>
              <a:rPr lang="en-US" sz="28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Block invalid packets.</a:t>
            </a:r>
          </a:p>
        </p:txBody>
      </p:sp>
      <p:pic>
        <p:nvPicPr>
          <p:cNvPr id="5" name="Picture 6" descr="musc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0" y="1295400"/>
            <a:ext cx="2057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20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126" y="152400"/>
            <a:ext cx="9019674" cy="106680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What a personal firewall can not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495" y="1195137"/>
            <a:ext cx="8763000" cy="5334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Cannot prevent e-mail</a:t>
            </a:r>
          </a:p>
          <a:p>
            <a:pPr>
              <a:buNone/>
            </a:pPr>
            <a:r>
              <a:rPr lang="en-US" sz="24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	 viruses</a:t>
            </a:r>
          </a:p>
          <a:p>
            <a:pPr lvl="2">
              <a:buNone/>
            </a:pPr>
            <a:r>
              <a:rPr lang="en-US" sz="24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-only an antivirus product </a:t>
            </a:r>
          </a:p>
          <a:p>
            <a:pPr lvl="2">
              <a:buNone/>
            </a:pPr>
            <a:r>
              <a:rPr lang="en-US" sz="24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with update definitions </a:t>
            </a:r>
          </a:p>
          <a:p>
            <a:pPr lvl="2">
              <a:buNone/>
            </a:pPr>
            <a:r>
              <a:rPr lang="en-US" sz="24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can prevent e-mail viruses.</a:t>
            </a:r>
          </a:p>
          <a:p>
            <a:pPr lvl="2">
              <a:buNone/>
            </a:pPr>
            <a:endParaRPr lang="en-US" sz="2400" dirty="0">
              <a:solidFill>
                <a:srgbClr val="92D050"/>
              </a:solidFill>
              <a:latin typeface="Baskerville Old Face" panose="02020602080505020303" pitchFamily="18" charset="0"/>
            </a:endParaRPr>
          </a:p>
          <a:p>
            <a:r>
              <a:rPr lang="en-US" sz="24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After setting it initially,</a:t>
            </a:r>
          </a:p>
          <a:p>
            <a:pPr>
              <a:buNone/>
            </a:pPr>
            <a:r>
              <a:rPr lang="en-US" sz="24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	 you cannot forget about it</a:t>
            </a:r>
          </a:p>
          <a:p>
            <a:pPr lvl="2">
              <a:buNone/>
            </a:pPr>
            <a:r>
              <a:rPr lang="en-US" sz="24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-The firewall will require</a:t>
            </a:r>
          </a:p>
          <a:p>
            <a:pPr lvl="2">
              <a:buNone/>
            </a:pPr>
            <a:r>
              <a:rPr lang="en-US" sz="24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 periodic updates to the rule sets and the software itself.</a:t>
            </a:r>
          </a:p>
        </p:txBody>
      </p:sp>
      <p:pic>
        <p:nvPicPr>
          <p:cNvPr id="10" name="Picture 6" descr="ju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68979" y="1203158"/>
            <a:ext cx="3886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23"/>
          <p:cNvSpPr txBox="1">
            <a:spLocks noChangeArrowheads="1"/>
          </p:cNvSpPr>
          <p:nvPr/>
        </p:nvSpPr>
        <p:spPr bwMode="auto">
          <a:xfrm rot="20242809">
            <a:off x="6701287" y="2684586"/>
            <a:ext cx="10203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Deadly</a:t>
            </a: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 rot="1264363">
            <a:off x="9236584" y="2531044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Virus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10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67494"/>
            <a:ext cx="8229600" cy="875506"/>
          </a:xfrm>
        </p:spPr>
        <p:txBody>
          <a:bodyPr/>
          <a:lstStyle/>
          <a:p>
            <a:pPr algn="ctr"/>
            <a:r>
              <a:rPr lang="en-US" sz="5400" b="1" dirty="0">
                <a:solidFill>
                  <a:schemeClr val="bg1"/>
                </a:solidFill>
                <a:effectLst/>
                <a:latin typeface="Baskerville Old Face" panose="02020602080505020303" pitchFamily="18" charset="0"/>
              </a:rPr>
              <a:t>Manufacturing </a:t>
            </a:r>
            <a:r>
              <a:rPr lang="en-US" sz="5400" b="1" dirty="0" smtClean="0">
                <a:solidFill>
                  <a:schemeClr val="bg1"/>
                </a:solidFill>
                <a:effectLst/>
                <a:latin typeface="Baskerville Old Face" panose="02020602080505020303" pitchFamily="18" charset="0"/>
              </a:rPr>
              <a:t>Companies </a:t>
            </a:r>
            <a:endParaRPr lang="en-US" sz="5400" b="1" dirty="0">
              <a:solidFill>
                <a:schemeClr val="bg1"/>
              </a:solidFill>
              <a:effectLst/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4368" y="1584158"/>
            <a:ext cx="8229600" cy="408271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Cisco system, Inc</a:t>
            </a:r>
            <a:r>
              <a:rPr lang="en-US" sz="28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.</a:t>
            </a:r>
            <a:endParaRPr lang="en-US" sz="2800" dirty="0">
              <a:solidFill>
                <a:srgbClr val="92D050"/>
              </a:solidFill>
              <a:latin typeface="Baskerville Old Face" panose="020206020805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Nortel networks </a:t>
            </a:r>
            <a:r>
              <a:rPr lang="en-US" sz="28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corporation</a:t>
            </a:r>
            <a:endParaRPr lang="en-US" sz="2800" dirty="0">
              <a:solidFill>
                <a:srgbClr val="92D050"/>
              </a:solidFill>
              <a:latin typeface="Baskerville Old Face" panose="020206020805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Juniper networks, Inc</a:t>
            </a:r>
            <a:r>
              <a:rPr lang="en-US" sz="28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.</a:t>
            </a:r>
            <a:endParaRPr lang="en-US" sz="2800" dirty="0">
              <a:solidFill>
                <a:srgbClr val="92D050"/>
              </a:solidFill>
              <a:latin typeface="Baskerville Old Face" panose="020206020805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MacAfee, Inc</a:t>
            </a:r>
            <a:r>
              <a:rPr lang="en-US" sz="28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.</a:t>
            </a:r>
            <a:endParaRPr lang="en-US" sz="2800" dirty="0">
              <a:solidFill>
                <a:srgbClr val="92D050"/>
              </a:solidFill>
              <a:latin typeface="Baskerville Old Face" panose="020206020805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3com corporation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Citrix systems, Inc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92D05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0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914400"/>
          </a:xfrm>
        </p:spPr>
        <p:txBody>
          <a:bodyPr/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Why need of </a:t>
            </a:r>
            <a:r>
              <a:rPr lang="en-US" sz="60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Firewall</a:t>
            </a:r>
            <a:endParaRPr lang="en-US" sz="60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115" y="1371600"/>
            <a:ext cx="6533147" cy="508320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To protect confidential information from those who do not explicitly need to access </a:t>
            </a:r>
            <a:r>
              <a:rPr lang="en-US" sz="32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it.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92D050"/>
              </a:solidFill>
              <a:latin typeface="Baskerville Old Face" panose="020206020805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To </a:t>
            </a:r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protect our network &amp; its resources from malicious users &amp; accidents that originate outside of our network.</a:t>
            </a:r>
          </a:p>
        </p:txBody>
      </p:sp>
      <p:pic>
        <p:nvPicPr>
          <p:cNvPr id="4" name="Picture 4" descr="Windows_Firew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864642" y="1628273"/>
            <a:ext cx="3200400" cy="3962400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2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/>
          <a:lstStyle/>
          <a:p>
            <a:pPr algn="ctr"/>
            <a:r>
              <a:rPr lang="en-US" sz="6000" b="1" dirty="0">
                <a:solidFill>
                  <a:schemeClr val="bg1"/>
                </a:solidFill>
                <a:effectLst/>
                <a:latin typeface="Baskerville Old Face" panose="02020602080505020303" pitchFamily="18" charset="0"/>
              </a:rPr>
              <a:t>Types of </a:t>
            </a:r>
            <a:r>
              <a:rPr lang="en-US" sz="6000" b="1" dirty="0" smtClean="0">
                <a:solidFill>
                  <a:schemeClr val="bg1"/>
                </a:solidFill>
                <a:effectLst/>
                <a:latin typeface="Baskerville Old Face" panose="02020602080505020303" pitchFamily="18" charset="0"/>
              </a:rPr>
              <a:t>Firewall</a:t>
            </a:r>
            <a:endParaRPr lang="en-US" sz="6000" b="1" dirty="0">
              <a:solidFill>
                <a:schemeClr val="bg1"/>
              </a:solidFill>
              <a:effectLst/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600200"/>
            <a:ext cx="8229600" cy="3886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Hardware F</a:t>
            </a:r>
            <a:r>
              <a:rPr lang="en-US" sz="32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irewall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92D050"/>
              </a:solidFill>
              <a:latin typeface="Baskerville Old Face" panose="020206020805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Software </a:t>
            </a:r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F</a:t>
            </a:r>
            <a:r>
              <a:rPr lang="en-US" sz="32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irewall</a:t>
            </a:r>
            <a:endParaRPr lang="en-US" sz="3200" dirty="0">
              <a:solidFill>
                <a:srgbClr val="92D05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67494"/>
            <a:ext cx="8229600" cy="1027906"/>
          </a:xfrm>
        </p:spPr>
        <p:txBody>
          <a:bodyPr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Hardware </a:t>
            </a:r>
            <a:r>
              <a:rPr lang="en-US" sz="60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F</a:t>
            </a:r>
            <a:r>
              <a:rPr lang="en-US" sz="60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irewall</a:t>
            </a:r>
            <a:endParaRPr lang="en-US" sz="60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495" y="1524000"/>
            <a:ext cx="6292516" cy="493080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It is a physical device.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92D050"/>
              </a:solidFill>
              <a:latin typeface="Baskerville Old Face" panose="020206020805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It can be installed between the modem and computer.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92D050"/>
              </a:solidFill>
              <a:latin typeface="Baskerville Old Face" panose="020206020805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It can be incorporated into a broadband router being used to share the internet connection.</a:t>
            </a:r>
          </a:p>
        </p:txBody>
      </p:sp>
      <p:pic>
        <p:nvPicPr>
          <p:cNvPr id="4" name="Picture 4" descr="hardware firewall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24273" y="1656347"/>
            <a:ext cx="2933700" cy="3962400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0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772" y="733927"/>
            <a:ext cx="8229600" cy="47163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Protect an entire network.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92D050"/>
              </a:solidFill>
              <a:latin typeface="Baskerville Old Face" panose="020206020805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Usually more expensive, header to configure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92D050"/>
              </a:solidFill>
              <a:latin typeface="Baskerville Old Face" panose="020206020805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E.g.- Cisco pix, netscreen, watchfuard etc.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59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558" y="152400"/>
            <a:ext cx="9444789" cy="914400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Hardware </a:t>
            </a:r>
            <a:r>
              <a:rPr lang="en-US" sz="60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Firewall-Advantages</a:t>
            </a:r>
            <a:endParaRPr lang="en-US" sz="60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1758" y="1347536"/>
            <a:ext cx="8754979" cy="53118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Uses very little system resources.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More secure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Enhanced security control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Dedicated hardware firewalls are typically more reliable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Easy to disable or remove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Work independently of associated computer system.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2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224589"/>
            <a:ext cx="10242884" cy="91440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Hardware </a:t>
            </a:r>
            <a:r>
              <a:rPr lang="en-US" sz="60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Firewall-Disadvantages</a:t>
            </a:r>
            <a:endParaRPr lang="en-US" sz="60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1969" y="1359568"/>
            <a:ext cx="8229600" cy="46802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Install process is more demanding both physically and mentally.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Takes up physical work space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More expensive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Harder to upgrade and repair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960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67494"/>
            <a:ext cx="8229600" cy="1027906"/>
          </a:xfrm>
        </p:spPr>
        <p:txBody>
          <a:bodyPr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Software </a:t>
            </a:r>
            <a:r>
              <a:rPr lang="en-US" sz="60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F</a:t>
            </a:r>
            <a:r>
              <a:rPr lang="en-US" sz="60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irewall</a:t>
            </a:r>
            <a:endParaRPr lang="en-US" sz="60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810" y="1884947"/>
            <a:ext cx="6352674" cy="351723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It is a software application</a:t>
            </a:r>
            <a:r>
              <a:rPr lang="en-US" sz="32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.</a:t>
            </a:r>
          </a:p>
          <a:p>
            <a:endParaRPr lang="en-US" sz="3200" dirty="0">
              <a:solidFill>
                <a:srgbClr val="92D050"/>
              </a:solidFill>
              <a:latin typeface="Baskerville Old Face" panose="02020602080505020303" pitchFamily="18" charset="0"/>
            </a:endParaRPr>
          </a:p>
          <a:p>
            <a:r>
              <a:rPr lang="en-US" sz="3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It is installed onto the computer system that you wish to </a:t>
            </a:r>
            <a:r>
              <a:rPr lang="en-US" sz="32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protect.</a:t>
            </a:r>
          </a:p>
        </p:txBody>
      </p:sp>
      <p:pic>
        <p:nvPicPr>
          <p:cNvPr id="5" name="Picture 4" descr="software firewall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-347"/>
          <a:stretch/>
        </p:blipFill>
        <p:spPr bwMode="auto">
          <a:xfrm>
            <a:off x="7575883" y="1592179"/>
            <a:ext cx="2506579" cy="3473115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40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21. Firewall</Template>
  <TotalTime>0</TotalTime>
  <Words>810</Words>
  <Application>Microsoft Office PowerPoint</Application>
  <PresentationFormat>Widescreen</PresentationFormat>
  <Paragraphs>196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Baskerville Old Face</vt:lpstr>
      <vt:lpstr>Calibri</vt:lpstr>
      <vt:lpstr>Century Gothic</vt:lpstr>
      <vt:lpstr>Times New Roman</vt:lpstr>
      <vt:lpstr>Wingdings</vt:lpstr>
      <vt:lpstr>Wingdings 3</vt:lpstr>
      <vt:lpstr>Ion</vt:lpstr>
      <vt:lpstr>Firewall</vt:lpstr>
      <vt:lpstr>PowerPoint Presentation</vt:lpstr>
      <vt:lpstr>Why need of Firewall</vt:lpstr>
      <vt:lpstr>Types of Firewall</vt:lpstr>
      <vt:lpstr>Hardware Firewall</vt:lpstr>
      <vt:lpstr>PowerPoint Presentation</vt:lpstr>
      <vt:lpstr>Hardware Firewall-Advantages</vt:lpstr>
      <vt:lpstr>Hardware Firewall-Disadvantages</vt:lpstr>
      <vt:lpstr>Software Firewall</vt:lpstr>
      <vt:lpstr>PowerPoint Presentation</vt:lpstr>
      <vt:lpstr>Software Firewall-Advantages</vt:lpstr>
      <vt:lpstr>Software Firewall-Disadvantages</vt:lpstr>
      <vt:lpstr>Types of Firewall Technique</vt:lpstr>
      <vt:lpstr>Packet filter</vt:lpstr>
      <vt:lpstr>PowerPoint Presentation</vt:lpstr>
      <vt:lpstr>PowerPoint Presentation</vt:lpstr>
      <vt:lpstr>Application gateway/proxy server/proxy application gateway</vt:lpstr>
      <vt:lpstr>PowerPoint Presentation</vt:lpstr>
      <vt:lpstr>PowerPoint Presentation</vt:lpstr>
      <vt:lpstr>PowerPoint Presentation</vt:lpstr>
      <vt:lpstr>Circuit-level Gateway</vt:lpstr>
      <vt:lpstr>Bastion Host</vt:lpstr>
      <vt:lpstr>PowerPoint Presentation</vt:lpstr>
      <vt:lpstr>What a personal firewall can do</vt:lpstr>
      <vt:lpstr>What a personal firewall can not do</vt:lpstr>
      <vt:lpstr>Manufacturing Companies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</dc:title>
  <dc:creator>s ram</dc:creator>
  <cp:lastModifiedBy>s ram</cp:lastModifiedBy>
  <cp:revision>1</cp:revision>
  <dcterms:created xsi:type="dcterms:W3CDTF">2022-09-18T07:47:47Z</dcterms:created>
  <dcterms:modified xsi:type="dcterms:W3CDTF">2022-09-18T07:48:19Z</dcterms:modified>
</cp:coreProperties>
</file>