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handoutMasterIdLst>
    <p:handoutMasterId r:id="rId14"/>
  </p:handoutMasterIdLst>
  <p:sldIdLst>
    <p:sldId id="257" r:id="rId2"/>
    <p:sldId id="258" r:id="rId3"/>
    <p:sldId id="259" r:id="rId4"/>
    <p:sldId id="260" r:id="rId5"/>
    <p:sldId id="261" r:id="rId6"/>
    <p:sldId id="268" r:id="rId7"/>
    <p:sldId id="270" r:id="rId8"/>
    <p:sldId id="264" r:id="rId9"/>
    <p:sldId id="265" r:id="rId10"/>
    <p:sldId id="266"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4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E6E81-424B-49D5-AECC-512D5AEFAC99}" type="datetimeFigureOut">
              <a:rPr lang="en-US" smtClean="0"/>
              <a:t>18-Sep-22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Satyam Mishra</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DACCF-D47A-4A1F-ADE0-68F86C6906CA}" type="slidenum">
              <a:rPr lang="en-US" smtClean="0"/>
              <a:t>‹#›</a:t>
            </a:fld>
            <a:endParaRPr lang="en-US"/>
          </a:p>
        </p:txBody>
      </p:sp>
    </p:spTree>
    <p:extLst>
      <p:ext uri="{BB962C8B-B14F-4D97-AF65-F5344CB8AC3E}">
        <p14:creationId xmlns:p14="http://schemas.microsoft.com/office/powerpoint/2010/main" val="11076640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2A6FC-363F-4088-A98C-0E631CB2D317}"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Satyam Mishra</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A0333-0221-480F-959F-FF6B61468A37}" type="slidenum">
              <a:rPr lang="en-US" smtClean="0"/>
              <a:t>‹#›</a:t>
            </a:fld>
            <a:endParaRPr lang="en-US"/>
          </a:p>
        </p:txBody>
      </p:sp>
    </p:spTree>
    <p:extLst>
      <p:ext uri="{BB962C8B-B14F-4D97-AF65-F5344CB8AC3E}">
        <p14:creationId xmlns:p14="http://schemas.microsoft.com/office/powerpoint/2010/main" val="214944252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72D4C3-B1F6-4CB9-8399-A183D9CB209B}" type="datetime1">
              <a:rPr lang="en-US" smtClean="0"/>
              <a:t>18-Sep-22</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dirty="0" smtClean="0"/>
              <a:t>Satyam Mishra</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C102304-F6A5-486E-8779-CA9DA4F760B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7491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B71389-7C91-4FBD-9111-58E0584B0267}"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DC102304-F6A5-486E-8779-CA9DA4F760B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306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42FE4B-CDC5-4558-AB26-0EE656C16095}"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DC102304-F6A5-486E-8779-CA9DA4F760B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085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19BB19-0FF5-4DFA-9597-C19000E89C7D}"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DC102304-F6A5-486E-8779-CA9DA4F760B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715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3589-EEC8-4928-9A3E-F024F60ADDFE}"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DC102304-F6A5-486E-8779-CA9DA4F760B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884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280D2E-5B7A-471E-8AD8-90A7FC8D1806}"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DC102304-F6A5-486E-8779-CA9DA4F760B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45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1F99BD-9C27-4AF7-822F-3BF3CC475EC1}" type="datetime1">
              <a:rPr lang="en-US" smtClean="0"/>
              <a:t>18-Sep-22</a:t>
            </a:fld>
            <a:endParaRPr lang="en-US"/>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9" name="Slide Number Placeholder 8"/>
          <p:cNvSpPr>
            <a:spLocks noGrp="1"/>
          </p:cNvSpPr>
          <p:nvPr>
            <p:ph type="sldNum" sz="quarter" idx="12"/>
          </p:nvPr>
        </p:nvSpPr>
        <p:spPr/>
        <p:txBody>
          <a:bodyPr/>
          <a:lstStyle/>
          <a:p>
            <a:fld id="{DC102304-F6A5-486E-8779-CA9DA4F760B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1817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4FEFE0-6414-41D3-9C3A-F6779D573DBE}"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DC102304-F6A5-486E-8779-CA9DA4F760B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809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01796-77A5-4AFE-8DC8-F3D1ADCB8DCB}" type="datetime1">
              <a:rPr lang="en-US" smtClean="0"/>
              <a:t>18-Sep-22</a:t>
            </a:fld>
            <a:endParaRPr lang="en-US"/>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4" name="Slide Number Placeholder 3"/>
          <p:cNvSpPr>
            <a:spLocks noGrp="1"/>
          </p:cNvSpPr>
          <p:nvPr>
            <p:ph type="sldNum" sz="quarter" idx="12"/>
          </p:nvPr>
        </p:nvSpPr>
        <p:spPr/>
        <p:txBody>
          <a:bodyPr/>
          <a:lstStyle/>
          <a:p>
            <a:fld id="{DC102304-F6A5-486E-8779-CA9DA4F760BB}" type="slidenum">
              <a:rPr lang="en-US" smtClean="0"/>
              <a:t>‹#›</a:t>
            </a:fld>
            <a:endParaRPr lang="en-US"/>
          </a:p>
        </p:txBody>
      </p:sp>
    </p:spTree>
    <p:extLst>
      <p:ext uri="{BB962C8B-B14F-4D97-AF65-F5344CB8AC3E}">
        <p14:creationId xmlns:p14="http://schemas.microsoft.com/office/powerpoint/2010/main" val="113672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136FBA-1E8F-4F3B-A20A-F74D05073350}"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DC102304-F6A5-486E-8779-CA9DA4F760B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036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9CD122E-A6C2-4301-8A02-859A962B4200}" type="datetime1">
              <a:rPr lang="en-US" smtClean="0"/>
              <a:t>18-Sep-22</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DC102304-F6A5-486E-8779-CA9DA4F760B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171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7D10592-BF8A-4BB8-8C85-E74E02286C6A}" type="datetime1">
              <a:rPr lang="en-US" smtClean="0"/>
              <a:t>18-Sep-22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smtClean="0"/>
              <a:t>Satyam Mishra</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C102304-F6A5-486E-8779-CA9DA4F760B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98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8634664" y="-12032"/>
            <a:ext cx="3581400" cy="6858000"/>
            <a:chOff x="5562600" y="0"/>
            <a:chExt cx="3581400" cy="6858000"/>
          </a:xfrm>
        </p:grpSpPr>
        <p:pic>
          <p:nvPicPr>
            <p:cNvPr id="9" name="Picture 8" descr="extranet_06.gif"/>
            <p:cNvPicPr>
              <a:picLocks noChangeAspect="1"/>
            </p:cNvPicPr>
            <p:nvPr/>
          </p:nvPicPr>
          <p:blipFill>
            <a:blip r:embed="rId2"/>
            <a:srcRect l="7576" b="67797"/>
            <a:stretch>
              <a:fillRect/>
            </a:stretch>
          </p:blipFill>
          <p:spPr>
            <a:xfrm flipH="1">
              <a:off x="5562600" y="0"/>
              <a:ext cx="3581400" cy="2362200"/>
            </a:xfrm>
            <a:prstGeom prst="rect">
              <a:avLst/>
            </a:prstGeom>
          </p:spPr>
        </p:pic>
        <p:pic>
          <p:nvPicPr>
            <p:cNvPr id="6" name="Picture 5" descr="extranet_06.gif"/>
            <p:cNvPicPr>
              <a:picLocks noChangeAspect="1"/>
            </p:cNvPicPr>
            <p:nvPr/>
          </p:nvPicPr>
          <p:blipFill>
            <a:blip r:embed="rId2"/>
            <a:srcRect l="7576"/>
            <a:stretch>
              <a:fillRect/>
            </a:stretch>
          </p:blipFill>
          <p:spPr>
            <a:xfrm flipH="1">
              <a:off x="5562600" y="2362200"/>
              <a:ext cx="3581400" cy="4495800"/>
            </a:xfrm>
            <a:prstGeom prst="rect">
              <a:avLst/>
            </a:prstGeom>
          </p:spPr>
        </p:pic>
      </p:grpSp>
      <p:sp>
        <p:nvSpPr>
          <p:cNvPr id="2" name="Title 1"/>
          <p:cNvSpPr>
            <a:spLocks noGrp="1"/>
          </p:cNvSpPr>
          <p:nvPr>
            <p:ph type="ctrTitle"/>
          </p:nvPr>
        </p:nvSpPr>
        <p:spPr>
          <a:xfrm>
            <a:off x="3340768" y="1744585"/>
            <a:ext cx="6629400" cy="1317625"/>
          </a:xfrm>
          <a:solidFill>
            <a:schemeClr val="tx2">
              <a:lumMod val="40000"/>
              <a:lumOff val="60000"/>
            </a:schemeClr>
          </a:solidFill>
          <a:ln w="19050">
            <a:solidFill>
              <a:schemeClr val="accent1"/>
            </a:solidFill>
          </a:ln>
        </p:spPr>
        <p:txBody>
          <a:bodyPr>
            <a:noAutofit/>
          </a:bodyPr>
          <a:lstStyle/>
          <a:p>
            <a:r>
              <a:rPr lang="en-US" sz="4000" dirty="0">
                <a:latin typeface="BankGothic Md BT" pitchFamily="34" charset="0"/>
              </a:rPr>
              <a:t>Internet, Intranet and Extranet</a:t>
            </a:r>
          </a:p>
        </p:txBody>
      </p:sp>
      <p:pic>
        <p:nvPicPr>
          <p:cNvPr id="5" name="Picture 4" descr="Collaboration.png"/>
          <p:cNvPicPr>
            <a:picLocks noChangeAspect="1"/>
          </p:cNvPicPr>
          <p:nvPr/>
        </p:nvPicPr>
        <p:blipFill>
          <a:blip r:embed="rId3"/>
          <a:srcRect r="63265"/>
          <a:stretch>
            <a:fillRect/>
          </a:stretch>
        </p:blipFill>
        <p:spPr>
          <a:xfrm>
            <a:off x="1660357" y="673772"/>
            <a:ext cx="1524000" cy="2819400"/>
          </a:xfrm>
          <a:prstGeom prst="rect">
            <a:avLst/>
          </a:prstGeom>
        </p:spPr>
      </p:pic>
      <p:pic>
        <p:nvPicPr>
          <p:cNvPr id="2050" name="Picture 2" descr="Image result for extran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554" y="3667375"/>
            <a:ext cx="6581775" cy="24193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18774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par>
                          <p:cTn id="12" fill="hold">
                            <p:stCondLst>
                              <p:cond delay="5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2"/>
                                        </p:tgtEl>
                                        <p:attrNameLst>
                                          <p:attrName>style.visibility</p:attrName>
                                        </p:attrNameLst>
                                      </p:cBhvr>
                                      <p:to>
                                        <p:strVal val="visible"/>
                                      </p:to>
                                    </p:set>
                                    <p:anim calcmode="discrete" valueType="clr">
                                      <p:cBhvr override="childStyle">
                                        <p:cTn id="15"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gtEl>
                                        <p:attrNameLst>
                                          <p:attrName>fillcolor</p:attrName>
                                        </p:attrNameLst>
                                      </p:cBhvr>
                                      <p:tavLst>
                                        <p:tav tm="0">
                                          <p:val>
                                            <p:clrVal>
                                              <a:schemeClr val="accent2"/>
                                            </p:clrVal>
                                          </p:val>
                                        </p:tav>
                                        <p:tav tm="50000">
                                          <p:val>
                                            <p:clrVal>
                                              <a:schemeClr val="hlink"/>
                                            </p:clrVal>
                                          </p:val>
                                        </p:tav>
                                      </p:tavLst>
                                    </p:anim>
                                    <p:set>
                                      <p:cBhvr>
                                        <p:cTn id="17" dur="80"/>
                                        <p:tgtEl>
                                          <p:spTgt spid="2"/>
                                        </p:tgtEl>
                                        <p:attrNameLst>
                                          <p:attrName>fill.type</p:attrName>
                                        </p:attrNameLst>
                                      </p:cBhvr>
                                      <p:to>
                                        <p:strVal val="solid"/>
                                      </p:to>
                                    </p:set>
                                  </p:childTnLst>
                                </p:cTn>
                              </p:par>
                            </p:childTnLst>
                          </p:cTn>
                        </p:par>
                        <p:par>
                          <p:cTn id="18" fill="hold">
                            <p:stCondLst>
                              <p:cond delay="1660"/>
                            </p:stCondLst>
                            <p:childTnLst>
                              <p:par>
                                <p:cTn id="19" presetID="34"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from="(-#ppt_w/2)" to="(#ppt_x)" calcmode="lin" valueType="num">
                                      <p:cBhvr>
                                        <p:cTn id="21" dur="600" fill="hold">
                                          <p:stCondLst>
                                            <p:cond delay="0"/>
                                          </p:stCondLst>
                                        </p:cTn>
                                        <p:tgtEl>
                                          <p:spTgt spid="11"/>
                                        </p:tgtEl>
                                        <p:attrNameLst>
                                          <p:attrName>ppt_x</p:attrName>
                                        </p:attrNameLst>
                                      </p:cBhvr>
                                    </p:anim>
                                    <p:anim from="0" to="-1.0" calcmode="lin" valueType="num">
                                      <p:cBhvr>
                                        <p:cTn id="22" dur="200" decel="50000" autoRev="1" fill="hold">
                                          <p:stCondLst>
                                            <p:cond delay="600"/>
                                          </p:stCondLst>
                                        </p:cTn>
                                        <p:tgtEl>
                                          <p:spTgt spid="11"/>
                                        </p:tgtEl>
                                        <p:attrNameLst>
                                          <p:attrName>xshear</p:attrName>
                                        </p:attrNameLst>
                                      </p:cBhvr>
                                    </p:anim>
                                    <p:animScale>
                                      <p:cBhvr>
                                        <p:cTn id="23" dur="200" decel="100000" autoRev="1" fill="hold">
                                          <p:stCondLst>
                                            <p:cond delay="600"/>
                                          </p:stCondLst>
                                        </p:cTn>
                                        <p:tgtEl>
                                          <p:spTgt spid="11"/>
                                        </p:tgtEl>
                                      </p:cBhvr>
                                      <p:from x="100000" y="100000"/>
                                      <p:to x="80000" y="100000"/>
                                    </p:animScale>
                                    <p:anim by="(#ppt_h/3+#ppt_w*0.1)" calcmode="lin" valueType="num">
                                      <p:cBhvr additive="sum">
                                        <p:cTn id="24" dur="200" decel="100000" autoRev="1" fill="hold">
                                          <p:stCondLst>
                                            <p:cond delay="600"/>
                                          </p:stCondLst>
                                        </p:cTn>
                                        <p:tgtEl>
                                          <p:spTgt spid="11"/>
                                        </p:tgtEl>
                                        <p:attrNameLst>
                                          <p:attrName>ppt_x</p:attrName>
                                        </p:attrNameLst>
                                      </p:cBhvr>
                                    </p:anim>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fade">
                                      <p:cBhvr>
                                        <p:cTn id="29" dur="2000"/>
                                        <p:tgtEl>
                                          <p:spTgt spid="2050"/>
                                        </p:tgtEl>
                                      </p:cBhvr>
                                    </p:animEffect>
                                    <p:anim calcmode="lin" valueType="num">
                                      <p:cBhvr>
                                        <p:cTn id="30" dur="2000" fill="hold"/>
                                        <p:tgtEl>
                                          <p:spTgt spid="2050"/>
                                        </p:tgtEl>
                                        <p:attrNameLst>
                                          <p:attrName>ppt_w</p:attrName>
                                        </p:attrNameLst>
                                      </p:cBhvr>
                                      <p:tavLst>
                                        <p:tav tm="0" fmla="#ppt_w*sin(2.5*pi*$)">
                                          <p:val>
                                            <p:fltVal val="0"/>
                                          </p:val>
                                        </p:tav>
                                        <p:tav tm="100000">
                                          <p:val>
                                            <p:fltVal val="1"/>
                                          </p:val>
                                        </p:tav>
                                      </p:tavLst>
                                    </p:anim>
                                    <p:anim calcmode="lin" valueType="num">
                                      <p:cBhvr>
                                        <p:cTn id="31"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tranet_06.gif"/>
          <p:cNvPicPr>
            <a:picLocks noChangeAspect="1"/>
          </p:cNvPicPr>
          <p:nvPr/>
        </p:nvPicPr>
        <p:blipFill>
          <a:blip r:embed="rId2"/>
          <a:srcRect l="7576" b="67797"/>
          <a:stretch>
            <a:fillRect/>
          </a:stretch>
        </p:blipFill>
        <p:spPr>
          <a:xfrm flipH="1">
            <a:off x="8891339" y="12032"/>
            <a:ext cx="3284621" cy="1817024"/>
          </a:xfrm>
          <a:prstGeom prst="rect">
            <a:avLst/>
          </a:prstGeom>
        </p:spPr>
      </p:pic>
      <p:pic>
        <p:nvPicPr>
          <p:cNvPr id="6" name="Picture 5" descr="Collaboration.png"/>
          <p:cNvPicPr>
            <a:picLocks noChangeAspect="1"/>
          </p:cNvPicPr>
          <p:nvPr/>
        </p:nvPicPr>
        <p:blipFill>
          <a:blip r:embed="rId3" cstate="print"/>
          <a:srcRect r="63265"/>
          <a:stretch>
            <a:fillRect/>
          </a:stretch>
        </p:blipFill>
        <p:spPr>
          <a:xfrm>
            <a:off x="717873" y="-24064"/>
            <a:ext cx="1086858" cy="1849832"/>
          </a:xfrm>
          <a:prstGeom prst="rect">
            <a:avLst/>
          </a:prstGeom>
        </p:spPr>
      </p:pic>
      <p:sp>
        <p:nvSpPr>
          <p:cNvPr id="2" name="Title 1"/>
          <p:cNvSpPr>
            <a:spLocks noGrp="1"/>
          </p:cNvSpPr>
          <p:nvPr>
            <p:ph type="title"/>
          </p:nvPr>
        </p:nvSpPr>
        <p:spPr>
          <a:xfrm>
            <a:off x="1854344" y="921435"/>
            <a:ext cx="8229600" cy="914400"/>
          </a:xfrm>
        </p:spPr>
        <p:txBody>
          <a:bodyPr>
            <a:normAutofit/>
          </a:bodyPr>
          <a:lstStyle/>
          <a:p>
            <a:r>
              <a:rPr lang="en-US" sz="3600" dirty="0">
                <a:latin typeface="BankGothic Md BT" pitchFamily="34" charset="0"/>
              </a:rPr>
              <a:t>Types of Extranet</a:t>
            </a:r>
          </a:p>
        </p:txBody>
      </p:sp>
      <p:sp>
        <p:nvSpPr>
          <p:cNvPr id="3" name="Content Placeholder 2"/>
          <p:cNvSpPr>
            <a:spLocks noGrp="1"/>
          </p:cNvSpPr>
          <p:nvPr>
            <p:ph idx="1"/>
          </p:nvPr>
        </p:nvSpPr>
        <p:spPr>
          <a:xfrm>
            <a:off x="1280837" y="2061475"/>
            <a:ext cx="10305573" cy="4387451"/>
          </a:xfrm>
        </p:spPr>
        <p:txBody>
          <a:bodyPr>
            <a:noAutofit/>
          </a:bodyPr>
          <a:lstStyle/>
          <a:p>
            <a:pPr algn="just"/>
            <a:r>
              <a:rPr lang="en-US" b="1" dirty="0">
                <a:latin typeface="Browallia New" pitchFamily="34" charset="-34"/>
                <a:cs typeface="Browallia New" pitchFamily="34" charset="-34"/>
              </a:rPr>
              <a:t>Public Network Extranet</a:t>
            </a:r>
          </a:p>
          <a:p>
            <a:pPr algn="just">
              <a:buNone/>
            </a:pPr>
            <a:r>
              <a:rPr lang="en-US" dirty="0">
                <a:latin typeface="Browallia New" pitchFamily="34" charset="-34"/>
                <a:cs typeface="Browallia New" pitchFamily="34" charset="-34"/>
              </a:rPr>
              <a:t>		exists when an organization allows  the public to access its intranet from any public network. Security is an issue in this configuration, because a public network does not provide any security protection</a:t>
            </a:r>
            <a:r>
              <a:rPr lang="en-US" dirty="0" smtClean="0">
                <a:latin typeface="Browallia New" pitchFamily="34" charset="-34"/>
                <a:cs typeface="Browallia New" pitchFamily="34" charset="-34"/>
              </a:rPr>
              <a:t>.</a:t>
            </a:r>
          </a:p>
          <a:p>
            <a:pPr algn="just">
              <a:buNone/>
            </a:pPr>
            <a:endParaRPr lang="en-US" dirty="0">
              <a:latin typeface="Browallia New" pitchFamily="34" charset="-34"/>
              <a:cs typeface="Browallia New" pitchFamily="34" charset="-34"/>
            </a:endParaRPr>
          </a:p>
          <a:p>
            <a:pPr algn="just"/>
            <a:r>
              <a:rPr lang="en-US" b="1" dirty="0">
                <a:latin typeface="Browallia New" pitchFamily="34" charset="-34"/>
                <a:cs typeface="Browallia New" pitchFamily="34" charset="-34"/>
              </a:rPr>
              <a:t>Private Network Extranet</a:t>
            </a:r>
          </a:p>
          <a:p>
            <a:pPr algn="just">
              <a:buNone/>
            </a:pPr>
            <a:r>
              <a:rPr lang="en-US" dirty="0">
                <a:latin typeface="Browallia New" pitchFamily="34" charset="-34"/>
                <a:cs typeface="Browallia New" pitchFamily="34" charset="-34"/>
              </a:rPr>
              <a:t>		Is a private, leased-line connection bet. Two companies that physically connects their intranets to one another. The single advantage of this is Security. The single largest drawback is Cost</a:t>
            </a:r>
            <a:r>
              <a:rPr lang="en-US" dirty="0" smtClean="0">
                <a:latin typeface="Browallia New" pitchFamily="34" charset="-34"/>
                <a:cs typeface="Browallia New" pitchFamily="34" charset="-34"/>
              </a:rPr>
              <a:t>.</a:t>
            </a:r>
            <a:endParaRPr lang="en-US" dirty="0">
              <a:latin typeface="Browallia New" pitchFamily="34" charset="-34"/>
              <a:cs typeface="Browallia New" pitchFamily="34" charset="-34"/>
            </a:endParaRPr>
          </a:p>
        </p:txBody>
      </p:sp>
      <p:sp>
        <p:nvSpPr>
          <p:cNvPr id="7" name="Footer Placeholder 6"/>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53053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7" presetClass="entr" presetSubtype="0" fill="hold" grpId="0" nodeType="clickEffect">
                                  <p:stCondLst>
                                    <p:cond delay="0"/>
                                  </p:stCondLst>
                                  <p:iterate type="lt">
                                    <p:tmPct val="50000"/>
                                  </p:iterate>
                                  <p:childTnLst>
                                    <p:set>
                                      <p:cBhvr>
                                        <p:cTn id="15" dur="1" fill="hold">
                                          <p:stCondLst>
                                            <p:cond delay="0"/>
                                          </p:stCondLst>
                                        </p:cTn>
                                        <p:tgtEl>
                                          <p:spTgt spid="2"/>
                                        </p:tgtEl>
                                        <p:attrNameLst>
                                          <p:attrName>style.visibility</p:attrName>
                                        </p:attrNameLst>
                                      </p:cBhvr>
                                      <p:to>
                                        <p:strVal val="visible"/>
                                      </p:to>
                                    </p:set>
                                    <p:anim calcmode="discrete" valueType="clr">
                                      <p:cBhvr override="childStyle">
                                        <p:cTn id="16"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
                                        </p:tgtEl>
                                        <p:attrNameLst>
                                          <p:attrName>fillcolor</p:attrName>
                                        </p:attrNameLst>
                                      </p:cBhvr>
                                      <p:tavLst>
                                        <p:tav tm="0">
                                          <p:val>
                                            <p:clrVal>
                                              <a:schemeClr val="accent2"/>
                                            </p:clrVal>
                                          </p:val>
                                        </p:tav>
                                        <p:tav tm="50000">
                                          <p:val>
                                            <p:clrVal>
                                              <a:schemeClr val="hlink"/>
                                            </p:clrVal>
                                          </p:val>
                                        </p:tav>
                                      </p:tavLst>
                                    </p:anim>
                                    <p:set>
                                      <p:cBhvr>
                                        <p:cTn id="18" dur="80"/>
                                        <p:tgtEl>
                                          <p:spTgt spid="2"/>
                                        </p:tgtEl>
                                        <p:attrNameLst>
                                          <p:attrName>fill.type</p:attrName>
                                        </p:attrNameLst>
                                      </p:cBhvr>
                                      <p:to>
                                        <p:strVal val="solid"/>
                                      </p:to>
                                    </p:set>
                                  </p:childTnLst>
                                </p:cTn>
                              </p:par>
                            </p:childTnLst>
                          </p:cTn>
                        </p:par>
                        <p:par>
                          <p:cTn id="19" fill="hold">
                            <p:stCondLst>
                              <p:cond delay="640"/>
                            </p:stCondLst>
                            <p:childTnLst>
                              <p:par>
                                <p:cTn id="20" presetID="54" presetClass="entr" presetSubtype="0" accel="10000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strVal val="#ppt_w*0.05"/>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anim calcmode="lin" valueType="num">
                                      <p:cBhvr>
                                        <p:cTn id="24" dur="500" fill="hold"/>
                                        <p:tgtEl>
                                          <p:spTgt spid="5"/>
                                        </p:tgtEl>
                                        <p:attrNameLst>
                                          <p:attrName>ppt_x</p:attrName>
                                        </p:attrNameLst>
                                      </p:cBhvr>
                                      <p:tavLst>
                                        <p:tav tm="0">
                                          <p:val>
                                            <p:strVal val="#ppt_x-.2"/>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Effect transition="in" filter="fade">
                                      <p:cBhvr>
                                        <p:cTn id="26" dur="500"/>
                                        <p:tgtEl>
                                          <p:spTgt spid="5"/>
                                        </p:tgtEl>
                                      </p:cBhvr>
                                    </p:animEffect>
                                  </p:childTnLst>
                                </p:cTn>
                              </p:par>
                            </p:childTnLst>
                          </p:cTn>
                        </p:par>
                        <p:par>
                          <p:cTn id="27" fill="hold">
                            <p:stCondLst>
                              <p:cond delay="1140"/>
                            </p:stCondLst>
                            <p:childTnLst>
                              <p:par>
                                <p:cTn id="28" presetID="58" presetClass="entr" presetSubtype="0" accel="100000" fill="hold" nodeType="after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p:cTn id="30"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31"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3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34" dur="500"/>
                                        <p:tgtEl>
                                          <p:spTgt spid="3">
                                            <p:txEl>
                                              <p:pRg st="0" end="0"/>
                                            </p:txEl>
                                          </p:spTgt>
                                        </p:tgtEl>
                                      </p:cBhvr>
                                    </p:animEffect>
                                  </p:childTnLst>
                                </p:cTn>
                              </p:par>
                              <p:par>
                                <p:cTn id="35" presetID="58" presetClass="entr" presetSubtype="0" accel="100000"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38"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3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41" dur="500"/>
                                        <p:tgtEl>
                                          <p:spTgt spid="3">
                                            <p:txEl>
                                              <p:pRg st="1" end="1"/>
                                            </p:txEl>
                                          </p:spTgt>
                                        </p:tgtEl>
                                      </p:cBhvr>
                                    </p:animEffect>
                                  </p:childTnLst>
                                </p:cTn>
                              </p:par>
                            </p:childTnLst>
                          </p:cTn>
                        </p:par>
                        <p:par>
                          <p:cTn id="42" fill="hold">
                            <p:stCondLst>
                              <p:cond delay="1640"/>
                            </p:stCondLst>
                            <p:childTnLst>
                              <p:par>
                                <p:cTn id="43" presetID="58" presetClass="entr" presetSubtype="0" accel="100000" fill="hold" nodeType="after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p:cTn id="45"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46"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49" dur="500"/>
                                        <p:tgtEl>
                                          <p:spTgt spid="3">
                                            <p:txEl>
                                              <p:pRg st="3" end="3"/>
                                            </p:txEl>
                                          </p:spTgt>
                                        </p:tgtEl>
                                      </p:cBhvr>
                                    </p:animEffect>
                                  </p:childTnLst>
                                </p:cTn>
                              </p:par>
                              <p:par>
                                <p:cTn id="50" presetID="58" presetClass="entr" presetSubtype="0" accel="100000"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p:cTn id="52"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53"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5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5"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5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tranet_06.gif"/>
          <p:cNvPicPr>
            <a:picLocks noChangeAspect="1"/>
          </p:cNvPicPr>
          <p:nvPr/>
        </p:nvPicPr>
        <p:blipFill>
          <a:blip r:embed="rId2"/>
          <a:srcRect l="7576" b="67797"/>
          <a:stretch>
            <a:fillRect/>
          </a:stretch>
        </p:blipFill>
        <p:spPr>
          <a:xfrm flipH="1">
            <a:off x="8891339" y="12032"/>
            <a:ext cx="3284621" cy="1817024"/>
          </a:xfrm>
          <a:prstGeom prst="rect">
            <a:avLst/>
          </a:prstGeom>
        </p:spPr>
      </p:pic>
      <p:pic>
        <p:nvPicPr>
          <p:cNvPr id="6" name="Picture 5" descr="Collaboration.png"/>
          <p:cNvPicPr>
            <a:picLocks noChangeAspect="1"/>
          </p:cNvPicPr>
          <p:nvPr/>
        </p:nvPicPr>
        <p:blipFill>
          <a:blip r:embed="rId3" cstate="print"/>
          <a:srcRect r="63265"/>
          <a:stretch>
            <a:fillRect/>
          </a:stretch>
        </p:blipFill>
        <p:spPr>
          <a:xfrm>
            <a:off x="717873" y="-24064"/>
            <a:ext cx="1086858" cy="1849832"/>
          </a:xfrm>
          <a:prstGeom prst="rect">
            <a:avLst/>
          </a:prstGeom>
        </p:spPr>
      </p:pic>
      <p:sp>
        <p:nvSpPr>
          <p:cNvPr id="2" name="Title 1"/>
          <p:cNvSpPr>
            <a:spLocks noGrp="1"/>
          </p:cNvSpPr>
          <p:nvPr>
            <p:ph type="title"/>
          </p:nvPr>
        </p:nvSpPr>
        <p:spPr>
          <a:xfrm>
            <a:off x="1854344" y="921435"/>
            <a:ext cx="8229600" cy="914400"/>
          </a:xfrm>
        </p:spPr>
        <p:txBody>
          <a:bodyPr>
            <a:normAutofit/>
          </a:bodyPr>
          <a:lstStyle/>
          <a:p>
            <a:r>
              <a:rPr lang="en-US" sz="3600" dirty="0">
                <a:latin typeface="BankGothic Md BT" pitchFamily="34" charset="0"/>
              </a:rPr>
              <a:t>Types of Extranet</a:t>
            </a:r>
          </a:p>
        </p:txBody>
      </p:sp>
      <p:sp>
        <p:nvSpPr>
          <p:cNvPr id="3" name="Content Placeholder 2"/>
          <p:cNvSpPr>
            <a:spLocks noGrp="1"/>
          </p:cNvSpPr>
          <p:nvPr>
            <p:ph idx="1"/>
          </p:nvPr>
        </p:nvSpPr>
        <p:spPr>
          <a:xfrm>
            <a:off x="1280838" y="2061475"/>
            <a:ext cx="4975583" cy="4387451"/>
          </a:xfrm>
        </p:spPr>
        <p:txBody>
          <a:bodyPr>
            <a:noAutofit/>
          </a:bodyPr>
          <a:lstStyle/>
          <a:p>
            <a:pPr algn="just"/>
            <a:r>
              <a:rPr lang="en-US" b="1" dirty="0">
                <a:latin typeface="Browallia New" pitchFamily="34" charset="-34"/>
                <a:cs typeface="Browallia New" pitchFamily="34" charset="-34"/>
              </a:rPr>
              <a:t>Virtual Private Network (VPN)</a:t>
            </a:r>
          </a:p>
          <a:p>
            <a:pPr algn="just">
              <a:buNone/>
            </a:pPr>
            <a:r>
              <a:rPr lang="en-US" dirty="0">
                <a:latin typeface="Browallia New" pitchFamily="34" charset="-34"/>
                <a:cs typeface="Browallia New" pitchFamily="34" charset="-34"/>
              </a:rPr>
              <a:t>		is a network that uses public networks and their protocols to send sensitive data to partners, customers, suppliers, and employees by using system called “tunneling”. Tunnels are private passage ways through the public internet that provide secure transmission from one extranet partner to another.</a:t>
            </a:r>
          </a:p>
          <a:p>
            <a:pPr algn="just"/>
            <a:endParaRPr lang="en-US" dirty="0">
              <a:latin typeface="Browallia New" pitchFamily="34" charset="-34"/>
              <a:cs typeface="Browallia New" pitchFamily="34" charset="-34"/>
            </a:endParaRPr>
          </a:p>
        </p:txBody>
      </p:sp>
      <p:pic>
        <p:nvPicPr>
          <p:cNvPr id="7" name="Picture 6" descr="27-e2f1349dba.jpg"/>
          <p:cNvPicPr>
            <a:picLocks noChangeAspect="1"/>
          </p:cNvPicPr>
          <p:nvPr/>
        </p:nvPicPr>
        <p:blipFill>
          <a:blip r:embed="rId4"/>
          <a:stretch>
            <a:fillRect/>
          </a:stretch>
        </p:blipFill>
        <p:spPr>
          <a:xfrm>
            <a:off x="6376735" y="2045367"/>
            <a:ext cx="5582653" cy="3757461"/>
          </a:xfrm>
          <a:prstGeom prst="rect">
            <a:avLst/>
          </a:prstGeom>
        </p:spPr>
      </p:pic>
      <p:sp>
        <p:nvSpPr>
          <p:cNvPr id="8" name="Footer Placeholder 7"/>
          <p:cNvSpPr>
            <a:spLocks noGrp="1"/>
          </p:cNvSpPr>
          <p:nvPr>
            <p:ph type="ftr" sz="quarter" idx="11"/>
          </p:nvPr>
        </p:nvSpPr>
        <p:spPr>
          <a:xfrm>
            <a:off x="1804731" y="157532"/>
            <a:ext cx="5938836" cy="309201"/>
          </a:xfrm>
        </p:spPr>
        <p:txBody>
          <a:bodyPr/>
          <a:lstStyle/>
          <a:p>
            <a:r>
              <a:rPr lang="en-US" dirty="0" smtClean="0"/>
              <a:t>Satyam Mishra</a:t>
            </a:r>
            <a:endParaRPr lang="en-US" dirty="0"/>
          </a:p>
        </p:txBody>
      </p:sp>
    </p:spTree>
    <p:extLst>
      <p:ext uri="{BB962C8B-B14F-4D97-AF65-F5344CB8AC3E}">
        <p14:creationId xmlns:p14="http://schemas.microsoft.com/office/powerpoint/2010/main" val="123131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7" presetClass="entr" presetSubtype="0" fill="hold" grpId="0" nodeType="clickEffect">
                                  <p:stCondLst>
                                    <p:cond delay="0"/>
                                  </p:stCondLst>
                                  <p:iterate type="lt">
                                    <p:tmPct val="50000"/>
                                  </p:iterate>
                                  <p:childTnLst>
                                    <p:set>
                                      <p:cBhvr>
                                        <p:cTn id="15" dur="1" fill="hold">
                                          <p:stCondLst>
                                            <p:cond delay="0"/>
                                          </p:stCondLst>
                                        </p:cTn>
                                        <p:tgtEl>
                                          <p:spTgt spid="2"/>
                                        </p:tgtEl>
                                        <p:attrNameLst>
                                          <p:attrName>style.visibility</p:attrName>
                                        </p:attrNameLst>
                                      </p:cBhvr>
                                      <p:to>
                                        <p:strVal val="visible"/>
                                      </p:to>
                                    </p:set>
                                    <p:anim calcmode="discrete" valueType="clr">
                                      <p:cBhvr override="childStyle">
                                        <p:cTn id="16"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
                                        </p:tgtEl>
                                        <p:attrNameLst>
                                          <p:attrName>fillcolor</p:attrName>
                                        </p:attrNameLst>
                                      </p:cBhvr>
                                      <p:tavLst>
                                        <p:tav tm="0">
                                          <p:val>
                                            <p:clrVal>
                                              <a:schemeClr val="accent2"/>
                                            </p:clrVal>
                                          </p:val>
                                        </p:tav>
                                        <p:tav tm="50000">
                                          <p:val>
                                            <p:clrVal>
                                              <a:schemeClr val="hlink"/>
                                            </p:clrVal>
                                          </p:val>
                                        </p:tav>
                                      </p:tavLst>
                                    </p:anim>
                                    <p:set>
                                      <p:cBhvr>
                                        <p:cTn id="18" dur="80"/>
                                        <p:tgtEl>
                                          <p:spTgt spid="2"/>
                                        </p:tgtEl>
                                        <p:attrNameLst>
                                          <p:attrName>fill.type</p:attrName>
                                        </p:attrNameLst>
                                      </p:cBhvr>
                                      <p:to>
                                        <p:strVal val="solid"/>
                                      </p:to>
                                    </p:set>
                                  </p:childTnLst>
                                </p:cTn>
                              </p:par>
                            </p:childTnLst>
                          </p:cTn>
                        </p:par>
                        <p:par>
                          <p:cTn id="19" fill="hold">
                            <p:stCondLst>
                              <p:cond delay="640"/>
                            </p:stCondLst>
                            <p:childTnLst>
                              <p:par>
                                <p:cTn id="20" presetID="54" presetClass="entr" presetSubtype="0" accel="10000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strVal val="#ppt_w*0.05"/>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anim calcmode="lin" valueType="num">
                                      <p:cBhvr>
                                        <p:cTn id="24" dur="500" fill="hold"/>
                                        <p:tgtEl>
                                          <p:spTgt spid="5"/>
                                        </p:tgtEl>
                                        <p:attrNameLst>
                                          <p:attrName>ppt_x</p:attrName>
                                        </p:attrNameLst>
                                      </p:cBhvr>
                                      <p:tavLst>
                                        <p:tav tm="0">
                                          <p:val>
                                            <p:strVal val="#ppt_x-.2"/>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Effect transition="in" filter="fade">
                                      <p:cBhvr>
                                        <p:cTn id="26" dur="500"/>
                                        <p:tgtEl>
                                          <p:spTgt spid="5"/>
                                        </p:tgtEl>
                                      </p:cBhvr>
                                    </p:animEffect>
                                  </p:childTnLst>
                                </p:cTn>
                              </p:par>
                            </p:childTnLst>
                          </p:cTn>
                        </p:par>
                        <p:par>
                          <p:cTn id="27" fill="hold">
                            <p:stCondLst>
                              <p:cond delay="1140"/>
                            </p:stCondLst>
                            <p:childTnLst>
                              <p:par>
                                <p:cTn id="28" presetID="58" presetClass="entr" presetSubtype="0" accel="100000" fill="hold" nodeType="after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p:cTn id="30"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31"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3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34" dur="500"/>
                                        <p:tgtEl>
                                          <p:spTgt spid="3">
                                            <p:txEl>
                                              <p:pRg st="0" end="0"/>
                                            </p:txEl>
                                          </p:spTgt>
                                        </p:tgtEl>
                                      </p:cBhvr>
                                    </p:animEffect>
                                  </p:childTnLst>
                                </p:cTn>
                              </p:par>
                            </p:childTnLst>
                          </p:cTn>
                        </p:par>
                        <p:par>
                          <p:cTn id="35" fill="hold">
                            <p:stCondLst>
                              <p:cond delay="1640"/>
                            </p:stCondLst>
                            <p:childTnLst>
                              <p:par>
                                <p:cTn id="36" presetID="58" presetClass="entr" presetSubtype="0" accel="100000" fill="hold" nodeType="after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 calcmode="lin" valueType="num">
                                      <p:cBhvr>
                                        <p:cTn id="38"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39"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4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1"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42" dur="500"/>
                                        <p:tgtEl>
                                          <p:spTgt spid="3">
                                            <p:txEl>
                                              <p:pRg st="1" end="1"/>
                                            </p:txEl>
                                          </p:spTgt>
                                        </p:tgtEl>
                                      </p:cBhvr>
                                    </p:animEffect>
                                  </p:childTnLst>
                                </p:cTn>
                              </p:par>
                            </p:childTnLst>
                          </p:cTn>
                        </p:par>
                        <p:par>
                          <p:cTn id="43" fill="hold">
                            <p:stCondLst>
                              <p:cond delay="2140"/>
                            </p:stCondLst>
                            <p:childTnLst>
                              <p:par>
                                <p:cTn id="44" presetID="30"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800" decel="100000"/>
                                        <p:tgtEl>
                                          <p:spTgt spid="7"/>
                                        </p:tgtEl>
                                      </p:cBhvr>
                                    </p:animEffect>
                                    <p:anim calcmode="lin" valueType="num">
                                      <p:cBhvr>
                                        <p:cTn id="47" dur="800" decel="100000" fill="hold"/>
                                        <p:tgtEl>
                                          <p:spTgt spid="7"/>
                                        </p:tgtEl>
                                        <p:attrNameLst>
                                          <p:attrName>style.rotation</p:attrName>
                                        </p:attrNameLst>
                                      </p:cBhvr>
                                      <p:tavLst>
                                        <p:tav tm="0">
                                          <p:val>
                                            <p:fltVal val="-90"/>
                                          </p:val>
                                        </p:tav>
                                        <p:tav tm="100000">
                                          <p:val>
                                            <p:fltVal val="0"/>
                                          </p:val>
                                        </p:tav>
                                      </p:tavLst>
                                    </p:anim>
                                    <p:anim calcmode="lin" valueType="num">
                                      <p:cBhvr>
                                        <p:cTn id="48" dur="800" decel="100000" fill="hold"/>
                                        <p:tgtEl>
                                          <p:spTgt spid="7"/>
                                        </p:tgtEl>
                                        <p:attrNameLst>
                                          <p:attrName>ppt_x</p:attrName>
                                        </p:attrNameLst>
                                      </p:cBhvr>
                                      <p:tavLst>
                                        <p:tav tm="0">
                                          <p:val>
                                            <p:strVal val="#ppt_x+0.4"/>
                                          </p:val>
                                        </p:tav>
                                        <p:tav tm="100000">
                                          <p:val>
                                            <p:strVal val="#ppt_x-0.05"/>
                                          </p:val>
                                        </p:tav>
                                      </p:tavLst>
                                    </p:anim>
                                    <p:anim calcmode="lin" valueType="num">
                                      <p:cBhvr>
                                        <p:cTn id="49" dur="800" decel="100000" fill="hold"/>
                                        <p:tgtEl>
                                          <p:spTgt spid="7"/>
                                        </p:tgtEl>
                                        <p:attrNameLst>
                                          <p:attrName>ppt_y</p:attrName>
                                        </p:attrNameLst>
                                      </p:cBhvr>
                                      <p:tavLst>
                                        <p:tav tm="0">
                                          <p:val>
                                            <p:strVal val="#ppt_y-0.4"/>
                                          </p:val>
                                        </p:tav>
                                        <p:tav tm="100000">
                                          <p:val>
                                            <p:strVal val="#ppt_y+0.1"/>
                                          </p:val>
                                        </p:tav>
                                      </p:tavLst>
                                    </p:anim>
                                    <p:anim calcmode="lin" valueType="num">
                                      <p:cBhvr>
                                        <p:cTn id="50"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51"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0" presetClass="exit" presetSubtype="0" fill="hold" nodeType="clickEffect">
                                  <p:stCondLst>
                                    <p:cond delay="0"/>
                                  </p:stCondLst>
                                  <p:childTnLst>
                                    <p:animEffect transition="out" filter="fade">
                                      <p:cBhvr>
                                        <p:cTn id="55" dur="800" accel="100000">
                                          <p:stCondLst>
                                            <p:cond delay="200"/>
                                          </p:stCondLst>
                                        </p:cTn>
                                        <p:tgtEl>
                                          <p:spTgt spid="7"/>
                                        </p:tgtEl>
                                      </p:cBhvr>
                                    </p:animEffect>
                                    <p:anim calcmode="lin" valueType="num">
                                      <p:cBhvr>
                                        <p:cTn id="56" dur="800" accel="100000">
                                          <p:stCondLst>
                                            <p:cond delay="200"/>
                                          </p:stCondLst>
                                        </p:cTn>
                                        <p:tgtEl>
                                          <p:spTgt spid="7"/>
                                        </p:tgtEl>
                                        <p:attrNameLst>
                                          <p:attrName>style.rotation</p:attrName>
                                        </p:attrNameLst>
                                      </p:cBhvr>
                                      <p:tavLst>
                                        <p:tav tm="0">
                                          <p:val>
                                            <p:fltVal val="0"/>
                                          </p:val>
                                        </p:tav>
                                        <p:tav tm="100000">
                                          <p:val>
                                            <p:fltVal val="-90"/>
                                          </p:val>
                                        </p:tav>
                                      </p:tavLst>
                                    </p:anim>
                                    <p:anim calcmode="lin" valueType="num">
                                      <p:cBhvr>
                                        <p:cTn id="57" dur="200" decel="100000"/>
                                        <p:tgtEl>
                                          <p:spTgt spid="7"/>
                                        </p:tgtEl>
                                        <p:attrNameLst>
                                          <p:attrName>ppt_x</p:attrName>
                                        </p:attrNameLst>
                                      </p:cBhvr>
                                      <p:tavLst>
                                        <p:tav tm="0">
                                          <p:val>
                                            <p:strVal val="ppt_x"/>
                                          </p:val>
                                        </p:tav>
                                        <p:tav tm="100000">
                                          <p:val>
                                            <p:strVal val="ppt_x-0.05"/>
                                          </p:val>
                                        </p:tav>
                                      </p:tavLst>
                                    </p:anim>
                                    <p:anim calcmode="lin" valueType="num">
                                      <p:cBhvr>
                                        <p:cTn id="58" dur="200" decel="100000"/>
                                        <p:tgtEl>
                                          <p:spTgt spid="7"/>
                                        </p:tgtEl>
                                        <p:attrNameLst>
                                          <p:attrName>ppt_y</p:attrName>
                                        </p:attrNameLst>
                                      </p:cBhvr>
                                      <p:tavLst>
                                        <p:tav tm="0">
                                          <p:val>
                                            <p:strVal val="ppt_y"/>
                                          </p:val>
                                        </p:tav>
                                        <p:tav tm="100000">
                                          <p:val>
                                            <p:strVal val="ppt_y+0.1"/>
                                          </p:val>
                                        </p:tav>
                                      </p:tavLst>
                                    </p:anim>
                                    <p:anim calcmode="lin" valueType="num">
                                      <p:cBhvr>
                                        <p:cTn id="59" dur="800" accel="100000">
                                          <p:stCondLst>
                                            <p:cond delay="200"/>
                                          </p:stCondLst>
                                        </p:cTn>
                                        <p:tgtEl>
                                          <p:spTgt spid="7"/>
                                        </p:tgtEl>
                                        <p:attrNameLst>
                                          <p:attrName>ppt_x</p:attrName>
                                        </p:attrNameLst>
                                      </p:cBhvr>
                                      <p:tavLst>
                                        <p:tav tm="0">
                                          <p:val>
                                            <p:strVal val="ppt_x"/>
                                          </p:val>
                                        </p:tav>
                                        <p:tav tm="100000">
                                          <p:val>
                                            <p:strVal val="ppt_x+0.4+0.05"/>
                                          </p:val>
                                        </p:tav>
                                      </p:tavLst>
                                    </p:anim>
                                    <p:anim calcmode="lin" valueType="num">
                                      <p:cBhvr>
                                        <p:cTn id="60" dur="800" accel="100000">
                                          <p:stCondLst>
                                            <p:cond delay="200"/>
                                          </p:stCondLst>
                                        </p:cTn>
                                        <p:tgtEl>
                                          <p:spTgt spid="7"/>
                                        </p:tgtEl>
                                        <p:attrNameLst>
                                          <p:attrName>ppt_y</p:attrName>
                                        </p:attrNameLst>
                                      </p:cBhvr>
                                      <p:tavLst>
                                        <p:tav tm="0">
                                          <p:val>
                                            <p:strVal val="ppt_y"/>
                                          </p:val>
                                        </p:tav>
                                        <p:tav tm="100000">
                                          <p:val>
                                            <p:strVal val="ppt_y-0.4-0.1"/>
                                          </p:val>
                                        </p:tav>
                                      </p:tavLst>
                                    </p:anim>
                                    <p:set>
                                      <p:cBhvr>
                                        <p:cTn id="61"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mages1.jpg"/>
          <p:cNvPicPr>
            <a:picLocks noChangeAspect="1"/>
          </p:cNvPicPr>
          <p:nvPr/>
        </p:nvPicPr>
        <p:blipFill>
          <a:blip r:embed="rId2"/>
          <a:stretch>
            <a:fillRect/>
          </a:stretch>
        </p:blipFill>
        <p:spPr>
          <a:xfrm>
            <a:off x="10106526" y="4034590"/>
            <a:ext cx="1981200" cy="1981200"/>
          </a:xfrm>
          <a:prstGeom prst="rect">
            <a:avLst/>
          </a:prstGeom>
        </p:spPr>
      </p:pic>
      <p:pic>
        <p:nvPicPr>
          <p:cNvPr id="13" name="Picture 12" descr="extranet_06.gif"/>
          <p:cNvPicPr>
            <a:picLocks noChangeAspect="1"/>
          </p:cNvPicPr>
          <p:nvPr/>
        </p:nvPicPr>
        <p:blipFill>
          <a:blip r:embed="rId3"/>
          <a:srcRect l="7576" b="67797"/>
          <a:stretch>
            <a:fillRect/>
          </a:stretch>
        </p:blipFill>
        <p:spPr>
          <a:xfrm flipH="1">
            <a:off x="9047765" y="0"/>
            <a:ext cx="3140242" cy="1803969"/>
          </a:xfrm>
          <a:prstGeom prst="rect">
            <a:avLst/>
          </a:prstGeom>
        </p:spPr>
      </p:pic>
      <p:pic>
        <p:nvPicPr>
          <p:cNvPr id="7" name="Picture 6" descr="images (3.jpg"/>
          <p:cNvPicPr>
            <a:picLocks noChangeAspect="1"/>
          </p:cNvPicPr>
          <p:nvPr/>
        </p:nvPicPr>
        <p:blipFill>
          <a:blip r:embed="rId4"/>
          <a:srcRect l="12030" r="14321"/>
          <a:stretch>
            <a:fillRect/>
          </a:stretch>
        </p:blipFill>
        <p:spPr>
          <a:xfrm>
            <a:off x="248653" y="3982955"/>
            <a:ext cx="2057400" cy="1876425"/>
          </a:xfrm>
          <a:prstGeom prst="rect">
            <a:avLst/>
          </a:prstGeom>
        </p:spPr>
      </p:pic>
      <p:sp>
        <p:nvSpPr>
          <p:cNvPr id="2" name="Title 1"/>
          <p:cNvSpPr>
            <a:spLocks noGrp="1"/>
          </p:cNvSpPr>
          <p:nvPr>
            <p:ph type="title"/>
          </p:nvPr>
        </p:nvSpPr>
        <p:spPr>
          <a:xfrm>
            <a:off x="1921042" y="729916"/>
            <a:ext cx="8229600" cy="1143000"/>
          </a:xfrm>
        </p:spPr>
        <p:txBody>
          <a:bodyPr>
            <a:normAutofit/>
          </a:bodyPr>
          <a:lstStyle/>
          <a:p>
            <a:r>
              <a:rPr lang="en-US" sz="3600" dirty="0">
                <a:latin typeface="BankGothic Md BT" pitchFamily="34" charset="0"/>
              </a:rPr>
              <a:t>What is Internet?</a:t>
            </a:r>
          </a:p>
        </p:txBody>
      </p:sp>
      <p:sp>
        <p:nvSpPr>
          <p:cNvPr id="3" name="Content Placeholder 2"/>
          <p:cNvSpPr>
            <a:spLocks noGrp="1"/>
          </p:cNvSpPr>
          <p:nvPr>
            <p:ph idx="1"/>
          </p:nvPr>
        </p:nvSpPr>
        <p:spPr>
          <a:xfrm>
            <a:off x="2286000" y="1951038"/>
            <a:ext cx="8001000" cy="3230563"/>
          </a:xfrm>
        </p:spPr>
        <p:txBody>
          <a:bodyPr>
            <a:normAutofit/>
          </a:bodyPr>
          <a:lstStyle/>
          <a:p>
            <a:r>
              <a:rPr lang="en-US" dirty="0">
                <a:latin typeface="Browallia New" pitchFamily="34" charset="-34"/>
                <a:cs typeface="Browallia New" pitchFamily="34" charset="-34"/>
              </a:rPr>
              <a:t>Internet is a Global network of computers which may be server or client that exchanges information.</a:t>
            </a:r>
          </a:p>
          <a:p>
            <a:r>
              <a:rPr lang="en-US" dirty="0">
                <a:latin typeface="Browallia New" pitchFamily="34" charset="-34"/>
                <a:cs typeface="Browallia New" pitchFamily="34" charset="-34"/>
              </a:rPr>
              <a:t>It can be defined as a "network of networks" which can be linked through copper wires, wireless connections, and other technologies.</a:t>
            </a:r>
          </a:p>
          <a:p>
            <a:r>
              <a:rPr lang="en-US" dirty="0">
                <a:latin typeface="Browallia New" pitchFamily="34" charset="-34"/>
                <a:cs typeface="Browallia New" pitchFamily="34" charset="-34"/>
              </a:rPr>
              <a:t>This is the world-wide network of computers accessible to anyone who knows their Internet Protocol (IP) address.</a:t>
            </a:r>
          </a:p>
          <a:p>
            <a:endParaRPr lang="en-US" dirty="0">
              <a:latin typeface="Browallia New" pitchFamily="34" charset="-34"/>
              <a:cs typeface="Browallia New" pitchFamily="34" charset="-34"/>
            </a:endParaRPr>
          </a:p>
        </p:txBody>
      </p:sp>
      <p:pic>
        <p:nvPicPr>
          <p:cNvPr id="10" name="Picture 9" descr="Collaboration.png"/>
          <p:cNvPicPr>
            <a:picLocks noChangeAspect="1"/>
          </p:cNvPicPr>
          <p:nvPr/>
        </p:nvPicPr>
        <p:blipFill>
          <a:blip r:embed="rId5" cstate="print"/>
          <a:srcRect r="63265"/>
          <a:stretch>
            <a:fillRect/>
          </a:stretch>
        </p:blipFill>
        <p:spPr>
          <a:xfrm>
            <a:off x="729905" y="64168"/>
            <a:ext cx="1029730" cy="1752600"/>
          </a:xfrm>
          <a:prstGeom prst="rect">
            <a:avLst/>
          </a:prstGeom>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97040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childTnLst>
                          </p:cTn>
                        </p:par>
                        <p:par>
                          <p:cTn id="12" fill="hold">
                            <p:stCondLst>
                              <p:cond delay="5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2"/>
                                        </p:tgtEl>
                                        <p:attrNameLst>
                                          <p:attrName>style.visibility</p:attrName>
                                        </p:attrNameLst>
                                      </p:cBhvr>
                                      <p:to>
                                        <p:strVal val="visible"/>
                                      </p:to>
                                    </p:set>
                                    <p:anim calcmode="discrete" valueType="clr">
                                      <p:cBhvr override="childStyle">
                                        <p:cTn id="15"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gtEl>
                                        <p:attrNameLst>
                                          <p:attrName>fillcolor</p:attrName>
                                        </p:attrNameLst>
                                      </p:cBhvr>
                                      <p:tavLst>
                                        <p:tav tm="0">
                                          <p:val>
                                            <p:clrVal>
                                              <a:schemeClr val="accent2"/>
                                            </p:clrVal>
                                          </p:val>
                                        </p:tav>
                                        <p:tav tm="50000">
                                          <p:val>
                                            <p:clrVal>
                                              <a:schemeClr val="hlink"/>
                                            </p:clrVal>
                                          </p:val>
                                        </p:tav>
                                      </p:tavLst>
                                    </p:anim>
                                    <p:set>
                                      <p:cBhvr>
                                        <p:cTn id="17" dur="80"/>
                                        <p:tgtEl>
                                          <p:spTgt spid="2"/>
                                        </p:tgtEl>
                                        <p:attrNameLst>
                                          <p:attrName>fill.type</p:attrName>
                                        </p:attrNameLst>
                                      </p:cBhvr>
                                      <p:to>
                                        <p:strVal val="solid"/>
                                      </p:to>
                                    </p:set>
                                  </p:childTnLst>
                                </p:cTn>
                              </p:par>
                            </p:childTnLst>
                          </p:cTn>
                        </p:par>
                        <p:par>
                          <p:cTn id="18" fill="hold">
                            <p:stCondLst>
                              <p:cond delay="1140"/>
                            </p:stCondLst>
                            <p:childTnLst>
                              <p:par>
                                <p:cTn id="19" presetID="15"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fltVal val="0"/>
                                          </p:val>
                                        </p:tav>
                                        <p:tav tm="100000">
                                          <p:val>
                                            <p:strVal val="#ppt_w"/>
                                          </p:val>
                                        </p:tav>
                                      </p:tavLst>
                                    </p:anim>
                                    <p:anim calcmode="lin" valueType="num">
                                      <p:cBhvr>
                                        <p:cTn id="22" dur="1000" fill="hold"/>
                                        <p:tgtEl>
                                          <p:spTgt spid="13"/>
                                        </p:tgtEl>
                                        <p:attrNameLst>
                                          <p:attrName>ppt_h</p:attrName>
                                        </p:attrNameLst>
                                      </p:cBhvr>
                                      <p:tavLst>
                                        <p:tav tm="0">
                                          <p:val>
                                            <p:fltVal val="0"/>
                                          </p:val>
                                        </p:tav>
                                        <p:tav tm="100000">
                                          <p:val>
                                            <p:strVal val="#ppt_h"/>
                                          </p:val>
                                        </p:tav>
                                      </p:tavLst>
                                    </p:anim>
                                    <p:anim calcmode="lin" valueType="num">
                                      <p:cBhvr>
                                        <p:cTn id="23"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25" fill="hold">
                            <p:stCondLst>
                              <p:cond delay="2140"/>
                            </p:stCondLst>
                            <p:childTnLst>
                              <p:par>
                                <p:cTn id="26" presetID="15"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fltVal val="0"/>
                                          </p:val>
                                        </p:tav>
                                        <p:tav tm="100000">
                                          <p:val>
                                            <p:strVal val="#ppt_w"/>
                                          </p:val>
                                        </p:tav>
                                      </p:tavLst>
                                    </p:anim>
                                    <p:anim calcmode="lin" valueType="num">
                                      <p:cBhvr>
                                        <p:cTn id="29" dur="1000" fill="hold"/>
                                        <p:tgtEl>
                                          <p:spTgt spid="11"/>
                                        </p:tgtEl>
                                        <p:attrNameLst>
                                          <p:attrName>ppt_h</p:attrName>
                                        </p:attrNameLst>
                                      </p:cBhvr>
                                      <p:tavLst>
                                        <p:tav tm="0">
                                          <p:val>
                                            <p:fltVal val="0"/>
                                          </p:val>
                                        </p:tav>
                                        <p:tav tm="100000">
                                          <p:val>
                                            <p:strVal val="#ppt_h"/>
                                          </p:val>
                                        </p:tav>
                                      </p:tavLst>
                                    </p:anim>
                                    <p:anim calcmode="lin" valueType="num">
                                      <p:cBhvr>
                                        <p:cTn id="30"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3140"/>
                            </p:stCondLst>
                            <p:childTnLst>
                              <p:par>
                                <p:cTn id="33" presetID="15"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4140"/>
                            </p:stCondLst>
                            <p:childTnLst>
                              <p:par>
                                <p:cTn id="40" presetID="58" presetClass="entr" presetSubtype="0" accel="100000" fill="hold" grpId="0" nodeType="after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 calcmode="lin" valueType="num">
                                      <p:cBhvr>
                                        <p:cTn id="42"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43"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4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46" dur="500"/>
                                        <p:tgtEl>
                                          <p:spTgt spid="3">
                                            <p:txEl>
                                              <p:pRg st="0" end="0"/>
                                            </p:txEl>
                                          </p:spTgt>
                                        </p:tgtEl>
                                      </p:cBhvr>
                                    </p:animEffect>
                                  </p:childTnLst>
                                </p:cTn>
                              </p:par>
                            </p:childTnLst>
                          </p:cTn>
                        </p:par>
                        <p:par>
                          <p:cTn id="47" fill="hold">
                            <p:stCondLst>
                              <p:cond delay="4640"/>
                            </p:stCondLst>
                            <p:childTnLst>
                              <p:par>
                                <p:cTn id="48" presetID="58" presetClass="entr" presetSubtype="0" accel="100000" fill="hold" grpId="0" nodeType="after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 calcmode="lin" valueType="num">
                                      <p:cBhvr>
                                        <p:cTn id="50"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51"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5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54" dur="500"/>
                                        <p:tgtEl>
                                          <p:spTgt spid="3">
                                            <p:txEl>
                                              <p:pRg st="1" end="1"/>
                                            </p:txEl>
                                          </p:spTgt>
                                        </p:tgtEl>
                                      </p:cBhvr>
                                    </p:animEffect>
                                  </p:childTnLst>
                                </p:cTn>
                              </p:par>
                            </p:childTnLst>
                          </p:cTn>
                        </p:par>
                        <p:par>
                          <p:cTn id="55" fill="hold">
                            <p:stCondLst>
                              <p:cond delay="5140"/>
                            </p:stCondLst>
                            <p:childTnLst>
                              <p:par>
                                <p:cTn id="56" presetID="58" presetClass="entr" presetSubtype="0" accel="100000" fill="hold" grpId="0" nodeType="after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anim calcmode="lin" valueType="num">
                                      <p:cBhvr>
                                        <p:cTn id="58"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59"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6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61"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6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ntranet.jpg"/>
          <p:cNvPicPr>
            <a:picLocks noChangeAspect="1"/>
          </p:cNvPicPr>
          <p:nvPr/>
        </p:nvPicPr>
        <p:blipFill>
          <a:blip r:embed="rId2"/>
          <a:stretch>
            <a:fillRect/>
          </a:stretch>
        </p:blipFill>
        <p:spPr>
          <a:xfrm>
            <a:off x="9525000" y="2979822"/>
            <a:ext cx="2667000" cy="3048000"/>
          </a:xfrm>
          <a:prstGeom prst="rect">
            <a:avLst/>
          </a:prstGeom>
        </p:spPr>
      </p:pic>
      <p:pic>
        <p:nvPicPr>
          <p:cNvPr id="5" name="Picture 4" descr="extranet_06.gif"/>
          <p:cNvPicPr>
            <a:picLocks noChangeAspect="1"/>
          </p:cNvPicPr>
          <p:nvPr/>
        </p:nvPicPr>
        <p:blipFill>
          <a:blip r:embed="rId3"/>
          <a:srcRect l="7576" b="67797"/>
          <a:stretch>
            <a:fillRect/>
          </a:stretch>
        </p:blipFill>
        <p:spPr>
          <a:xfrm flipH="1">
            <a:off x="8903375" y="0"/>
            <a:ext cx="3272589" cy="1810368"/>
          </a:xfrm>
          <a:prstGeom prst="rect">
            <a:avLst/>
          </a:prstGeom>
        </p:spPr>
      </p:pic>
      <p:sp>
        <p:nvSpPr>
          <p:cNvPr id="2" name="Title 1"/>
          <p:cNvSpPr>
            <a:spLocks noGrp="1"/>
          </p:cNvSpPr>
          <p:nvPr>
            <p:ph type="title"/>
          </p:nvPr>
        </p:nvSpPr>
        <p:spPr>
          <a:xfrm>
            <a:off x="1668379" y="854242"/>
            <a:ext cx="8229600" cy="1143000"/>
          </a:xfrm>
        </p:spPr>
        <p:txBody>
          <a:bodyPr>
            <a:normAutofit/>
          </a:bodyPr>
          <a:lstStyle/>
          <a:p>
            <a:r>
              <a:rPr lang="en-US" sz="3600" dirty="0">
                <a:latin typeface="BankGothic Md BT" pitchFamily="34" charset="0"/>
              </a:rPr>
              <a:t>  What is Intranet?</a:t>
            </a:r>
          </a:p>
        </p:txBody>
      </p:sp>
      <p:sp>
        <p:nvSpPr>
          <p:cNvPr id="3" name="Content Placeholder 2"/>
          <p:cNvSpPr>
            <a:spLocks noGrp="1"/>
          </p:cNvSpPr>
          <p:nvPr>
            <p:ph idx="1"/>
          </p:nvPr>
        </p:nvSpPr>
        <p:spPr>
          <a:xfrm>
            <a:off x="1868904" y="2163597"/>
            <a:ext cx="8001000" cy="4525963"/>
          </a:xfrm>
        </p:spPr>
        <p:txBody>
          <a:bodyPr>
            <a:normAutofit/>
          </a:bodyPr>
          <a:lstStyle/>
          <a:p>
            <a:r>
              <a:rPr lang="en-US" dirty="0">
                <a:latin typeface="Browallia New" pitchFamily="34" charset="-34"/>
                <a:cs typeface="Browallia New" pitchFamily="34" charset="-34"/>
              </a:rPr>
              <a:t>The term Intranet is derived from two words: ‘Intra’ which means within and ‘net’ which means group of interconnected computers.</a:t>
            </a:r>
          </a:p>
          <a:p>
            <a:r>
              <a:rPr lang="en-US" dirty="0">
                <a:latin typeface="Browallia New" pitchFamily="34" charset="-34"/>
                <a:cs typeface="Browallia New" pitchFamily="34" charset="-34"/>
              </a:rPr>
              <a:t>is a private computer network that uses Internet protocols and network connectivity to securely share any part of an organization's information or operational systems with its employees.</a:t>
            </a:r>
          </a:p>
          <a:p>
            <a:r>
              <a:rPr lang="en-US" dirty="0">
                <a:latin typeface="Browallia New" pitchFamily="34" charset="-34"/>
                <a:cs typeface="Browallia New" pitchFamily="34" charset="-34"/>
              </a:rPr>
              <a:t>In short, an intranet is private network, similar to the Internet and using the same protocols and technology, contained within an enterprise or not-for-profit organization</a:t>
            </a:r>
            <a:r>
              <a:rPr lang="en-US" dirty="0" smtClean="0">
                <a:latin typeface="Browallia New" pitchFamily="34" charset="-34"/>
                <a:cs typeface="Browallia New" pitchFamily="34" charset="-34"/>
              </a:rPr>
              <a:t>.</a:t>
            </a:r>
            <a:endParaRPr lang="en-US" dirty="0">
              <a:latin typeface="Browallia New" pitchFamily="34" charset="-34"/>
              <a:cs typeface="Browallia New" pitchFamily="34" charset="-34"/>
            </a:endParaRPr>
          </a:p>
        </p:txBody>
      </p:sp>
      <p:pic>
        <p:nvPicPr>
          <p:cNvPr id="4" name="Picture 3" descr="Collaboration.png"/>
          <p:cNvPicPr>
            <a:picLocks noChangeAspect="1"/>
          </p:cNvPicPr>
          <p:nvPr/>
        </p:nvPicPr>
        <p:blipFill>
          <a:blip r:embed="rId4" cstate="print"/>
          <a:srcRect r="63265"/>
          <a:stretch>
            <a:fillRect/>
          </a:stretch>
        </p:blipFill>
        <p:spPr>
          <a:xfrm>
            <a:off x="741952" y="76200"/>
            <a:ext cx="1029730" cy="1752600"/>
          </a:xfrm>
          <a:prstGeom prst="rect">
            <a:avLst/>
          </a:prstGeom>
        </p:spPr>
      </p:pic>
      <p:sp>
        <p:nvSpPr>
          <p:cNvPr id="7" name="Footer Placeholder 6"/>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11787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par>
                          <p:cTn id="12" fill="hold">
                            <p:stCondLst>
                              <p:cond delay="5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2"/>
                                        </p:tgtEl>
                                        <p:attrNameLst>
                                          <p:attrName>style.visibility</p:attrName>
                                        </p:attrNameLst>
                                      </p:cBhvr>
                                      <p:to>
                                        <p:strVal val="visible"/>
                                      </p:to>
                                    </p:set>
                                    <p:anim calcmode="discrete" valueType="clr">
                                      <p:cBhvr override="childStyle">
                                        <p:cTn id="15"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gtEl>
                                        <p:attrNameLst>
                                          <p:attrName>fillcolor</p:attrName>
                                        </p:attrNameLst>
                                      </p:cBhvr>
                                      <p:tavLst>
                                        <p:tav tm="0">
                                          <p:val>
                                            <p:clrVal>
                                              <a:schemeClr val="accent2"/>
                                            </p:clrVal>
                                          </p:val>
                                        </p:tav>
                                        <p:tav tm="50000">
                                          <p:val>
                                            <p:clrVal>
                                              <a:schemeClr val="hlink"/>
                                            </p:clrVal>
                                          </p:val>
                                        </p:tav>
                                      </p:tavLst>
                                    </p:anim>
                                    <p:set>
                                      <p:cBhvr>
                                        <p:cTn id="17" dur="80"/>
                                        <p:tgtEl>
                                          <p:spTgt spid="2"/>
                                        </p:tgtEl>
                                        <p:attrNameLst>
                                          <p:attrName>fill.type</p:attrName>
                                        </p:attrNameLst>
                                      </p:cBhvr>
                                      <p:to>
                                        <p:strVal val="solid"/>
                                      </p:to>
                                    </p:set>
                                  </p:childTnLst>
                                </p:cTn>
                              </p:par>
                              <p:par>
                                <p:cTn id="18" presetID="54" presetClass="entr" presetSubtype="0" accel="10000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strVal val="#ppt_w*0.05"/>
                                          </p:val>
                                        </p:tav>
                                        <p:tav tm="100000">
                                          <p:val>
                                            <p:strVal val="#ppt_w"/>
                                          </p:val>
                                        </p:tav>
                                      </p:tavLst>
                                    </p:anim>
                                    <p:anim calcmode="lin" valueType="num">
                                      <p:cBhvr>
                                        <p:cTn id="21" dur="500" fill="hold"/>
                                        <p:tgtEl>
                                          <p:spTgt spid="5"/>
                                        </p:tgtEl>
                                        <p:attrNameLst>
                                          <p:attrName>ppt_h</p:attrName>
                                        </p:attrNameLst>
                                      </p:cBhvr>
                                      <p:tavLst>
                                        <p:tav tm="0">
                                          <p:val>
                                            <p:strVal val="#ppt_h"/>
                                          </p:val>
                                        </p:tav>
                                        <p:tav tm="100000">
                                          <p:val>
                                            <p:strVal val="#ppt_h"/>
                                          </p:val>
                                        </p:tav>
                                      </p:tavLst>
                                    </p:anim>
                                    <p:anim calcmode="lin" valueType="num">
                                      <p:cBhvr>
                                        <p:cTn id="22" dur="500" fill="hold"/>
                                        <p:tgtEl>
                                          <p:spTgt spid="5"/>
                                        </p:tgtEl>
                                        <p:attrNameLst>
                                          <p:attrName>ppt_x</p:attrName>
                                        </p:attrNameLst>
                                      </p:cBhvr>
                                      <p:tavLst>
                                        <p:tav tm="0">
                                          <p:val>
                                            <p:strVal val="#ppt_x-.2"/>
                                          </p:val>
                                        </p:tav>
                                        <p:tav tm="100000">
                                          <p:val>
                                            <p:strVal val="#ppt_x"/>
                                          </p:val>
                                        </p:tav>
                                      </p:tavLst>
                                    </p:anim>
                                    <p:anim calcmode="lin" valueType="num">
                                      <p:cBhvr>
                                        <p:cTn id="23" dur="500" fill="hold"/>
                                        <p:tgtEl>
                                          <p:spTgt spid="5"/>
                                        </p:tgtEl>
                                        <p:attrNameLst>
                                          <p:attrName>ppt_y</p:attrName>
                                        </p:attrNameLst>
                                      </p:cBhvr>
                                      <p:tavLst>
                                        <p:tav tm="0">
                                          <p:val>
                                            <p:strVal val="#ppt_y"/>
                                          </p:val>
                                        </p:tav>
                                        <p:tav tm="100000">
                                          <p:val>
                                            <p:strVal val="#ppt_y"/>
                                          </p:val>
                                        </p:tav>
                                      </p:tavLst>
                                    </p:anim>
                                    <p:animEffect transition="in" filter="fade">
                                      <p:cBhvr>
                                        <p:cTn id="24" dur="500"/>
                                        <p:tgtEl>
                                          <p:spTgt spid="5"/>
                                        </p:tgtEl>
                                      </p:cBhvr>
                                    </p:animEffect>
                                  </p:childTnLst>
                                </p:cTn>
                              </p:par>
                            </p:childTnLst>
                          </p:cTn>
                        </p:par>
                        <p:par>
                          <p:cTn id="25" fill="hold">
                            <p:stCondLst>
                              <p:cond delay="1140"/>
                            </p:stCondLst>
                            <p:childTnLst>
                              <p:par>
                                <p:cTn id="26" presetID="15"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 calcmode="lin" valueType="num">
                                      <p:cBhvr>
                                        <p:cTn id="30"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2140"/>
                            </p:stCondLst>
                            <p:childTnLst>
                              <p:par>
                                <p:cTn id="33" presetID="58" presetClass="entr" presetSubtype="0" accel="100000" fill="hold" grpId="0" nodeType="after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p:cTn id="35"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36"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39" dur="500"/>
                                        <p:tgtEl>
                                          <p:spTgt spid="3">
                                            <p:txEl>
                                              <p:pRg st="0" end="0"/>
                                            </p:txEl>
                                          </p:spTgt>
                                        </p:tgtEl>
                                      </p:cBhvr>
                                    </p:animEffect>
                                  </p:childTnLst>
                                </p:cTn>
                              </p:par>
                            </p:childTnLst>
                          </p:cTn>
                        </p:par>
                        <p:par>
                          <p:cTn id="40" fill="hold">
                            <p:stCondLst>
                              <p:cond delay="2640"/>
                            </p:stCondLst>
                            <p:childTnLst>
                              <p:par>
                                <p:cTn id="41" presetID="58" presetClass="entr" presetSubtype="0" accel="100000" fill="hold" grpId="0" nodeType="after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p:cTn id="43"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44"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4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6"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47" dur="500"/>
                                        <p:tgtEl>
                                          <p:spTgt spid="3">
                                            <p:txEl>
                                              <p:pRg st="1" end="1"/>
                                            </p:txEl>
                                          </p:spTgt>
                                        </p:tgtEl>
                                      </p:cBhvr>
                                    </p:animEffect>
                                  </p:childTnLst>
                                </p:cTn>
                              </p:par>
                            </p:childTnLst>
                          </p:cTn>
                        </p:par>
                        <p:par>
                          <p:cTn id="48" fill="hold">
                            <p:stCondLst>
                              <p:cond delay="3140"/>
                            </p:stCondLst>
                            <p:childTnLst>
                              <p:par>
                                <p:cTn id="49" presetID="58" presetClass="entr" presetSubtype="0" accel="100000" fill="hold" grpId="0" nodeType="after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 calcmode="lin" valueType="num">
                                      <p:cBhvr>
                                        <p:cTn id="51"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52"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5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4"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5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 (2.jpg"/>
          <p:cNvPicPr>
            <a:picLocks noChangeAspect="1"/>
          </p:cNvPicPr>
          <p:nvPr/>
        </p:nvPicPr>
        <p:blipFill>
          <a:blip r:embed="rId2"/>
          <a:stretch>
            <a:fillRect/>
          </a:stretch>
        </p:blipFill>
        <p:spPr>
          <a:xfrm>
            <a:off x="0" y="4636172"/>
            <a:ext cx="2378203" cy="1451810"/>
          </a:xfrm>
          <a:prstGeom prst="rect">
            <a:avLst/>
          </a:prstGeom>
        </p:spPr>
      </p:pic>
      <p:pic>
        <p:nvPicPr>
          <p:cNvPr id="6" name="Picture 5" descr="extranet_06.gif"/>
          <p:cNvPicPr>
            <a:picLocks noChangeAspect="1"/>
          </p:cNvPicPr>
          <p:nvPr/>
        </p:nvPicPr>
        <p:blipFill>
          <a:blip r:embed="rId3"/>
          <a:srcRect l="7576" b="67797"/>
          <a:stretch>
            <a:fillRect/>
          </a:stretch>
        </p:blipFill>
        <p:spPr>
          <a:xfrm flipH="1" flipV="1">
            <a:off x="7980954" y="4652222"/>
            <a:ext cx="4191000" cy="1447800"/>
          </a:xfrm>
          <a:prstGeom prst="rect">
            <a:avLst/>
          </a:prstGeom>
        </p:spPr>
      </p:pic>
      <p:pic>
        <p:nvPicPr>
          <p:cNvPr id="4" name="Picture 3" descr="extranet_06.gif"/>
          <p:cNvPicPr>
            <a:picLocks noChangeAspect="1"/>
          </p:cNvPicPr>
          <p:nvPr/>
        </p:nvPicPr>
        <p:blipFill>
          <a:blip r:embed="rId3"/>
          <a:srcRect l="7576" b="67797"/>
          <a:stretch>
            <a:fillRect/>
          </a:stretch>
        </p:blipFill>
        <p:spPr>
          <a:xfrm flipH="1">
            <a:off x="9063799" y="12032"/>
            <a:ext cx="3112166" cy="1810715"/>
          </a:xfrm>
          <a:prstGeom prst="rect">
            <a:avLst/>
          </a:prstGeom>
        </p:spPr>
      </p:pic>
      <p:pic>
        <p:nvPicPr>
          <p:cNvPr id="5" name="Picture 4" descr="Collaboration.png"/>
          <p:cNvPicPr>
            <a:picLocks noChangeAspect="1"/>
          </p:cNvPicPr>
          <p:nvPr/>
        </p:nvPicPr>
        <p:blipFill>
          <a:blip r:embed="rId4"/>
          <a:srcRect r="63265"/>
          <a:stretch>
            <a:fillRect/>
          </a:stretch>
        </p:blipFill>
        <p:spPr>
          <a:xfrm>
            <a:off x="753975" y="0"/>
            <a:ext cx="1014667" cy="1781894"/>
          </a:xfrm>
          <a:prstGeom prst="rect">
            <a:avLst/>
          </a:prstGeom>
        </p:spPr>
      </p:pic>
      <p:sp>
        <p:nvSpPr>
          <p:cNvPr id="2" name="Title 1"/>
          <p:cNvSpPr>
            <a:spLocks noGrp="1"/>
          </p:cNvSpPr>
          <p:nvPr>
            <p:ph type="title"/>
          </p:nvPr>
        </p:nvSpPr>
        <p:spPr>
          <a:xfrm>
            <a:off x="1796716" y="505326"/>
            <a:ext cx="7772400" cy="1143000"/>
          </a:xfrm>
        </p:spPr>
        <p:txBody>
          <a:bodyPr>
            <a:noAutofit/>
          </a:bodyPr>
          <a:lstStyle/>
          <a:p>
            <a:r>
              <a:rPr lang="en-US" sz="3600" dirty="0">
                <a:latin typeface="BankGothic Md BT" pitchFamily="34" charset="0"/>
              </a:rPr>
              <a:t>How it is different from Internet?</a:t>
            </a:r>
          </a:p>
        </p:txBody>
      </p:sp>
      <p:sp>
        <p:nvSpPr>
          <p:cNvPr id="3" name="Content Placeholder 2"/>
          <p:cNvSpPr>
            <a:spLocks noGrp="1"/>
          </p:cNvSpPr>
          <p:nvPr>
            <p:ph idx="1"/>
          </p:nvPr>
        </p:nvSpPr>
        <p:spPr>
          <a:xfrm>
            <a:off x="1993231" y="2157663"/>
            <a:ext cx="9364579" cy="3039980"/>
          </a:xfrm>
        </p:spPr>
        <p:txBody>
          <a:bodyPr>
            <a:noAutofit/>
          </a:bodyPr>
          <a:lstStyle/>
          <a:p>
            <a:pPr algn="just"/>
            <a:r>
              <a:rPr lang="en-US" dirty="0">
                <a:latin typeface="Browallia New" pitchFamily="34" charset="-34"/>
                <a:cs typeface="Browallia New" pitchFamily="34" charset="-34"/>
              </a:rPr>
              <a:t>The technologies used in Intranet and Internet may be same but the main difference between them is that the information shared in intranet can be access only by authorized persons especially members or employees of the organization or company where as in internet the information is shared world wide with any public user to explain in simple terms, intranet is private, within the organization while internet is public available for global access requirement. Thus, Intranet is like a private Internet.</a:t>
            </a:r>
          </a:p>
        </p:txBody>
      </p:sp>
      <p:sp>
        <p:nvSpPr>
          <p:cNvPr id="9" name="Footer Placeholder 8"/>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55714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par>
                          <p:cTn id="12" fill="hold">
                            <p:stCondLst>
                              <p:cond delay="5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2"/>
                                        </p:tgtEl>
                                        <p:attrNameLst>
                                          <p:attrName>style.visibility</p:attrName>
                                        </p:attrNameLst>
                                      </p:cBhvr>
                                      <p:to>
                                        <p:strVal val="visible"/>
                                      </p:to>
                                    </p:set>
                                    <p:anim calcmode="discrete" valueType="clr">
                                      <p:cBhvr override="childStyle">
                                        <p:cTn id="15"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gtEl>
                                        <p:attrNameLst>
                                          <p:attrName>fillcolor</p:attrName>
                                        </p:attrNameLst>
                                      </p:cBhvr>
                                      <p:tavLst>
                                        <p:tav tm="0">
                                          <p:val>
                                            <p:clrVal>
                                              <a:schemeClr val="accent2"/>
                                            </p:clrVal>
                                          </p:val>
                                        </p:tav>
                                        <p:tav tm="50000">
                                          <p:val>
                                            <p:clrVal>
                                              <a:schemeClr val="hlink"/>
                                            </p:clrVal>
                                          </p:val>
                                        </p:tav>
                                      </p:tavLst>
                                    </p:anim>
                                    <p:set>
                                      <p:cBhvr>
                                        <p:cTn id="17" dur="80"/>
                                        <p:tgtEl>
                                          <p:spTgt spid="2"/>
                                        </p:tgtEl>
                                        <p:attrNameLst>
                                          <p:attrName>fill.type</p:attrName>
                                        </p:attrNameLst>
                                      </p:cBhvr>
                                      <p:to>
                                        <p:strVal val="solid"/>
                                      </p:to>
                                    </p:set>
                                  </p:childTnLst>
                                </p:cTn>
                              </p:par>
                              <p:par>
                                <p:cTn id="18" presetID="54" presetClass="entr" presetSubtype="0" accel="10000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strVal val="#ppt_w*0.05"/>
                                          </p:val>
                                        </p:tav>
                                        <p:tav tm="100000">
                                          <p:val>
                                            <p:strVal val="#ppt_w"/>
                                          </p:val>
                                        </p:tav>
                                      </p:tavLst>
                                    </p:anim>
                                    <p:anim calcmode="lin" valueType="num">
                                      <p:cBhvr>
                                        <p:cTn id="21" dur="500" fill="hold"/>
                                        <p:tgtEl>
                                          <p:spTgt spid="6"/>
                                        </p:tgtEl>
                                        <p:attrNameLst>
                                          <p:attrName>ppt_h</p:attrName>
                                        </p:attrNameLst>
                                      </p:cBhvr>
                                      <p:tavLst>
                                        <p:tav tm="0">
                                          <p:val>
                                            <p:strVal val="#ppt_h"/>
                                          </p:val>
                                        </p:tav>
                                        <p:tav tm="100000">
                                          <p:val>
                                            <p:strVal val="#ppt_h"/>
                                          </p:val>
                                        </p:tav>
                                      </p:tavLst>
                                    </p:anim>
                                    <p:anim calcmode="lin" valueType="num">
                                      <p:cBhvr>
                                        <p:cTn id="22" dur="500" fill="hold"/>
                                        <p:tgtEl>
                                          <p:spTgt spid="6"/>
                                        </p:tgtEl>
                                        <p:attrNameLst>
                                          <p:attrName>ppt_x</p:attrName>
                                        </p:attrNameLst>
                                      </p:cBhvr>
                                      <p:tavLst>
                                        <p:tav tm="0">
                                          <p:val>
                                            <p:strVal val="#ppt_x-.2"/>
                                          </p:val>
                                        </p:tav>
                                        <p:tav tm="100000">
                                          <p:val>
                                            <p:strVal val="#ppt_x"/>
                                          </p:val>
                                        </p:tav>
                                      </p:tavLst>
                                    </p:anim>
                                    <p:anim calcmode="lin" valueType="num">
                                      <p:cBhvr>
                                        <p:cTn id="23" dur="500" fill="hold"/>
                                        <p:tgtEl>
                                          <p:spTgt spid="6"/>
                                        </p:tgtEl>
                                        <p:attrNameLst>
                                          <p:attrName>ppt_y</p:attrName>
                                        </p:attrNameLst>
                                      </p:cBhvr>
                                      <p:tavLst>
                                        <p:tav tm="0">
                                          <p:val>
                                            <p:strVal val="#ppt_y"/>
                                          </p:val>
                                        </p:tav>
                                        <p:tav tm="100000">
                                          <p:val>
                                            <p:strVal val="#ppt_y"/>
                                          </p:val>
                                        </p:tav>
                                      </p:tavLst>
                                    </p:anim>
                                    <p:animEffect transition="in" filter="fade">
                                      <p:cBhvr>
                                        <p:cTn id="24" dur="500"/>
                                        <p:tgtEl>
                                          <p:spTgt spid="6"/>
                                        </p:tgtEl>
                                      </p:cBhvr>
                                    </p:animEffect>
                                  </p:childTnLst>
                                </p:cTn>
                              </p:par>
                              <p:par>
                                <p:cTn id="25" presetID="54" presetClass="entr" presetSubtype="0" accel="10000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ppt_w*0.05"/>
                                          </p:val>
                                        </p:tav>
                                        <p:tav tm="100000">
                                          <p:val>
                                            <p:strVal val="#ppt_w"/>
                                          </p:val>
                                        </p:tav>
                                      </p:tavLst>
                                    </p:anim>
                                    <p:anim calcmode="lin" valueType="num">
                                      <p:cBhvr>
                                        <p:cTn id="28" dur="500" fill="hold"/>
                                        <p:tgtEl>
                                          <p:spTgt spid="4"/>
                                        </p:tgtEl>
                                        <p:attrNameLst>
                                          <p:attrName>ppt_h</p:attrName>
                                        </p:attrNameLst>
                                      </p:cBhvr>
                                      <p:tavLst>
                                        <p:tav tm="0">
                                          <p:val>
                                            <p:strVal val="#ppt_h"/>
                                          </p:val>
                                        </p:tav>
                                        <p:tav tm="100000">
                                          <p:val>
                                            <p:strVal val="#ppt_h"/>
                                          </p:val>
                                        </p:tav>
                                      </p:tavLst>
                                    </p:anim>
                                    <p:anim calcmode="lin" valueType="num">
                                      <p:cBhvr>
                                        <p:cTn id="29" dur="500" fill="hold"/>
                                        <p:tgtEl>
                                          <p:spTgt spid="4"/>
                                        </p:tgtEl>
                                        <p:attrNameLst>
                                          <p:attrName>ppt_x</p:attrName>
                                        </p:attrNameLst>
                                      </p:cBhvr>
                                      <p:tavLst>
                                        <p:tav tm="0">
                                          <p:val>
                                            <p:strVal val="#ppt_x-.2"/>
                                          </p:val>
                                        </p:tav>
                                        <p:tav tm="100000">
                                          <p:val>
                                            <p:strVal val="#ppt_x"/>
                                          </p:val>
                                        </p:tav>
                                      </p:tavLst>
                                    </p:anim>
                                    <p:anim calcmode="lin" valueType="num">
                                      <p:cBhvr>
                                        <p:cTn id="30" dur="500" fill="hold"/>
                                        <p:tgtEl>
                                          <p:spTgt spid="4"/>
                                        </p:tgtEl>
                                        <p:attrNameLst>
                                          <p:attrName>ppt_y</p:attrName>
                                        </p:attrNameLst>
                                      </p:cBhvr>
                                      <p:tavLst>
                                        <p:tav tm="0">
                                          <p:val>
                                            <p:strVal val="#ppt_y"/>
                                          </p:val>
                                        </p:tav>
                                        <p:tav tm="100000">
                                          <p:val>
                                            <p:strVal val="#ppt_y"/>
                                          </p:val>
                                        </p:tav>
                                      </p:tavLst>
                                    </p:anim>
                                    <p:animEffect transition="in" filter="fade">
                                      <p:cBhvr>
                                        <p:cTn id="31" dur="500"/>
                                        <p:tgtEl>
                                          <p:spTgt spid="4"/>
                                        </p:tgtEl>
                                      </p:cBhvr>
                                    </p:animEffect>
                                  </p:childTnLst>
                                </p:cTn>
                              </p:par>
                            </p:childTnLst>
                          </p:cTn>
                        </p:par>
                        <p:par>
                          <p:cTn id="32" fill="hold">
                            <p:stCondLst>
                              <p:cond delay="1700"/>
                            </p:stCondLst>
                            <p:childTnLst>
                              <p:par>
                                <p:cTn id="33" presetID="15"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2700"/>
                            </p:stCondLst>
                            <p:childTnLst>
                              <p:par>
                                <p:cTn id="40" presetID="58" presetClass="entr" presetSubtype="0" accel="100000" fill="hold" grpId="0" nodeType="after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 calcmode="lin" valueType="num">
                                      <p:cBhvr>
                                        <p:cTn id="42"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43"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4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4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ownload (1).jpg"/>
          <p:cNvPicPr>
            <a:picLocks noChangeAspect="1"/>
          </p:cNvPicPr>
          <p:nvPr/>
        </p:nvPicPr>
        <p:blipFill>
          <a:blip r:embed="rId2"/>
          <a:stretch>
            <a:fillRect/>
          </a:stretch>
        </p:blipFill>
        <p:spPr>
          <a:xfrm>
            <a:off x="10017431" y="2238883"/>
            <a:ext cx="1761485" cy="1719545"/>
          </a:xfrm>
          <a:prstGeom prst="rect">
            <a:avLst/>
          </a:prstGeom>
        </p:spPr>
      </p:pic>
      <p:pic>
        <p:nvPicPr>
          <p:cNvPr id="7" name="Picture 6" descr="download.jpg"/>
          <p:cNvPicPr>
            <a:picLocks noChangeAspect="1"/>
          </p:cNvPicPr>
          <p:nvPr/>
        </p:nvPicPr>
        <p:blipFill>
          <a:blip r:embed="rId3"/>
          <a:stretch>
            <a:fillRect/>
          </a:stretch>
        </p:blipFill>
        <p:spPr>
          <a:xfrm flipH="1">
            <a:off x="10236083" y="4427115"/>
            <a:ext cx="1494705" cy="1556984"/>
          </a:xfrm>
          <a:prstGeom prst="rect">
            <a:avLst/>
          </a:prstGeom>
        </p:spPr>
      </p:pic>
      <p:pic>
        <p:nvPicPr>
          <p:cNvPr id="4" name="Picture 3" descr="extranet_06.gif"/>
          <p:cNvPicPr>
            <a:picLocks noChangeAspect="1"/>
          </p:cNvPicPr>
          <p:nvPr/>
        </p:nvPicPr>
        <p:blipFill>
          <a:blip r:embed="rId4"/>
          <a:srcRect l="7576" b="67797"/>
          <a:stretch>
            <a:fillRect/>
          </a:stretch>
        </p:blipFill>
        <p:spPr>
          <a:xfrm flipH="1">
            <a:off x="8891331" y="0"/>
            <a:ext cx="3280611" cy="1814806"/>
          </a:xfrm>
          <a:prstGeom prst="rect">
            <a:avLst/>
          </a:prstGeom>
        </p:spPr>
      </p:pic>
      <p:pic>
        <p:nvPicPr>
          <p:cNvPr id="5" name="Picture 4" descr="Collaboration.png"/>
          <p:cNvPicPr>
            <a:picLocks noChangeAspect="1"/>
          </p:cNvPicPr>
          <p:nvPr/>
        </p:nvPicPr>
        <p:blipFill>
          <a:blip r:embed="rId5" cstate="print"/>
          <a:srcRect r="63265"/>
          <a:stretch>
            <a:fillRect/>
          </a:stretch>
        </p:blipFill>
        <p:spPr>
          <a:xfrm>
            <a:off x="718435" y="76200"/>
            <a:ext cx="1029730" cy="1752600"/>
          </a:xfrm>
          <a:prstGeom prst="rect">
            <a:avLst/>
          </a:prstGeom>
        </p:spPr>
      </p:pic>
      <p:sp>
        <p:nvSpPr>
          <p:cNvPr id="2" name="Title 1"/>
          <p:cNvSpPr>
            <a:spLocks noGrp="1"/>
          </p:cNvSpPr>
          <p:nvPr>
            <p:ph type="title"/>
          </p:nvPr>
        </p:nvSpPr>
        <p:spPr>
          <a:xfrm>
            <a:off x="1864895" y="862263"/>
            <a:ext cx="8229600" cy="1143000"/>
          </a:xfrm>
        </p:spPr>
        <p:txBody>
          <a:bodyPr>
            <a:normAutofit/>
          </a:bodyPr>
          <a:lstStyle/>
          <a:p>
            <a:r>
              <a:rPr lang="en-US" sz="3600" dirty="0">
                <a:latin typeface="BankGothic Md BT" pitchFamily="34" charset="0"/>
              </a:rPr>
              <a:t>Benefits of intranets</a:t>
            </a:r>
          </a:p>
        </p:txBody>
      </p:sp>
      <p:sp>
        <p:nvSpPr>
          <p:cNvPr id="3" name="Content Placeholder 2"/>
          <p:cNvSpPr>
            <a:spLocks noGrp="1"/>
          </p:cNvSpPr>
          <p:nvPr>
            <p:ph idx="1"/>
          </p:nvPr>
        </p:nvSpPr>
        <p:spPr>
          <a:xfrm>
            <a:off x="1419726" y="2105528"/>
            <a:ext cx="8506326" cy="4451683"/>
          </a:xfrm>
        </p:spPr>
        <p:txBody>
          <a:bodyPr>
            <a:normAutofit fontScale="70000" lnSpcReduction="20000"/>
          </a:bodyPr>
          <a:lstStyle/>
          <a:p>
            <a:r>
              <a:rPr lang="en-US" sz="2400" b="1" dirty="0">
                <a:latin typeface="Browallia New" pitchFamily="34" charset="-34"/>
                <a:cs typeface="Browallia New" pitchFamily="34" charset="-34"/>
              </a:rPr>
              <a:t>Workforce productivity:</a:t>
            </a:r>
          </a:p>
          <a:p>
            <a:pPr algn="just">
              <a:buNone/>
            </a:pPr>
            <a:r>
              <a:rPr lang="en-US" sz="2400" dirty="0">
                <a:latin typeface="Browallia New" pitchFamily="34" charset="-34"/>
                <a:cs typeface="Browallia New" pitchFamily="34" charset="-34"/>
              </a:rPr>
              <a:t>		Intranets can help users to locate and view information faster and use app. relevant to their roles and responsibilities. With the help of a web browser interface, users can access data held in any database the organization wants to make available, anytime and - subject to security provisions – from anywhere within the company workstations, increasing employees' ability to perform their jobs faster, more accurately, and with confidence that they have the right information. It also helps to improve the services provided to the users.</a:t>
            </a:r>
          </a:p>
          <a:p>
            <a:r>
              <a:rPr lang="en-US" sz="2400" b="1" dirty="0">
                <a:latin typeface="Browallia New" pitchFamily="34" charset="-34"/>
                <a:cs typeface="Browallia New" pitchFamily="34" charset="-34"/>
              </a:rPr>
              <a:t>Time:</a:t>
            </a:r>
          </a:p>
          <a:p>
            <a:pPr algn="just">
              <a:buNone/>
            </a:pPr>
            <a:r>
              <a:rPr lang="en-US" sz="2400" dirty="0">
                <a:latin typeface="Browallia New" pitchFamily="34" charset="-34"/>
                <a:cs typeface="Browallia New" pitchFamily="34" charset="-34"/>
              </a:rPr>
              <a:t>		With intranets, organizations can make more information available to employees on a "pull" basis (i.e., employees can link to relevant information at a time which suits them) rather than being deluged indiscriminately by emails.</a:t>
            </a:r>
          </a:p>
        </p:txBody>
      </p:sp>
      <p:sp>
        <p:nvSpPr>
          <p:cNvPr id="9" name="Footer Placeholder 8"/>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17770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par>
                          <p:cTn id="12" fill="hold">
                            <p:stCondLst>
                              <p:cond delay="5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2"/>
                                        </p:tgtEl>
                                        <p:attrNameLst>
                                          <p:attrName>style.visibility</p:attrName>
                                        </p:attrNameLst>
                                      </p:cBhvr>
                                      <p:to>
                                        <p:strVal val="visible"/>
                                      </p:to>
                                    </p:set>
                                    <p:anim calcmode="discrete" valueType="clr">
                                      <p:cBhvr override="childStyle">
                                        <p:cTn id="15"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gtEl>
                                        <p:attrNameLst>
                                          <p:attrName>fillcolor</p:attrName>
                                        </p:attrNameLst>
                                      </p:cBhvr>
                                      <p:tavLst>
                                        <p:tav tm="0">
                                          <p:val>
                                            <p:clrVal>
                                              <a:schemeClr val="accent2"/>
                                            </p:clrVal>
                                          </p:val>
                                        </p:tav>
                                        <p:tav tm="50000">
                                          <p:val>
                                            <p:clrVal>
                                              <a:schemeClr val="hlink"/>
                                            </p:clrVal>
                                          </p:val>
                                        </p:tav>
                                      </p:tavLst>
                                    </p:anim>
                                    <p:set>
                                      <p:cBhvr>
                                        <p:cTn id="17" dur="80"/>
                                        <p:tgtEl>
                                          <p:spTgt spid="2"/>
                                        </p:tgtEl>
                                        <p:attrNameLst>
                                          <p:attrName>fill.type</p:attrName>
                                        </p:attrNameLst>
                                      </p:cBhvr>
                                      <p:to>
                                        <p:strVal val="solid"/>
                                      </p:to>
                                    </p:set>
                                  </p:childTnLst>
                                </p:cTn>
                              </p:par>
                              <p:par>
                                <p:cTn id="18" presetID="54" presetClass="entr" presetSubtype="0" accel="10000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strVal val="#ppt_w*0.05"/>
                                          </p:val>
                                        </p:tav>
                                        <p:tav tm="100000">
                                          <p:val>
                                            <p:strVal val="#ppt_w"/>
                                          </p:val>
                                        </p:tav>
                                      </p:tavLst>
                                    </p:anim>
                                    <p:anim calcmode="lin" valueType="num">
                                      <p:cBhvr>
                                        <p:cTn id="21" dur="500" fill="hold"/>
                                        <p:tgtEl>
                                          <p:spTgt spid="4"/>
                                        </p:tgtEl>
                                        <p:attrNameLst>
                                          <p:attrName>ppt_h</p:attrName>
                                        </p:attrNameLst>
                                      </p:cBhvr>
                                      <p:tavLst>
                                        <p:tav tm="0">
                                          <p:val>
                                            <p:strVal val="#ppt_h"/>
                                          </p:val>
                                        </p:tav>
                                        <p:tav tm="100000">
                                          <p:val>
                                            <p:strVal val="#ppt_h"/>
                                          </p:val>
                                        </p:tav>
                                      </p:tavLst>
                                    </p:anim>
                                    <p:anim calcmode="lin" valueType="num">
                                      <p:cBhvr>
                                        <p:cTn id="22" dur="500" fill="hold"/>
                                        <p:tgtEl>
                                          <p:spTgt spid="4"/>
                                        </p:tgtEl>
                                        <p:attrNameLst>
                                          <p:attrName>ppt_x</p:attrName>
                                        </p:attrNameLst>
                                      </p:cBhvr>
                                      <p:tavLst>
                                        <p:tav tm="0">
                                          <p:val>
                                            <p:strVal val="#ppt_x-.2"/>
                                          </p:val>
                                        </p:tav>
                                        <p:tav tm="100000">
                                          <p:val>
                                            <p:strVal val="#ppt_x"/>
                                          </p:val>
                                        </p:tav>
                                      </p:tavLst>
                                    </p:anim>
                                    <p:anim calcmode="lin" valueType="num">
                                      <p:cBhvr>
                                        <p:cTn id="23" dur="500" fill="hold"/>
                                        <p:tgtEl>
                                          <p:spTgt spid="4"/>
                                        </p:tgtEl>
                                        <p:attrNameLst>
                                          <p:attrName>ppt_y</p:attrName>
                                        </p:attrNameLst>
                                      </p:cBhvr>
                                      <p:tavLst>
                                        <p:tav tm="0">
                                          <p:val>
                                            <p:strVal val="#ppt_y"/>
                                          </p:val>
                                        </p:tav>
                                        <p:tav tm="100000">
                                          <p:val>
                                            <p:strVal val="#ppt_y"/>
                                          </p:val>
                                        </p:tav>
                                      </p:tavLst>
                                    </p:anim>
                                    <p:animEffect transition="in" filter="fade">
                                      <p:cBhvr>
                                        <p:cTn id="24" dur="500"/>
                                        <p:tgtEl>
                                          <p:spTgt spid="4"/>
                                        </p:tgtEl>
                                      </p:cBhvr>
                                    </p:animEffect>
                                  </p:childTnLst>
                                </p:cTn>
                              </p:par>
                            </p:childTnLst>
                          </p:cTn>
                        </p:par>
                        <p:par>
                          <p:cTn id="25" fill="hold">
                            <p:stCondLst>
                              <p:cond delay="1300"/>
                            </p:stCondLst>
                            <p:childTnLst>
                              <p:par>
                                <p:cTn id="26" presetID="58" presetClass="entr" presetSubtype="0" accel="100000"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29"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32" dur="500"/>
                                        <p:tgtEl>
                                          <p:spTgt spid="3">
                                            <p:txEl>
                                              <p:pRg st="0" end="0"/>
                                            </p:txEl>
                                          </p:spTgt>
                                        </p:tgtEl>
                                      </p:cBhvr>
                                    </p:animEffect>
                                  </p:childTnLst>
                                </p:cTn>
                              </p:par>
                            </p:childTnLst>
                          </p:cTn>
                        </p:par>
                        <p:par>
                          <p:cTn id="33" fill="hold">
                            <p:stCondLst>
                              <p:cond delay="1800"/>
                            </p:stCondLst>
                            <p:childTnLst>
                              <p:par>
                                <p:cTn id="34" presetID="58" presetClass="entr" presetSubtype="0" accel="100000" fill="hold" grpId="0" nodeType="after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 calcmode="lin" valueType="num">
                                      <p:cBhvr>
                                        <p:cTn id="3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3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3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40" dur="500"/>
                                        <p:tgtEl>
                                          <p:spTgt spid="3">
                                            <p:txEl>
                                              <p:pRg st="1" end="1"/>
                                            </p:txEl>
                                          </p:spTgt>
                                        </p:tgtEl>
                                      </p:cBhvr>
                                    </p:animEffect>
                                  </p:childTnLst>
                                </p:cTn>
                              </p:par>
                            </p:childTnLst>
                          </p:cTn>
                        </p:par>
                        <p:par>
                          <p:cTn id="41" fill="hold">
                            <p:stCondLst>
                              <p:cond delay="2300"/>
                            </p:stCondLst>
                            <p:childTnLst>
                              <p:par>
                                <p:cTn id="42" presetID="58" presetClass="entr" presetSubtype="0" accel="100000" fill="hold" grpId="0" nodeType="after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p:cTn id="44"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45"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4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7"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48" dur="500"/>
                                        <p:tgtEl>
                                          <p:spTgt spid="3">
                                            <p:txEl>
                                              <p:pRg st="2" end="2"/>
                                            </p:txEl>
                                          </p:spTgt>
                                        </p:tgtEl>
                                      </p:cBhvr>
                                    </p:animEffect>
                                  </p:childTnLst>
                                </p:cTn>
                              </p:par>
                            </p:childTnLst>
                          </p:cTn>
                        </p:par>
                        <p:par>
                          <p:cTn id="49" fill="hold">
                            <p:stCondLst>
                              <p:cond delay="2800"/>
                            </p:stCondLst>
                            <p:childTnLst>
                              <p:par>
                                <p:cTn id="50" presetID="58" presetClass="entr" presetSubtype="0" accel="100000" fill="hold" grpId="0" nodeType="after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 calcmode="lin" valueType="num">
                                      <p:cBhvr>
                                        <p:cTn id="52"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53"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5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5"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56" dur="500"/>
                                        <p:tgtEl>
                                          <p:spTgt spid="3">
                                            <p:txEl>
                                              <p:pRg st="3" end="3"/>
                                            </p:txEl>
                                          </p:spTgt>
                                        </p:tgtEl>
                                      </p:cBhvr>
                                    </p:animEffect>
                                  </p:childTnLst>
                                </p:cTn>
                              </p:par>
                            </p:childTnLst>
                          </p:cTn>
                        </p:par>
                        <p:par>
                          <p:cTn id="57" fill="hold">
                            <p:stCondLst>
                              <p:cond delay="3300"/>
                            </p:stCondLst>
                            <p:childTnLst>
                              <p:par>
                                <p:cTn id="58" presetID="15" presetClass="entr" presetSubtype="0" fill="hold" nodeType="after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1000" fill="hold"/>
                                        <p:tgtEl>
                                          <p:spTgt spid="6"/>
                                        </p:tgtEl>
                                        <p:attrNameLst>
                                          <p:attrName>ppt_w</p:attrName>
                                        </p:attrNameLst>
                                      </p:cBhvr>
                                      <p:tavLst>
                                        <p:tav tm="0">
                                          <p:val>
                                            <p:fltVal val="0"/>
                                          </p:val>
                                        </p:tav>
                                        <p:tav tm="100000">
                                          <p:val>
                                            <p:strVal val="#ppt_w"/>
                                          </p:val>
                                        </p:tav>
                                      </p:tavLst>
                                    </p:anim>
                                    <p:anim calcmode="lin" valueType="num">
                                      <p:cBhvr>
                                        <p:cTn id="61" dur="1000" fill="hold"/>
                                        <p:tgtEl>
                                          <p:spTgt spid="6"/>
                                        </p:tgtEl>
                                        <p:attrNameLst>
                                          <p:attrName>ppt_h</p:attrName>
                                        </p:attrNameLst>
                                      </p:cBhvr>
                                      <p:tavLst>
                                        <p:tav tm="0">
                                          <p:val>
                                            <p:fltVal val="0"/>
                                          </p:val>
                                        </p:tav>
                                        <p:tav tm="100000">
                                          <p:val>
                                            <p:strVal val="#ppt_h"/>
                                          </p:val>
                                        </p:tav>
                                      </p:tavLst>
                                    </p:anim>
                                    <p:anim calcmode="lin" valueType="num">
                                      <p:cBhvr>
                                        <p:cTn id="62"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64" fill="hold">
                            <p:stCondLst>
                              <p:cond delay="4300"/>
                            </p:stCondLst>
                            <p:childTnLst>
                              <p:par>
                                <p:cTn id="65" presetID="15" presetClass="entr" presetSubtype="0"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1000" fill="hold"/>
                                        <p:tgtEl>
                                          <p:spTgt spid="7"/>
                                        </p:tgtEl>
                                        <p:attrNameLst>
                                          <p:attrName>ppt_w</p:attrName>
                                        </p:attrNameLst>
                                      </p:cBhvr>
                                      <p:tavLst>
                                        <p:tav tm="0">
                                          <p:val>
                                            <p:fltVal val="0"/>
                                          </p:val>
                                        </p:tav>
                                        <p:tav tm="100000">
                                          <p:val>
                                            <p:strVal val="#ppt_w"/>
                                          </p:val>
                                        </p:tav>
                                      </p:tavLst>
                                    </p:anim>
                                    <p:anim calcmode="lin" valueType="num">
                                      <p:cBhvr>
                                        <p:cTn id="68" dur="1000" fill="hold"/>
                                        <p:tgtEl>
                                          <p:spTgt spid="7"/>
                                        </p:tgtEl>
                                        <p:attrNameLst>
                                          <p:attrName>ppt_h</p:attrName>
                                        </p:attrNameLst>
                                      </p:cBhvr>
                                      <p:tavLst>
                                        <p:tav tm="0">
                                          <p:val>
                                            <p:fltVal val="0"/>
                                          </p:val>
                                        </p:tav>
                                        <p:tav tm="100000">
                                          <p:val>
                                            <p:strVal val="#ppt_h"/>
                                          </p:val>
                                        </p:tav>
                                      </p:tavLst>
                                    </p:anim>
                                    <p:anim calcmode="lin" valueType="num">
                                      <p:cBhvr>
                                        <p:cTn id="6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xtranet_06.gif"/>
          <p:cNvPicPr>
            <a:picLocks noChangeAspect="1"/>
          </p:cNvPicPr>
          <p:nvPr/>
        </p:nvPicPr>
        <p:blipFill>
          <a:blip r:embed="rId2"/>
          <a:srcRect l="7576" b="67797"/>
          <a:stretch>
            <a:fillRect/>
          </a:stretch>
        </p:blipFill>
        <p:spPr>
          <a:xfrm flipH="1">
            <a:off x="8891331" y="0"/>
            <a:ext cx="3280611" cy="1814806"/>
          </a:xfrm>
          <a:prstGeom prst="rect">
            <a:avLst/>
          </a:prstGeom>
        </p:spPr>
      </p:pic>
      <p:pic>
        <p:nvPicPr>
          <p:cNvPr id="5" name="Picture 4" descr="Collaboration.png"/>
          <p:cNvPicPr>
            <a:picLocks noChangeAspect="1"/>
          </p:cNvPicPr>
          <p:nvPr/>
        </p:nvPicPr>
        <p:blipFill>
          <a:blip r:embed="rId3" cstate="print"/>
          <a:srcRect r="63265"/>
          <a:stretch>
            <a:fillRect/>
          </a:stretch>
        </p:blipFill>
        <p:spPr>
          <a:xfrm>
            <a:off x="733933" y="76200"/>
            <a:ext cx="1029730" cy="1752600"/>
          </a:xfrm>
          <a:prstGeom prst="rect">
            <a:avLst/>
          </a:prstGeom>
        </p:spPr>
      </p:pic>
      <p:sp>
        <p:nvSpPr>
          <p:cNvPr id="2" name="Title 1"/>
          <p:cNvSpPr>
            <a:spLocks noGrp="1"/>
          </p:cNvSpPr>
          <p:nvPr>
            <p:ph type="title"/>
          </p:nvPr>
        </p:nvSpPr>
        <p:spPr>
          <a:xfrm>
            <a:off x="1864895" y="862263"/>
            <a:ext cx="8229600" cy="1143000"/>
          </a:xfrm>
        </p:spPr>
        <p:txBody>
          <a:bodyPr>
            <a:normAutofit/>
          </a:bodyPr>
          <a:lstStyle/>
          <a:p>
            <a:r>
              <a:rPr lang="en-US" sz="3600" dirty="0">
                <a:latin typeface="BankGothic Md BT" pitchFamily="34" charset="0"/>
              </a:rPr>
              <a:t>Benefits of intranets</a:t>
            </a:r>
          </a:p>
        </p:txBody>
      </p:sp>
      <p:sp>
        <p:nvSpPr>
          <p:cNvPr id="3" name="Content Placeholder 2"/>
          <p:cNvSpPr>
            <a:spLocks noGrp="1"/>
          </p:cNvSpPr>
          <p:nvPr>
            <p:ph idx="1"/>
          </p:nvPr>
        </p:nvSpPr>
        <p:spPr>
          <a:xfrm>
            <a:off x="1419726" y="2105529"/>
            <a:ext cx="8506326" cy="3693692"/>
          </a:xfrm>
        </p:spPr>
        <p:txBody>
          <a:bodyPr>
            <a:normAutofit fontScale="85000" lnSpcReduction="10000"/>
          </a:bodyPr>
          <a:lstStyle/>
          <a:p>
            <a:r>
              <a:rPr lang="en-US" sz="2400" b="1" dirty="0">
                <a:latin typeface="Browallia New" pitchFamily="34" charset="-34"/>
                <a:cs typeface="Browallia New" pitchFamily="34" charset="-34"/>
              </a:rPr>
              <a:t>Communication:</a:t>
            </a:r>
          </a:p>
          <a:p>
            <a:pPr>
              <a:buNone/>
            </a:pPr>
            <a:r>
              <a:rPr lang="en-US" sz="2400" dirty="0">
                <a:latin typeface="Browallia New" pitchFamily="34" charset="-34"/>
                <a:cs typeface="Browallia New" pitchFamily="34" charset="-34"/>
              </a:rPr>
              <a:t>		Intranets can serve as powerful tools for communication within an organization, vertically and horizontally. From a communications standpoint, intranets are useful to communicate strategic initiatives that have a global reach throughout the organization. The type of information that can easily be conveyed is the purpose of the initiative and what the initiative is aiming to achieve, who is driving the initiative, results achieved to date, and who to speak to for more information. By providing this information on the intranet, staff has the opportunity to keep up-to-date with the strategic focus of the organization.</a:t>
            </a:r>
          </a:p>
        </p:txBody>
      </p:sp>
      <p:pic>
        <p:nvPicPr>
          <p:cNvPr id="8" name="Picture 7" descr="images (3).jpg"/>
          <p:cNvPicPr>
            <a:picLocks noChangeAspect="1"/>
          </p:cNvPicPr>
          <p:nvPr/>
        </p:nvPicPr>
        <p:blipFill>
          <a:blip r:embed="rId4"/>
          <a:stretch>
            <a:fillRect/>
          </a:stretch>
        </p:blipFill>
        <p:spPr>
          <a:xfrm>
            <a:off x="9853863" y="2759243"/>
            <a:ext cx="2165683" cy="2306052"/>
          </a:xfrm>
          <a:prstGeom prst="rect">
            <a:avLst/>
          </a:prstGeom>
        </p:spPr>
      </p:pic>
      <p:sp>
        <p:nvSpPr>
          <p:cNvPr id="7" name="Footer Placeholder 6"/>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74841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par>
                          <p:cTn id="12" fill="hold">
                            <p:stCondLst>
                              <p:cond delay="5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2"/>
                                        </p:tgtEl>
                                        <p:attrNameLst>
                                          <p:attrName>style.visibility</p:attrName>
                                        </p:attrNameLst>
                                      </p:cBhvr>
                                      <p:to>
                                        <p:strVal val="visible"/>
                                      </p:to>
                                    </p:set>
                                    <p:anim calcmode="discrete" valueType="clr">
                                      <p:cBhvr override="childStyle">
                                        <p:cTn id="15"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gtEl>
                                        <p:attrNameLst>
                                          <p:attrName>fillcolor</p:attrName>
                                        </p:attrNameLst>
                                      </p:cBhvr>
                                      <p:tavLst>
                                        <p:tav tm="0">
                                          <p:val>
                                            <p:clrVal>
                                              <a:schemeClr val="accent2"/>
                                            </p:clrVal>
                                          </p:val>
                                        </p:tav>
                                        <p:tav tm="50000">
                                          <p:val>
                                            <p:clrVal>
                                              <a:schemeClr val="hlink"/>
                                            </p:clrVal>
                                          </p:val>
                                        </p:tav>
                                      </p:tavLst>
                                    </p:anim>
                                    <p:set>
                                      <p:cBhvr>
                                        <p:cTn id="17" dur="80"/>
                                        <p:tgtEl>
                                          <p:spTgt spid="2"/>
                                        </p:tgtEl>
                                        <p:attrNameLst>
                                          <p:attrName>fill.type</p:attrName>
                                        </p:attrNameLst>
                                      </p:cBhvr>
                                      <p:to>
                                        <p:strVal val="solid"/>
                                      </p:to>
                                    </p:set>
                                  </p:childTnLst>
                                </p:cTn>
                              </p:par>
                              <p:par>
                                <p:cTn id="18" presetID="54" presetClass="entr" presetSubtype="0" accel="10000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strVal val="#ppt_w*0.05"/>
                                          </p:val>
                                        </p:tav>
                                        <p:tav tm="100000">
                                          <p:val>
                                            <p:strVal val="#ppt_w"/>
                                          </p:val>
                                        </p:tav>
                                      </p:tavLst>
                                    </p:anim>
                                    <p:anim calcmode="lin" valueType="num">
                                      <p:cBhvr>
                                        <p:cTn id="21" dur="500" fill="hold"/>
                                        <p:tgtEl>
                                          <p:spTgt spid="4"/>
                                        </p:tgtEl>
                                        <p:attrNameLst>
                                          <p:attrName>ppt_h</p:attrName>
                                        </p:attrNameLst>
                                      </p:cBhvr>
                                      <p:tavLst>
                                        <p:tav tm="0">
                                          <p:val>
                                            <p:strVal val="#ppt_h"/>
                                          </p:val>
                                        </p:tav>
                                        <p:tav tm="100000">
                                          <p:val>
                                            <p:strVal val="#ppt_h"/>
                                          </p:val>
                                        </p:tav>
                                      </p:tavLst>
                                    </p:anim>
                                    <p:anim calcmode="lin" valueType="num">
                                      <p:cBhvr>
                                        <p:cTn id="22" dur="500" fill="hold"/>
                                        <p:tgtEl>
                                          <p:spTgt spid="4"/>
                                        </p:tgtEl>
                                        <p:attrNameLst>
                                          <p:attrName>ppt_x</p:attrName>
                                        </p:attrNameLst>
                                      </p:cBhvr>
                                      <p:tavLst>
                                        <p:tav tm="0">
                                          <p:val>
                                            <p:strVal val="#ppt_x-.2"/>
                                          </p:val>
                                        </p:tav>
                                        <p:tav tm="100000">
                                          <p:val>
                                            <p:strVal val="#ppt_x"/>
                                          </p:val>
                                        </p:tav>
                                      </p:tavLst>
                                    </p:anim>
                                    <p:anim calcmode="lin" valueType="num">
                                      <p:cBhvr>
                                        <p:cTn id="23" dur="500" fill="hold"/>
                                        <p:tgtEl>
                                          <p:spTgt spid="4"/>
                                        </p:tgtEl>
                                        <p:attrNameLst>
                                          <p:attrName>ppt_y</p:attrName>
                                        </p:attrNameLst>
                                      </p:cBhvr>
                                      <p:tavLst>
                                        <p:tav tm="0">
                                          <p:val>
                                            <p:strVal val="#ppt_y"/>
                                          </p:val>
                                        </p:tav>
                                        <p:tav tm="100000">
                                          <p:val>
                                            <p:strVal val="#ppt_y"/>
                                          </p:val>
                                        </p:tav>
                                      </p:tavLst>
                                    </p:anim>
                                    <p:animEffect transition="in" filter="fade">
                                      <p:cBhvr>
                                        <p:cTn id="24" dur="500"/>
                                        <p:tgtEl>
                                          <p:spTgt spid="4"/>
                                        </p:tgtEl>
                                      </p:cBhvr>
                                    </p:animEffect>
                                  </p:childTnLst>
                                </p:cTn>
                              </p:par>
                            </p:childTnLst>
                          </p:cTn>
                        </p:par>
                        <p:par>
                          <p:cTn id="25" fill="hold">
                            <p:stCondLst>
                              <p:cond delay="1300"/>
                            </p:stCondLst>
                            <p:childTnLst>
                              <p:par>
                                <p:cTn id="26" presetID="58" presetClass="entr" presetSubtype="0" accel="100000"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29"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32" dur="500"/>
                                        <p:tgtEl>
                                          <p:spTgt spid="3">
                                            <p:txEl>
                                              <p:pRg st="0" end="0"/>
                                            </p:txEl>
                                          </p:spTgt>
                                        </p:tgtEl>
                                      </p:cBhvr>
                                    </p:animEffect>
                                  </p:childTnLst>
                                </p:cTn>
                              </p:par>
                            </p:childTnLst>
                          </p:cTn>
                        </p:par>
                        <p:par>
                          <p:cTn id="33" fill="hold">
                            <p:stCondLst>
                              <p:cond delay="1800"/>
                            </p:stCondLst>
                            <p:childTnLst>
                              <p:par>
                                <p:cTn id="34" presetID="58" presetClass="entr" presetSubtype="0" accel="100000" fill="hold" grpId="0" nodeType="after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 calcmode="lin" valueType="num">
                                      <p:cBhvr>
                                        <p:cTn id="3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3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3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40" dur="500"/>
                                        <p:tgtEl>
                                          <p:spTgt spid="3">
                                            <p:txEl>
                                              <p:pRg st="1" end="1"/>
                                            </p:txEl>
                                          </p:spTgt>
                                        </p:tgtEl>
                                      </p:cBhvr>
                                    </p:animEffect>
                                  </p:childTnLst>
                                </p:cTn>
                              </p:par>
                            </p:childTnLst>
                          </p:cTn>
                        </p:par>
                        <p:par>
                          <p:cTn id="41" fill="hold">
                            <p:stCondLst>
                              <p:cond delay="2300"/>
                            </p:stCondLst>
                            <p:childTnLst>
                              <p:par>
                                <p:cTn id="42" presetID="54" presetClass="entr" presetSubtype="0" accel="10000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strVal val="#ppt_w*0.05"/>
                                          </p:val>
                                        </p:tav>
                                        <p:tav tm="100000">
                                          <p:val>
                                            <p:strVal val="#ppt_w"/>
                                          </p:val>
                                        </p:tav>
                                      </p:tavLst>
                                    </p:anim>
                                    <p:anim calcmode="lin" valueType="num">
                                      <p:cBhvr>
                                        <p:cTn id="45" dur="500" fill="hold"/>
                                        <p:tgtEl>
                                          <p:spTgt spid="8"/>
                                        </p:tgtEl>
                                        <p:attrNameLst>
                                          <p:attrName>ppt_h</p:attrName>
                                        </p:attrNameLst>
                                      </p:cBhvr>
                                      <p:tavLst>
                                        <p:tav tm="0">
                                          <p:val>
                                            <p:strVal val="#ppt_h"/>
                                          </p:val>
                                        </p:tav>
                                        <p:tav tm="100000">
                                          <p:val>
                                            <p:strVal val="#ppt_h"/>
                                          </p:val>
                                        </p:tav>
                                      </p:tavLst>
                                    </p:anim>
                                    <p:anim calcmode="lin" valueType="num">
                                      <p:cBhvr>
                                        <p:cTn id="46" dur="500" fill="hold"/>
                                        <p:tgtEl>
                                          <p:spTgt spid="8"/>
                                        </p:tgtEl>
                                        <p:attrNameLst>
                                          <p:attrName>ppt_x</p:attrName>
                                        </p:attrNameLst>
                                      </p:cBhvr>
                                      <p:tavLst>
                                        <p:tav tm="0">
                                          <p:val>
                                            <p:strVal val="#ppt_x-.2"/>
                                          </p:val>
                                        </p:tav>
                                        <p:tav tm="100000">
                                          <p:val>
                                            <p:strVal val="#ppt_x"/>
                                          </p:val>
                                        </p:tav>
                                      </p:tavLst>
                                    </p:anim>
                                    <p:anim calcmode="lin" valueType="num">
                                      <p:cBhvr>
                                        <p:cTn id="47" dur="500" fill="hold"/>
                                        <p:tgtEl>
                                          <p:spTgt spid="8"/>
                                        </p:tgtEl>
                                        <p:attrNameLst>
                                          <p:attrName>ppt_y</p:attrName>
                                        </p:attrNameLst>
                                      </p:cBhvr>
                                      <p:tavLst>
                                        <p:tav tm="0">
                                          <p:val>
                                            <p:strVal val="#ppt_y"/>
                                          </p:val>
                                        </p:tav>
                                        <p:tav tm="100000">
                                          <p:val>
                                            <p:strVal val="#ppt_y"/>
                                          </p:val>
                                        </p:tav>
                                      </p:tavLst>
                                    </p:anim>
                                    <p:animEffect transition="in" filter="fad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xtranet_06.gif"/>
          <p:cNvPicPr>
            <a:picLocks noChangeAspect="1"/>
          </p:cNvPicPr>
          <p:nvPr/>
        </p:nvPicPr>
        <p:blipFill>
          <a:blip r:embed="rId2"/>
          <a:srcRect l="7576" b="67797"/>
          <a:stretch>
            <a:fillRect/>
          </a:stretch>
        </p:blipFill>
        <p:spPr>
          <a:xfrm flipH="1">
            <a:off x="8891331" y="0"/>
            <a:ext cx="3280611" cy="1814806"/>
          </a:xfrm>
          <a:prstGeom prst="rect">
            <a:avLst/>
          </a:prstGeom>
        </p:spPr>
      </p:pic>
      <p:pic>
        <p:nvPicPr>
          <p:cNvPr id="5" name="Picture 4" descr="Collaboration.png"/>
          <p:cNvPicPr>
            <a:picLocks noChangeAspect="1"/>
          </p:cNvPicPr>
          <p:nvPr/>
        </p:nvPicPr>
        <p:blipFill>
          <a:blip r:embed="rId3" cstate="print"/>
          <a:srcRect r="63265"/>
          <a:stretch>
            <a:fillRect/>
          </a:stretch>
        </p:blipFill>
        <p:spPr>
          <a:xfrm>
            <a:off x="733933" y="76200"/>
            <a:ext cx="1029730" cy="1752600"/>
          </a:xfrm>
          <a:prstGeom prst="rect">
            <a:avLst/>
          </a:prstGeom>
        </p:spPr>
      </p:pic>
      <p:sp>
        <p:nvSpPr>
          <p:cNvPr id="2" name="Title 1"/>
          <p:cNvSpPr>
            <a:spLocks noGrp="1"/>
          </p:cNvSpPr>
          <p:nvPr>
            <p:ph type="title"/>
          </p:nvPr>
        </p:nvSpPr>
        <p:spPr>
          <a:xfrm>
            <a:off x="1864895" y="862263"/>
            <a:ext cx="8229600" cy="1143000"/>
          </a:xfrm>
        </p:spPr>
        <p:txBody>
          <a:bodyPr>
            <a:normAutofit/>
          </a:bodyPr>
          <a:lstStyle/>
          <a:p>
            <a:r>
              <a:rPr lang="en-US" sz="3600" dirty="0">
                <a:latin typeface="BankGothic Md BT" pitchFamily="34" charset="0"/>
              </a:rPr>
              <a:t>Benefits of intranets</a:t>
            </a:r>
          </a:p>
        </p:txBody>
      </p:sp>
      <p:sp>
        <p:nvSpPr>
          <p:cNvPr id="3" name="Content Placeholder 2"/>
          <p:cNvSpPr>
            <a:spLocks noGrp="1"/>
          </p:cNvSpPr>
          <p:nvPr>
            <p:ph idx="1"/>
          </p:nvPr>
        </p:nvSpPr>
        <p:spPr>
          <a:xfrm>
            <a:off x="1383632" y="2261940"/>
            <a:ext cx="8506326" cy="3705723"/>
          </a:xfrm>
        </p:spPr>
        <p:txBody>
          <a:bodyPr>
            <a:normAutofit fontScale="70000" lnSpcReduction="20000"/>
          </a:bodyPr>
          <a:lstStyle/>
          <a:p>
            <a:r>
              <a:rPr lang="en-US" sz="2400" b="1" dirty="0">
                <a:latin typeface="Browallia New" pitchFamily="34" charset="-34"/>
                <a:cs typeface="Browallia New" pitchFamily="34" charset="-34"/>
              </a:rPr>
              <a:t>Cost-effective:</a:t>
            </a:r>
          </a:p>
          <a:p>
            <a:pPr>
              <a:buNone/>
            </a:pPr>
            <a:r>
              <a:rPr lang="en-US" sz="2400" dirty="0">
                <a:latin typeface="Browallia New" pitchFamily="34" charset="-34"/>
                <a:cs typeface="Browallia New" pitchFamily="34" charset="-34"/>
              </a:rPr>
              <a:t>		Most organizations have already established TCP/IP networks, and the incremental infrastructure cost of adding Web servers to the network is well within even departmental-level budgets. Users can view information and data via web-browser rather than maintaining physical documents such as procedure manuals, internal phone list and requisition forms</a:t>
            </a:r>
            <a:r>
              <a:rPr lang="en-US" sz="2400" dirty="0" smtClean="0">
                <a:latin typeface="Browallia New" pitchFamily="34" charset="-34"/>
                <a:cs typeface="Browallia New" pitchFamily="34" charset="-34"/>
              </a:rPr>
              <a:t>.</a:t>
            </a:r>
          </a:p>
          <a:p>
            <a:pPr>
              <a:buNone/>
            </a:pPr>
            <a:endParaRPr lang="en-US" sz="2400" dirty="0" smtClean="0">
              <a:latin typeface="Browallia New" pitchFamily="34" charset="-34"/>
              <a:cs typeface="Browallia New" pitchFamily="34" charset="-34"/>
            </a:endParaRPr>
          </a:p>
          <a:p>
            <a:r>
              <a:rPr lang="en-US" sz="2400" b="1" dirty="0">
                <a:latin typeface="Browallia New" pitchFamily="34" charset="-34"/>
                <a:cs typeface="Browallia New" pitchFamily="34" charset="-34"/>
              </a:rPr>
              <a:t>Low </a:t>
            </a:r>
            <a:r>
              <a:rPr lang="en-US" sz="2400" b="1" dirty="0" smtClean="0">
                <a:latin typeface="Browallia New" pitchFamily="34" charset="-34"/>
                <a:cs typeface="Browallia New" pitchFamily="34" charset="-34"/>
              </a:rPr>
              <a:t>maintenance: </a:t>
            </a:r>
            <a:endParaRPr lang="en-US" sz="2400" b="1" dirty="0">
              <a:latin typeface="Browallia New" pitchFamily="34" charset="-34"/>
              <a:cs typeface="Browallia New" pitchFamily="34" charset="-34"/>
            </a:endParaRPr>
          </a:p>
          <a:p>
            <a:pPr algn="just">
              <a:buNone/>
            </a:pPr>
            <a:r>
              <a:rPr lang="en-US" sz="2400" dirty="0">
                <a:latin typeface="Browallia New" pitchFamily="34" charset="-34"/>
                <a:cs typeface="Browallia New" pitchFamily="34" charset="-34"/>
              </a:rPr>
              <a:t>		 With information residing in only one place - the Web server - it is relatively easy and affordable to add new information or to update existing information and make it instantly available.</a:t>
            </a:r>
          </a:p>
          <a:p>
            <a:endParaRPr lang="en-US" sz="2400" dirty="0">
              <a:latin typeface="Browallia New" pitchFamily="34" charset="-34"/>
              <a:cs typeface="Browallia New" pitchFamily="34" charset="-34"/>
            </a:endParaRPr>
          </a:p>
          <a:p>
            <a:pPr>
              <a:buNone/>
            </a:pPr>
            <a:endParaRPr lang="en-US" sz="2400" dirty="0">
              <a:latin typeface="Browallia New" pitchFamily="34" charset="-34"/>
              <a:cs typeface="Browallia New" pitchFamily="34" charset="-34"/>
            </a:endParaRPr>
          </a:p>
        </p:txBody>
      </p:sp>
      <p:pic>
        <p:nvPicPr>
          <p:cNvPr id="7" name="Picture 6" descr="images (5).jpg"/>
          <p:cNvPicPr>
            <a:picLocks noChangeAspect="1"/>
          </p:cNvPicPr>
          <p:nvPr/>
        </p:nvPicPr>
        <p:blipFill>
          <a:blip r:embed="rId4"/>
          <a:stretch>
            <a:fillRect/>
          </a:stretch>
        </p:blipFill>
        <p:spPr>
          <a:xfrm>
            <a:off x="9988310" y="2434389"/>
            <a:ext cx="1489816" cy="1405215"/>
          </a:xfrm>
          <a:prstGeom prst="rect">
            <a:avLst/>
          </a:prstGeom>
        </p:spPr>
      </p:pic>
      <p:pic>
        <p:nvPicPr>
          <p:cNvPr id="9" name="Picture 8" descr="intranet-extranet.jpg"/>
          <p:cNvPicPr>
            <a:picLocks noChangeAspect="1"/>
          </p:cNvPicPr>
          <p:nvPr/>
        </p:nvPicPr>
        <p:blipFill>
          <a:blip r:embed="rId5"/>
          <a:stretch>
            <a:fillRect/>
          </a:stretch>
        </p:blipFill>
        <p:spPr>
          <a:xfrm>
            <a:off x="10030574" y="4574005"/>
            <a:ext cx="2037100" cy="1282619"/>
          </a:xfrm>
          <a:prstGeom prst="rect">
            <a:avLst/>
          </a:prstGeom>
        </p:spPr>
      </p:pic>
      <p:sp>
        <p:nvSpPr>
          <p:cNvPr id="8" name="Footer Placeholder 7"/>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68792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par>
                          <p:cTn id="12" fill="hold">
                            <p:stCondLst>
                              <p:cond delay="5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2"/>
                                        </p:tgtEl>
                                        <p:attrNameLst>
                                          <p:attrName>style.visibility</p:attrName>
                                        </p:attrNameLst>
                                      </p:cBhvr>
                                      <p:to>
                                        <p:strVal val="visible"/>
                                      </p:to>
                                    </p:set>
                                    <p:anim calcmode="discrete" valueType="clr">
                                      <p:cBhvr override="childStyle">
                                        <p:cTn id="15"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gtEl>
                                        <p:attrNameLst>
                                          <p:attrName>fillcolor</p:attrName>
                                        </p:attrNameLst>
                                      </p:cBhvr>
                                      <p:tavLst>
                                        <p:tav tm="0">
                                          <p:val>
                                            <p:clrVal>
                                              <a:schemeClr val="accent2"/>
                                            </p:clrVal>
                                          </p:val>
                                        </p:tav>
                                        <p:tav tm="50000">
                                          <p:val>
                                            <p:clrVal>
                                              <a:schemeClr val="hlink"/>
                                            </p:clrVal>
                                          </p:val>
                                        </p:tav>
                                      </p:tavLst>
                                    </p:anim>
                                    <p:set>
                                      <p:cBhvr>
                                        <p:cTn id="17" dur="80"/>
                                        <p:tgtEl>
                                          <p:spTgt spid="2"/>
                                        </p:tgtEl>
                                        <p:attrNameLst>
                                          <p:attrName>fill.type</p:attrName>
                                        </p:attrNameLst>
                                      </p:cBhvr>
                                      <p:to>
                                        <p:strVal val="solid"/>
                                      </p:to>
                                    </p:set>
                                  </p:childTnLst>
                                </p:cTn>
                              </p:par>
                              <p:par>
                                <p:cTn id="18" presetID="54" presetClass="entr" presetSubtype="0" accel="10000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strVal val="#ppt_w*0.05"/>
                                          </p:val>
                                        </p:tav>
                                        <p:tav tm="100000">
                                          <p:val>
                                            <p:strVal val="#ppt_w"/>
                                          </p:val>
                                        </p:tav>
                                      </p:tavLst>
                                    </p:anim>
                                    <p:anim calcmode="lin" valueType="num">
                                      <p:cBhvr>
                                        <p:cTn id="21" dur="500" fill="hold"/>
                                        <p:tgtEl>
                                          <p:spTgt spid="4"/>
                                        </p:tgtEl>
                                        <p:attrNameLst>
                                          <p:attrName>ppt_h</p:attrName>
                                        </p:attrNameLst>
                                      </p:cBhvr>
                                      <p:tavLst>
                                        <p:tav tm="0">
                                          <p:val>
                                            <p:strVal val="#ppt_h"/>
                                          </p:val>
                                        </p:tav>
                                        <p:tav tm="100000">
                                          <p:val>
                                            <p:strVal val="#ppt_h"/>
                                          </p:val>
                                        </p:tav>
                                      </p:tavLst>
                                    </p:anim>
                                    <p:anim calcmode="lin" valueType="num">
                                      <p:cBhvr>
                                        <p:cTn id="22" dur="500" fill="hold"/>
                                        <p:tgtEl>
                                          <p:spTgt spid="4"/>
                                        </p:tgtEl>
                                        <p:attrNameLst>
                                          <p:attrName>ppt_x</p:attrName>
                                        </p:attrNameLst>
                                      </p:cBhvr>
                                      <p:tavLst>
                                        <p:tav tm="0">
                                          <p:val>
                                            <p:strVal val="#ppt_x-.2"/>
                                          </p:val>
                                        </p:tav>
                                        <p:tav tm="100000">
                                          <p:val>
                                            <p:strVal val="#ppt_x"/>
                                          </p:val>
                                        </p:tav>
                                      </p:tavLst>
                                    </p:anim>
                                    <p:anim calcmode="lin" valueType="num">
                                      <p:cBhvr>
                                        <p:cTn id="23" dur="500" fill="hold"/>
                                        <p:tgtEl>
                                          <p:spTgt spid="4"/>
                                        </p:tgtEl>
                                        <p:attrNameLst>
                                          <p:attrName>ppt_y</p:attrName>
                                        </p:attrNameLst>
                                      </p:cBhvr>
                                      <p:tavLst>
                                        <p:tav tm="0">
                                          <p:val>
                                            <p:strVal val="#ppt_y"/>
                                          </p:val>
                                        </p:tav>
                                        <p:tav tm="100000">
                                          <p:val>
                                            <p:strVal val="#ppt_y"/>
                                          </p:val>
                                        </p:tav>
                                      </p:tavLst>
                                    </p:anim>
                                    <p:animEffect transition="in" filter="fade">
                                      <p:cBhvr>
                                        <p:cTn id="24" dur="500"/>
                                        <p:tgtEl>
                                          <p:spTgt spid="4"/>
                                        </p:tgtEl>
                                      </p:cBhvr>
                                    </p:animEffect>
                                  </p:childTnLst>
                                </p:cTn>
                              </p:par>
                            </p:childTnLst>
                          </p:cTn>
                        </p:par>
                        <p:par>
                          <p:cTn id="25" fill="hold">
                            <p:stCondLst>
                              <p:cond delay="1300"/>
                            </p:stCondLst>
                            <p:childTnLst>
                              <p:par>
                                <p:cTn id="26" presetID="58" presetClass="entr" presetSubtype="0" accel="100000"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29"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32" dur="500"/>
                                        <p:tgtEl>
                                          <p:spTgt spid="3">
                                            <p:txEl>
                                              <p:pRg st="0" end="0"/>
                                            </p:txEl>
                                          </p:spTgt>
                                        </p:tgtEl>
                                      </p:cBhvr>
                                    </p:animEffect>
                                  </p:childTnLst>
                                </p:cTn>
                              </p:par>
                            </p:childTnLst>
                          </p:cTn>
                        </p:par>
                        <p:par>
                          <p:cTn id="33" fill="hold">
                            <p:stCondLst>
                              <p:cond delay="1800"/>
                            </p:stCondLst>
                            <p:childTnLst>
                              <p:par>
                                <p:cTn id="34" presetID="58" presetClass="entr" presetSubtype="0" accel="100000" fill="hold" grpId="0" nodeType="after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 calcmode="lin" valueType="num">
                                      <p:cBhvr>
                                        <p:cTn id="3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3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3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8" presetClass="entr" presetSubtype="0" accel="100000"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p:cTn id="45"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46"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49" dur="500"/>
                                        <p:tgtEl>
                                          <p:spTgt spid="3">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8" presetClass="entr" presetSubtype="0" accel="100000" fill="hold" grpId="0"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 calcmode="lin" valueType="num">
                                      <p:cBhvr>
                                        <p:cTn id="54"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55"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5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58" dur="500"/>
                                        <p:tgtEl>
                                          <p:spTgt spid="3">
                                            <p:txEl>
                                              <p:pRg st="4" end="4"/>
                                            </p:txEl>
                                          </p:spTgt>
                                        </p:tgtEl>
                                      </p:cBhvr>
                                    </p:animEffect>
                                  </p:childTnLst>
                                </p:cTn>
                              </p:par>
                            </p:childTnLst>
                          </p:cTn>
                        </p:par>
                        <p:par>
                          <p:cTn id="59" fill="hold">
                            <p:stCondLst>
                              <p:cond delay="500"/>
                            </p:stCondLst>
                            <p:childTnLst>
                              <p:par>
                                <p:cTn id="60" presetID="54" presetClass="entr" presetSubtype="0" accel="100000"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ppt_w</p:attrName>
                                        </p:attrNameLst>
                                      </p:cBhvr>
                                      <p:tavLst>
                                        <p:tav tm="0">
                                          <p:val>
                                            <p:strVal val="#ppt_w*0.05"/>
                                          </p:val>
                                        </p:tav>
                                        <p:tav tm="100000">
                                          <p:val>
                                            <p:strVal val="#ppt_w"/>
                                          </p:val>
                                        </p:tav>
                                      </p:tavLst>
                                    </p:anim>
                                    <p:anim calcmode="lin" valueType="num">
                                      <p:cBhvr>
                                        <p:cTn id="63" dur="500" fill="hold"/>
                                        <p:tgtEl>
                                          <p:spTgt spid="7"/>
                                        </p:tgtEl>
                                        <p:attrNameLst>
                                          <p:attrName>ppt_h</p:attrName>
                                        </p:attrNameLst>
                                      </p:cBhvr>
                                      <p:tavLst>
                                        <p:tav tm="0">
                                          <p:val>
                                            <p:strVal val="#ppt_h"/>
                                          </p:val>
                                        </p:tav>
                                        <p:tav tm="100000">
                                          <p:val>
                                            <p:strVal val="#ppt_h"/>
                                          </p:val>
                                        </p:tav>
                                      </p:tavLst>
                                    </p:anim>
                                    <p:anim calcmode="lin" valueType="num">
                                      <p:cBhvr>
                                        <p:cTn id="64" dur="500" fill="hold"/>
                                        <p:tgtEl>
                                          <p:spTgt spid="7"/>
                                        </p:tgtEl>
                                        <p:attrNameLst>
                                          <p:attrName>ppt_x</p:attrName>
                                        </p:attrNameLst>
                                      </p:cBhvr>
                                      <p:tavLst>
                                        <p:tav tm="0">
                                          <p:val>
                                            <p:strVal val="#ppt_x-.2"/>
                                          </p:val>
                                        </p:tav>
                                        <p:tav tm="100000">
                                          <p:val>
                                            <p:strVal val="#ppt_x"/>
                                          </p:val>
                                        </p:tav>
                                      </p:tavLst>
                                    </p:anim>
                                    <p:anim calcmode="lin" valueType="num">
                                      <p:cBhvr>
                                        <p:cTn id="65" dur="500" fill="hold"/>
                                        <p:tgtEl>
                                          <p:spTgt spid="7"/>
                                        </p:tgtEl>
                                        <p:attrNameLst>
                                          <p:attrName>ppt_y</p:attrName>
                                        </p:attrNameLst>
                                      </p:cBhvr>
                                      <p:tavLst>
                                        <p:tav tm="0">
                                          <p:val>
                                            <p:strVal val="#ppt_y"/>
                                          </p:val>
                                        </p:tav>
                                        <p:tav tm="100000">
                                          <p:val>
                                            <p:strVal val="#ppt_y"/>
                                          </p:val>
                                        </p:tav>
                                      </p:tavLst>
                                    </p:anim>
                                    <p:animEffect transition="in" filter="fade">
                                      <p:cBhvr>
                                        <p:cTn id="66" dur="500"/>
                                        <p:tgtEl>
                                          <p:spTgt spid="7"/>
                                        </p:tgtEl>
                                      </p:cBhvr>
                                    </p:animEffect>
                                  </p:childTnLst>
                                </p:cTn>
                              </p:par>
                            </p:childTnLst>
                          </p:cTn>
                        </p:par>
                        <p:par>
                          <p:cTn id="67" fill="hold">
                            <p:stCondLst>
                              <p:cond delay="1000"/>
                            </p:stCondLst>
                            <p:childTnLst>
                              <p:par>
                                <p:cTn id="68" presetID="15" presetClass="entr" presetSubtype="0" fill="hold" nodeType="after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1000" fill="hold"/>
                                        <p:tgtEl>
                                          <p:spTgt spid="9"/>
                                        </p:tgtEl>
                                        <p:attrNameLst>
                                          <p:attrName>ppt_w</p:attrName>
                                        </p:attrNameLst>
                                      </p:cBhvr>
                                      <p:tavLst>
                                        <p:tav tm="0">
                                          <p:val>
                                            <p:fltVal val="0"/>
                                          </p:val>
                                        </p:tav>
                                        <p:tav tm="100000">
                                          <p:val>
                                            <p:strVal val="#ppt_w"/>
                                          </p:val>
                                        </p:tav>
                                      </p:tavLst>
                                    </p:anim>
                                    <p:anim calcmode="lin" valueType="num">
                                      <p:cBhvr>
                                        <p:cTn id="71" dur="1000" fill="hold"/>
                                        <p:tgtEl>
                                          <p:spTgt spid="9"/>
                                        </p:tgtEl>
                                        <p:attrNameLst>
                                          <p:attrName>ppt_h</p:attrName>
                                        </p:attrNameLst>
                                      </p:cBhvr>
                                      <p:tavLst>
                                        <p:tav tm="0">
                                          <p:val>
                                            <p:fltVal val="0"/>
                                          </p:val>
                                        </p:tav>
                                        <p:tav tm="100000">
                                          <p:val>
                                            <p:strVal val="#ppt_h"/>
                                          </p:val>
                                        </p:tav>
                                      </p:tavLst>
                                    </p:anim>
                                    <p:anim calcmode="lin" valueType="num">
                                      <p:cBhvr>
                                        <p:cTn id="72"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xtranet_06.gif"/>
          <p:cNvPicPr>
            <a:picLocks noChangeAspect="1"/>
          </p:cNvPicPr>
          <p:nvPr/>
        </p:nvPicPr>
        <p:blipFill>
          <a:blip r:embed="rId2"/>
          <a:srcRect l="7576" b="67797"/>
          <a:stretch>
            <a:fillRect/>
          </a:stretch>
        </p:blipFill>
        <p:spPr>
          <a:xfrm flipH="1">
            <a:off x="9011667" y="0"/>
            <a:ext cx="3164305" cy="1817792"/>
          </a:xfrm>
          <a:prstGeom prst="rect">
            <a:avLst/>
          </a:prstGeom>
        </p:spPr>
      </p:pic>
      <p:pic>
        <p:nvPicPr>
          <p:cNvPr id="5" name="Picture 4" descr="Collaboration.png"/>
          <p:cNvPicPr>
            <a:picLocks noChangeAspect="1"/>
          </p:cNvPicPr>
          <p:nvPr/>
        </p:nvPicPr>
        <p:blipFill>
          <a:blip r:embed="rId3" cstate="print"/>
          <a:srcRect r="63265"/>
          <a:stretch>
            <a:fillRect/>
          </a:stretch>
        </p:blipFill>
        <p:spPr>
          <a:xfrm>
            <a:off x="786059" y="0"/>
            <a:ext cx="981787" cy="1828798"/>
          </a:xfrm>
          <a:prstGeom prst="rect">
            <a:avLst/>
          </a:prstGeom>
        </p:spPr>
      </p:pic>
      <p:sp>
        <p:nvSpPr>
          <p:cNvPr id="2" name="Title 1"/>
          <p:cNvSpPr>
            <a:spLocks noGrp="1"/>
          </p:cNvSpPr>
          <p:nvPr>
            <p:ph type="title"/>
          </p:nvPr>
        </p:nvSpPr>
        <p:spPr>
          <a:xfrm>
            <a:off x="1812758" y="914400"/>
            <a:ext cx="8229600" cy="1143000"/>
          </a:xfrm>
        </p:spPr>
        <p:txBody>
          <a:bodyPr>
            <a:normAutofit/>
          </a:bodyPr>
          <a:lstStyle/>
          <a:p>
            <a:r>
              <a:rPr lang="en-US" sz="3600" dirty="0">
                <a:latin typeface="BankGothic Md BT" pitchFamily="34" charset="0"/>
              </a:rPr>
              <a:t>What is Extranet?</a:t>
            </a:r>
          </a:p>
        </p:txBody>
      </p:sp>
      <p:sp>
        <p:nvSpPr>
          <p:cNvPr id="3" name="Content Placeholder 2"/>
          <p:cNvSpPr>
            <a:spLocks noGrp="1"/>
          </p:cNvSpPr>
          <p:nvPr>
            <p:ph idx="1"/>
          </p:nvPr>
        </p:nvSpPr>
        <p:spPr>
          <a:xfrm>
            <a:off x="1379621" y="2029326"/>
            <a:ext cx="7523747" cy="3657600"/>
          </a:xfrm>
        </p:spPr>
        <p:txBody>
          <a:bodyPr>
            <a:normAutofit/>
          </a:bodyPr>
          <a:lstStyle/>
          <a:p>
            <a:r>
              <a:rPr lang="en-US" dirty="0" smtClean="0">
                <a:latin typeface="Browallia New" pitchFamily="34" charset="-34"/>
                <a:cs typeface="Browallia New" pitchFamily="34" charset="-34"/>
              </a:rPr>
              <a:t>It is </a:t>
            </a:r>
            <a:r>
              <a:rPr lang="en-US" dirty="0">
                <a:latin typeface="Browallia New" pitchFamily="34" charset="-34"/>
                <a:cs typeface="Browallia New" pitchFamily="34" charset="-34"/>
              </a:rPr>
              <a:t>an intranet for outside authorized users using same internet technologies. The outside users are trusted partners of the organization who have access to information of their interest &amp; concern.</a:t>
            </a:r>
          </a:p>
          <a:p>
            <a:r>
              <a:rPr lang="en-US" dirty="0">
                <a:latin typeface="Browallia New" pitchFamily="34" charset="-34"/>
                <a:cs typeface="Browallia New" pitchFamily="34" charset="-34"/>
              </a:rPr>
              <a:t>extends the intranet concept to provide a network that connects a company’s network to the networks of its business partners, selected customers, or suppliers.</a:t>
            </a:r>
          </a:p>
          <a:p>
            <a:endParaRPr lang="en-US" dirty="0">
              <a:latin typeface="Browallia New" pitchFamily="34" charset="-34"/>
              <a:cs typeface="Browallia New" pitchFamily="34" charset="-34"/>
            </a:endParaRPr>
          </a:p>
        </p:txBody>
      </p:sp>
      <p:pic>
        <p:nvPicPr>
          <p:cNvPr id="1026" name="Picture 2" descr="Image result for extran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315" y="2103436"/>
            <a:ext cx="3333685" cy="278138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53901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par>
                          <p:cTn id="12" fill="hold">
                            <p:stCondLst>
                              <p:cond delay="5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2"/>
                                        </p:tgtEl>
                                        <p:attrNameLst>
                                          <p:attrName>style.visibility</p:attrName>
                                        </p:attrNameLst>
                                      </p:cBhvr>
                                      <p:to>
                                        <p:strVal val="visible"/>
                                      </p:to>
                                    </p:set>
                                    <p:anim calcmode="discrete" valueType="clr">
                                      <p:cBhvr override="childStyle">
                                        <p:cTn id="15"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gtEl>
                                        <p:attrNameLst>
                                          <p:attrName>fillcolor</p:attrName>
                                        </p:attrNameLst>
                                      </p:cBhvr>
                                      <p:tavLst>
                                        <p:tav tm="0">
                                          <p:val>
                                            <p:clrVal>
                                              <a:schemeClr val="accent2"/>
                                            </p:clrVal>
                                          </p:val>
                                        </p:tav>
                                        <p:tav tm="50000">
                                          <p:val>
                                            <p:clrVal>
                                              <a:schemeClr val="hlink"/>
                                            </p:clrVal>
                                          </p:val>
                                        </p:tav>
                                      </p:tavLst>
                                    </p:anim>
                                    <p:set>
                                      <p:cBhvr>
                                        <p:cTn id="17" dur="80"/>
                                        <p:tgtEl>
                                          <p:spTgt spid="2"/>
                                        </p:tgtEl>
                                        <p:attrNameLst>
                                          <p:attrName>fill.type</p:attrName>
                                        </p:attrNameLst>
                                      </p:cBhvr>
                                      <p:to>
                                        <p:strVal val="solid"/>
                                      </p:to>
                                    </p:set>
                                  </p:childTnLst>
                                </p:cTn>
                              </p:par>
                              <p:par>
                                <p:cTn id="18" presetID="54" presetClass="entr" presetSubtype="0" accel="10000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strVal val="#ppt_w*0.05"/>
                                          </p:val>
                                        </p:tav>
                                        <p:tav tm="100000">
                                          <p:val>
                                            <p:strVal val="#ppt_w"/>
                                          </p:val>
                                        </p:tav>
                                      </p:tavLst>
                                    </p:anim>
                                    <p:anim calcmode="lin" valueType="num">
                                      <p:cBhvr>
                                        <p:cTn id="21" dur="500" fill="hold"/>
                                        <p:tgtEl>
                                          <p:spTgt spid="4"/>
                                        </p:tgtEl>
                                        <p:attrNameLst>
                                          <p:attrName>ppt_h</p:attrName>
                                        </p:attrNameLst>
                                      </p:cBhvr>
                                      <p:tavLst>
                                        <p:tav tm="0">
                                          <p:val>
                                            <p:strVal val="#ppt_h"/>
                                          </p:val>
                                        </p:tav>
                                        <p:tav tm="100000">
                                          <p:val>
                                            <p:strVal val="#ppt_h"/>
                                          </p:val>
                                        </p:tav>
                                      </p:tavLst>
                                    </p:anim>
                                    <p:anim calcmode="lin" valueType="num">
                                      <p:cBhvr>
                                        <p:cTn id="22" dur="500" fill="hold"/>
                                        <p:tgtEl>
                                          <p:spTgt spid="4"/>
                                        </p:tgtEl>
                                        <p:attrNameLst>
                                          <p:attrName>ppt_x</p:attrName>
                                        </p:attrNameLst>
                                      </p:cBhvr>
                                      <p:tavLst>
                                        <p:tav tm="0">
                                          <p:val>
                                            <p:strVal val="#ppt_x-.2"/>
                                          </p:val>
                                        </p:tav>
                                        <p:tav tm="100000">
                                          <p:val>
                                            <p:strVal val="#ppt_x"/>
                                          </p:val>
                                        </p:tav>
                                      </p:tavLst>
                                    </p:anim>
                                    <p:anim calcmode="lin" valueType="num">
                                      <p:cBhvr>
                                        <p:cTn id="23" dur="500" fill="hold"/>
                                        <p:tgtEl>
                                          <p:spTgt spid="4"/>
                                        </p:tgtEl>
                                        <p:attrNameLst>
                                          <p:attrName>ppt_y</p:attrName>
                                        </p:attrNameLst>
                                      </p:cBhvr>
                                      <p:tavLst>
                                        <p:tav tm="0">
                                          <p:val>
                                            <p:strVal val="#ppt_y"/>
                                          </p:val>
                                        </p:tav>
                                        <p:tav tm="100000">
                                          <p:val>
                                            <p:strVal val="#ppt_y"/>
                                          </p:val>
                                        </p:tav>
                                      </p:tavLst>
                                    </p:anim>
                                    <p:animEffect transition="in" filter="fade">
                                      <p:cBhvr>
                                        <p:cTn id="24" dur="500"/>
                                        <p:tgtEl>
                                          <p:spTgt spid="4"/>
                                        </p:tgtEl>
                                      </p:cBhvr>
                                    </p:animEffect>
                                  </p:childTnLst>
                                </p:cTn>
                              </p:par>
                            </p:childTnLst>
                          </p:cTn>
                        </p:par>
                        <p:par>
                          <p:cTn id="25" fill="hold">
                            <p:stCondLst>
                              <p:cond delay="1140"/>
                            </p:stCondLst>
                            <p:childTnLst>
                              <p:par>
                                <p:cTn id="26" presetID="58" presetClass="entr" presetSubtype="0" accel="100000"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29"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32" dur="500"/>
                                        <p:tgtEl>
                                          <p:spTgt spid="3">
                                            <p:txEl>
                                              <p:pRg st="0" end="0"/>
                                            </p:txEl>
                                          </p:spTgt>
                                        </p:tgtEl>
                                      </p:cBhvr>
                                    </p:animEffect>
                                  </p:childTnLst>
                                </p:cTn>
                              </p:par>
                            </p:childTnLst>
                          </p:cTn>
                        </p:par>
                        <p:par>
                          <p:cTn id="33" fill="hold">
                            <p:stCondLst>
                              <p:cond delay="1640"/>
                            </p:stCondLst>
                            <p:childTnLst>
                              <p:par>
                                <p:cTn id="34" presetID="58" presetClass="entr" presetSubtype="0" accel="100000" fill="hold" grpId="0" nodeType="after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 calcmode="lin" valueType="num">
                                      <p:cBhvr>
                                        <p:cTn id="36"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37"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3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4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xtranet_06.gif"/>
          <p:cNvPicPr>
            <a:picLocks noChangeAspect="1"/>
          </p:cNvPicPr>
          <p:nvPr/>
        </p:nvPicPr>
        <p:blipFill>
          <a:blip r:embed="rId2"/>
          <a:srcRect l="7576" b="67797"/>
          <a:stretch>
            <a:fillRect/>
          </a:stretch>
        </p:blipFill>
        <p:spPr>
          <a:xfrm flipH="1" flipV="1">
            <a:off x="8325852" y="4142874"/>
            <a:ext cx="3866147" cy="1981200"/>
          </a:xfrm>
          <a:prstGeom prst="rect">
            <a:avLst/>
          </a:prstGeom>
        </p:spPr>
      </p:pic>
      <p:pic>
        <p:nvPicPr>
          <p:cNvPr id="5" name="Picture 4" descr="extranet_06.gif"/>
          <p:cNvPicPr>
            <a:picLocks noChangeAspect="1"/>
          </p:cNvPicPr>
          <p:nvPr/>
        </p:nvPicPr>
        <p:blipFill>
          <a:blip r:embed="rId2"/>
          <a:srcRect l="7576" b="67797"/>
          <a:stretch>
            <a:fillRect/>
          </a:stretch>
        </p:blipFill>
        <p:spPr>
          <a:xfrm flipH="1">
            <a:off x="9027707" y="0"/>
            <a:ext cx="3143250" cy="1828800"/>
          </a:xfrm>
          <a:prstGeom prst="rect">
            <a:avLst/>
          </a:prstGeom>
        </p:spPr>
      </p:pic>
      <p:pic>
        <p:nvPicPr>
          <p:cNvPr id="6" name="Picture 5" descr="Collaboration.png"/>
          <p:cNvPicPr>
            <a:picLocks noChangeAspect="1"/>
          </p:cNvPicPr>
          <p:nvPr/>
        </p:nvPicPr>
        <p:blipFill>
          <a:blip r:embed="rId3"/>
          <a:srcRect r="63265"/>
          <a:stretch>
            <a:fillRect/>
          </a:stretch>
        </p:blipFill>
        <p:spPr>
          <a:xfrm>
            <a:off x="693825" y="40104"/>
            <a:ext cx="1093987" cy="1788695"/>
          </a:xfrm>
          <a:prstGeom prst="rect">
            <a:avLst/>
          </a:prstGeom>
        </p:spPr>
      </p:pic>
      <p:sp>
        <p:nvSpPr>
          <p:cNvPr id="2" name="Title 1"/>
          <p:cNvSpPr>
            <a:spLocks noGrp="1"/>
          </p:cNvSpPr>
          <p:nvPr>
            <p:ph type="title"/>
          </p:nvPr>
        </p:nvSpPr>
        <p:spPr>
          <a:xfrm>
            <a:off x="1844842" y="573505"/>
            <a:ext cx="7162800" cy="1143000"/>
          </a:xfrm>
        </p:spPr>
        <p:txBody>
          <a:bodyPr>
            <a:noAutofit/>
          </a:bodyPr>
          <a:lstStyle/>
          <a:p>
            <a:r>
              <a:rPr lang="en-US" sz="3600" dirty="0">
                <a:latin typeface="BankGothic Md BT" pitchFamily="34" charset="0"/>
              </a:rPr>
              <a:t>How it is different from Intranets?</a:t>
            </a:r>
          </a:p>
        </p:txBody>
      </p:sp>
      <p:sp>
        <p:nvSpPr>
          <p:cNvPr id="3" name="Content Placeholder 2"/>
          <p:cNvSpPr>
            <a:spLocks noGrp="1"/>
          </p:cNvSpPr>
          <p:nvPr>
            <p:ph idx="1"/>
          </p:nvPr>
        </p:nvSpPr>
        <p:spPr>
          <a:xfrm>
            <a:off x="2081463" y="2263861"/>
            <a:ext cx="9829800" cy="2127666"/>
          </a:xfrm>
        </p:spPr>
        <p:txBody>
          <a:bodyPr>
            <a:normAutofit/>
          </a:bodyPr>
          <a:lstStyle/>
          <a:p>
            <a:r>
              <a:rPr lang="en-US" dirty="0">
                <a:latin typeface="Browallia New" pitchFamily="34" charset="-34"/>
                <a:cs typeface="Browallia New" pitchFamily="34" charset="-34"/>
              </a:rPr>
              <a:t>Intranets differ from extranet in that the former are generally restricted to employees of the organization while extranets may also be accessed by customers, suppliers, or other approved parties. Extranets extend a private network onto the Internet with special provisions for access, authorization and authentication.</a:t>
            </a:r>
          </a:p>
          <a:p>
            <a:endParaRPr lang="en-US" dirty="0"/>
          </a:p>
        </p:txBody>
      </p:sp>
      <p:pic>
        <p:nvPicPr>
          <p:cNvPr id="7" name="Picture 6" descr="images (1).jpg"/>
          <p:cNvPicPr>
            <a:picLocks noChangeAspect="1"/>
          </p:cNvPicPr>
          <p:nvPr/>
        </p:nvPicPr>
        <p:blipFill>
          <a:blip r:embed="rId4"/>
          <a:srcRect t="24889" b="36000"/>
          <a:stretch>
            <a:fillRect/>
          </a:stretch>
        </p:blipFill>
        <p:spPr>
          <a:xfrm>
            <a:off x="1367587" y="3970418"/>
            <a:ext cx="3508065" cy="1888958"/>
          </a:xfrm>
          <a:prstGeom prst="rect">
            <a:avLst/>
          </a:prstGeom>
        </p:spPr>
      </p:pic>
      <p:sp>
        <p:nvSpPr>
          <p:cNvPr id="9" name="Footer Placeholder 8"/>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5552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childTnLst>
                          </p:cTn>
                        </p:par>
                        <p:par>
                          <p:cTn id="12" fill="hold">
                            <p:stCondLst>
                              <p:cond delay="5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2"/>
                                        </p:tgtEl>
                                        <p:attrNameLst>
                                          <p:attrName>style.visibility</p:attrName>
                                        </p:attrNameLst>
                                      </p:cBhvr>
                                      <p:to>
                                        <p:strVal val="visible"/>
                                      </p:to>
                                    </p:set>
                                    <p:anim calcmode="discrete" valueType="clr">
                                      <p:cBhvr override="childStyle">
                                        <p:cTn id="15"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gtEl>
                                        <p:attrNameLst>
                                          <p:attrName>fillcolor</p:attrName>
                                        </p:attrNameLst>
                                      </p:cBhvr>
                                      <p:tavLst>
                                        <p:tav tm="0">
                                          <p:val>
                                            <p:clrVal>
                                              <a:schemeClr val="accent2"/>
                                            </p:clrVal>
                                          </p:val>
                                        </p:tav>
                                        <p:tav tm="50000">
                                          <p:val>
                                            <p:clrVal>
                                              <a:schemeClr val="hlink"/>
                                            </p:clrVal>
                                          </p:val>
                                        </p:tav>
                                      </p:tavLst>
                                    </p:anim>
                                    <p:set>
                                      <p:cBhvr>
                                        <p:cTn id="17" dur="80"/>
                                        <p:tgtEl>
                                          <p:spTgt spid="2"/>
                                        </p:tgtEl>
                                        <p:attrNameLst>
                                          <p:attrName>fill.type</p:attrName>
                                        </p:attrNameLst>
                                      </p:cBhvr>
                                      <p:to>
                                        <p:strVal val="solid"/>
                                      </p:to>
                                    </p:set>
                                  </p:childTnLst>
                                </p:cTn>
                              </p:par>
                              <p:par>
                                <p:cTn id="18" presetID="54" presetClass="entr" presetSubtype="0" accel="10000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strVal val="#ppt_w*0.05"/>
                                          </p:val>
                                        </p:tav>
                                        <p:tav tm="100000">
                                          <p:val>
                                            <p:strVal val="#ppt_w"/>
                                          </p:val>
                                        </p:tav>
                                      </p:tavLst>
                                    </p:anim>
                                    <p:anim calcmode="lin" valueType="num">
                                      <p:cBhvr>
                                        <p:cTn id="21" dur="500" fill="hold"/>
                                        <p:tgtEl>
                                          <p:spTgt spid="4"/>
                                        </p:tgtEl>
                                        <p:attrNameLst>
                                          <p:attrName>ppt_h</p:attrName>
                                        </p:attrNameLst>
                                      </p:cBhvr>
                                      <p:tavLst>
                                        <p:tav tm="0">
                                          <p:val>
                                            <p:strVal val="#ppt_h"/>
                                          </p:val>
                                        </p:tav>
                                        <p:tav tm="100000">
                                          <p:val>
                                            <p:strVal val="#ppt_h"/>
                                          </p:val>
                                        </p:tav>
                                      </p:tavLst>
                                    </p:anim>
                                    <p:anim calcmode="lin" valueType="num">
                                      <p:cBhvr>
                                        <p:cTn id="22" dur="500" fill="hold"/>
                                        <p:tgtEl>
                                          <p:spTgt spid="4"/>
                                        </p:tgtEl>
                                        <p:attrNameLst>
                                          <p:attrName>ppt_x</p:attrName>
                                        </p:attrNameLst>
                                      </p:cBhvr>
                                      <p:tavLst>
                                        <p:tav tm="0">
                                          <p:val>
                                            <p:strVal val="#ppt_x-.2"/>
                                          </p:val>
                                        </p:tav>
                                        <p:tav tm="100000">
                                          <p:val>
                                            <p:strVal val="#ppt_x"/>
                                          </p:val>
                                        </p:tav>
                                      </p:tavLst>
                                    </p:anim>
                                    <p:anim calcmode="lin" valueType="num">
                                      <p:cBhvr>
                                        <p:cTn id="23" dur="500" fill="hold"/>
                                        <p:tgtEl>
                                          <p:spTgt spid="4"/>
                                        </p:tgtEl>
                                        <p:attrNameLst>
                                          <p:attrName>ppt_y</p:attrName>
                                        </p:attrNameLst>
                                      </p:cBhvr>
                                      <p:tavLst>
                                        <p:tav tm="0">
                                          <p:val>
                                            <p:strVal val="#ppt_y"/>
                                          </p:val>
                                        </p:tav>
                                        <p:tav tm="100000">
                                          <p:val>
                                            <p:strVal val="#ppt_y"/>
                                          </p:val>
                                        </p:tav>
                                      </p:tavLst>
                                    </p:anim>
                                    <p:animEffect transition="in" filter="fade">
                                      <p:cBhvr>
                                        <p:cTn id="24" dur="500"/>
                                        <p:tgtEl>
                                          <p:spTgt spid="4"/>
                                        </p:tgtEl>
                                      </p:cBhvr>
                                    </p:animEffect>
                                  </p:childTnLst>
                                </p:cTn>
                              </p:par>
                              <p:par>
                                <p:cTn id="25" presetID="54" presetClass="entr" presetSubtype="0" accel="10000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strVal val="#ppt_w*0.05"/>
                                          </p:val>
                                        </p:tav>
                                        <p:tav tm="100000">
                                          <p:val>
                                            <p:strVal val="#ppt_w"/>
                                          </p:val>
                                        </p:tav>
                                      </p:tavLst>
                                    </p:anim>
                                    <p:anim calcmode="lin" valueType="num">
                                      <p:cBhvr>
                                        <p:cTn id="28" dur="500" fill="hold"/>
                                        <p:tgtEl>
                                          <p:spTgt spid="5"/>
                                        </p:tgtEl>
                                        <p:attrNameLst>
                                          <p:attrName>ppt_h</p:attrName>
                                        </p:attrNameLst>
                                      </p:cBhvr>
                                      <p:tavLst>
                                        <p:tav tm="0">
                                          <p:val>
                                            <p:strVal val="#ppt_h"/>
                                          </p:val>
                                        </p:tav>
                                        <p:tav tm="100000">
                                          <p:val>
                                            <p:strVal val="#ppt_h"/>
                                          </p:val>
                                        </p:tav>
                                      </p:tavLst>
                                    </p:anim>
                                    <p:anim calcmode="lin" valueType="num">
                                      <p:cBhvr>
                                        <p:cTn id="29" dur="500" fill="hold"/>
                                        <p:tgtEl>
                                          <p:spTgt spid="5"/>
                                        </p:tgtEl>
                                        <p:attrNameLst>
                                          <p:attrName>ppt_x</p:attrName>
                                        </p:attrNameLst>
                                      </p:cBhvr>
                                      <p:tavLst>
                                        <p:tav tm="0">
                                          <p:val>
                                            <p:strVal val="#ppt_x-.2"/>
                                          </p:val>
                                        </p:tav>
                                        <p:tav tm="100000">
                                          <p:val>
                                            <p:strVal val="#ppt_x"/>
                                          </p:val>
                                        </p:tav>
                                      </p:tavLst>
                                    </p:anim>
                                    <p:anim calcmode="lin" valueType="num">
                                      <p:cBhvr>
                                        <p:cTn id="30" dur="500" fill="hold"/>
                                        <p:tgtEl>
                                          <p:spTgt spid="5"/>
                                        </p:tgtEl>
                                        <p:attrNameLst>
                                          <p:attrName>ppt_y</p:attrName>
                                        </p:attrNameLst>
                                      </p:cBhvr>
                                      <p:tavLst>
                                        <p:tav tm="0">
                                          <p:val>
                                            <p:strVal val="#ppt_y"/>
                                          </p:val>
                                        </p:tav>
                                        <p:tav tm="100000">
                                          <p:val>
                                            <p:strVal val="#ppt_y"/>
                                          </p:val>
                                        </p:tav>
                                      </p:tavLst>
                                    </p:anim>
                                    <p:animEffect transition="in" filter="fade">
                                      <p:cBhvr>
                                        <p:cTn id="31" dur="500"/>
                                        <p:tgtEl>
                                          <p:spTgt spid="5"/>
                                        </p:tgtEl>
                                      </p:cBhvr>
                                    </p:animEffect>
                                  </p:childTnLst>
                                </p:cTn>
                              </p:par>
                            </p:childTnLst>
                          </p:cTn>
                        </p:par>
                        <p:par>
                          <p:cTn id="32" fill="hold">
                            <p:stCondLst>
                              <p:cond delay="1740"/>
                            </p:stCondLst>
                            <p:childTnLst>
                              <p:par>
                                <p:cTn id="33" presetID="58" presetClass="entr" presetSubtype="0" accel="100000" fill="hold" grpId="0" nodeType="after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p:cTn id="35"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36"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39" dur="500"/>
                                        <p:tgtEl>
                                          <p:spTgt spid="3">
                                            <p:txEl>
                                              <p:pRg st="0" end="0"/>
                                            </p:txEl>
                                          </p:spTgt>
                                        </p:tgtEl>
                                      </p:cBhvr>
                                    </p:animEffect>
                                  </p:childTnLst>
                                </p:cTn>
                              </p:par>
                            </p:childTnLst>
                          </p:cTn>
                        </p:par>
                        <p:par>
                          <p:cTn id="40" fill="hold">
                            <p:stCondLst>
                              <p:cond delay="2240"/>
                            </p:stCondLst>
                            <p:childTnLst>
                              <p:par>
                                <p:cTn id="41" presetID="15"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fltVal val="0"/>
                                          </p:val>
                                        </p:tav>
                                        <p:tav tm="100000">
                                          <p:val>
                                            <p:strVal val="#ppt_w"/>
                                          </p:val>
                                        </p:tav>
                                      </p:tavLst>
                                    </p:anim>
                                    <p:anim calcmode="lin" valueType="num">
                                      <p:cBhvr>
                                        <p:cTn id="44" dur="1000" fill="hold"/>
                                        <p:tgtEl>
                                          <p:spTgt spid="7"/>
                                        </p:tgtEl>
                                        <p:attrNameLst>
                                          <p:attrName>ppt_h</p:attrName>
                                        </p:attrNameLst>
                                      </p:cBhvr>
                                      <p:tavLst>
                                        <p:tav tm="0">
                                          <p:val>
                                            <p:fltVal val="0"/>
                                          </p:val>
                                        </p:tav>
                                        <p:tav tm="100000">
                                          <p:val>
                                            <p:strVal val="#ppt_h"/>
                                          </p:val>
                                        </p:tav>
                                      </p:tavLst>
                                    </p:anim>
                                    <p:anim calcmode="lin" valueType="num">
                                      <p:cBhvr>
                                        <p:cTn id="45"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allery">
  <a:themeElements>
    <a:clrScheme name="Custom 1">
      <a:dk1>
        <a:sysClr val="windowText" lastClr="000000"/>
      </a:dk1>
      <a:lt1>
        <a:sysClr val="window" lastClr="FFFFFF"/>
      </a:lt1>
      <a:dk2>
        <a:srgbClr val="454545"/>
      </a:dk2>
      <a:lt2>
        <a:srgbClr val="FFFFFF"/>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 internet-intranet-and-extranet</Template>
  <TotalTime>1</TotalTime>
  <Words>287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BankGothic Md BT</vt:lpstr>
      <vt:lpstr>Browallia New</vt:lpstr>
      <vt:lpstr>Calibri</vt:lpstr>
      <vt:lpstr>Gill Sans MT</vt:lpstr>
      <vt:lpstr>Gallery</vt:lpstr>
      <vt:lpstr>Internet, Intranet and Extranet</vt:lpstr>
      <vt:lpstr>What is Internet?</vt:lpstr>
      <vt:lpstr>  What is Intranet?</vt:lpstr>
      <vt:lpstr>How it is different from Internet?</vt:lpstr>
      <vt:lpstr>Benefits of intranets</vt:lpstr>
      <vt:lpstr>Benefits of intranets</vt:lpstr>
      <vt:lpstr>Benefits of intranets</vt:lpstr>
      <vt:lpstr>What is Extranet?</vt:lpstr>
      <vt:lpstr>How it is different from Intranets?</vt:lpstr>
      <vt:lpstr>Types of Extranet</vt:lpstr>
      <vt:lpstr>Types of Extranet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Intranet and Extranet</dc:title>
  <dc:creator>s ram</dc:creator>
  <cp:lastModifiedBy>s ram</cp:lastModifiedBy>
  <cp:revision>1</cp:revision>
  <dcterms:created xsi:type="dcterms:W3CDTF">2022-09-18T07:24:55Z</dcterms:created>
  <dcterms:modified xsi:type="dcterms:W3CDTF">2022-09-18T07:25:56Z</dcterms:modified>
</cp:coreProperties>
</file>