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82" d="100"/>
          <a:sy n="82"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E797C-F1F4-41EB-8905-6946A6BFADB0}"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ABDEE-0C68-48CA-9C27-CB14A4EAA27E}" type="slidenum">
              <a:rPr lang="en-US" smtClean="0"/>
              <a:t>‹#›</a:t>
            </a:fld>
            <a:endParaRPr lang="en-US"/>
          </a:p>
        </p:txBody>
      </p:sp>
    </p:spTree>
    <p:extLst>
      <p:ext uri="{BB962C8B-B14F-4D97-AF65-F5344CB8AC3E}">
        <p14:creationId xmlns:p14="http://schemas.microsoft.com/office/powerpoint/2010/main" val="411259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B47DF7D-18C8-4226-9071-CE6D7A0C2D84}" type="datetime1">
              <a:rPr lang="en-US" smtClean="0"/>
              <a:t>18-Sep-22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smtClean="0"/>
              <a:t>Satyam Mishra</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4A8D78-FDB5-4D2B-AE74-14A3631DD723}"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3197B-44C4-44D5-B5F3-106BF045A814}"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8B6A1-2214-4063-B7E1-B59322AD45E4}"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42979B-9F92-4D54-B6AD-359329070B3E}"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EC9F447-AFEE-4405-8052-3204558C943F}" type="datetime1">
              <a:rPr lang="en-US" smtClean="0"/>
              <a:t>18-Sep-22</a:t>
            </a:fld>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4EE95BB-1A2F-46A2-A6E3-4E3C3CF10D47}" type="datetime1">
              <a:rPr lang="en-US" smtClean="0"/>
              <a:t>18-Sep-22</a:t>
            </a:fld>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0D0C84-7AE3-41BB-B219-624FC5BCE55E}"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032574-2817-4B02-85E6-C8E297BFD8A0}"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FD324D-9195-476C-874B-CEB90F386CFA}"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87ED5A-9C6C-4071-AAA9-25C36DDFEE2C}"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4057D4-72AC-4EEA-AF03-1BFC88BAC3D7}"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C8257D-C793-458D-9319-A044B314F7A5}" type="datetime1">
              <a:rPr lang="en-US" smtClean="0"/>
              <a:t>18-Sep-22</a:t>
            </a:fld>
            <a:endParaRPr lang="en-US" dirty="0"/>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05C2FA-14B4-4977-A94C-7A820066B2B0}" type="datetime1">
              <a:rPr lang="en-US" smtClean="0"/>
              <a:t>18-Sep-22</a:t>
            </a:fld>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F26DB-8DD0-4118-ACEF-A02A50BE5292}" type="datetime1">
              <a:rPr lang="en-US" smtClean="0"/>
              <a:t>18-Sep-22</a:t>
            </a:fld>
            <a:endParaRPr lang="en-US" dirty="0"/>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38E8E-4E65-450C-8F8E-E29644B29E24}"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28501-6CAA-4EE4-A15D-D57708B43412}"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26DC26-305C-442B-A50E-B20C1AC7CDFB}" type="datetime1">
              <a:rPr lang="en-US" smtClean="0"/>
              <a:t>18-Sep-22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08442" y="1766437"/>
            <a:ext cx="7339445" cy="2800767"/>
          </a:xfrm>
          <a:prstGeom prst="rect">
            <a:avLst/>
          </a:prstGeom>
          <a:noFill/>
        </p:spPr>
        <p:txBody>
          <a:bodyPr wrap="none" lIns="91440" tIns="45720" rIns="91440" bIns="45720">
            <a:spAutoFit/>
          </a:bodyPr>
          <a:lstStyle/>
          <a:p>
            <a:pPr algn="ctr"/>
            <a:r>
              <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Types of Network</a:t>
            </a:r>
          </a:p>
          <a:p>
            <a:pPr algn="ctr"/>
            <a:r>
              <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Architecture</a:t>
            </a:r>
          </a:p>
        </p:txBody>
      </p:sp>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84029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3689" y="224131"/>
            <a:ext cx="896463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Types of Client-Server Architecture</a:t>
            </a:r>
          </a:p>
        </p:txBody>
      </p:sp>
      <p:sp>
        <p:nvSpPr>
          <p:cNvPr id="3" name="Rectangle 2"/>
          <p:cNvSpPr/>
          <p:nvPr/>
        </p:nvSpPr>
        <p:spPr>
          <a:xfrm>
            <a:off x="945720" y="1390325"/>
            <a:ext cx="10345131" cy="4216539"/>
          </a:xfrm>
          <a:prstGeom prst="rect">
            <a:avLst/>
          </a:prstGeom>
          <a:noFill/>
        </p:spPr>
        <p:txBody>
          <a:bodyPr wrap="square" lIns="91440" tIns="45720" rIns="91440" bIns="45720">
            <a:spAutoFit/>
          </a:bodyPr>
          <a:lstStyle/>
          <a:p>
            <a:r>
              <a:rPr lang="en-US" sz="3600" dirty="0">
                <a:latin typeface="Arial Narrow" panose="020B0606020202030204" pitchFamily="34" charset="0"/>
              </a:rPr>
              <a:t>2-tier:</a:t>
            </a:r>
            <a:endParaRPr lang="en-US" sz="2800" dirty="0">
              <a:latin typeface="Arial Narrow" panose="020B0606020202030204" pitchFamily="34" charset="0"/>
            </a:endParaRPr>
          </a:p>
          <a:p>
            <a:pPr lvl="1"/>
            <a:r>
              <a:rPr lang="en-US" sz="2800" dirty="0">
                <a:latin typeface="Arial Narrow" panose="020B0606020202030204" pitchFamily="34" charset="0"/>
              </a:rPr>
              <a:t>The three application layers are mapped onto two computer systems  which are the client and the server</a:t>
            </a:r>
          </a:p>
          <a:p>
            <a:pPr lvl="1"/>
            <a:r>
              <a:rPr lang="en-US" sz="2800" dirty="0">
                <a:latin typeface="Arial Narrow" panose="020B0606020202030204" pitchFamily="34" charset="0"/>
              </a:rPr>
              <a:t>Client can be </a:t>
            </a:r>
          </a:p>
          <a:p>
            <a:pPr lvl="2"/>
            <a:r>
              <a:rPr lang="en-US" sz="2800" dirty="0">
                <a:latin typeface="Arial Narrow" panose="020B0606020202030204" pitchFamily="34" charset="0"/>
              </a:rPr>
              <a:t>Thin client or </a:t>
            </a:r>
          </a:p>
          <a:p>
            <a:pPr lvl="2"/>
            <a:r>
              <a:rPr lang="en-US" sz="2800" dirty="0">
                <a:latin typeface="Arial Narrow" panose="020B0606020202030204" pitchFamily="34" charset="0"/>
              </a:rPr>
              <a:t> Fat client</a:t>
            </a:r>
          </a:p>
          <a:p>
            <a:r>
              <a:rPr lang="en-US" sz="3600" dirty="0">
                <a:latin typeface="Arial Narrow" panose="020B0606020202030204" pitchFamily="34" charset="0"/>
              </a:rPr>
              <a:t>3-tier:</a:t>
            </a:r>
            <a:endParaRPr lang="en-US" sz="2800" dirty="0">
              <a:latin typeface="Arial Narrow" panose="020B0606020202030204" pitchFamily="34" charset="0"/>
            </a:endParaRPr>
          </a:p>
          <a:p>
            <a:pPr lvl="1"/>
            <a:r>
              <a:rPr lang="en-US" sz="2800" dirty="0">
                <a:latin typeface="Arial Narrow" panose="020B0606020202030204" pitchFamily="34" charset="0"/>
              </a:rPr>
              <a:t>The three application layers are mapped onto three logically separate processes that executes on different processors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30950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5089" y="330151"/>
            <a:ext cx="646183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What is Fat &amp; Thin Client</a:t>
            </a:r>
          </a:p>
        </p:txBody>
      </p:sp>
      <p:sp>
        <p:nvSpPr>
          <p:cNvPr id="4" name="Rectangle 3"/>
          <p:cNvSpPr/>
          <p:nvPr/>
        </p:nvSpPr>
        <p:spPr>
          <a:xfrm>
            <a:off x="1106820" y="1457706"/>
            <a:ext cx="10370948" cy="4031873"/>
          </a:xfrm>
          <a:prstGeom prst="rect">
            <a:avLst/>
          </a:prstGeom>
        </p:spPr>
        <p:txBody>
          <a:bodyPr wrap="square">
            <a:spAutoFit/>
          </a:bodyPr>
          <a:lstStyle/>
          <a:p>
            <a:r>
              <a:rPr lang="en-US" sz="3200" dirty="0">
                <a:latin typeface="Arial Narrow" panose="020B0606020202030204" pitchFamily="34" charset="0"/>
              </a:rPr>
              <a:t>A fat client (also called heavy, rich or thick client) is a computer (client) in client server architecture or networks that typically provides rich functionality independent of the central server</a:t>
            </a:r>
          </a:p>
          <a:p>
            <a:pPr lvl="1"/>
            <a:r>
              <a:rPr lang="en-US" sz="3200" dirty="0">
                <a:latin typeface="Arial Narrow" panose="020B0606020202030204" pitchFamily="34" charset="0"/>
              </a:rPr>
              <a:t>Example: SMTP, FTP, DNS Server</a:t>
            </a:r>
          </a:p>
          <a:p>
            <a:r>
              <a:rPr lang="en-US" sz="3200" dirty="0">
                <a:latin typeface="Arial Narrow" panose="020B0606020202030204" pitchFamily="34" charset="0"/>
              </a:rPr>
              <a:t>A thin client (sometimes also called a lean, zero or slim client) is a computer or a program or an application that depends heavily on another computer (its </a:t>
            </a:r>
            <a:r>
              <a:rPr lang="en-US" sz="3200" i="1" dirty="0">
                <a:latin typeface="Arial Narrow" panose="020B0606020202030204" pitchFamily="34" charset="0"/>
              </a:rPr>
              <a:t>server</a:t>
            </a:r>
            <a:r>
              <a:rPr lang="en-US" sz="3200" dirty="0">
                <a:latin typeface="Arial Narrow" panose="020B0606020202030204" pitchFamily="34" charset="0"/>
              </a:rPr>
              <a:t>) to fulfill its computational roles.</a:t>
            </a:r>
          </a:p>
          <a:p>
            <a:pPr lvl="1"/>
            <a:r>
              <a:rPr lang="en-US" sz="3200" dirty="0">
                <a:latin typeface="Arial Narrow" panose="020B0606020202030204" pitchFamily="34" charset="0"/>
              </a:rPr>
              <a:t>Example: MS Outlook, Remote Desktop</a:t>
            </a:r>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69407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9096" y="277143"/>
            <a:ext cx="4813817"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3-Tier Architecture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endParaRPr>
          </a:p>
        </p:txBody>
      </p:sp>
      <p:sp>
        <p:nvSpPr>
          <p:cNvPr id="3" name="Rectangle 2"/>
          <p:cNvSpPr/>
          <p:nvPr/>
        </p:nvSpPr>
        <p:spPr>
          <a:xfrm>
            <a:off x="1430304" y="1509596"/>
            <a:ext cx="9829100" cy="4401205"/>
          </a:xfrm>
          <a:prstGeom prst="rect">
            <a:avLst/>
          </a:prstGeom>
          <a:noFill/>
        </p:spPr>
        <p:txBody>
          <a:bodyPr wrap="square" lIns="91440" tIns="45720" rIns="91440" bIns="45720">
            <a:spAutoFit/>
          </a:bodyPr>
          <a:lstStyle/>
          <a:p>
            <a:r>
              <a:rPr lang="en-US" sz="4000" dirty="0">
                <a:latin typeface="Arial Narrow" panose="020B0606020202030204" pitchFamily="34" charset="0"/>
              </a:rPr>
              <a:t>Each of the application layers may execute on a separate processor.</a:t>
            </a:r>
          </a:p>
          <a:p>
            <a:r>
              <a:rPr lang="en-US" sz="4000" dirty="0">
                <a:latin typeface="Arial Narrow" panose="020B0606020202030204" pitchFamily="34" charset="0"/>
              </a:rPr>
              <a:t>Allows for better performance than a thin-client model and is simpler to manage than a fat-client model.</a:t>
            </a:r>
          </a:p>
          <a:p>
            <a:r>
              <a:rPr lang="en-US" sz="4000" dirty="0">
                <a:latin typeface="Arial Narrow" panose="020B0606020202030204" pitchFamily="34" charset="0"/>
              </a:rPr>
              <a:t>A more scalable architecture - as demands increase, extra servers can be added.</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2422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9091" y="369909"/>
            <a:ext cx="4813817"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3-Tier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399" y="1452562"/>
            <a:ext cx="6553199" cy="5029200"/>
          </a:xfrm>
          <a:prstGeom prst="rect">
            <a:avLst/>
          </a:prstGeom>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75186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9097" y="343403"/>
            <a:ext cx="4813817"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2-Tier Architecture</a:t>
            </a:r>
          </a:p>
        </p:txBody>
      </p:sp>
      <p:sp>
        <p:nvSpPr>
          <p:cNvPr id="3" name="Rectangle 2"/>
          <p:cNvSpPr/>
          <p:nvPr/>
        </p:nvSpPr>
        <p:spPr>
          <a:xfrm>
            <a:off x="784124" y="1399821"/>
            <a:ext cx="10679006" cy="4893647"/>
          </a:xfrm>
          <a:prstGeom prst="rect">
            <a:avLst/>
          </a:prstGeom>
          <a:noFill/>
        </p:spPr>
        <p:txBody>
          <a:bodyPr wrap="square" lIns="91440" tIns="45720" rIns="91440" bIns="45720">
            <a:spAutoFit/>
          </a:bodyPr>
          <a:lstStyle/>
          <a:p>
            <a:r>
              <a:rPr lang="en-US" sz="2400" dirty="0">
                <a:latin typeface="Arial Narrow" panose="020B0606020202030204" pitchFamily="34" charset="0"/>
              </a:rPr>
              <a:t>The Two-tier architecture is divided into two parts:</a:t>
            </a:r>
          </a:p>
          <a:p>
            <a:pPr lvl="1"/>
            <a:r>
              <a:rPr lang="en-US" sz="2400" b="1" dirty="0">
                <a:latin typeface="Arial Narrow" panose="020B0606020202030204" pitchFamily="34" charset="0"/>
              </a:rPr>
              <a:t>Client Application (Client Tier)</a:t>
            </a:r>
          </a:p>
          <a:p>
            <a:pPr lvl="1"/>
            <a:r>
              <a:rPr lang="en-US" sz="2400" b="1" dirty="0">
                <a:latin typeface="Arial Narrow" panose="020B0606020202030204" pitchFamily="34" charset="0"/>
              </a:rPr>
              <a:t>Database (Data Tier)</a:t>
            </a:r>
          </a:p>
          <a:p>
            <a:r>
              <a:rPr lang="en-US" sz="2400" b="1" dirty="0">
                <a:latin typeface="Arial Narrow" panose="020B0606020202030204" pitchFamily="34" charset="0"/>
              </a:rPr>
              <a:t>For e.g.:</a:t>
            </a:r>
            <a:r>
              <a:rPr lang="en-US" sz="2400" dirty="0">
                <a:latin typeface="Arial Narrow" panose="020B0606020202030204" pitchFamily="34" charset="0"/>
              </a:rPr>
              <a:t> On client application side the code is written for saving the data in the SQL server database. Client sends the request to server and it process the request &amp; send back with data. The main problem of two tier architecture is the server cannot respond multiple request same time, as a result it cause a data integrity issue.</a:t>
            </a:r>
          </a:p>
          <a:p>
            <a:r>
              <a:rPr lang="en-US" sz="2400" b="1" dirty="0">
                <a:latin typeface="Arial Narrow" panose="020B0606020202030204" pitchFamily="34" charset="0"/>
              </a:rPr>
              <a:t>Advantages:</a:t>
            </a:r>
            <a:endParaRPr lang="en-US" sz="2400" dirty="0">
              <a:latin typeface="Arial Narrow" panose="020B0606020202030204" pitchFamily="34" charset="0"/>
            </a:endParaRPr>
          </a:p>
          <a:p>
            <a:pPr lvl="1"/>
            <a:r>
              <a:rPr lang="en-US" sz="2400" dirty="0">
                <a:latin typeface="Arial Narrow" panose="020B0606020202030204" pitchFamily="34" charset="0"/>
              </a:rPr>
              <a:t>Easy to maintain and modification is bit easy</a:t>
            </a:r>
          </a:p>
          <a:p>
            <a:pPr lvl="1"/>
            <a:r>
              <a:rPr lang="en-US" sz="2400" dirty="0">
                <a:latin typeface="Arial Narrow" panose="020B0606020202030204" pitchFamily="34" charset="0"/>
              </a:rPr>
              <a:t>Communication is faster</a:t>
            </a:r>
          </a:p>
          <a:p>
            <a:r>
              <a:rPr lang="en-US" sz="2400" b="1" dirty="0">
                <a:latin typeface="Arial Narrow" panose="020B0606020202030204" pitchFamily="34" charset="0"/>
              </a:rPr>
              <a:t>Disadvantages</a:t>
            </a:r>
            <a:r>
              <a:rPr lang="en-US" sz="2400" dirty="0">
                <a:latin typeface="Arial Narrow" panose="020B0606020202030204" pitchFamily="34" charset="0"/>
              </a:rPr>
              <a:t>:</a:t>
            </a:r>
          </a:p>
          <a:p>
            <a:pPr lvl="1"/>
            <a:r>
              <a:rPr lang="en-US" sz="2400" dirty="0">
                <a:latin typeface="Arial Narrow" panose="020B0606020202030204" pitchFamily="34" charset="0"/>
              </a:rPr>
              <a:t>In two tier architecture application performance will be degrade upon increasing the users.</a:t>
            </a:r>
          </a:p>
          <a:p>
            <a:pPr lvl="1"/>
            <a:r>
              <a:rPr lang="en-US" sz="2400" dirty="0">
                <a:latin typeface="Arial Narrow" panose="020B0606020202030204" pitchFamily="34" charset="0"/>
              </a:rPr>
              <a:t>Cost-ineffective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41284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9091" y="330153"/>
            <a:ext cx="4813817"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2-Tier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896" y="1862135"/>
            <a:ext cx="7907327" cy="4124325"/>
          </a:xfrm>
          <a:prstGeom prst="rect">
            <a:avLst/>
          </a:prstGeom>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70092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048" y="224137"/>
            <a:ext cx="1016592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Advantage of Client-Server Architecture</a:t>
            </a:r>
          </a:p>
        </p:txBody>
      </p:sp>
      <p:sp>
        <p:nvSpPr>
          <p:cNvPr id="3" name="Rectangle 2"/>
          <p:cNvSpPr/>
          <p:nvPr/>
        </p:nvSpPr>
        <p:spPr>
          <a:xfrm>
            <a:off x="453664" y="1193712"/>
            <a:ext cx="11284692" cy="5632311"/>
          </a:xfrm>
          <a:prstGeom prst="rect">
            <a:avLst/>
          </a:prstGeom>
          <a:noFill/>
        </p:spPr>
        <p:txBody>
          <a:bodyPr wrap="square" lIns="91440" tIns="45720" rIns="91440" bIns="45720">
            <a:spAutoFit/>
          </a:bodyPr>
          <a:lstStyle/>
          <a:p>
            <a:r>
              <a:rPr lang="en-US" sz="2400" b="1" dirty="0">
                <a:latin typeface="Arial Narrow" panose="020B0606020202030204" pitchFamily="34" charset="0"/>
              </a:rPr>
              <a:t>1) Centralization :</a:t>
            </a:r>
            <a:r>
              <a:rPr lang="en-US" sz="2400" dirty="0">
                <a:latin typeface="Arial Narrow" panose="020B0606020202030204" pitchFamily="34" charset="0"/>
              </a:rPr>
              <a:t> In client server network architecture there is a centralized control. Servers help in administering the whole set-up and also accessing rights and allocating resource is done by Servers.</a:t>
            </a:r>
          </a:p>
          <a:p>
            <a:r>
              <a:rPr lang="en-US" sz="2400" b="1" dirty="0">
                <a:latin typeface="Arial Narrow" panose="020B0606020202030204" pitchFamily="34" charset="0"/>
              </a:rPr>
              <a:t>2) Proper Management :</a:t>
            </a:r>
            <a:r>
              <a:rPr lang="en-US" sz="2400" dirty="0">
                <a:latin typeface="Arial Narrow" panose="020B0606020202030204" pitchFamily="34" charset="0"/>
              </a:rPr>
              <a:t> Since all the files are stored at the same place management of files becomes easy making it easier to find files.</a:t>
            </a:r>
          </a:p>
          <a:p>
            <a:r>
              <a:rPr lang="en-US" sz="2400" b="1" dirty="0">
                <a:latin typeface="Arial Narrow" panose="020B0606020202030204" pitchFamily="34" charset="0"/>
              </a:rPr>
              <a:t>3) Back-up and Recovery possible :</a:t>
            </a:r>
            <a:r>
              <a:rPr lang="en-US" sz="2400" dirty="0">
                <a:latin typeface="Arial Narrow" panose="020B0606020202030204" pitchFamily="34" charset="0"/>
              </a:rPr>
              <a:t> Making a back-up of all the data is easy as the data is stored on server. Suppose there’s some break-down and data is lost, it can be recovered easily and efficiently.</a:t>
            </a:r>
          </a:p>
          <a:p>
            <a:r>
              <a:rPr lang="en-US" sz="2400" b="1" dirty="0">
                <a:latin typeface="Arial Narrow" panose="020B0606020202030204" pitchFamily="34" charset="0"/>
              </a:rPr>
              <a:t>4) Upgradation and Scalability in Client-server set-up : </a:t>
            </a:r>
            <a:r>
              <a:rPr lang="en-US" sz="2400" dirty="0">
                <a:latin typeface="Arial Narrow" panose="020B0606020202030204" pitchFamily="34" charset="0"/>
              </a:rPr>
              <a:t>If you want to make changes you will need to simply upgrade the server. Additionally you can add new resources and systems by making necessary changes in server.</a:t>
            </a:r>
          </a:p>
          <a:p>
            <a:r>
              <a:rPr lang="en-US" sz="2400" b="1" dirty="0">
                <a:latin typeface="Arial Narrow" panose="020B0606020202030204" pitchFamily="34" charset="0"/>
              </a:rPr>
              <a:t>5) Accessibility :</a:t>
            </a:r>
            <a:r>
              <a:rPr lang="en-US" sz="2400" dirty="0">
                <a:latin typeface="Arial Narrow" panose="020B0606020202030204" pitchFamily="34" charset="0"/>
              </a:rPr>
              <a:t> From various platforms in the network, server can be accessed remotely.</a:t>
            </a:r>
          </a:p>
          <a:p>
            <a:r>
              <a:rPr lang="en-US" sz="2400" b="1" dirty="0">
                <a:latin typeface="Arial Narrow" panose="020B0606020202030204" pitchFamily="34" charset="0"/>
              </a:rPr>
              <a:t>6)</a:t>
            </a:r>
            <a:r>
              <a:rPr lang="en-US" sz="2400" dirty="0">
                <a:latin typeface="Arial Narrow" panose="020B0606020202030204" pitchFamily="34" charset="0"/>
              </a:rPr>
              <a:t> </a:t>
            </a:r>
            <a:r>
              <a:rPr lang="en-US" sz="2400" b="1" dirty="0">
                <a:latin typeface="Arial Narrow" panose="020B0606020202030204" pitchFamily="34" charset="0"/>
              </a:rPr>
              <a:t>Security :</a:t>
            </a:r>
            <a:r>
              <a:rPr lang="en-US" sz="2400" dirty="0">
                <a:latin typeface="Arial Narrow" panose="020B0606020202030204" pitchFamily="34" charset="0"/>
              </a:rPr>
              <a:t> Rules defining security and access rights can be defined at the time of set-up of server.</a:t>
            </a:r>
          </a:p>
          <a:p>
            <a:r>
              <a:rPr lang="en-US" sz="2400" b="1" dirty="0">
                <a:latin typeface="Arial Narrow" panose="020B0606020202030204" pitchFamily="34" charset="0"/>
              </a:rPr>
              <a:t>7)</a:t>
            </a:r>
            <a:r>
              <a:rPr lang="en-US" sz="2400" dirty="0">
                <a:latin typeface="Arial Narrow" panose="020B0606020202030204" pitchFamily="34" charset="0"/>
              </a:rPr>
              <a:t> Servers can play different roles for different clients.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96156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0116" y="210883"/>
            <a:ext cx="9731767"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Disadvantage of Client-Server Architecture</a:t>
            </a:r>
          </a:p>
        </p:txBody>
      </p:sp>
      <p:sp>
        <p:nvSpPr>
          <p:cNvPr id="4" name="Rectangle 3"/>
          <p:cNvSpPr/>
          <p:nvPr/>
        </p:nvSpPr>
        <p:spPr>
          <a:xfrm>
            <a:off x="453654" y="1232453"/>
            <a:ext cx="11155250" cy="4832092"/>
          </a:xfrm>
          <a:prstGeom prst="rect">
            <a:avLst/>
          </a:prstGeom>
          <a:noFill/>
        </p:spPr>
        <p:txBody>
          <a:bodyPr wrap="square" lIns="91440" tIns="45720" rIns="91440" bIns="45720">
            <a:spAutoFit/>
          </a:bodyPr>
          <a:lstStyle/>
          <a:p>
            <a:r>
              <a:rPr lang="en-US" sz="2800" dirty="0">
                <a:ln w="0"/>
                <a:effectLst>
                  <a:outerShdw blurRad="38100" dist="19050" dir="2700000" algn="tl" rotWithShape="0">
                    <a:schemeClr val="dk1">
                      <a:alpha val="40000"/>
                    </a:schemeClr>
                  </a:outerShdw>
                </a:effectLst>
                <a:latin typeface="Arial Narrow" panose="020B0606020202030204" pitchFamily="34" charset="0"/>
              </a:rPr>
              <a:t>1. Congestion in Network: Too many requests from the clients may lead to congestion, which rarely takes place in P2P network. Overload can lead to breaking-down of servers. In peer-to-peer, the total bandwidth of the network increases as the number of peers increase. </a:t>
            </a:r>
          </a:p>
          <a:p>
            <a:r>
              <a:rPr lang="en-US" sz="2800" dirty="0">
                <a:ln w="0"/>
                <a:effectLst>
                  <a:outerShdw blurRad="38100" dist="19050" dir="2700000" algn="tl" rotWithShape="0">
                    <a:schemeClr val="dk1">
                      <a:alpha val="40000"/>
                    </a:schemeClr>
                  </a:outerShdw>
                </a:effectLst>
                <a:latin typeface="Arial Narrow" panose="020B0606020202030204" pitchFamily="34" charset="0"/>
              </a:rPr>
              <a:t>2. Client-Server architecture is not as robust as a P2P and if the server fails, the whole network goes down. Also, if you are downloading a file from server and it gets abandoned due to some error, download stops altogether. However, if there would have been peers, they would have provided the broken parts of file. </a:t>
            </a:r>
          </a:p>
          <a:p>
            <a:r>
              <a:rPr lang="en-US" sz="2800" dirty="0">
                <a:ln w="0"/>
                <a:effectLst>
                  <a:outerShdw blurRad="38100" dist="19050" dir="2700000" algn="tl" rotWithShape="0">
                    <a:schemeClr val="dk1">
                      <a:alpha val="40000"/>
                    </a:schemeClr>
                  </a:outerShdw>
                </a:effectLst>
                <a:latin typeface="Arial Narrow" panose="020B0606020202030204" pitchFamily="34" charset="0"/>
              </a:rPr>
              <a:t>3. Cost : It is very expensive to install and manage this type of computing.</a:t>
            </a:r>
          </a:p>
          <a:p>
            <a:r>
              <a:rPr lang="en-US" sz="2800" dirty="0">
                <a:ln w="0"/>
                <a:effectLst>
                  <a:outerShdw blurRad="38100" dist="19050" dir="2700000" algn="tl" rotWithShape="0">
                    <a:schemeClr val="dk1">
                      <a:alpha val="40000"/>
                    </a:schemeClr>
                  </a:outerShdw>
                </a:effectLst>
                <a:latin typeface="Arial Narrow" panose="020B0606020202030204" pitchFamily="34" charset="0"/>
              </a:rPr>
              <a:t>4. You need professional IT people to maintain the servers and other technical details of network.</a:t>
            </a:r>
            <a:endParaRPr lang="en-US" sz="2800" b="0" cap="none" spc="0" dirty="0">
              <a:ln w="0"/>
              <a:solidFill>
                <a:schemeClr val="tx1"/>
              </a:solidFill>
              <a:effectLst>
                <a:outerShdw blurRad="38100" dist="19050" dir="2700000" algn="tl" rotWithShape="0">
                  <a:schemeClr val="dk1">
                    <a:alpha val="40000"/>
                  </a:schemeClr>
                </a:outerShdw>
              </a:effectLst>
              <a:latin typeface="Arial Narrow" panose="020B0606020202030204" pitchFamily="34" charset="0"/>
            </a:endParaRPr>
          </a:p>
        </p:txBody>
      </p:sp>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87767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Peer to Peer Architecture</a:t>
            </a:r>
            <a:endParaRPr lang="en-US" sz="4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endParaRPr>
          </a:p>
        </p:txBody>
      </p:sp>
      <p:sp>
        <p:nvSpPr>
          <p:cNvPr id="4" name="Text Placeholder 3"/>
          <p:cNvSpPr>
            <a:spLocks noGrp="1"/>
          </p:cNvSpPr>
          <p:nvPr>
            <p:ph type="body" sz="half" idx="2"/>
          </p:nvPr>
        </p:nvSpPr>
        <p:spPr/>
        <p:txBody>
          <a:bodyPr>
            <a:normAutofit fontScale="92500" lnSpcReduction="10000"/>
          </a:bodyPr>
          <a:lstStyle/>
          <a:p>
            <a:r>
              <a:rPr lang="en-IN" sz="2400" dirty="0">
                <a:latin typeface="Arial Narrow" panose="020B0606020202030204" pitchFamily="34" charset="0"/>
              </a:rPr>
              <a:t>In peer-to-peer networking there are no dedicated servers or hierarchy among the computers. All of the computers are equal and therefore known as peers. Normally each computer serves as Client/Server and there is no one assigned to be an administrator responsible for the entire network.</a:t>
            </a:r>
            <a:endParaRPr lang="en-US" sz="2000" dirty="0">
              <a:latin typeface="Arial Narrow" panose="020B0606020202030204" pitchFamily="34" charset="0"/>
            </a:endParaRPr>
          </a:p>
        </p:txBody>
      </p:sp>
      <p:pic>
        <p:nvPicPr>
          <p:cNvPr id="5" name="Content Placeholder 4" descr="peer-to-peer-network.png"/>
          <p:cNvPicPr>
            <a:picLocks noGrp="1" noChangeAspect="1"/>
          </p:cNvPicPr>
          <p:nvPr>
            <p:ph idx="1"/>
          </p:nvPr>
        </p:nvPicPr>
        <p:blipFill>
          <a:blip r:embed="rId2"/>
          <a:stretch>
            <a:fillRect/>
          </a:stretch>
        </p:blipFill>
        <p:spPr>
          <a:xfrm>
            <a:off x="5932750" y="1449586"/>
            <a:ext cx="5166808" cy="3484166"/>
          </a:xfrm>
          <a:prstGeom prst="rect">
            <a:avLst/>
          </a:prstGeom>
        </p:spPr>
      </p:pic>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83079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9244" y="237385"/>
            <a:ext cx="6533519"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Peer to Peer Architecture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endParaRPr>
          </a:p>
        </p:txBody>
      </p:sp>
      <p:sp>
        <p:nvSpPr>
          <p:cNvPr id="3" name="Rectangle 2"/>
          <p:cNvSpPr/>
          <p:nvPr/>
        </p:nvSpPr>
        <p:spPr>
          <a:xfrm>
            <a:off x="585471" y="1279983"/>
            <a:ext cx="10943920" cy="4401205"/>
          </a:xfrm>
          <a:prstGeom prst="rect">
            <a:avLst/>
          </a:prstGeom>
          <a:noFill/>
        </p:spPr>
        <p:txBody>
          <a:bodyPr wrap="square" lIns="91440" tIns="45720" rIns="91440" bIns="45720">
            <a:spAutoFit/>
          </a:bodyPr>
          <a:lstStyle/>
          <a:p>
            <a:pPr marL="457200" indent="-457200">
              <a:buFont typeface="Wingdings" panose="05000000000000000000" pitchFamily="2" charset="2"/>
              <a:buChar char="v"/>
            </a:pPr>
            <a:r>
              <a:rPr lang="en-US" sz="2800" dirty="0">
                <a:latin typeface="Arial Narrow" panose="020B0606020202030204" pitchFamily="34" charset="0"/>
              </a:rPr>
              <a:t>Peer to peer is a type of architecture in which nodes are interconnected with each other and share resources with each other without the central controlling server.</a:t>
            </a:r>
          </a:p>
          <a:p>
            <a:pPr marL="457200" indent="-457200">
              <a:buFont typeface="Wingdings" panose="05000000000000000000" pitchFamily="2" charset="2"/>
              <a:buChar char="v"/>
            </a:pPr>
            <a:r>
              <a:rPr lang="en-US" sz="2800" dirty="0">
                <a:latin typeface="Arial Narrow" panose="020B0606020202030204" pitchFamily="34" charset="0"/>
              </a:rPr>
              <a:t>P2P system allows us to construct such a distributed system or a application in which all resources and data is contributed by the hosts over the network.</a:t>
            </a:r>
          </a:p>
          <a:p>
            <a:pPr marL="457200" indent="-457200">
              <a:buFont typeface="Wingdings" panose="05000000000000000000" pitchFamily="2" charset="2"/>
              <a:buChar char="v"/>
            </a:pPr>
            <a:r>
              <a:rPr lang="en-US" sz="2800" dirty="0">
                <a:latin typeface="Arial Narrow" panose="020B0606020202030204" pitchFamily="34" charset="0"/>
              </a:rPr>
              <a:t>P2P system allows us to sharing of data at very large scale without the use of any server whose job is to manage the scaling it means that scaling of data can be done without a server.</a:t>
            </a:r>
          </a:p>
          <a:p>
            <a:pPr marL="457200" indent="-457200">
              <a:buFont typeface="Wingdings" panose="05000000000000000000" pitchFamily="2" charset="2"/>
              <a:buChar char="v"/>
            </a:pPr>
            <a:r>
              <a:rPr lang="en-US" sz="2800" dirty="0">
                <a:latin typeface="Arial Narrow" panose="020B0606020202030204" pitchFamily="34" charset="0"/>
              </a:rPr>
              <a:t>P2P are used in File-sharing, web-caching and providing information to user. </a:t>
            </a:r>
            <a:r>
              <a:rPr lang="en-US" sz="2800" dirty="0" err="1">
                <a:latin typeface="Arial Narrow" panose="020B0606020202030204" pitchFamily="34" charset="0"/>
              </a:rPr>
              <a:t>Bittorrent</a:t>
            </a:r>
            <a:r>
              <a:rPr lang="en-US" sz="2800" dirty="0">
                <a:latin typeface="Arial Narrow" panose="020B0606020202030204" pitchFamily="34" charset="0"/>
              </a:rPr>
              <a:t> is a examples of P2P applications which use P2P architecture.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76224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3128" y="263891"/>
            <a:ext cx="7165744"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Advantages of Peer to Peer</a:t>
            </a:r>
          </a:p>
        </p:txBody>
      </p:sp>
      <p:sp>
        <p:nvSpPr>
          <p:cNvPr id="3" name="Rectangle 2"/>
          <p:cNvSpPr/>
          <p:nvPr/>
        </p:nvSpPr>
        <p:spPr>
          <a:xfrm>
            <a:off x="1171008" y="1681874"/>
            <a:ext cx="10402293" cy="3970318"/>
          </a:xfrm>
          <a:prstGeom prst="rect">
            <a:avLst/>
          </a:prstGeom>
          <a:noFill/>
        </p:spPr>
        <p:txBody>
          <a:bodyPr wrap="square" lIns="91440" tIns="45720" rIns="91440" bIns="45720">
            <a:spAutoFit/>
          </a:bodyPr>
          <a:lstStyle/>
          <a:p>
            <a:pPr marL="742950" indent="-742950">
              <a:buFont typeface="+mj-lt"/>
              <a:buAutoNum type="arabicPeriod"/>
            </a:pPr>
            <a:r>
              <a:rPr lang="en-US" sz="3600" dirty="0">
                <a:latin typeface="Arial Narrow" panose="020B0606020202030204" pitchFamily="34" charset="0"/>
              </a:rPr>
              <a:t>It is easy to install.</a:t>
            </a:r>
          </a:p>
          <a:p>
            <a:pPr marL="742950" indent="-742950">
              <a:buFont typeface="+mj-lt"/>
              <a:buAutoNum type="arabicPeriod"/>
            </a:pPr>
            <a:r>
              <a:rPr lang="en-US" sz="3600" dirty="0">
                <a:latin typeface="Arial Narrow" panose="020B0606020202030204" pitchFamily="34" charset="0"/>
              </a:rPr>
              <a:t>All resources are shared by all nodes with each other without a server.</a:t>
            </a:r>
          </a:p>
          <a:p>
            <a:pPr marL="742950" indent="-742950">
              <a:buFont typeface="+mj-lt"/>
              <a:buAutoNum type="arabicPeriod"/>
            </a:pPr>
            <a:r>
              <a:rPr lang="en-US" sz="3600" dirty="0">
                <a:latin typeface="Arial Narrow" panose="020B0606020202030204" pitchFamily="34" charset="0"/>
              </a:rPr>
              <a:t>Central dependency is eliminated.</a:t>
            </a:r>
          </a:p>
          <a:p>
            <a:pPr marL="742950" indent="-742950">
              <a:buFont typeface="+mj-lt"/>
              <a:buAutoNum type="arabicPeriod"/>
            </a:pPr>
            <a:r>
              <a:rPr lang="en-US" sz="3600" dirty="0">
                <a:latin typeface="Arial Narrow" panose="020B0606020202030204" pitchFamily="34" charset="0"/>
              </a:rPr>
              <a:t>It is more reliable.</a:t>
            </a:r>
          </a:p>
          <a:p>
            <a:pPr marL="742950" indent="-742950">
              <a:buFont typeface="+mj-lt"/>
              <a:buAutoNum type="arabicPeriod"/>
            </a:pPr>
            <a:r>
              <a:rPr lang="en-US" sz="3600" dirty="0">
                <a:latin typeface="Arial Narrow" panose="020B0606020202030204" pitchFamily="34" charset="0"/>
              </a:rPr>
              <a:t>Cost of building and maintaining this p2p network is less as compared to other network.</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6936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4019" y="290397"/>
            <a:ext cx="7923964"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Disadvantages of Peer to Peer</a:t>
            </a:r>
          </a:p>
        </p:txBody>
      </p:sp>
      <p:sp>
        <p:nvSpPr>
          <p:cNvPr id="3" name="Rectangle 2"/>
          <p:cNvSpPr/>
          <p:nvPr/>
        </p:nvSpPr>
        <p:spPr>
          <a:xfrm>
            <a:off x="1436052" y="1456589"/>
            <a:ext cx="10225861" cy="5016758"/>
          </a:xfrm>
          <a:prstGeom prst="rect">
            <a:avLst/>
          </a:prstGeom>
          <a:noFill/>
        </p:spPr>
        <p:txBody>
          <a:bodyPr wrap="square" lIns="91440" tIns="45720" rIns="91440" bIns="45720">
            <a:spAutoFit/>
          </a:bodyPr>
          <a:lstStyle/>
          <a:p>
            <a:pPr marL="514350" indent="-514350">
              <a:buFont typeface="+mj-lt"/>
              <a:buAutoNum type="arabicPeriod"/>
            </a:pPr>
            <a:r>
              <a:rPr lang="en-US" sz="3200" dirty="0">
                <a:latin typeface="Arial Narrow" panose="020B0606020202030204" pitchFamily="34" charset="0"/>
              </a:rPr>
              <a:t>As we no there is not central server so that network cannot be administrated for example we cannot filter the files being shared by the nodes with each other.</a:t>
            </a:r>
          </a:p>
          <a:p>
            <a:pPr marL="514350" indent="-514350">
              <a:buFont typeface="+mj-lt"/>
              <a:buAutoNum type="arabicPeriod"/>
            </a:pPr>
            <a:r>
              <a:rPr lang="en-US" sz="3200" dirty="0">
                <a:latin typeface="Arial Narrow" panose="020B0606020202030204" pitchFamily="34" charset="0"/>
              </a:rPr>
              <a:t>Security is an other issue in this network as malware can easily be transmitted across the network.</a:t>
            </a:r>
          </a:p>
          <a:p>
            <a:pPr marL="514350" indent="-514350">
              <a:buFont typeface="+mj-lt"/>
              <a:buAutoNum type="arabicPeriod"/>
            </a:pPr>
            <a:r>
              <a:rPr lang="en-US" sz="3200" dirty="0">
                <a:latin typeface="Arial Narrow" panose="020B0606020202030204" pitchFamily="34" charset="0"/>
              </a:rPr>
              <a:t>Because of no centralized server we cannot make a backup of system every node has to make backup of its own data in his system.</a:t>
            </a:r>
          </a:p>
          <a:p>
            <a:pPr marL="514350" indent="-514350">
              <a:buFont typeface="+mj-lt"/>
              <a:buAutoNum type="arabicPeriod"/>
            </a:pPr>
            <a:r>
              <a:rPr lang="en-US" sz="3200" dirty="0">
                <a:latin typeface="Arial Narrow" panose="020B0606020202030204" pitchFamily="34" charset="0"/>
              </a:rPr>
              <a:t>Transferring of sensitive data through the p2p is not recommended.</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14670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4845" y="278719"/>
            <a:ext cx="4482317"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What is a Client?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endParaRPr>
          </a:p>
        </p:txBody>
      </p:sp>
      <p:sp>
        <p:nvSpPr>
          <p:cNvPr id="3" name="Rectangle 2"/>
          <p:cNvSpPr/>
          <p:nvPr/>
        </p:nvSpPr>
        <p:spPr>
          <a:xfrm>
            <a:off x="1193558" y="1202049"/>
            <a:ext cx="9943015" cy="5078313"/>
          </a:xfrm>
          <a:prstGeom prst="rect">
            <a:avLst/>
          </a:prstGeom>
          <a:noFill/>
        </p:spPr>
        <p:txBody>
          <a:bodyPr wrap="square" lIns="91440" tIns="45720" rIns="91440" bIns="45720">
            <a:spAutoFit/>
          </a:bodyPr>
          <a:lstStyle/>
          <a:p>
            <a:r>
              <a:rPr lang="en-US" sz="3600" dirty="0">
                <a:latin typeface="Arial Narrow" panose="020B0606020202030204" pitchFamily="34" charset="0"/>
              </a:rPr>
              <a:t>Clients are PCs or workstations on which users run applications. Clients rely on servers for resources, such as files, devices, and even processing power. Another type of network architecture is known as a peer-to-peer architecture because each node has equivalent responsibilities</a:t>
            </a:r>
          </a:p>
          <a:p>
            <a:endParaRPr lang="en-US" sz="3600" dirty="0">
              <a:latin typeface="Arial Narrow" panose="020B0606020202030204" pitchFamily="34" charset="0"/>
            </a:endParaRPr>
          </a:p>
          <a:p>
            <a:r>
              <a:rPr lang="en-US" sz="3600" dirty="0">
                <a:latin typeface="Arial Narrow" panose="020B0606020202030204" pitchFamily="34" charset="0"/>
              </a:rPr>
              <a:t>Note: A client is computer system, which act like a service requester in a Network</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92968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2064" y="224135"/>
            <a:ext cx="4700326"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What is a Server?</a:t>
            </a:r>
          </a:p>
        </p:txBody>
      </p:sp>
      <p:sp>
        <p:nvSpPr>
          <p:cNvPr id="3" name="Rectangle 2"/>
          <p:cNvSpPr/>
          <p:nvPr/>
        </p:nvSpPr>
        <p:spPr>
          <a:xfrm>
            <a:off x="1125319" y="1315956"/>
            <a:ext cx="10271551" cy="4401205"/>
          </a:xfrm>
          <a:prstGeom prst="rect">
            <a:avLst/>
          </a:prstGeom>
          <a:noFill/>
        </p:spPr>
        <p:txBody>
          <a:bodyPr wrap="square" lIns="91440" tIns="45720" rIns="91440" bIns="45720">
            <a:spAutoFit/>
          </a:bodyPr>
          <a:lstStyle/>
          <a:p>
            <a:r>
              <a:rPr lang="en-US" sz="4000" dirty="0">
                <a:latin typeface="Arial Narrow" panose="020B0606020202030204" pitchFamily="34" charset="0"/>
              </a:rPr>
              <a:t>Servers are powerful computers or processes dedicated to managing disk drives (fileservers), printers (print servers), or network traffic (network servers ).</a:t>
            </a:r>
          </a:p>
          <a:p>
            <a:endParaRPr lang="en-US" sz="4000" dirty="0">
              <a:latin typeface="Arial Narrow" panose="020B0606020202030204" pitchFamily="34" charset="0"/>
            </a:endParaRPr>
          </a:p>
          <a:p>
            <a:r>
              <a:rPr lang="en-US" sz="4000" dirty="0">
                <a:latin typeface="Arial Narrow" panose="020B0606020202030204" pitchFamily="34" charset="0"/>
              </a:rPr>
              <a:t>Note: A Server is a powerful Computer, which provide services to their clients. It act like a Service Provider.</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26064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Client-server Architecture</a:t>
            </a:r>
            <a:endParaRPr lang="en-US" sz="4800" dirty="0">
              <a:latin typeface="Arial Narrow" panose="020B0606020202030204" pitchFamily="34" charset="0"/>
            </a:endParaRPr>
          </a:p>
        </p:txBody>
      </p:sp>
      <p:sp>
        <p:nvSpPr>
          <p:cNvPr id="4" name="Text Placeholder 3"/>
          <p:cNvSpPr>
            <a:spLocks noGrp="1"/>
          </p:cNvSpPr>
          <p:nvPr>
            <p:ph type="body" sz="half" idx="2"/>
          </p:nvPr>
        </p:nvSpPr>
        <p:spPr/>
        <p:txBody>
          <a:bodyPr>
            <a:normAutofit lnSpcReduction="10000"/>
          </a:bodyPr>
          <a:lstStyle/>
          <a:p>
            <a:r>
              <a:rPr lang="en-IN" sz="2800" dirty="0">
                <a:latin typeface="Arial Narrow" panose="020B0606020202030204" pitchFamily="34" charset="0"/>
              </a:rPr>
              <a:t>The term Client/server refers to the concept of sharing the work involved in processing data between the client computer and the most powerful server computer.</a:t>
            </a:r>
            <a:endParaRPr lang="en-US" sz="2800" dirty="0">
              <a:latin typeface="Arial Narrow" panose="020B0606020202030204" pitchFamily="34" charset="0"/>
            </a:endParaRPr>
          </a:p>
        </p:txBody>
      </p:sp>
      <p:pic>
        <p:nvPicPr>
          <p:cNvPr id="1026" name="Picture 2" descr="https://upload.wikimedia.org/wikipedia/commons/thumb/c/c9/Client-server-model.svg/1200px-Client-server-model.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6200" y="1424305"/>
            <a:ext cx="5891213" cy="353472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88013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6485" y="277139"/>
            <a:ext cx="665855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Narrow" panose="020B0606020202030204" pitchFamily="34" charset="0"/>
              </a:rPr>
              <a:t>Client-Server Architecture</a:t>
            </a:r>
          </a:p>
        </p:txBody>
      </p:sp>
      <p:sp>
        <p:nvSpPr>
          <p:cNvPr id="3" name="Rectangle 2"/>
          <p:cNvSpPr/>
          <p:nvPr/>
        </p:nvSpPr>
        <p:spPr>
          <a:xfrm>
            <a:off x="1184259" y="1403579"/>
            <a:ext cx="9993257" cy="3785652"/>
          </a:xfrm>
          <a:prstGeom prst="rect">
            <a:avLst/>
          </a:prstGeom>
          <a:noFill/>
        </p:spPr>
        <p:txBody>
          <a:bodyPr wrap="square" lIns="91440" tIns="45720" rIns="91440" bIns="45720">
            <a:spAutoFit/>
          </a:bodyPr>
          <a:lstStyle/>
          <a:p>
            <a:pPr marL="571500" indent="-571500">
              <a:buFont typeface="Wingdings" panose="05000000000000000000" pitchFamily="2" charset="2"/>
              <a:buChar char="v"/>
            </a:pPr>
            <a:r>
              <a:rPr lang="en-US" sz="4000" dirty="0">
                <a:latin typeface="Arial Narrow" panose="020B0606020202030204" pitchFamily="34" charset="0"/>
              </a:rPr>
              <a:t>The application is modeled as a set of services that are provided by servers and a set of clients that use these services.</a:t>
            </a:r>
          </a:p>
          <a:p>
            <a:pPr marL="571500" indent="-571500">
              <a:buFont typeface="Wingdings" panose="05000000000000000000" pitchFamily="2" charset="2"/>
              <a:buChar char="v"/>
            </a:pPr>
            <a:r>
              <a:rPr lang="en-US" sz="4000" dirty="0">
                <a:latin typeface="Arial Narrow" panose="020B0606020202030204" pitchFamily="34" charset="0"/>
              </a:rPr>
              <a:t>Clients know of servers but servers need not know of clients.</a:t>
            </a:r>
          </a:p>
          <a:p>
            <a:pPr marL="571500" indent="-571500">
              <a:buFont typeface="Wingdings" panose="05000000000000000000" pitchFamily="2" charset="2"/>
              <a:buChar char="v"/>
            </a:pPr>
            <a:r>
              <a:rPr lang="en-US" sz="4000" dirty="0">
                <a:latin typeface="Arial Narrow" panose="020B0606020202030204" pitchFamily="34" charset="0"/>
              </a:rPr>
              <a:t>Clients and servers are logical processes.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098857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 Network Architecture</Template>
  <TotalTime>0</TotalTime>
  <Words>752</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Narrow</vt:lpstr>
      <vt:lpstr>Calibri</vt:lpstr>
      <vt:lpstr>Trebuchet MS</vt:lpstr>
      <vt:lpstr>Tw Cen MT</vt:lpstr>
      <vt:lpstr>Wingdings</vt:lpstr>
      <vt:lpstr>Circuit</vt:lpstr>
      <vt:lpstr>PowerPoint Presentation</vt:lpstr>
      <vt:lpstr>Peer to Peer Architecture</vt:lpstr>
      <vt:lpstr>PowerPoint Presentation</vt:lpstr>
      <vt:lpstr>PowerPoint Presentation</vt:lpstr>
      <vt:lpstr>PowerPoint Presentation</vt:lpstr>
      <vt:lpstr>PowerPoint Presentation</vt:lpstr>
      <vt:lpstr>PowerPoint Presentation</vt:lpstr>
      <vt:lpstr>Client-server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ram</dc:creator>
  <cp:lastModifiedBy>s ram</cp:lastModifiedBy>
  <cp:revision>1</cp:revision>
  <dcterms:created xsi:type="dcterms:W3CDTF">2022-09-18T07:26:32Z</dcterms:created>
  <dcterms:modified xsi:type="dcterms:W3CDTF">2022-09-18T07:27:26Z</dcterms:modified>
</cp:coreProperties>
</file>