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7" r:id="rId3"/>
    <p:sldId id="258" r:id="rId4"/>
    <p:sldId id="259" r:id="rId5"/>
    <p:sldId id="264" r:id="rId6"/>
    <p:sldId id="260" r:id="rId7"/>
    <p:sldId id="263" r:id="rId8"/>
    <p:sldId id="269" r:id="rId9"/>
    <p:sldId id="267" r:id="rId10"/>
    <p:sldId id="268" r:id="rId11"/>
    <p:sldId id="261" r:id="rId12"/>
    <p:sldId id="266" r:id="rId13"/>
    <p:sldId id="265" r:id="rId14"/>
    <p:sldId id="272" r:id="rId15"/>
    <p:sldId id="274" r:id="rId16"/>
    <p:sldId id="262" r:id="rId17"/>
    <p:sldId id="271" r:id="rId18"/>
    <p:sldId id="273" r:id="rId19"/>
    <p:sldId id="275" r:id="rId20"/>
    <p:sldId id="270" r:id="rId21"/>
    <p:sldId id="276" r:id="rId22"/>
    <p:sldId id="277" r:id="rId23"/>
    <p:sldId id="278" r:id="rId24"/>
    <p:sldId id="280" r:id="rId25"/>
    <p:sldId id="279"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6D705-68E5-44FD-9BE2-351BD95109C0}"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BA516-6A26-4E9E-868A-A888C4A44DFE}" type="slidenum">
              <a:rPr lang="en-US" smtClean="0"/>
              <a:t>‹#›</a:t>
            </a:fld>
            <a:endParaRPr lang="en-US"/>
          </a:p>
        </p:txBody>
      </p:sp>
    </p:spTree>
    <p:extLst>
      <p:ext uri="{BB962C8B-B14F-4D97-AF65-F5344CB8AC3E}">
        <p14:creationId xmlns:p14="http://schemas.microsoft.com/office/powerpoint/2010/main" val="220668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C820B7-FD6E-4761-90D8-5966B490FF37}"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179565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92DFF-5D7C-4A9A-B515-EFE2B2FFB248}"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10633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A5AC1-4505-40C8-9438-1FDDDAB26ADB}"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347464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368B5-BA5D-4A70-A958-B7E6A47167C9}"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7676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4865D-9663-4962-858B-0105FEF41429}"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134854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0A6BB6B-3E59-4C78-A6AC-3B5CD7DBE602}"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357546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7578AB-27E0-4FFF-A976-BA4A84B2B750}"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35562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17D5FD-0845-416F-A7D2-BB45F0B254B8}"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3950928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4744B7-6A9C-47A9-A0E7-F2EBA1C34B51}"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340668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BE85A-9E5D-49AC-80A3-5D0E6172227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245639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44AFA-1F4B-4EEA-94F6-8B17D922C03A}"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222283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0B4156-9C43-4A96-ACE7-E61E486AD531}"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67712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9C1570-16C3-40C2-BB73-0257235D5212}"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322946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619E85-7D49-4C51-909E-C566A15544D6}"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165509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8C0AE-1C99-4A61-A184-166278E11D6D}"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189755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18A5F-5531-479E-A424-36400C1F37A5}"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128867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9396A-59B5-4B97-8075-1B4306DCDDBA}"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2C98A92-F8EE-4949-983C-96193F1B7BEA}" type="slidenum">
              <a:rPr lang="en-US" smtClean="0"/>
              <a:t>‹#›</a:t>
            </a:fld>
            <a:endParaRPr lang="en-US"/>
          </a:p>
        </p:txBody>
      </p:sp>
    </p:spTree>
    <p:extLst>
      <p:ext uri="{BB962C8B-B14F-4D97-AF65-F5344CB8AC3E}">
        <p14:creationId xmlns:p14="http://schemas.microsoft.com/office/powerpoint/2010/main" val="274062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817A4D-29D9-4A79-9A8C-5AA7D341947D}" type="datetime1">
              <a:rPr lang="en-US" smtClean="0"/>
              <a:t>18-Sep-22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C98A92-F8EE-4949-983C-96193F1B7BEA}" type="slidenum">
              <a:rPr lang="en-US" smtClean="0"/>
              <a:t>‹#›</a:t>
            </a:fld>
            <a:endParaRPr lang="en-US"/>
          </a:p>
        </p:txBody>
      </p:sp>
    </p:spTree>
    <p:extLst>
      <p:ext uri="{BB962C8B-B14F-4D97-AF65-F5344CB8AC3E}">
        <p14:creationId xmlns:p14="http://schemas.microsoft.com/office/powerpoint/2010/main" val="237221020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768642"/>
            <a:ext cx="8001000" cy="1888958"/>
          </a:xfrm>
        </p:spPr>
        <p:txBody>
          <a:bodyPr/>
          <a:lstStyle/>
          <a:p>
            <a:r>
              <a:rPr lang="en-US" dirty="0" smtClean="0"/>
              <a:t>Computer network</a:t>
            </a:r>
            <a:endParaRPr lang="en-US" dirty="0"/>
          </a:p>
        </p:txBody>
      </p:sp>
      <p:sp>
        <p:nvSpPr>
          <p:cNvPr id="3" name="Subtitle 2"/>
          <p:cNvSpPr>
            <a:spLocks noGrp="1"/>
          </p:cNvSpPr>
          <p:nvPr>
            <p:ph type="subTitle" idx="1"/>
          </p:nvPr>
        </p:nvSpPr>
        <p:spPr>
          <a:xfrm>
            <a:off x="4899751" y="3688884"/>
            <a:ext cx="3719346" cy="992827"/>
          </a:xfrm>
        </p:spPr>
        <p:txBody>
          <a:bodyPr>
            <a:noAutofit/>
          </a:bodyPr>
          <a:lstStyle/>
          <a:p>
            <a:r>
              <a:rPr lang="en-US" sz="6000" dirty="0" smtClean="0"/>
              <a:t>Topology</a:t>
            </a:r>
            <a:endParaRPr lang="en-US" sz="60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538619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731312" cy="1507067"/>
          </a:xfrm>
        </p:spPr>
        <p:txBody>
          <a:bodyPr/>
          <a:lstStyle/>
          <a:p>
            <a:r>
              <a:rPr lang="en-US" dirty="0"/>
              <a:t>Disadvantages of </a:t>
            </a:r>
            <a:r>
              <a:rPr lang="en-US" dirty="0" smtClean="0"/>
              <a:t>Ring Topology</a:t>
            </a:r>
            <a:endParaRPr lang="en-US" dirty="0"/>
          </a:p>
        </p:txBody>
      </p:sp>
      <p:sp>
        <p:nvSpPr>
          <p:cNvPr id="3" name="Content Placeholder 2"/>
          <p:cNvSpPr>
            <a:spLocks noGrp="1"/>
          </p:cNvSpPr>
          <p:nvPr>
            <p:ph idx="1"/>
          </p:nvPr>
        </p:nvSpPr>
        <p:spPr>
          <a:xfrm>
            <a:off x="1388222" y="1792380"/>
            <a:ext cx="8534400" cy="3615267"/>
          </a:xfrm>
        </p:spPr>
        <p:txBody>
          <a:bodyPr>
            <a:normAutofit/>
          </a:bodyPr>
          <a:lstStyle/>
          <a:p>
            <a:r>
              <a:rPr lang="en-US" sz="2800" dirty="0"/>
              <a:t>Troubleshooting is difficult in ring topology.</a:t>
            </a:r>
          </a:p>
          <a:p>
            <a:r>
              <a:rPr lang="en-US" sz="2800" dirty="0"/>
              <a:t>Adding or deleting the computers disturbs the network activity.</a:t>
            </a:r>
          </a:p>
          <a:p>
            <a:r>
              <a:rPr lang="en-US" sz="2800" dirty="0"/>
              <a:t>Failure of one computer disturbs the whole network</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7177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STAR Topology</a:t>
            </a:r>
          </a:p>
        </p:txBody>
      </p:sp>
      <p:sp>
        <p:nvSpPr>
          <p:cNvPr id="3" name="Content Placeholder 2"/>
          <p:cNvSpPr>
            <a:spLocks noGrp="1"/>
          </p:cNvSpPr>
          <p:nvPr>
            <p:ph idx="1"/>
          </p:nvPr>
        </p:nvSpPr>
        <p:spPr>
          <a:xfrm>
            <a:off x="1123526" y="1528011"/>
            <a:ext cx="9789115" cy="2243343"/>
          </a:xfrm>
        </p:spPr>
        <p:txBody>
          <a:bodyPr>
            <a:normAutofit/>
          </a:bodyPr>
          <a:lstStyle/>
          <a:p>
            <a:pPr marL="0" indent="0">
              <a:buNone/>
            </a:pPr>
            <a:r>
              <a:rPr lang="en-US" sz="2800" dirty="0" smtClean="0"/>
              <a:t>In </a:t>
            </a:r>
            <a:r>
              <a:rPr lang="en-US" sz="2800" dirty="0"/>
              <a:t>this type of topology all the computers are connected to a single hub through a cable. This hub is the central node and all others nodes are connected to the central node.</a:t>
            </a:r>
          </a:p>
        </p:txBody>
      </p:sp>
      <p:pic>
        <p:nvPicPr>
          <p:cNvPr id="4" name="Picture 3"/>
          <p:cNvPicPr>
            <a:picLocks noChangeAspect="1"/>
          </p:cNvPicPr>
          <p:nvPr/>
        </p:nvPicPr>
        <p:blipFill>
          <a:blip r:embed="rId2"/>
          <a:stretch>
            <a:fillRect/>
          </a:stretch>
        </p:blipFill>
        <p:spPr>
          <a:xfrm>
            <a:off x="4181419" y="3524700"/>
            <a:ext cx="4938518" cy="2996416"/>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33750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Features of Star Topology</a:t>
            </a:r>
          </a:p>
        </p:txBody>
      </p:sp>
      <p:sp>
        <p:nvSpPr>
          <p:cNvPr id="3" name="Content Placeholder 2"/>
          <p:cNvSpPr>
            <a:spLocks noGrp="1"/>
          </p:cNvSpPr>
          <p:nvPr>
            <p:ph idx="1"/>
          </p:nvPr>
        </p:nvSpPr>
        <p:spPr>
          <a:xfrm>
            <a:off x="1183685" y="1756286"/>
            <a:ext cx="8534400" cy="3615267"/>
          </a:xfrm>
        </p:spPr>
        <p:txBody>
          <a:bodyPr>
            <a:normAutofit/>
          </a:bodyPr>
          <a:lstStyle/>
          <a:p>
            <a:r>
              <a:rPr lang="en-US" sz="2800" dirty="0"/>
              <a:t>Every node has its own dedicated connection to the hub.</a:t>
            </a:r>
          </a:p>
          <a:p>
            <a:r>
              <a:rPr lang="en-US" sz="2800" dirty="0"/>
              <a:t>Hub acts as a repeater for data flow.</a:t>
            </a:r>
          </a:p>
          <a:p>
            <a:r>
              <a:rPr lang="en-US" sz="2800" dirty="0"/>
              <a:t>Can be used with twisted pair, Optical </a:t>
            </a:r>
            <a:r>
              <a:rPr lang="en-US" sz="2800" dirty="0" smtClean="0"/>
              <a:t>Fiber </a:t>
            </a:r>
            <a:r>
              <a:rPr lang="en-US" sz="2800" dirty="0"/>
              <a:t>or coaxial cable.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210545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Advantages of Star Topology</a:t>
            </a:r>
          </a:p>
        </p:txBody>
      </p:sp>
      <p:sp>
        <p:nvSpPr>
          <p:cNvPr id="3" name="Content Placeholder 2"/>
          <p:cNvSpPr>
            <a:spLocks noGrp="1"/>
          </p:cNvSpPr>
          <p:nvPr>
            <p:ph idx="1"/>
          </p:nvPr>
        </p:nvSpPr>
        <p:spPr>
          <a:xfrm>
            <a:off x="1183685" y="1948790"/>
            <a:ext cx="8573926" cy="3766210"/>
          </a:xfrm>
        </p:spPr>
        <p:txBody>
          <a:bodyPr>
            <a:noAutofit/>
          </a:bodyPr>
          <a:lstStyle/>
          <a:p>
            <a:r>
              <a:rPr lang="en-US" sz="2800" dirty="0"/>
              <a:t>Fast performance with few nodes and low network traffic.</a:t>
            </a:r>
          </a:p>
          <a:p>
            <a:r>
              <a:rPr lang="en-US" sz="2800" dirty="0"/>
              <a:t>Hub can be upgraded easily.</a:t>
            </a:r>
          </a:p>
          <a:p>
            <a:r>
              <a:rPr lang="en-US" sz="2800" dirty="0"/>
              <a:t>Easy to troubleshoot.</a:t>
            </a:r>
          </a:p>
          <a:p>
            <a:r>
              <a:rPr lang="en-US" sz="2800" dirty="0"/>
              <a:t>Easy to setup and modify.</a:t>
            </a:r>
          </a:p>
          <a:p>
            <a:r>
              <a:rPr lang="en-US" sz="2800" dirty="0"/>
              <a:t>Only that node is affected which has failed, rest of the nodes can work smoothly.</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006900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Disadvantages of Star Topology</a:t>
            </a:r>
          </a:p>
        </p:txBody>
      </p:sp>
      <p:sp>
        <p:nvSpPr>
          <p:cNvPr id="3" name="Content Placeholder 2"/>
          <p:cNvSpPr>
            <a:spLocks noGrp="1"/>
          </p:cNvSpPr>
          <p:nvPr>
            <p:ph idx="1"/>
          </p:nvPr>
        </p:nvSpPr>
        <p:spPr>
          <a:xfrm>
            <a:off x="1352127" y="2117232"/>
            <a:ext cx="8534400" cy="3615267"/>
          </a:xfrm>
        </p:spPr>
        <p:txBody>
          <a:bodyPr>
            <a:normAutofit/>
          </a:bodyPr>
          <a:lstStyle/>
          <a:p>
            <a:r>
              <a:rPr lang="en-US" sz="2800" dirty="0"/>
              <a:t>Cost of installation is high.</a:t>
            </a:r>
          </a:p>
          <a:p>
            <a:r>
              <a:rPr lang="en-US" sz="2800" dirty="0"/>
              <a:t>Expensive to use.</a:t>
            </a:r>
          </a:p>
          <a:p>
            <a:r>
              <a:rPr lang="en-US" sz="2800" dirty="0"/>
              <a:t>If the hub fails then the whole network is stopped because all the nodes depend on the hub.</a:t>
            </a:r>
          </a:p>
          <a:p>
            <a:r>
              <a:rPr lang="en-US" sz="2800" dirty="0"/>
              <a:t>Performance is based on the hub that is it depends on its </a:t>
            </a:r>
            <a:r>
              <a:rPr lang="en-US" sz="2800" dirty="0" smtClean="0"/>
              <a:t>capacity.</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211774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MESH Topology</a:t>
            </a:r>
          </a:p>
        </p:txBody>
      </p:sp>
      <p:sp>
        <p:nvSpPr>
          <p:cNvPr id="3" name="Content Placeholder 2"/>
          <p:cNvSpPr>
            <a:spLocks noGrp="1"/>
          </p:cNvSpPr>
          <p:nvPr>
            <p:ph idx="1"/>
          </p:nvPr>
        </p:nvSpPr>
        <p:spPr>
          <a:xfrm>
            <a:off x="1243841" y="1744580"/>
            <a:ext cx="9055189" cy="2069432"/>
          </a:xfrm>
        </p:spPr>
        <p:txBody>
          <a:bodyPr>
            <a:noAutofit/>
          </a:bodyPr>
          <a:lstStyle/>
          <a:p>
            <a:pPr marL="0" indent="0">
              <a:buNone/>
            </a:pPr>
            <a:r>
              <a:rPr lang="en-US" sz="2800" dirty="0" smtClean="0"/>
              <a:t>It </a:t>
            </a:r>
            <a:r>
              <a:rPr lang="en-US" sz="2800" dirty="0"/>
              <a:t>is a point-to-point connection to other nodes or devices. All the network nodes are connected to each other. Mesh has n(n-1)/2 physical channels to link n devices.</a:t>
            </a:r>
          </a:p>
        </p:txBody>
      </p:sp>
      <p:pic>
        <p:nvPicPr>
          <p:cNvPr id="4" name="Picture 3"/>
          <p:cNvPicPr>
            <a:picLocks noChangeAspect="1"/>
          </p:cNvPicPr>
          <p:nvPr/>
        </p:nvPicPr>
        <p:blipFill>
          <a:blip r:embed="rId2"/>
          <a:stretch>
            <a:fillRect/>
          </a:stretch>
        </p:blipFill>
        <p:spPr>
          <a:xfrm>
            <a:off x="4026929" y="3618610"/>
            <a:ext cx="4298924" cy="2749769"/>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746638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Types of Mesh Topology</a:t>
            </a:r>
          </a:p>
        </p:txBody>
      </p:sp>
      <p:sp>
        <p:nvSpPr>
          <p:cNvPr id="3" name="Content Placeholder 2"/>
          <p:cNvSpPr>
            <a:spLocks noGrp="1"/>
          </p:cNvSpPr>
          <p:nvPr>
            <p:ph idx="1"/>
          </p:nvPr>
        </p:nvSpPr>
        <p:spPr>
          <a:xfrm>
            <a:off x="1195717" y="1948791"/>
            <a:ext cx="8534400" cy="3615267"/>
          </a:xfrm>
        </p:spPr>
        <p:txBody>
          <a:bodyPr>
            <a:normAutofit fontScale="92500" lnSpcReduction="10000"/>
          </a:bodyPr>
          <a:lstStyle/>
          <a:p>
            <a:r>
              <a:rPr lang="en-US" sz="2800" b="1" dirty="0"/>
              <a:t>Partial Mesh Topology:</a:t>
            </a:r>
            <a:r>
              <a:rPr lang="en-US" sz="2800" dirty="0"/>
              <a:t> In this topology, some of the systems are connected in the same fashion as mesh topology but some devices are only connected to two or three devices</a:t>
            </a:r>
            <a:r>
              <a:rPr lang="en-US" sz="2800" dirty="0" smtClean="0"/>
              <a:t>.</a:t>
            </a:r>
          </a:p>
          <a:p>
            <a:endParaRPr lang="en-US" sz="2800" dirty="0"/>
          </a:p>
          <a:p>
            <a:r>
              <a:rPr lang="en-US" sz="2800" b="1" dirty="0"/>
              <a:t>Full Mesh Topology: </a:t>
            </a:r>
            <a:r>
              <a:rPr lang="en-US" sz="2800" dirty="0"/>
              <a:t>Each and every nodes or devices are connected to each other.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45100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Features of Mesh Topology</a:t>
            </a:r>
          </a:p>
        </p:txBody>
      </p:sp>
      <p:sp>
        <p:nvSpPr>
          <p:cNvPr id="3" name="Content Placeholder 2"/>
          <p:cNvSpPr>
            <a:spLocks noGrp="1"/>
          </p:cNvSpPr>
          <p:nvPr>
            <p:ph idx="1"/>
          </p:nvPr>
        </p:nvSpPr>
        <p:spPr>
          <a:xfrm>
            <a:off x="1279937" y="1973179"/>
            <a:ext cx="8534400" cy="2929142"/>
          </a:xfrm>
        </p:spPr>
        <p:txBody>
          <a:bodyPr>
            <a:normAutofit/>
          </a:bodyPr>
          <a:lstStyle/>
          <a:p>
            <a:r>
              <a:rPr lang="en-US" sz="2800" dirty="0"/>
              <a:t>Fully connected.</a:t>
            </a:r>
          </a:p>
          <a:p>
            <a:r>
              <a:rPr lang="en-US" sz="2800" dirty="0"/>
              <a:t>Robust.</a:t>
            </a:r>
          </a:p>
          <a:p>
            <a:r>
              <a:rPr lang="en-US" sz="2800" dirty="0"/>
              <a:t>Not flexible.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07387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Advantages of Mesh Topology</a:t>
            </a:r>
          </a:p>
        </p:txBody>
      </p:sp>
      <p:sp>
        <p:nvSpPr>
          <p:cNvPr id="3" name="Content Placeholder 2"/>
          <p:cNvSpPr>
            <a:spLocks noGrp="1"/>
          </p:cNvSpPr>
          <p:nvPr>
            <p:ph idx="1"/>
          </p:nvPr>
        </p:nvSpPr>
        <p:spPr>
          <a:xfrm>
            <a:off x="1328064" y="1816443"/>
            <a:ext cx="8534400" cy="3615267"/>
          </a:xfrm>
        </p:spPr>
        <p:txBody>
          <a:bodyPr>
            <a:normAutofit/>
          </a:bodyPr>
          <a:lstStyle/>
          <a:p>
            <a:r>
              <a:rPr lang="en-US" sz="2800" dirty="0"/>
              <a:t>Each connection can carry its own data load.</a:t>
            </a:r>
          </a:p>
          <a:p>
            <a:r>
              <a:rPr lang="en-US" sz="2800" dirty="0"/>
              <a:t>It is robust.</a:t>
            </a:r>
          </a:p>
          <a:p>
            <a:r>
              <a:rPr lang="en-US" sz="2800" dirty="0"/>
              <a:t>Fault is diagnosed easily.</a:t>
            </a:r>
          </a:p>
          <a:p>
            <a:r>
              <a:rPr lang="en-US" sz="2800" dirty="0"/>
              <a:t>Provides security and privacy.</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344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19" y="434316"/>
            <a:ext cx="8911785" cy="1507067"/>
          </a:xfrm>
        </p:spPr>
        <p:txBody>
          <a:bodyPr/>
          <a:lstStyle/>
          <a:p>
            <a:r>
              <a:rPr lang="en-US" dirty="0"/>
              <a:t>Disadvantages of Mesh Topology</a:t>
            </a:r>
          </a:p>
        </p:txBody>
      </p:sp>
      <p:sp>
        <p:nvSpPr>
          <p:cNvPr id="3" name="Content Placeholder 2"/>
          <p:cNvSpPr>
            <a:spLocks noGrp="1"/>
          </p:cNvSpPr>
          <p:nvPr>
            <p:ph idx="1"/>
          </p:nvPr>
        </p:nvSpPr>
        <p:spPr>
          <a:xfrm>
            <a:off x="1352127" y="1949116"/>
            <a:ext cx="8534400" cy="2676478"/>
          </a:xfrm>
        </p:spPr>
        <p:txBody>
          <a:bodyPr>
            <a:normAutofit/>
          </a:bodyPr>
          <a:lstStyle/>
          <a:p>
            <a:r>
              <a:rPr lang="en-US" sz="2800" dirty="0"/>
              <a:t>Installation and configuration is difficult.</a:t>
            </a:r>
          </a:p>
          <a:p>
            <a:r>
              <a:rPr lang="en-US" sz="2800" dirty="0"/>
              <a:t>Cabling cost is more.</a:t>
            </a:r>
          </a:p>
          <a:p>
            <a:r>
              <a:rPr lang="en-US" sz="2800" dirty="0"/>
              <a:t>Bulk wiring is required.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35847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54" y="348468"/>
            <a:ext cx="8534400" cy="1507067"/>
          </a:xfrm>
        </p:spPr>
        <p:txBody>
          <a:bodyPr/>
          <a:lstStyle/>
          <a:p>
            <a:r>
              <a:rPr lang="en-US" dirty="0" smtClean="0"/>
              <a:t>Network topology</a:t>
            </a:r>
            <a:endParaRPr lang="en-US" dirty="0"/>
          </a:p>
        </p:txBody>
      </p:sp>
      <p:sp>
        <p:nvSpPr>
          <p:cNvPr id="3" name="Content Placeholder 2"/>
          <p:cNvSpPr>
            <a:spLocks noGrp="1"/>
          </p:cNvSpPr>
          <p:nvPr>
            <p:ph idx="1"/>
          </p:nvPr>
        </p:nvSpPr>
        <p:spPr>
          <a:xfrm>
            <a:off x="612023" y="1576137"/>
            <a:ext cx="9831388" cy="4018547"/>
          </a:xfrm>
        </p:spPr>
        <p:txBody>
          <a:bodyPr>
            <a:normAutofit/>
          </a:bodyPr>
          <a:lstStyle/>
          <a:p>
            <a:pPr marL="0" indent="0">
              <a:buNone/>
            </a:pPr>
            <a:r>
              <a:rPr lang="en-US" sz="2800" dirty="0"/>
              <a:t>Network Topology is the schematic description of a network arrangement, connecting various nodes (sender and receiver) through lines of connection</a:t>
            </a:r>
            <a:r>
              <a:rPr lang="en-US" sz="2800" dirty="0" smtClean="0"/>
              <a:t>.</a:t>
            </a:r>
          </a:p>
          <a:p>
            <a:pPr marL="0" indent="0">
              <a:buNone/>
            </a:pPr>
            <a:endParaRPr lang="en-US" sz="2800" dirty="0"/>
          </a:p>
          <a:p>
            <a:pPr marL="0" indent="0">
              <a:buNone/>
            </a:pPr>
            <a:r>
              <a:rPr lang="en-US" sz="2800" dirty="0" smtClean="0"/>
              <a:t>Geographical arrangement of Pcs and network is called Network Topology</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54937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TREE Topology</a:t>
            </a:r>
          </a:p>
        </p:txBody>
      </p:sp>
      <p:sp>
        <p:nvSpPr>
          <p:cNvPr id="3" name="Content Placeholder 2"/>
          <p:cNvSpPr>
            <a:spLocks noGrp="1"/>
          </p:cNvSpPr>
          <p:nvPr>
            <p:ph idx="1"/>
          </p:nvPr>
        </p:nvSpPr>
        <p:spPr>
          <a:xfrm>
            <a:off x="1231809" y="1588168"/>
            <a:ext cx="9355979" cy="2171152"/>
          </a:xfrm>
        </p:spPr>
        <p:txBody>
          <a:bodyPr>
            <a:normAutofit/>
          </a:bodyPr>
          <a:lstStyle/>
          <a:p>
            <a:pPr marL="0" indent="0">
              <a:buNone/>
            </a:pPr>
            <a:r>
              <a:rPr lang="en-US" sz="2800" dirty="0" smtClean="0"/>
              <a:t>It </a:t>
            </a:r>
            <a:r>
              <a:rPr lang="en-US" sz="2800" dirty="0"/>
              <a:t>has a root node and all other nodes are connected to it forming a hierarchy. It is also called hierarchical topology. It should at least have three levels to the hierarchy.</a:t>
            </a:r>
          </a:p>
        </p:txBody>
      </p:sp>
      <p:pic>
        <p:nvPicPr>
          <p:cNvPr id="4" name="Picture 3"/>
          <p:cNvPicPr>
            <a:picLocks noChangeAspect="1"/>
          </p:cNvPicPr>
          <p:nvPr/>
        </p:nvPicPr>
        <p:blipFill>
          <a:blip r:embed="rId2"/>
          <a:stretch>
            <a:fillRect/>
          </a:stretch>
        </p:blipFill>
        <p:spPr>
          <a:xfrm>
            <a:off x="2296265" y="3768511"/>
            <a:ext cx="6919924" cy="2676376"/>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72570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Features of Tree Topology</a:t>
            </a:r>
          </a:p>
        </p:txBody>
      </p:sp>
      <p:sp>
        <p:nvSpPr>
          <p:cNvPr id="3" name="Content Placeholder 2"/>
          <p:cNvSpPr>
            <a:spLocks noGrp="1"/>
          </p:cNvSpPr>
          <p:nvPr>
            <p:ph idx="1"/>
          </p:nvPr>
        </p:nvSpPr>
        <p:spPr>
          <a:xfrm>
            <a:off x="1255874" y="1840832"/>
            <a:ext cx="8534400" cy="2086931"/>
          </a:xfrm>
        </p:spPr>
        <p:txBody>
          <a:bodyPr>
            <a:normAutofit/>
          </a:bodyPr>
          <a:lstStyle/>
          <a:p>
            <a:r>
              <a:rPr lang="en-US" sz="2800" dirty="0"/>
              <a:t>Ideal if workstations are located in groups.</a:t>
            </a:r>
          </a:p>
          <a:p>
            <a:r>
              <a:rPr lang="en-US" sz="2800" dirty="0"/>
              <a:t>Used in Wide Area Network.</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177669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Advantages of Tree Topology</a:t>
            </a:r>
          </a:p>
        </p:txBody>
      </p:sp>
      <p:sp>
        <p:nvSpPr>
          <p:cNvPr id="3" name="Content Placeholder 2"/>
          <p:cNvSpPr>
            <a:spLocks noGrp="1"/>
          </p:cNvSpPr>
          <p:nvPr>
            <p:ph idx="1"/>
          </p:nvPr>
        </p:nvSpPr>
        <p:spPr>
          <a:xfrm>
            <a:off x="1340095" y="1756285"/>
            <a:ext cx="8534400" cy="3615267"/>
          </a:xfrm>
        </p:spPr>
        <p:txBody>
          <a:bodyPr>
            <a:normAutofit/>
          </a:bodyPr>
          <a:lstStyle/>
          <a:p>
            <a:r>
              <a:rPr lang="en-US" sz="2800" dirty="0"/>
              <a:t>Extension of bus and star topologies.</a:t>
            </a:r>
          </a:p>
          <a:p>
            <a:r>
              <a:rPr lang="en-US" sz="2800" dirty="0"/>
              <a:t>Expansion of nodes is possible and easy.</a:t>
            </a:r>
          </a:p>
          <a:p>
            <a:r>
              <a:rPr lang="en-US" sz="2800" dirty="0"/>
              <a:t>Easily managed and maintained.</a:t>
            </a:r>
          </a:p>
          <a:p>
            <a:r>
              <a:rPr lang="en-US" sz="2800" dirty="0"/>
              <a:t>Error detection is easily done.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136176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Disadvantages of Tree Topology</a:t>
            </a:r>
          </a:p>
        </p:txBody>
      </p:sp>
      <p:sp>
        <p:nvSpPr>
          <p:cNvPr id="3" name="Content Placeholder 2"/>
          <p:cNvSpPr>
            <a:spLocks noGrp="1"/>
          </p:cNvSpPr>
          <p:nvPr>
            <p:ph idx="1"/>
          </p:nvPr>
        </p:nvSpPr>
        <p:spPr>
          <a:xfrm>
            <a:off x="1304000" y="1744253"/>
            <a:ext cx="8534400" cy="3615267"/>
          </a:xfrm>
        </p:spPr>
        <p:txBody>
          <a:bodyPr>
            <a:normAutofit/>
          </a:bodyPr>
          <a:lstStyle/>
          <a:p>
            <a:r>
              <a:rPr lang="en-US" sz="2800" dirty="0"/>
              <a:t>Heavily cabled.</a:t>
            </a:r>
          </a:p>
          <a:p>
            <a:r>
              <a:rPr lang="en-US" sz="2800" dirty="0"/>
              <a:t>Costly.</a:t>
            </a:r>
          </a:p>
          <a:p>
            <a:r>
              <a:rPr lang="en-US" sz="2800" dirty="0"/>
              <a:t>If more nodes are added maintenance is difficult.</a:t>
            </a:r>
          </a:p>
          <a:p>
            <a:r>
              <a:rPr lang="en-US" sz="2800" dirty="0"/>
              <a:t>Central hub fails, network fails.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09264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HYBRID Topology</a:t>
            </a:r>
          </a:p>
        </p:txBody>
      </p:sp>
      <p:sp>
        <p:nvSpPr>
          <p:cNvPr id="3" name="Content Placeholder 2"/>
          <p:cNvSpPr>
            <a:spLocks noGrp="1"/>
          </p:cNvSpPr>
          <p:nvPr>
            <p:ph idx="1"/>
          </p:nvPr>
        </p:nvSpPr>
        <p:spPr>
          <a:xfrm>
            <a:off x="1171653" y="1564105"/>
            <a:ext cx="9620673" cy="2965237"/>
          </a:xfrm>
        </p:spPr>
        <p:txBody>
          <a:bodyPr>
            <a:normAutofit/>
          </a:bodyPr>
          <a:lstStyle/>
          <a:p>
            <a:pPr marL="0" indent="0">
              <a:buNone/>
            </a:pPr>
            <a:r>
              <a:rPr lang="en-US" sz="2800" dirty="0"/>
              <a:t>It is two different types of topologies which is a mixture of two or more topologies. For example, if in an office in one department ring topology is used and in another star topology is used, connecting these topologies will result in Hybrid Topology (ring topology and star topology).</a:t>
            </a:r>
          </a:p>
        </p:txBody>
      </p:sp>
      <p:pic>
        <p:nvPicPr>
          <p:cNvPr id="4" name="Picture 3"/>
          <p:cNvPicPr>
            <a:picLocks noChangeAspect="1"/>
          </p:cNvPicPr>
          <p:nvPr/>
        </p:nvPicPr>
        <p:blipFill>
          <a:blip r:embed="rId2"/>
          <a:stretch>
            <a:fillRect/>
          </a:stretch>
        </p:blipFill>
        <p:spPr>
          <a:xfrm>
            <a:off x="4602643" y="3970421"/>
            <a:ext cx="5648261" cy="2679167"/>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0591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Features of Hybrid Topology</a:t>
            </a:r>
          </a:p>
        </p:txBody>
      </p:sp>
      <p:sp>
        <p:nvSpPr>
          <p:cNvPr id="3" name="Content Placeholder 2"/>
          <p:cNvSpPr>
            <a:spLocks noGrp="1"/>
          </p:cNvSpPr>
          <p:nvPr>
            <p:ph idx="1"/>
          </p:nvPr>
        </p:nvSpPr>
        <p:spPr>
          <a:xfrm>
            <a:off x="1231811" y="1913022"/>
            <a:ext cx="8534400" cy="2592257"/>
          </a:xfrm>
        </p:spPr>
        <p:txBody>
          <a:bodyPr>
            <a:normAutofit/>
          </a:bodyPr>
          <a:lstStyle/>
          <a:p>
            <a:r>
              <a:rPr lang="en-US" sz="2800" dirty="0"/>
              <a:t>It is a combination of two or topologies</a:t>
            </a:r>
          </a:p>
          <a:p>
            <a:r>
              <a:rPr lang="en-US" sz="2800" dirty="0"/>
              <a:t>Inherits the advantages and disadvantages of the topologies included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09564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Advantages of Hybrid Topology</a:t>
            </a:r>
          </a:p>
        </p:txBody>
      </p:sp>
      <p:sp>
        <p:nvSpPr>
          <p:cNvPr id="3" name="Content Placeholder 2"/>
          <p:cNvSpPr>
            <a:spLocks noGrp="1"/>
          </p:cNvSpPr>
          <p:nvPr>
            <p:ph idx="1"/>
          </p:nvPr>
        </p:nvSpPr>
        <p:spPr>
          <a:xfrm>
            <a:off x="1328064" y="1924727"/>
            <a:ext cx="8534400" cy="3615267"/>
          </a:xfrm>
        </p:spPr>
        <p:txBody>
          <a:bodyPr>
            <a:normAutofit/>
          </a:bodyPr>
          <a:lstStyle/>
          <a:p>
            <a:r>
              <a:rPr lang="en-US" sz="2800" dirty="0"/>
              <a:t>Reliable as Error detecting and troubleshooting is easy.</a:t>
            </a:r>
          </a:p>
          <a:p>
            <a:r>
              <a:rPr lang="en-US" sz="2800" dirty="0"/>
              <a:t>Effective.</a:t>
            </a:r>
          </a:p>
          <a:p>
            <a:r>
              <a:rPr lang="en-US" sz="2800" dirty="0"/>
              <a:t>Scalable as size can be increased easily.</a:t>
            </a:r>
          </a:p>
          <a:p>
            <a:r>
              <a:rPr lang="en-US" sz="2800" dirty="0"/>
              <a:t>Flexible.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61503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19" y="434316"/>
            <a:ext cx="9140385" cy="1507067"/>
          </a:xfrm>
        </p:spPr>
        <p:txBody>
          <a:bodyPr/>
          <a:lstStyle/>
          <a:p>
            <a:r>
              <a:rPr lang="en-US" dirty="0"/>
              <a:t>Disadvantages of Hybrid Topology</a:t>
            </a:r>
          </a:p>
        </p:txBody>
      </p:sp>
      <p:sp>
        <p:nvSpPr>
          <p:cNvPr id="3" name="Content Placeholder 2"/>
          <p:cNvSpPr>
            <a:spLocks noGrp="1"/>
          </p:cNvSpPr>
          <p:nvPr>
            <p:ph idx="1"/>
          </p:nvPr>
        </p:nvSpPr>
        <p:spPr>
          <a:xfrm>
            <a:off x="1267906" y="2105201"/>
            <a:ext cx="8534400" cy="1600525"/>
          </a:xfrm>
        </p:spPr>
        <p:txBody>
          <a:bodyPr>
            <a:normAutofit/>
          </a:bodyPr>
          <a:lstStyle/>
          <a:p>
            <a:r>
              <a:rPr lang="en-US" sz="2800" dirty="0"/>
              <a:t>Complex in design.</a:t>
            </a:r>
          </a:p>
          <a:p>
            <a:r>
              <a:rPr lang="en-US" sz="2800" dirty="0"/>
              <a:t>Costly</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09422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093" y="160638"/>
            <a:ext cx="8534400" cy="1334530"/>
          </a:xfrm>
        </p:spPr>
        <p:txBody>
          <a:bodyPr>
            <a:normAutofit/>
          </a:bodyPr>
          <a:lstStyle/>
          <a:p>
            <a:r>
              <a:rPr lang="en-US" dirty="0"/>
              <a:t/>
            </a:r>
            <a:br>
              <a:rPr lang="en-US" dirty="0"/>
            </a:br>
            <a:r>
              <a:rPr lang="en-US" dirty="0"/>
              <a:t>BUS </a:t>
            </a:r>
            <a:r>
              <a:rPr lang="en-US" dirty="0" smtClean="0"/>
              <a:t>Topology</a:t>
            </a:r>
            <a:endParaRPr lang="en-US" dirty="0"/>
          </a:p>
        </p:txBody>
      </p:sp>
      <p:sp>
        <p:nvSpPr>
          <p:cNvPr id="3" name="Content Placeholder 2"/>
          <p:cNvSpPr>
            <a:spLocks noGrp="1"/>
          </p:cNvSpPr>
          <p:nvPr>
            <p:ph idx="1"/>
          </p:nvPr>
        </p:nvSpPr>
        <p:spPr>
          <a:xfrm>
            <a:off x="956872" y="1655364"/>
            <a:ext cx="10468470" cy="1962601"/>
          </a:xfrm>
        </p:spPr>
        <p:txBody>
          <a:bodyPr>
            <a:normAutofit/>
          </a:bodyPr>
          <a:lstStyle/>
          <a:p>
            <a:pPr marL="0" indent="0">
              <a:buNone/>
            </a:pPr>
            <a:r>
              <a:rPr lang="en-US" sz="2800" dirty="0"/>
              <a:t>Bus topology is a network type in which every computer and network device is connected to single cable. When it has exactly two endpoints, then it is called Linear Bus topology. </a:t>
            </a:r>
          </a:p>
        </p:txBody>
      </p:sp>
      <p:pic>
        <p:nvPicPr>
          <p:cNvPr id="4" name="Picture 3"/>
          <p:cNvPicPr>
            <a:picLocks noChangeAspect="1"/>
          </p:cNvPicPr>
          <p:nvPr/>
        </p:nvPicPr>
        <p:blipFill>
          <a:blip r:embed="rId2"/>
          <a:stretch>
            <a:fillRect/>
          </a:stretch>
        </p:blipFill>
        <p:spPr>
          <a:xfrm>
            <a:off x="2157792" y="3979559"/>
            <a:ext cx="7237424" cy="2055188"/>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621429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Features of Bus </a:t>
            </a:r>
            <a:r>
              <a:rPr lang="en-US" dirty="0" smtClean="0"/>
              <a:t>Topology</a:t>
            </a:r>
            <a:endParaRPr lang="en-US" dirty="0"/>
          </a:p>
        </p:txBody>
      </p:sp>
      <p:sp>
        <p:nvSpPr>
          <p:cNvPr id="3" name="Content Placeholder 2"/>
          <p:cNvSpPr>
            <a:spLocks noGrp="1"/>
          </p:cNvSpPr>
          <p:nvPr>
            <p:ph idx="1"/>
          </p:nvPr>
        </p:nvSpPr>
        <p:spPr>
          <a:xfrm>
            <a:off x="1087433" y="2021306"/>
            <a:ext cx="8534400" cy="2592258"/>
          </a:xfrm>
        </p:spPr>
        <p:txBody>
          <a:bodyPr>
            <a:normAutofit/>
          </a:bodyPr>
          <a:lstStyle/>
          <a:p>
            <a:r>
              <a:rPr lang="en-US" sz="2800" dirty="0"/>
              <a:t>It transmits data only in one direction.</a:t>
            </a:r>
          </a:p>
          <a:p>
            <a:r>
              <a:rPr lang="en-US" sz="2800" dirty="0" smtClean="0"/>
              <a:t>Every </a:t>
            </a:r>
            <a:r>
              <a:rPr lang="en-US" sz="2800" dirty="0"/>
              <a:t>device is connected to a single cable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83741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Advantages of Bus Topology</a:t>
            </a:r>
          </a:p>
        </p:txBody>
      </p:sp>
      <p:sp>
        <p:nvSpPr>
          <p:cNvPr id="3" name="Content Placeholder 2"/>
          <p:cNvSpPr>
            <a:spLocks noGrp="1"/>
          </p:cNvSpPr>
          <p:nvPr>
            <p:ph idx="1"/>
          </p:nvPr>
        </p:nvSpPr>
        <p:spPr>
          <a:xfrm>
            <a:off x="1316032" y="2020980"/>
            <a:ext cx="8534400" cy="3615267"/>
          </a:xfrm>
        </p:spPr>
        <p:txBody>
          <a:bodyPr>
            <a:normAutofit lnSpcReduction="10000"/>
          </a:bodyPr>
          <a:lstStyle/>
          <a:p>
            <a:r>
              <a:rPr lang="en-US" sz="2800" dirty="0"/>
              <a:t>It is cost effective.</a:t>
            </a:r>
          </a:p>
          <a:p>
            <a:r>
              <a:rPr lang="en-US" sz="2800" dirty="0"/>
              <a:t>Cable required is least compared to other network topology.</a:t>
            </a:r>
          </a:p>
          <a:p>
            <a:r>
              <a:rPr lang="en-US" sz="2800" dirty="0"/>
              <a:t>Used in small networks.</a:t>
            </a:r>
          </a:p>
          <a:p>
            <a:r>
              <a:rPr lang="en-US" sz="2800" dirty="0"/>
              <a:t>It is easy to understand.</a:t>
            </a:r>
          </a:p>
          <a:p>
            <a:r>
              <a:rPr lang="en-US" sz="2800" dirty="0"/>
              <a:t>Easy to expand joining two cables together.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85549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Disadvantages of Bus Topology</a:t>
            </a:r>
          </a:p>
        </p:txBody>
      </p:sp>
      <p:sp>
        <p:nvSpPr>
          <p:cNvPr id="3" name="Content Placeholder 2"/>
          <p:cNvSpPr>
            <a:spLocks noGrp="1"/>
          </p:cNvSpPr>
          <p:nvPr>
            <p:ph idx="1"/>
          </p:nvPr>
        </p:nvSpPr>
        <p:spPr>
          <a:xfrm>
            <a:off x="1388221" y="1900664"/>
            <a:ext cx="8534400" cy="3615267"/>
          </a:xfrm>
        </p:spPr>
        <p:txBody>
          <a:bodyPr>
            <a:normAutofit/>
          </a:bodyPr>
          <a:lstStyle/>
          <a:p>
            <a:r>
              <a:rPr lang="en-US" sz="2800" dirty="0"/>
              <a:t>Cables fails then whole network fails.</a:t>
            </a:r>
          </a:p>
          <a:p>
            <a:r>
              <a:rPr lang="en-US" sz="2800" dirty="0"/>
              <a:t>If network traffic is heavy or nodes are more the performance of the network decreases.</a:t>
            </a:r>
          </a:p>
          <a:p>
            <a:r>
              <a:rPr lang="en-US" sz="2800" dirty="0"/>
              <a:t>Cable has a limited length.</a:t>
            </a:r>
          </a:p>
          <a:p>
            <a:r>
              <a:rPr lang="en-US" sz="2800" dirty="0" smtClean="0"/>
              <a:t>It </a:t>
            </a:r>
            <a:r>
              <a:rPr lang="en-US" sz="2800" dirty="0"/>
              <a:t>is slower than the ring topology</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406626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RING Topology</a:t>
            </a:r>
          </a:p>
        </p:txBody>
      </p:sp>
      <p:sp>
        <p:nvSpPr>
          <p:cNvPr id="3" name="Content Placeholder 2"/>
          <p:cNvSpPr>
            <a:spLocks noGrp="1"/>
          </p:cNvSpPr>
          <p:nvPr>
            <p:ph idx="1"/>
          </p:nvPr>
        </p:nvSpPr>
        <p:spPr>
          <a:xfrm>
            <a:off x="1087430" y="1708484"/>
            <a:ext cx="9295821" cy="2038805"/>
          </a:xfrm>
        </p:spPr>
        <p:txBody>
          <a:bodyPr>
            <a:normAutofit lnSpcReduction="10000"/>
          </a:bodyPr>
          <a:lstStyle/>
          <a:p>
            <a:pPr marL="0" indent="0">
              <a:buNone/>
            </a:pPr>
            <a:r>
              <a:rPr lang="en-US" sz="2800" dirty="0"/>
              <a:t>It is called ring topology because it forms a ring as each computer is connected to another computer, with the last one connected to the first. Exactly two </a:t>
            </a:r>
            <a:r>
              <a:rPr lang="en-US" sz="2800" dirty="0" smtClean="0"/>
              <a:t>neighbors </a:t>
            </a:r>
            <a:r>
              <a:rPr lang="en-US" sz="2800" dirty="0"/>
              <a:t>for each device.</a:t>
            </a:r>
          </a:p>
        </p:txBody>
      </p:sp>
      <p:pic>
        <p:nvPicPr>
          <p:cNvPr id="4" name="Picture 3"/>
          <p:cNvPicPr>
            <a:picLocks noChangeAspect="1"/>
          </p:cNvPicPr>
          <p:nvPr/>
        </p:nvPicPr>
        <p:blipFill>
          <a:blip r:embed="rId2"/>
          <a:stretch>
            <a:fillRect/>
          </a:stretch>
        </p:blipFill>
        <p:spPr>
          <a:xfrm>
            <a:off x="3142042" y="3777916"/>
            <a:ext cx="5000258" cy="2768964"/>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17247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Features of Ring Topology</a:t>
            </a:r>
          </a:p>
        </p:txBody>
      </p:sp>
      <p:sp>
        <p:nvSpPr>
          <p:cNvPr id="3" name="Content Placeholder 2"/>
          <p:cNvSpPr>
            <a:spLocks noGrp="1"/>
          </p:cNvSpPr>
          <p:nvPr>
            <p:ph idx="1"/>
          </p:nvPr>
        </p:nvSpPr>
        <p:spPr>
          <a:xfrm>
            <a:off x="1376189" y="1708485"/>
            <a:ext cx="9981621" cy="4409026"/>
          </a:xfrm>
        </p:spPr>
        <p:txBody>
          <a:bodyPr>
            <a:noAutofit/>
          </a:bodyPr>
          <a:lstStyle/>
          <a:p>
            <a:r>
              <a:rPr lang="en-US" sz="2400" dirty="0"/>
              <a:t>A number of repeaters are used for Ring topology with large number of nodes.</a:t>
            </a:r>
          </a:p>
          <a:p>
            <a:r>
              <a:rPr lang="en-US" sz="2400" dirty="0"/>
              <a:t>The transmission is unidirectional, but it can be made bidirectional by having 2 connections between each Network Node, it is called Dual Ring Topology.</a:t>
            </a:r>
          </a:p>
          <a:p>
            <a:r>
              <a:rPr lang="en-US" sz="2400" dirty="0"/>
              <a:t>In Dual Ring Topology, two ring networks are formed, and data flow is in opposite direction in them. Also, if one ring fails, the second ring can act as a backup, to keep the network up.</a:t>
            </a:r>
          </a:p>
          <a:p>
            <a:r>
              <a:rPr lang="en-US" sz="2400" dirty="0"/>
              <a:t>Data is transferred in a sequential manner that is bit by bit. Data transmitted, has to pass through each node of the network, till the destination node.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33758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120" y="434316"/>
            <a:ext cx="8534400" cy="1507067"/>
          </a:xfrm>
        </p:spPr>
        <p:txBody>
          <a:bodyPr/>
          <a:lstStyle/>
          <a:p>
            <a:r>
              <a:rPr lang="en-US" dirty="0"/>
              <a:t>Advantages of Ring Topology</a:t>
            </a:r>
          </a:p>
        </p:txBody>
      </p:sp>
      <p:sp>
        <p:nvSpPr>
          <p:cNvPr id="3" name="Content Placeholder 2"/>
          <p:cNvSpPr>
            <a:spLocks noGrp="1"/>
          </p:cNvSpPr>
          <p:nvPr>
            <p:ph idx="1"/>
          </p:nvPr>
        </p:nvSpPr>
        <p:spPr>
          <a:xfrm>
            <a:off x="1231810" y="1840831"/>
            <a:ext cx="9247694" cy="2941173"/>
          </a:xfrm>
        </p:spPr>
        <p:txBody>
          <a:bodyPr>
            <a:normAutofit/>
          </a:bodyPr>
          <a:lstStyle/>
          <a:p>
            <a:r>
              <a:rPr lang="en-US" sz="2800" dirty="0"/>
              <a:t>Transmitting network is not affected by high traffic or by adding more nodes, as only the nodes having tokens can transmit data.</a:t>
            </a:r>
          </a:p>
          <a:p>
            <a:r>
              <a:rPr lang="en-US" sz="2800" dirty="0"/>
              <a:t>Cheap to install and expand.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807725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 Topologies</Template>
  <TotalTime>0</TotalTime>
  <Words>983</Words>
  <Application>Microsoft Office PowerPoint</Application>
  <PresentationFormat>Widescreen</PresentationFormat>
  <Paragraphs>127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Bookman Old Style</vt:lpstr>
      <vt:lpstr>Calibri</vt:lpstr>
      <vt:lpstr>Rockwell</vt:lpstr>
      <vt:lpstr>Damask</vt:lpstr>
      <vt:lpstr>Computer network</vt:lpstr>
      <vt:lpstr>Network topology</vt:lpstr>
      <vt:lpstr> BUS Topology</vt:lpstr>
      <vt:lpstr>Features of Bus Topology</vt:lpstr>
      <vt:lpstr>Advantages of Bus Topology</vt:lpstr>
      <vt:lpstr>Disadvantages of Bus Topology</vt:lpstr>
      <vt:lpstr>RING Topology</vt:lpstr>
      <vt:lpstr>Features of Ring Topology</vt:lpstr>
      <vt:lpstr>Advantages of Ring Topology</vt:lpstr>
      <vt:lpstr>Disadvantages of Ring Topology</vt:lpstr>
      <vt:lpstr>STAR Topology</vt:lpstr>
      <vt:lpstr>Features of Star Topology</vt:lpstr>
      <vt:lpstr>Advantages of Star Topology</vt:lpstr>
      <vt:lpstr>Disadvantages of Star Topology</vt:lpstr>
      <vt:lpstr>MESH Topology</vt:lpstr>
      <vt:lpstr>Types of Mesh Topology</vt:lpstr>
      <vt:lpstr>Features of Mesh Topology</vt:lpstr>
      <vt:lpstr>Advantages of Mesh Topology</vt:lpstr>
      <vt:lpstr>Disadvantages of Mesh Topology</vt:lpstr>
      <vt:lpstr>TREE Topology</vt:lpstr>
      <vt:lpstr>Features of Tree Topology</vt:lpstr>
      <vt:lpstr>Advantages of Tree Topology</vt:lpstr>
      <vt:lpstr>Disadvantages of Tree Topology</vt:lpstr>
      <vt:lpstr>HYBRID Topology</vt:lpstr>
      <vt:lpstr>Features of Hybrid Topology</vt:lpstr>
      <vt:lpstr>Advantages of Hybrid Topology</vt:lpstr>
      <vt:lpstr>Disadvantages of Hybrid Topology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2022-09-18T07:27:44Z</dcterms:created>
  <dcterms:modified xsi:type="dcterms:W3CDTF">2022-09-18T07:28:23Z</dcterms:modified>
</cp:coreProperties>
</file>