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A80AC-5BAA-4F9A-9C3A-432E0A551E8F}"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9FAD9-2ADC-4E26-9910-AD1A98C60B53}" type="slidenum">
              <a:rPr lang="en-US" smtClean="0"/>
              <a:t>‹#›</a:t>
            </a:fld>
            <a:endParaRPr lang="en-US"/>
          </a:p>
        </p:txBody>
      </p:sp>
    </p:spTree>
    <p:extLst>
      <p:ext uri="{BB962C8B-B14F-4D97-AF65-F5344CB8AC3E}">
        <p14:creationId xmlns:p14="http://schemas.microsoft.com/office/powerpoint/2010/main" val="1543357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9B2CBA3-80CE-4A6F-B728-7DF15F700F12}" type="datetime1">
              <a:rPr lang="en-US" smtClean="0"/>
              <a:t>18-Sep-22</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dirty="0" smtClean="0"/>
              <a:t>Satyam Mishra</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353032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30D4C-7B00-49B4-A0CA-A9374EE8D71A}"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3871791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D25B7-5342-4A7D-97FD-1B9DA62DBB98}"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1386661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62CE3-7671-46DE-AE69-4C9918CB77B9}"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537E6C81-6BC5-4639-81EC-8A3650A0B1F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22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C2300F-E5DE-4578-9860-12FD5500D613}"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1838537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4BF02B-552A-4630-B080-AE1DFCC9A368}"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1707700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FAD06C3-E4D6-4D47-B774-28C40DCF16BD}"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3235400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02C7DE-4180-4BE6-9A30-B43843F28766}"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1435209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CD5B5-99EB-440A-9C20-CEBBD6B53E28}"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258707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D2145-88C9-4604-83D3-11918381FDD9}"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25011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9C34B-1EEA-4C55-B31B-8D73B283444D}"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36247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7E7A2A-7C40-43B9-AC6D-069C6A7463EC}"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259674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BB68C9-D590-43D9-BB20-366D2C90D333}" type="datetime1">
              <a:rPr lang="en-US" smtClean="0"/>
              <a:t>18-Sep-22</a:t>
            </a:fld>
            <a:endParaRPr lang="en-US"/>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9" name="Slide Number Placeholder 8"/>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27157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1A1D40-D893-425D-AC59-922305711BB1}"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322377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40DC9-9AEA-4CED-8ACD-3851D111C873}" type="datetime1">
              <a:rPr lang="en-US" smtClean="0"/>
              <a:t>18-Sep-22</a:t>
            </a:fld>
            <a:endParaRPr lang="en-US"/>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4" name="Slide Number Placeholder 3"/>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173038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15C9A-09CE-4079-8917-B27171E4E047}"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249010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2293FC-E143-493F-8216-173C2857CBD3}"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537E6C81-6BC5-4639-81EC-8A3650A0B1F0}" type="slidenum">
              <a:rPr lang="en-US" smtClean="0"/>
              <a:t>‹#›</a:t>
            </a:fld>
            <a:endParaRPr lang="en-US"/>
          </a:p>
        </p:txBody>
      </p:sp>
    </p:spTree>
    <p:extLst>
      <p:ext uri="{BB962C8B-B14F-4D97-AF65-F5344CB8AC3E}">
        <p14:creationId xmlns:p14="http://schemas.microsoft.com/office/powerpoint/2010/main" val="336008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1C9AD8-C764-4CEC-B76A-A69559100954}" type="datetime1">
              <a:rPr lang="en-US" smtClean="0"/>
              <a:t>18-Sep-22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dirty="0" smtClean="0"/>
              <a:t>Satyam Mishra</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7E6C81-6BC5-4639-81EC-8A3650A0B1F0}" type="slidenum">
              <a:rPr lang="en-US" smtClean="0"/>
              <a:t>‹#›</a:t>
            </a:fld>
            <a:endParaRPr lang="en-US"/>
          </a:p>
        </p:txBody>
      </p:sp>
    </p:spTree>
    <p:extLst>
      <p:ext uri="{BB962C8B-B14F-4D97-AF65-F5344CB8AC3E}">
        <p14:creationId xmlns:p14="http://schemas.microsoft.com/office/powerpoint/2010/main" val="3947361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1506" y="2457869"/>
            <a:ext cx="6412832" cy="694405"/>
          </a:xfrm>
        </p:spPr>
        <p:txBody>
          <a:bodyPr>
            <a:normAutofit fontScale="90000"/>
          </a:bodyPr>
          <a:lstStyle/>
          <a:p>
            <a:r>
              <a:rPr lang="en-US" sz="5300" b="1" dirty="0" smtClean="0">
                <a:latin typeface="Bodoni MT" panose="02070603080606020203" pitchFamily="18" charset="0"/>
              </a:rPr>
              <a:t>Computer</a:t>
            </a:r>
            <a:r>
              <a:rPr lang="en-US" sz="4800" b="1" dirty="0" smtClean="0">
                <a:latin typeface="Bodoni MT" panose="02070603080606020203" pitchFamily="18" charset="0"/>
              </a:rPr>
              <a:t> Network</a:t>
            </a:r>
            <a:endParaRPr lang="en-US" sz="4800" b="1" dirty="0">
              <a:latin typeface="Bodoni MT" panose="02070603080606020203" pitchFamily="18" charset="0"/>
            </a:endParaRPr>
          </a:p>
        </p:txBody>
      </p:sp>
      <p:sp>
        <p:nvSpPr>
          <p:cNvPr id="3" name="Subtitle 2"/>
          <p:cNvSpPr>
            <a:spLocks noGrp="1"/>
          </p:cNvSpPr>
          <p:nvPr>
            <p:ph type="subTitle" idx="1"/>
          </p:nvPr>
        </p:nvSpPr>
        <p:spPr>
          <a:xfrm>
            <a:off x="4932947" y="3108743"/>
            <a:ext cx="5005138" cy="777457"/>
          </a:xfrm>
        </p:spPr>
        <p:txBody>
          <a:bodyPr>
            <a:noAutofit/>
          </a:bodyPr>
          <a:lstStyle/>
          <a:p>
            <a:r>
              <a:rPr lang="en-US" sz="4800" dirty="0" smtClean="0">
                <a:latin typeface="Bodoni MT" panose="02070603080606020203" pitchFamily="18" charset="0"/>
              </a:rPr>
              <a:t>Guided Media</a:t>
            </a:r>
            <a:endParaRPr lang="en-US" sz="4800" dirty="0">
              <a:latin typeface="Bodoni MT" panose="02070603080606020203" pitchFamily="18"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6229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coaxial cabl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422"/>
          <a:stretch/>
        </p:blipFill>
        <p:spPr bwMode="auto">
          <a:xfrm>
            <a:off x="2452001" y="1347537"/>
            <a:ext cx="6932630" cy="4299663"/>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587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Optical </a:t>
            </a:r>
            <a:r>
              <a:rPr lang="en-US" b="1" dirty="0" smtClean="0">
                <a:latin typeface="Bodoni MT" panose="02070603080606020203" pitchFamily="18" charset="0"/>
              </a:rPr>
              <a:t>Fiber</a:t>
            </a:r>
            <a:r>
              <a:rPr lang="en-US" b="1" dirty="0" smtClean="0"/>
              <a:t> cable</a:t>
            </a:r>
            <a:endParaRPr lang="en-US" dirty="0"/>
          </a:p>
        </p:txBody>
      </p:sp>
      <p:sp>
        <p:nvSpPr>
          <p:cNvPr id="3" name="Content Placeholder 2"/>
          <p:cNvSpPr>
            <a:spLocks noGrp="1"/>
          </p:cNvSpPr>
          <p:nvPr>
            <p:ph idx="1"/>
          </p:nvPr>
        </p:nvSpPr>
        <p:spPr>
          <a:xfrm>
            <a:off x="1153444" y="1888540"/>
            <a:ext cx="9905999" cy="3541714"/>
          </a:xfrm>
        </p:spPr>
        <p:txBody>
          <a:bodyPr>
            <a:noAutofit/>
          </a:bodyPr>
          <a:lstStyle/>
          <a:p>
            <a:pPr marL="0" indent="0">
              <a:buNone/>
            </a:pPr>
            <a:r>
              <a:rPr lang="en-US" dirty="0">
                <a:latin typeface="Bodoni MT" panose="02070603080606020203" pitchFamily="18" charset="0"/>
              </a:rPr>
              <a:t>Optical fiber consists of a glass core, surrounded by a glass cladding with slightly lower refractive index</a:t>
            </a:r>
            <a:r>
              <a:rPr lang="en-US" dirty="0" smtClean="0">
                <a:latin typeface="Bodoni MT" panose="02070603080606020203" pitchFamily="18" charset="0"/>
              </a:rPr>
              <a:t>.</a:t>
            </a:r>
            <a:endParaRPr lang="en-US" dirty="0">
              <a:latin typeface="Bodoni MT" panose="02070603080606020203" pitchFamily="18" charset="0"/>
            </a:endParaRPr>
          </a:p>
          <a:p>
            <a:r>
              <a:rPr lang="en-US" dirty="0">
                <a:latin typeface="Bodoni MT" panose="02070603080606020203" pitchFamily="18" charset="0"/>
              </a:rPr>
              <a:t>In most networks fiber-optic cable is used as the high-speed backbone, and twisted wire and coaxial cable are used to connect the backbone to individual devices</a:t>
            </a:r>
            <a:r>
              <a:rPr lang="en-US" dirty="0" smtClean="0">
                <a:latin typeface="Bodoni MT" panose="02070603080606020203" pitchFamily="18" charset="0"/>
              </a:rPr>
              <a:t>.</a:t>
            </a:r>
          </a:p>
          <a:p>
            <a:r>
              <a:rPr lang="en-US" dirty="0" smtClean="0">
                <a:latin typeface="Bodoni MT" panose="02070603080606020203" pitchFamily="18" charset="0"/>
              </a:rPr>
              <a:t>Mode of propagation in optical fiber cable: </a:t>
            </a:r>
          </a:p>
          <a:p>
            <a:pPr marL="0" indent="0">
              <a:buNone/>
            </a:pPr>
            <a:r>
              <a:rPr lang="en-US" dirty="0">
                <a:latin typeface="Bodoni MT" panose="02070603080606020203" pitchFamily="18" charset="0"/>
              </a:rPr>
              <a:t>	</a:t>
            </a:r>
            <a:r>
              <a:rPr lang="en-US" dirty="0" smtClean="0">
                <a:latin typeface="Bodoni MT" panose="02070603080606020203" pitchFamily="18" charset="0"/>
              </a:rPr>
              <a:t>Single Mode</a:t>
            </a:r>
          </a:p>
          <a:p>
            <a:pPr marL="0" indent="0">
              <a:buNone/>
            </a:pPr>
            <a:r>
              <a:rPr lang="en-US" dirty="0">
                <a:latin typeface="Bodoni MT" panose="02070603080606020203" pitchFamily="18" charset="0"/>
              </a:rPr>
              <a:t>	</a:t>
            </a:r>
            <a:r>
              <a:rPr lang="en-US" dirty="0" smtClean="0">
                <a:latin typeface="Bodoni MT" panose="02070603080606020203" pitchFamily="18" charset="0"/>
              </a:rPr>
              <a:t>Multi Mode</a:t>
            </a:r>
            <a:endParaRPr lang="en-US" dirty="0">
              <a:latin typeface="Bodoni MT" panose="02070603080606020203" pitchFamily="18" charset="0"/>
            </a:endParaRPr>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311" y="288756"/>
            <a:ext cx="3092952" cy="168706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22775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81" y="794086"/>
            <a:ext cx="8134146" cy="549843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29103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single mode and multimode optical fi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720" y="784057"/>
            <a:ext cx="7977773" cy="520703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81948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atMod val="200000"/>
                  </a:schemeClr>
                </a:solidFill>
                <a:latin typeface="Bodoni MT" panose="02070603080606020203" pitchFamily="18" charset="0"/>
              </a:rPr>
              <a:t/>
            </a:r>
            <a:br>
              <a:rPr lang="en-US" dirty="0">
                <a:solidFill>
                  <a:schemeClr val="tx2">
                    <a:satMod val="200000"/>
                  </a:schemeClr>
                </a:solidFill>
                <a:latin typeface="Bodoni MT" panose="02070603080606020203" pitchFamily="18" charset="0"/>
              </a:rPr>
            </a:br>
            <a:r>
              <a:rPr lang="en-US" dirty="0">
                <a:solidFill>
                  <a:schemeClr val="tx2">
                    <a:satMod val="200000"/>
                  </a:schemeClr>
                </a:solidFill>
                <a:latin typeface="Bodoni MT" panose="02070603080606020203" pitchFamily="18" charset="0"/>
              </a:rPr>
              <a:t>Guided Media</a:t>
            </a:r>
            <a:endParaRPr lang="en-US" dirty="0">
              <a:latin typeface="Bodoni MT" panose="02070603080606020203" pitchFamily="18" charset="0"/>
            </a:endParaRPr>
          </a:p>
        </p:txBody>
      </p:sp>
      <p:sp>
        <p:nvSpPr>
          <p:cNvPr id="3" name="Content Placeholder 2"/>
          <p:cNvSpPr>
            <a:spLocks noGrp="1"/>
          </p:cNvSpPr>
          <p:nvPr>
            <p:ph idx="1"/>
          </p:nvPr>
        </p:nvSpPr>
        <p:spPr>
          <a:xfrm>
            <a:off x="1141412" y="2249487"/>
            <a:ext cx="9905999" cy="2418766"/>
          </a:xfrm>
        </p:spPr>
        <p:txBody>
          <a:bodyPr>
            <a:normAutofit/>
          </a:bodyPr>
          <a:lstStyle/>
          <a:p>
            <a:pPr marL="0" indent="0">
              <a:buNone/>
            </a:pPr>
            <a:r>
              <a:rPr lang="en-IN" altLang="en-US" sz="2800" dirty="0">
                <a:latin typeface="Bodoni MT" panose="02070603080606020203" pitchFamily="18" charset="0"/>
              </a:rPr>
              <a:t>Guided media includes everything that ‘guides’ the transmission. That usually takes the form of some sort of a wire. Usually copper, but can also be an optical </a:t>
            </a:r>
            <a:r>
              <a:rPr lang="en-IN" altLang="en-US" sz="2800" dirty="0" err="1">
                <a:latin typeface="Bodoni MT" panose="02070603080606020203" pitchFamily="18" charset="0"/>
              </a:rPr>
              <a:t>fiber</a:t>
            </a:r>
            <a:r>
              <a:rPr lang="en-IN" altLang="en-US" sz="2800" dirty="0">
                <a:latin typeface="Bodoni MT" panose="02070603080606020203" pitchFamily="18" charset="0"/>
              </a:rPr>
              <a:t>.</a:t>
            </a:r>
          </a:p>
          <a:p>
            <a:pPr marL="0" indent="0">
              <a:buNone/>
            </a:pPr>
            <a:endParaRPr lang="en-US" sz="2800" dirty="0">
              <a:latin typeface="Bodoni MT" panose="02070603080606020203" pitchFamily="18"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57384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atMod val="200000"/>
                  </a:schemeClr>
                </a:solidFill>
                <a:latin typeface="Bodoni MT" panose="02070603080606020203" pitchFamily="18" charset="0"/>
              </a:rPr>
              <a:t>Twisted Pair Cable</a:t>
            </a:r>
            <a:endParaRPr lang="en-US" dirty="0">
              <a:latin typeface="Bodoni MT" panose="02070603080606020203"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altLang="en-US" dirty="0">
                <a:latin typeface="Bell MT" panose="02020503060305020303" pitchFamily="18" charset="0"/>
              </a:rPr>
              <a:t>A transmission medium consisting of </a:t>
            </a:r>
            <a:r>
              <a:rPr lang="en-US" altLang="en-US" dirty="0" smtClean="0">
                <a:latin typeface="Bell MT" panose="02020503060305020303" pitchFamily="18" charset="0"/>
              </a:rPr>
              <a:t>pairs of </a:t>
            </a:r>
            <a:r>
              <a:rPr lang="en-US" altLang="en-US" dirty="0">
                <a:latin typeface="Bell MT" panose="02020503060305020303" pitchFamily="18" charset="0"/>
              </a:rPr>
              <a:t>twisted copper wires.</a:t>
            </a:r>
          </a:p>
          <a:p>
            <a:pPr algn="just"/>
            <a:endParaRPr lang="en-US" altLang="en-US" dirty="0">
              <a:latin typeface="Bell MT" panose="02020503060305020303" pitchFamily="18" charset="0"/>
            </a:endParaRPr>
          </a:p>
          <a:p>
            <a:pPr algn="just">
              <a:buFont typeface="Wingdings" panose="05000000000000000000" pitchFamily="2" charset="2"/>
              <a:buChar char="Ø"/>
            </a:pPr>
            <a:r>
              <a:rPr lang="en-US" altLang="en-US" dirty="0">
                <a:latin typeface="Bell MT" panose="02020503060305020303" pitchFamily="18" charset="0"/>
              </a:rPr>
              <a:t>We can transmit 1 Mbps over short distances (less than 100m).</a:t>
            </a:r>
          </a:p>
          <a:p>
            <a:pPr algn="just"/>
            <a:endParaRPr lang="en-US" altLang="en-US" dirty="0">
              <a:latin typeface="Bell MT" panose="02020503060305020303" pitchFamily="18" charset="0"/>
            </a:endParaRPr>
          </a:p>
          <a:p>
            <a:pPr algn="just">
              <a:buFont typeface="Wingdings" panose="05000000000000000000" pitchFamily="2" charset="2"/>
              <a:buChar char="Ø"/>
            </a:pPr>
            <a:r>
              <a:rPr lang="en-US" altLang="en-US" dirty="0">
                <a:latin typeface="Bell MT" panose="02020503060305020303" pitchFamily="18" charset="0"/>
              </a:rPr>
              <a:t>They are mainly used to transmit analog signals, but they can be used for digital signals</a:t>
            </a:r>
            <a:r>
              <a:rPr lang="en-US" altLang="en-US" dirty="0" smtClean="0">
                <a:latin typeface="Bell MT" panose="02020503060305020303" pitchFamily="18" charset="0"/>
              </a:rPr>
              <a:t>.</a:t>
            </a:r>
            <a:endParaRPr lang="en-US" altLang="en-US"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93454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atMod val="200000"/>
                  </a:schemeClr>
                </a:solidFill>
                <a:latin typeface="Bodoni MT" panose="02070603080606020203" pitchFamily="18" charset="0"/>
              </a:rPr>
              <a:t>Types of Twisted </a:t>
            </a:r>
            <a:r>
              <a:rPr lang="en-US" dirty="0">
                <a:solidFill>
                  <a:schemeClr val="tx2">
                    <a:satMod val="200000"/>
                  </a:schemeClr>
                </a:solidFill>
                <a:latin typeface="Bodoni MT" panose="02070603080606020203" pitchFamily="18" charset="0"/>
              </a:rPr>
              <a:t>Pair Cable</a:t>
            </a:r>
            <a:endParaRPr lang="en-US" dirty="0">
              <a:latin typeface="Bodoni MT" panose="02070603080606020203" pitchFamily="18" charset="0"/>
            </a:endParaRPr>
          </a:p>
        </p:txBody>
      </p:sp>
      <p:sp>
        <p:nvSpPr>
          <p:cNvPr id="3" name="Content Placeholder 2"/>
          <p:cNvSpPr>
            <a:spLocks noGrp="1"/>
          </p:cNvSpPr>
          <p:nvPr>
            <p:ph idx="1"/>
          </p:nvPr>
        </p:nvSpPr>
        <p:spPr/>
        <p:txBody>
          <a:bodyPr/>
          <a:lstStyle/>
          <a:p>
            <a:r>
              <a:rPr lang="en-US" dirty="0">
                <a:latin typeface="Bodoni MT" panose="02070603080606020203" pitchFamily="18" charset="0"/>
              </a:rPr>
              <a:t>Unshielded Twisted Pair (UTP</a:t>
            </a:r>
            <a:r>
              <a:rPr lang="en-US" dirty="0" smtClean="0">
                <a:latin typeface="Bodoni MT" panose="02070603080606020203" pitchFamily="18" charset="0"/>
              </a:rPr>
              <a:t>)</a:t>
            </a:r>
          </a:p>
          <a:p>
            <a:r>
              <a:rPr lang="en-US" dirty="0">
                <a:latin typeface="Bodoni MT" panose="02070603080606020203" pitchFamily="18" charset="0"/>
              </a:rPr>
              <a:t>S</a:t>
            </a:r>
            <a:r>
              <a:rPr lang="en-US" dirty="0" smtClean="0">
                <a:latin typeface="Bodoni MT" panose="02070603080606020203" pitchFamily="18" charset="0"/>
              </a:rPr>
              <a:t>hielded </a:t>
            </a:r>
            <a:r>
              <a:rPr lang="en-US" dirty="0">
                <a:latin typeface="Bodoni MT" panose="02070603080606020203" pitchFamily="18" charset="0"/>
              </a:rPr>
              <a:t>Twisted Pair </a:t>
            </a:r>
            <a:r>
              <a:rPr lang="en-US" dirty="0" smtClean="0">
                <a:latin typeface="Bodoni MT" panose="02070603080606020203" pitchFamily="18" charset="0"/>
              </a:rPr>
              <a:t>(STP</a:t>
            </a:r>
            <a:r>
              <a:rPr lang="en-US" dirty="0">
                <a:latin typeface="Bodoni MT" panose="02070603080606020203" pitchFamily="18" charset="0"/>
              </a:rPr>
              <a:t>)</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41532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doni MT" panose="02070603080606020203" pitchFamily="18" charset="0"/>
              </a:rPr>
              <a:t>Unshielded Twisted </a:t>
            </a:r>
            <a:r>
              <a:rPr lang="en-US" dirty="0" smtClean="0">
                <a:latin typeface="Bodoni MT" panose="02070603080606020203" pitchFamily="18" charset="0"/>
              </a:rPr>
              <a:t>Pair</a:t>
            </a:r>
            <a:endParaRPr lang="en-US" dirty="0">
              <a:latin typeface="Bodoni MT" panose="02070603080606020203" pitchFamily="18" charset="0"/>
            </a:endParaRPr>
          </a:p>
        </p:txBody>
      </p:sp>
      <p:sp>
        <p:nvSpPr>
          <p:cNvPr id="3" name="Content Placeholder 2"/>
          <p:cNvSpPr>
            <a:spLocks noGrp="1"/>
          </p:cNvSpPr>
          <p:nvPr>
            <p:ph idx="1"/>
          </p:nvPr>
        </p:nvSpPr>
        <p:spPr>
          <a:xfrm>
            <a:off x="1033127" y="1960729"/>
            <a:ext cx="9905999" cy="4295692"/>
          </a:xfrm>
        </p:spPr>
        <p:txBody>
          <a:bodyPr>
            <a:normAutofit/>
          </a:bodyPr>
          <a:lstStyle/>
          <a:p>
            <a:r>
              <a:rPr lang="en-US" dirty="0">
                <a:latin typeface="Bodoni MT" panose="02070603080606020203" pitchFamily="18" charset="0"/>
              </a:rPr>
              <a:t>Unshielded twisted pair (UTP) cables are widely used in the computer and telecommunications industry as Ethernet cables and telephone wires. </a:t>
            </a:r>
          </a:p>
          <a:p>
            <a:r>
              <a:rPr lang="en-US" dirty="0">
                <a:latin typeface="Bodoni MT" panose="02070603080606020203" pitchFamily="18" charset="0"/>
              </a:rPr>
              <a:t>In an UTP cable, conductors which form a single circuit are twisted around each other in order to cancel out electromagnetic interference (EMI) from external sources. Unshielded means no additional shielding like meshes or aluminum foil, which add bulk, are used.</a:t>
            </a:r>
          </a:p>
          <a:p>
            <a:r>
              <a:rPr lang="en-US" dirty="0">
                <a:latin typeface="Bodoni MT" panose="02070603080606020203" pitchFamily="18" charset="0"/>
              </a:rPr>
              <a:t>UTP cables are often groups of twisted pairs grouped together with color coded insulators, the number of which depends on the purpose.</a:t>
            </a:r>
          </a:p>
        </p:txBody>
      </p:sp>
      <p:pic>
        <p:nvPicPr>
          <p:cNvPr id="3074" name="Picture 2" descr="http://dynaquestpc.com/wp-content/uploads/2013/11/DLink-Cat5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070" y="471153"/>
            <a:ext cx="38100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91160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31" y="474139"/>
            <a:ext cx="11285621" cy="1478570"/>
          </a:xfrm>
        </p:spPr>
        <p:txBody>
          <a:bodyPr>
            <a:normAutofit fontScale="90000"/>
          </a:bodyPr>
          <a:lstStyle/>
          <a:p>
            <a:r>
              <a:rPr lang="en-US" altLang="en-US" b="1" dirty="0">
                <a:latin typeface="Bodoni MT" panose="02070603080606020203" pitchFamily="18" charset="0"/>
              </a:rPr>
              <a:t>Categories of unshielded twisted-pair cables</a:t>
            </a:r>
            <a:br>
              <a:rPr lang="en-US" altLang="en-US" b="1" dirty="0">
                <a:latin typeface="Bodoni MT" panose="02070603080606020203" pitchFamily="18" charset="0"/>
              </a:rPr>
            </a:br>
            <a:endParaRPr lang="en-US" dirty="0">
              <a:latin typeface="Bodoni MT" panose="02070603080606020203"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8959" y="1558007"/>
            <a:ext cx="7928810" cy="48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94711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lated im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619"/>
          <a:stretch/>
        </p:blipFill>
        <p:spPr bwMode="auto">
          <a:xfrm>
            <a:off x="1682532" y="1142581"/>
            <a:ext cx="8760879" cy="446856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57004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doni MT" panose="02070603080606020203" pitchFamily="18" charset="0"/>
              </a:rPr>
              <a:t>shielded </a:t>
            </a:r>
            <a:r>
              <a:rPr lang="en-US" dirty="0">
                <a:latin typeface="Bodoni MT" panose="02070603080606020203" pitchFamily="18" charset="0"/>
              </a:rPr>
              <a:t>Twisted Pair</a:t>
            </a:r>
          </a:p>
        </p:txBody>
      </p:sp>
      <p:sp>
        <p:nvSpPr>
          <p:cNvPr id="3" name="Content Placeholder 2"/>
          <p:cNvSpPr>
            <a:spLocks noGrp="1"/>
          </p:cNvSpPr>
          <p:nvPr>
            <p:ph idx="1"/>
          </p:nvPr>
        </p:nvSpPr>
        <p:spPr>
          <a:xfrm>
            <a:off x="1141412" y="2249486"/>
            <a:ext cx="9905999" cy="4151313"/>
          </a:xfrm>
        </p:spPr>
        <p:txBody>
          <a:bodyPr>
            <a:normAutofit lnSpcReduction="10000"/>
          </a:bodyPr>
          <a:lstStyle/>
          <a:p>
            <a:r>
              <a:rPr lang="en-US" dirty="0">
                <a:latin typeface="Bodoni MT" panose="02070603080606020203" pitchFamily="18" charset="0"/>
              </a:rPr>
              <a:t>Shielded twisted pair (STP) cable was originally designed by IBM for token ring networks that include two individual wires covered with a foil shielding, which prevents electromagnetic interference, thereby transporting data faster. </a:t>
            </a:r>
            <a:endParaRPr lang="en-US" dirty="0" smtClean="0">
              <a:latin typeface="Bodoni MT" panose="02070603080606020203" pitchFamily="18" charset="0"/>
            </a:endParaRPr>
          </a:p>
          <a:p>
            <a:r>
              <a:rPr lang="en-US" dirty="0" smtClean="0">
                <a:latin typeface="Bodoni MT" panose="02070603080606020203" pitchFamily="18" charset="0"/>
              </a:rPr>
              <a:t>STP </a:t>
            </a:r>
            <a:r>
              <a:rPr lang="en-US" dirty="0">
                <a:latin typeface="Bodoni MT" panose="02070603080606020203" pitchFamily="18" charset="0"/>
              </a:rPr>
              <a:t>is similar to unshielded twisted pair (UTP); however, it contains an extra foil wrapping or copper braid jacket to help shield the cable signals from interference. STP cables are costlier when compared to UTP, but has the advantage of being capable of supporting higher transmission rates across longer distances.</a:t>
            </a:r>
          </a:p>
        </p:txBody>
      </p:sp>
      <p:pic>
        <p:nvPicPr>
          <p:cNvPr id="5122" name="Picture 2" descr="Image result for stp c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311" y="132347"/>
            <a:ext cx="3465930" cy="215668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26022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633"/>
            <a:ext cx="9905998" cy="1478570"/>
          </a:xfrm>
        </p:spPr>
        <p:txBody>
          <a:bodyPr/>
          <a:lstStyle/>
          <a:p>
            <a:r>
              <a:rPr lang="en-US" dirty="0">
                <a:solidFill>
                  <a:schemeClr val="tx2">
                    <a:satMod val="200000"/>
                  </a:schemeClr>
                </a:solidFill>
                <a:latin typeface="Bodoni MT" panose="02070603080606020203" pitchFamily="18" charset="0"/>
              </a:rPr>
              <a:t>Coaxial Cable</a:t>
            </a:r>
            <a:endParaRPr lang="en-US" dirty="0">
              <a:latin typeface="Bodoni MT" panose="02070603080606020203" pitchFamily="18" charset="0"/>
            </a:endParaRPr>
          </a:p>
        </p:txBody>
      </p:sp>
      <p:sp>
        <p:nvSpPr>
          <p:cNvPr id="3" name="Content Placeholder 2"/>
          <p:cNvSpPr>
            <a:spLocks noGrp="1"/>
          </p:cNvSpPr>
          <p:nvPr>
            <p:ph idx="1"/>
          </p:nvPr>
        </p:nvSpPr>
        <p:spPr>
          <a:xfrm>
            <a:off x="1153444" y="1443370"/>
            <a:ext cx="9905999" cy="3541714"/>
          </a:xfrm>
        </p:spPr>
        <p:txBody>
          <a:bodyPr>
            <a:noAutofit/>
          </a:bodyPr>
          <a:lstStyle/>
          <a:p>
            <a:pPr marL="0" indent="0">
              <a:buNone/>
            </a:pPr>
            <a:r>
              <a:rPr lang="en-US" altLang="en-US" sz="2800" dirty="0">
                <a:latin typeface="Bodoni MT" panose="02070603080606020203" pitchFamily="18" charset="0"/>
                <a:cs typeface="Arial" panose="020B0604020202020204" pitchFamily="34" charset="0"/>
              </a:rPr>
              <a:t>C</a:t>
            </a:r>
            <a:r>
              <a:rPr lang="en-US" altLang="en-US" sz="2800" dirty="0" smtClean="0">
                <a:latin typeface="Bodoni MT" panose="02070603080606020203" pitchFamily="18" charset="0"/>
                <a:cs typeface="Arial" panose="020B0604020202020204" pitchFamily="34" charset="0"/>
              </a:rPr>
              <a:t>oaxial </a:t>
            </a:r>
            <a:r>
              <a:rPr lang="en-US" altLang="en-US" sz="2800" dirty="0">
                <a:latin typeface="Bodoni MT" panose="02070603080606020203" pitchFamily="18" charset="0"/>
                <a:cs typeface="Arial" panose="020B0604020202020204" pitchFamily="34" charset="0"/>
              </a:rPr>
              <a:t>consists of a core made of solid copper surrounded by insulation, a braided metal shielding, and an outer cover</a:t>
            </a:r>
            <a:r>
              <a:rPr lang="en-US" altLang="en-US" sz="2800" dirty="0" smtClean="0">
                <a:latin typeface="Bodoni MT" panose="02070603080606020203" pitchFamily="18" charset="0"/>
                <a:cs typeface="Arial" panose="020B0604020202020204" pitchFamily="34" charset="0"/>
              </a:rPr>
              <a:t>.</a:t>
            </a:r>
          </a:p>
          <a:p>
            <a:r>
              <a:rPr lang="en-US" sz="2800" dirty="0">
                <a:latin typeface="Bodoni MT" panose="02070603080606020203" pitchFamily="18" charset="0"/>
              </a:rPr>
              <a:t>This media is used in base band and broadband </a:t>
            </a:r>
            <a:r>
              <a:rPr lang="en-US" sz="2800" dirty="0" smtClean="0">
                <a:latin typeface="Bodoni MT" panose="02070603080606020203" pitchFamily="18" charset="0"/>
              </a:rPr>
              <a:t>transmission.</a:t>
            </a:r>
          </a:p>
          <a:p>
            <a:r>
              <a:rPr lang="en-US" sz="2800" dirty="0" smtClean="0">
                <a:latin typeface="Bodoni MT" panose="02070603080606020203" pitchFamily="18" charset="0"/>
              </a:rPr>
              <a:t>Coaxial </a:t>
            </a:r>
            <a:r>
              <a:rPr lang="en-US" sz="2800" dirty="0">
                <a:latin typeface="Bodoni MT" panose="02070603080606020203" pitchFamily="18" charset="0"/>
              </a:rPr>
              <a:t>cables do not produce external electric and magnetic fields and are not affected by </a:t>
            </a:r>
            <a:r>
              <a:rPr lang="en-US" sz="2800" dirty="0" smtClean="0">
                <a:latin typeface="Bodoni MT" panose="02070603080606020203" pitchFamily="18" charset="0"/>
              </a:rPr>
              <a:t>them.</a:t>
            </a:r>
          </a:p>
          <a:p>
            <a:r>
              <a:rPr lang="en-US" sz="2800" dirty="0" smtClean="0">
                <a:latin typeface="Bodoni MT" panose="02070603080606020203" pitchFamily="18" charset="0"/>
              </a:rPr>
              <a:t>This </a:t>
            </a:r>
            <a:r>
              <a:rPr lang="en-US" sz="2800" dirty="0">
                <a:latin typeface="Bodoni MT" panose="02070603080606020203" pitchFamily="18" charset="0"/>
              </a:rPr>
              <a:t>makes them ideally suited, although more expensive, for transmitting signals.</a:t>
            </a:r>
            <a:endParaRPr lang="en-US" altLang="en-US" sz="2800" dirty="0">
              <a:latin typeface="Bodoni MT" panose="02070603080606020203" pitchFamily="18" charset="0"/>
              <a:cs typeface="Arial" panose="020B0604020202020204" pitchFamily="34" charset="0"/>
            </a:endParaRPr>
          </a:p>
          <a:p>
            <a:endParaRPr lang="en-US" sz="2800" dirty="0">
              <a:latin typeface="Bodoni MT" panose="02070603080606020203" pitchFamily="18"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694840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 Guided Media</Template>
  <TotalTime>0</TotalTime>
  <Words>394</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Bell MT</vt:lpstr>
      <vt:lpstr>Bodoni MT</vt:lpstr>
      <vt:lpstr>Calibri</vt:lpstr>
      <vt:lpstr>Trebuchet MS</vt:lpstr>
      <vt:lpstr>Tw Cen MT</vt:lpstr>
      <vt:lpstr>Wingdings</vt:lpstr>
      <vt:lpstr>Circuit</vt:lpstr>
      <vt:lpstr>Computer Network</vt:lpstr>
      <vt:lpstr> Guided Media</vt:lpstr>
      <vt:lpstr>Twisted Pair Cable</vt:lpstr>
      <vt:lpstr>Types of Twisted Pair Cable</vt:lpstr>
      <vt:lpstr>Unshielded Twisted Pair</vt:lpstr>
      <vt:lpstr>Categories of unshielded twisted-pair cables </vt:lpstr>
      <vt:lpstr>PowerPoint Presentation</vt:lpstr>
      <vt:lpstr>shielded Twisted Pair</vt:lpstr>
      <vt:lpstr>Coaxial Cable</vt:lpstr>
      <vt:lpstr>PowerPoint Presentation</vt:lpstr>
      <vt:lpstr>Optical Fiber cable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s ram</dc:creator>
  <cp:lastModifiedBy>s ram</cp:lastModifiedBy>
  <cp:revision>1</cp:revision>
  <dcterms:created xsi:type="dcterms:W3CDTF">2022-09-18T07:30:17Z</dcterms:created>
  <dcterms:modified xsi:type="dcterms:W3CDTF">2022-09-18T07:31:02Z</dcterms:modified>
</cp:coreProperties>
</file>