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C7F6B-B1A0-420B-A88C-B49E6D261AF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9D3BB7-0009-4EDF-B31C-6E2CF2407BE6}">
      <dgm:prSet custT="1"/>
      <dgm:spPr/>
      <dgm:t>
        <a:bodyPr/>
        <a:lstStyle/>
        <a:p>
          <a:pPr algn="just"/>
          <a:endParaRPr lang="en-US" sz="1800" b="1" i="0" dirty="0">
            <a:latin typeface="Times New Roman" panose="02020603050405020304" pitchFamily="18" charset="0"/>
            <a:cs typeface="Times New Roman" panose="02020603050405020304" pitchFamily="18" charset="0"/>
          </a:endParaRPr>
        </a:p>
        <a:p>
          <a:pPr algn="just"/>
          <a:r>
            <a:rPr lang="en-US" sz="1800" b="1" i="0" dirty="0">
              <a:latin typeface="Times New Roman" panose="02020603050405020304" pitchFamily="18" charset="0"/>
              <a:cs typeface="Times New Roman" panose="02020603050405020304" pitchFamily="18" charset="0"/>
            </a:rPr>
            <a:t>Overprovisioning </a:t>
          </a:r>
          <a:r>
            <a:rPr lang="en-US" sz="1800" b="0" i="0" dirty="0">
              <a:latin typeface="Times New Roman" panose="02020603050405020304" pitchFamily="18" charset="0"/>
              <a:cs typeface="Times New Roman" panose="02020603050405020304" pitchFamily="18" charset="0"/>
            </a:rPr>
            <a:t> </a:t>
          </a:r>
          <a:br>
            <a:rPr lang="en-US" sz="1800" b="0" i="0" dirty="0">
              <a:latin typeface="Times New Roman" panose="02020603050405020304" pitchFamily="18" charset="0"/>
              <a:cs typeface="Times New Roman" panose="02020603050405020304" pitchFamily="18" charset="0"/>
            </a:rPr>
          </a:br>
          <a:r>
            <a:rPr lang="en-US" sz="1800" b="0" i="0" dirty="0">
              <a:latin typeface="Times New Roman" panose="02020603050405020304" pitchFamily="18" charset="0"/>
              <a:cs typeface="Times New Roman" panose="02020603050405020304" pitchFamily="18" charset="0"/>
            </a:rPr>
            <a:t>The logic of overprovisioning is to provide greater router capacity, buffer space and bandwidth. It is an expensive technique as the resources are costly. </a:t>
          </a:r>
          <a:r>
            <a:rPr lang="en-US" sz="1800" b="0" i="0" dirty="0" err="1">
              <a:latin typeface="Times New Roman" panose="02020603050405020304" pitchFamily="18" charset="0"/>
              <a:cs typeface="Times New Roman" panose="02020603050405020304" pitchFamily="18" charset="0"/>
            </a:rPr>
            <a:t>Eg</a:t>
          </a:r>
          <a:r>
            <a:rPr lang="en-US" sz="1800" b="0" i="0" dirty="0">
              <a:latin typeface="Times New Roman" panose="02020603050405020304" pitchFamily="18" charset="0"/>
              <a:cs typeface="Times New Roman" panose="02020603050405020304" pitchFamily="18" charset="0"/>
            </a:rPr>
            <a:t>: Telephone System.</a:t>
          </a:r>
        </a:p>
        <a:p>
          <a:pPr algn="just"/>
          <a:r>
            <a:rPr lang="en-US" sz="1800" b="0" i="0" dirty="0">
              <a:latin typeface="Times New Roman" panose="02020603050405020304" pitchFamily="18" charset="0"/>
              <a:cs typeface="Times New Roman" panose="02020603050405020304" pitchFamily="18" charset="0"/>
            </a:rPr>
            <a:t> </a:t>
          </a:r>
          <a:br>
            <a:rPr lang="en-US" sz="1800" b="0" i="0" dirty="0">
              <a:latin typeface="Times New Roman" panose="02020603050405020304" pitchFamily="18" charset="0"/>
              <a:cs typeface="Times New Roman" panose="02020603050405020304" pitchFamily="18" charset="0"/>
            </a:rPr>
          </a:br>
          <a:r>
            <a:rPr lang="en-US" sz="1800" b="0" i="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dgm:t>
    </dgm:pt>
    <dgm:pt modelId="{3533BE22-3B7E-4413-B1B1-36A8D1B94594}" type="parTrans" cxnId="{37AF7B2C-75EF-42A6-A2DD-E77B00D0B0A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BDEA7EF-AE41-4D01-A753-A30AD0EAEAD8}" type="sibTrans" cxnId="{37AF7B2C-75EF-42A6-A2DD-E77B00D0B0A3}">
      <dgm:prSet/>
      <dgm:spPr/>
      <dgm:t>
        <a:bodyPr/>
        <a:lstStyle/>
        <a:p>
          <a:endParaRPr lang="en-US">
            <a:latin typeface="Times New Roman" panose="02020603050405020304" pitchFamily="18" charset="0"/>
            <a:cs typeface="Times New Roman" panose="02020603050405020304" pitchFamily="18" charset="0"/>
          </a:endParaRPr>
        </a:p>
      </dgm:t>
    </dgm:pt>
    <dgm:pt modelId="{EEA994BF-BB86-4E6B-ACC5-BE25082FF8D1}">
      <dgm:prSet custT="1"/>
      <dgm:spPr/>
      <dgm:t>
        <a:bodyPr/>
        <a:lstStyle/>
        <a:p>
          <a:pPr algn="just"/>
          <a:endParaRPr lang="en-US" sz="1800" b="1" i="0" dirty="0">
            <a:latin typeface="Times New Roman" panose="02020603050405020304" pitchFamily="18" charset="0"/>
            <a:cs typeface="Times New Roman" panose="02020603050405020304" pitchFamily="18" charset="0"/>
          </a:endParaRPr>
        </a:p>
        <a:p>
          <a:pPr algn="just"/>
          <a:r>
            <a:rPr lang="en-US" sz="1800" b="1" i="0" dirty="0">
              <a:latin typeface="Times New Roman" panose="02020603050405020304" pitchFamily="18" charset="0"/>
              <a:cs typeface="Times New Roman" panose="02020603050405020304" pitchFamily="18" charset="0"/>
            </a:rPr>
            <a:t>Buffering </a:t>
          </a:r>
        </a:p>
        <a:p>
          <a:pPr algn="just"/>
          <a:r>
            <a:rPr lang="en-US" sz="1800" b="0" i="0" dirty="0">
              <a:latin typeface="Times New Roman" panose="02020603050405020304" pitchFamily="18" charset="0"/>
              <a:cs typeface="Times New Roman" panose="02020603050405020304" pitchFamily="18" charset="0"/>
            </a:rPr>
            <a:t>Flows can be buffered on the receiving side before being delivered. It will not affect reliability or bandwidth, but helps to smooth out jitter. This technique can be used at uniform intervals.</a:t>
          </a:r>
        </a:p>
        <a:p>
          <a:pPr algn="just"/>
          <a:r>
            <a:rPr lang="en-US" sz="1800" b="0" i="0" dirty="0">
              <a:latin typeface="Times New Roman" panose="02020603050405020304" pitchFamily="18" charset="0"/>
              <a:cs typeface="Times New Roman" panose="02020603050405020304" pitchFamily="18" charset="0"/>
            </a:rPr>
            <a:t> </a:t>
          </a:r>
          <a:br>
            <a:rPr lang="en-US" sz="1800" b="0" i="0" dirty="0">
              <a:latin typeface="Times New Roman" panose="02020603050405020304" pitchFamily="18" charset="0"/>
              <a:cs typeface="Times New Roman" panose="02020603050405020304" pitchFamily="18" charset="0"/>
            </a:rPr>
          </a:br>
          <a:r>
            <a:rPr lang="en-US" sz="1800" b="0" i="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dgm:t>
    </dgm:pt>
    <dgm:pt modelId="{4F18B748-CA29-4396-B18B-7A4E0651E2A6}" type="parTrans" cxnId="{C6EF280B-D099-4824-90D8-5C15E5C0CC3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C8E62CA9-E304-4445-8DA9-255A8957E033}" type="sibTrans" cxnId="{C6EF280B-D099-4824-90D8-5C15E5C0CC33}">
      <dgm:prSet/>
      <dgm:spPr/>
      <dgm:t>
        <a:bodyPr/>
        <a:lstStyle/>
        <a:p>
          <a:endParaRPr lang="en-US">
            <a:latin typeface="Times New Roman" panose="02020603050405020304" pitchFamily="18" charset="0"/>
            <a:cs typeface="Times New Roman" panose="02020603050405020304" pitchFamily="18" charset="0"/>
          </a:endParaRPr>
        </a:p>
      </dgm:t>
    </dgm:pt>
    <dgm:pt modelId="{9971E5FF-2663-4CDC-BCF0-057EE91F9CF4}">
      <dgm:prSet custT="1"/>
      <dgm:spPr/>
      <dgm:t>
        <a:bodyPr/>
        <a:lstStyle/>
        <a:p>
          <a:pPr algn="just"/>
          <a:endParaRPr lang="en-US" sz="1600" b="1" i="0" dirty="0">
            <a:latin typeface="Times New Roman" panose="02020603050405020304" pitchFamily="18" charset="0"/>
            <a:cs typeface="Times New Roman" panose="02020603050405020304" pitchFamily="18" charset="0"/>
          </a:endParaRPr>
        </a:p>
        <a:p>
          <a:pPr algn="just"/>
          <a:r>
            <a:rPr lang="en-US" sz="1600" b="1" i="0" dirty="0">
              <a:latin typeface="Times New Roman" panose="02020603050405020304" pitchFamily="18" charset="0"/>
              <a:cs typeface="Times New Roman" panose="02020603050405020304" pitchFamily="18" charset="0"/>
            </a:rPr>
            <a:t>Traffic Shaping –</a:t>
          </a:r>
        </a:p>
        <a:p>
          <a:pPr algn="just"/>
          <a:r>
            <a:rPr lang="en-US" sz="1600" b="0" i="0" dirty="0">
              <a:latin typeface="Times New Roman" panose="02020603050405020304" pitchFamily="18" charset="0"/>
              <a:cs typeface="Times New Roman" panose="02020603050405020304" pitchFamily="18" charset="0"/>
            </a:rPr>
            <a:t> It is defined as about regulating the average rate of data transmission.</a:t>
          </a:r>
        </a:p>
        <a:p>
          <a:pPr algn="just"/>
          <a:r>
            <a:rPr lang="en-US" sz="1600" b="0" i="0" dirty="0">
              <a:latin typeface="Times New Roman" panose="02020603050405020304" pitchFamily="18" charset="0"/>
              <a:cs typeface="Times New Roman" panose="02020603050405020304" pitchFamily="18" charset="0"/>
            </a:rPr>
            <a:t> It smooths the traffic on server side other than client side. </a:t>
          </a:r>
        </a:p>
        <a:p>
          <a:pPr algn="just"/>
          <a:r>
            <a:rPr lang="en-US" sz="1600" b="0" i="0" dirty="0">
              <a:latin typeface="Times New Roman" panose="02020603050405020304" pitchFamily="18" charset="0"/>
              <a:cs typeface="Times New Roman" panose="02020603050405020304" pitchFamily="18" charset="0"/>
            </a:rPr>
            <a:t>When a connection is set up, the user machine and subnet agree on a certain traffic pattern for that circuit called as </a:t>
          </a:r>
          <a:r>
            <a:rPr lang="en-US" sz="1600" b="0" i="1" dirty="0">
              <a:latin typeface="Times New Roman" panose="02020603050405020304" pitchFamily="18" charset="0"/>
              <a:cs typeface="Times New Roman" panose="02020603050405020304" pitchFamily="18" charset="0"/>
            </a:rPr>
            <a:t>Service Level Agreement.</a:t>
          </a:r>
        </a:p>
        <a:p>
          <a:pPr algn="just"/>
          <a:r>
            <a:rPr lang="en-US" sz="1600" b="0" i="1" dirty="0">
              <a:latin typeface="Times New Roman" panose="02020603050405020304" pitchFamily="18" charset="0"/>
              <a:cs typeface="Times New Roman" panose="02020603050405020304" pitchFamily="18" charset="0"/>
            </a:rPr>
            <a:t> </a:t>
          </a:r>
          <a:r>
            <a:rPr lang="en-US" sz="1600" b="0" i="0" dirty="0">
              <a:latin typeface="Times New Roman" panose="02020603050405020304" pitchFamily="18" charset="0"/>
              <a:cs typeface="Times New Roman" panose="02020603050405020304" pitchFamily="18" charset="0"/>
            </a:rPr>
            <a:t>It reduces congestion and thus helps the carrier to deliver the packets in the agreed pattern.</a:t>
          </a:r>
          <a:endParaRPr lang="en-US" sz="1600" dirty="0">
            <a:latin typeface="Times New Roman" panose="02020603050405020304" pitchFamily="18" charset="0"/>
            <a:cs typeface="Times New Roman" panose="02020603050405020304" pitchFamily="18" charset="0"/>
          </a:endParaRPr>
        </a:p>
      </dgm:t>
    </dgm:pt>
    <dgm:pt modelId="{75E90FC5-213D-4981-BD82-E150586D8FEA}" type="parTrans" cxnId="{4D7C13AB-D277-4F03-98D0-A9D72CA2A2EA}">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91BE173-A663-4567-A8F8-7D791D7C715D}" type="sibTrans" cxnId="{4D7C13AB-D277-4F03-98D0-A9D72CA2A2EA}">
      <dgm:prSet/>
      <dgm:spPr/>
      <dgm:t>
        <a:bodyPr/>
        <a:lstStyle/>
        <a:p>
          <a:endParaRPr lang="en-US">
            <a:latin typeface="Times New Roman" panose="02020603050405020304" pitchFamily="18" charset="0"/>
            <a:cs typeface="Times New Roman" panose="02020603050405020304" pitchFamily="18" charset="0"/>
          </a:endParaRPr>
        </a:p>
      </dgm:t>
    </dgm:pt>
    <dgm:pt modelId="{13A542BE-DFFE-4BE1-9135-806C095E3666}" type="pres">
      <dgm:prSet presAssocID="{B3CC7F6B-B1A0-420B-A88C-B49E6D261AF5}" presName="root" presStyleCnt="0">
        <dgm:presLayoutVars>
          <dgm:dir/>
          <dgm:resizeHandles val="exact"/>
        </dgm:presLayoutVars>
      </dgm:prSet>
      <dgm:spPr/>
    </dgm:pt>
    <dgm:pt modelId="{601EB406-5EAF-4887-BE36-35AB7C602F10}" type="pres">
      <dgm:prSet presAssocID="{8B9D3BB7-0009-4EDF-B31C-6E2CF2407BE6}" presName="compNode" presStyleCnt="0"/>
      <dgm:spPr/>
    </dgm:pt>
    <dgm:pt modelId="{CBF35DD2-1FB9-47C4-B26D-C5ABBFE5AE87}" type="pres">
      <dgm:prSet presAssocID="{8B9D3BB7-0009-4EDF-B31C-6E2CF2407BE6}" presName="bgRect" presStyleLbl="bgShp" presStyleIdx="0" presStyleCnt="3" custLinFactNeighborY="14008"/>
      <dgm:spPr/>
    </dgm:pt>
    <dgm:pt modelId="{B3A26A96-8DAE-4370-A5B7-222C7125D2A8}" type="pres">
      <dgm:prSet presAssocID="{8B9D3BB7-0009-4EDF-B31C-6E2CF2407B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51125A2-1AD7-4E09-B36A-06BD68402991}" type="pres">
      <dgm:prSet presAssocID="{8B9D3BB7-0009-4EDF-B31C-6E2CF2407BE6}" presName="spaceRect" presStyleCnt="0"/>
      <dgm:spPr/>
    </dgm:pt>
    <dgm:pt modelId="{9CC08069-0039-4553-BDA0-BCDA76CEEEB5}" type="pres">
      <dgm:prSet presAssocID="{8B9D3BB7-0009-4EDF-B31C-6E2CF2407BE6}" presName="parTx" presStyleLbl="revTx" presStyleIdx="0" presStyleCnt="3" custScaleX="101912">
        <dgm:presLayoutVars>
          <dgm:chMax val="0"/>
          <dgm:chPref val="0"/>
        </dgm:presLayoutVars>
      </dgm:prSet>
      <dgm:spPr/>
    </dgm:pt>
    <dgm:pt modelId="{3C39743C-CE7C-4213-8CDC-966C05727B91}" type="pres">
      <dgm:prSet presAssocID="{FBDEA7EF-AE41-4D01-A753-A30AD0EAEAD8}" presName="sibTrans" presStyleCnt="0"/>
      <dgm:spPr/>
    </dgm:pt>
    <dgm:pt modelId="{C7EB3BFD-6A7B-49E9-B232-34EFB61CA234}" type="pres">
      <dgm:prSet presAssocID="{EEA994BF-BB86-4E6B-ACC5-BE25082FF8D1}" presName="compNode" presStyleCnt="0"/>
      <dgm:spPr/>
    </dgm:pt>
    <dgm:pt modelId="{AB86C8A4-DEE5-4CC1-B051-8C01E8F69B3E}" type="pres">
      <dgm:prSet presAssocID="{EEA994BF-BB86-4E6B-ACC5-BE25082FF8D1}" presName="bgRect" presStyleLbl="bgShp" presStyleIdx="1" presStyleCnt="3" custLinFactNeighborY="4620"/>
      <dgm:spPr/>
    </dgm:pt>
    <dgm:pt modelId="{70F6D552-3F22-452D-BA4C-42E4158FC3ED}" type="pres">
      <dgm:prSet presAssocID="{EEA994BF-BB86-4E6B-ACC5-BE25082FF8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AC68A69-D41A-4F96-BB66-0DE8D3B15DD9}" type="pres">
      <dgm:prSet presAssocID="{EEA994BF-BB86-4E6B-ACC5-BE25082FF8D1}" presName="spaceRect" presStyleCnt="0"/>
      <dgm:spPr/>
    </dgm:pt>
    <dgm:pt modelId="{301A2E30-CC52-4576-9D98-AE7E4168925E}" type="pres">
      <dgm:prSet presAssocID="{EEA994BF-BB86-4E6B-ACC5-BE25082FF8D1}" presName="parTx" presStyleLbl="revTx" presStyleIdx="1" presStyleCnt="3" custLinFactNeighborX="-216" custLinFactNeighborY="-9417">
        <dgm:presLayoutVars>
          <dgm:chMax val="0"/>
          <dgm:chPref val="0"/>
        </dgm:presLayoutVars>
      </dgm:prSet>
      <dgm:spPr/>
    </dgm:pt>
    <dgm:pt modelId="{B3A2057A-F2B4-49B0-86F9-C29A3994544F}" type="pres">
      <dgm:prSet presAssocID="{C8E62CA9-E304-4445-8DA9-255A8957E033}" presName="sibTrans" presStyleCnt="0"/>
      <dgm:spPr/>
    </dgm:pt>
    <dgm:pt modelId="{8C8972EE-99C5-4E8B-B9F5-E24DD0647D69}" type="pres">
      <dgm:prSet presAssocID="{9971E5FF-2663-4CDC-BCF0-057EE91F9CF4}" presName="compNode" presStyleCnt="0"/>
      <dgm:spPr/>
    </dgm:pt>
    <dgm:pt modelId="{576B7CAF-EFFC-43B5-8574-CA612F9A746C}" type="pres">
      <dgm:prSet presAssocID="{9971E5FF-2663-4CDC-BCF0-057EE91F9CF4}" presName="bgRect" presStyleLbl="bgShp" presStyleIdx="2" presStyleCnt="3" custScaleY="148479" custLinFactNeighborY="3465"/>
      <dgm:spPr/>
    </dgm:pt>
    <dgm:pt modelId="{FB40A4F7-9E67-4F29-873E-46BC5F210108}" type="pres">
      <dgm:prSet presAssocID="{9971E5FF-2663-4CDC-BCF0-057EE91F9C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F67366C8-66BE-4F51-9223-63FF4C868266}" type="pres">
      <dgm:prSet presAssocID="{9971E5FF-2663-4CDC-BCF0-057EE91F9CF4}" presName="spaceRect" presStyleCnt="0"/>
      <dgm:spPr/>
    </dgm:pt>
    <dgm:pt modelId="{51FCFEA4-89F9-4248-849C-6B94B81B0ABB}" type="pres">
      <dgm:prSet presAssocID="{9971E5FF-2663-4CDC-BCF0-057EE91F9CF4}" presName="parTx" presStyleLbl="revTx" presStyleIdx="2" presStyleCnt="3" custScaleX="106841" custLinFactNeighborY="-24887">
        <dgm:presLayoutVars>
          <dgm:chMax val="0"/>
          <dgm:chPref val="0"/>
        </dgm:presLayoutVars>
      </dgm:prSet>
      <dgm:spPr/>
    </dgm:pt>
  </dgm:ptLst>
  <dgm:cxnLst>
    <dgm:cxn modelId="{C6EF280B-D099-4824-90D8-5C15E5C0CC33}" srcId="{B3CC7F6B-B1A0-420B-A88C-B49E6D261AF5}" destId="{EEA994BF-BB86-4E6B-ACC5-BE25082FF8D1}" srcOrd="1" destOrd="0" parTransId="{4F18B748-CA29-4396-B18B-7A4E0651E2A6}" sibTransId="{C8E62CA9-E304-4445-8DA9-255A8957E033}"/>
    <dgm:cxn modelId="{37AF7B2C-75EF-42A6-A2DD-E77B00D0B0A3}" srcId="{B3CC7F6B-B1A0-420B-A88C-B49E6D261AF5}" destId="{8B9D3BB7-0009-4EDF-B31C-6E2CF2407BE6}" srcOrd="0" destOrd="0" parTransId="{3533BE22-3B7E-4413-B1B1-36A8D1B94594}" sibTransId="{FBDEA7EF-AE41-4D01-A753-A30AD0EAEAD8}"/>
    <dgm:cxn modelId="{9831EC2E-6A9D-4278-961C-CB0163810883}" type="presOf" srcId="{EEA994BF-BB86-4E6B-ACC5-BE25082FF8D1}" destId="{301A2E30-CC52-4576-9D98-AE7E4168925E}" srcOrd="0" destOrd="0" presId="urn:microsoft.com/office/officeart/2018/2/layout/IconVerticalSolidList"/>
    <dgm:cxn modelId="{1A5D5F55-B2AE-45B6-B771-4E990635DE81}" type="presOf" srcId="{B3CC7F6B-B1A0-420B-A88C-B49E6D261AF5}" destId="{13A542BE-DFFE-4BE1-9135-806C095E3666}" srcOrd="0" destOrd="0" presId="urn:microsoft.com/office/officeart/2018/2/layout/IconVerticalSolidList"/>
    <dgm:cxn modelId="{2294A998-285A-4EAF-AE81-3A3E8E8D36C9}" type="presOf" srcId="{9971E5FF-2663-4CDC-BCF0-057EE91F9CF4}" destId="{51FCFEA4-89F9-4248-849C-6B94B81B0ABB}" srcOrd="0" destOrd="0" presId="urn:microsoft.com/office/officeart/2018/2/layout/IconVerticalSolidList"/>
    <dgm:cxn modelId="{4D7C13AB-D277-4F03-98D0-A9D72CA2A2EA}" srcId="{B3CC7F6B-B1A0-420B-A88C-B49E6D261AF5}" destId="{9971E5FF-2663-4CDC-BCF0-057EE91F9CF4}" srcOrd="2" destOrd="0" parTransId="{75E90FC5-213D-4981-BD82-E150586D8FEA}" sibTransId="{191BE173-A663-4567-A8F8-7D791D7C715D}"/>
    <dgm:cxn modelId="{D6301ED8-0891-4C67-9221-93A1FA606820}" type="presOf" srcId="{8B9D3BB7-0009-4EDF-B31C-6E2CF2407BE6}" destId="{9CC08069-0039-4553-BDA0-BCDA76CEEEB5}" srcOrd="0" destOrd="0" presId="urn:microsoft.com/office/officeart/2018/2/layout/IconVerticalSolidList"/>
    <dgm:cxn modelId="{F5C4121B-6155-41DA-AABC-0A263A07F832}" type="presParOf" srcId="{13A542BE-DFFE-4BE1-9135-806C095E3666}" destId="{601EB406-5EAF-4887-BE36-35AB7C602F10}" srcOrd="0" destOrd="0" presId="urn:microsoft.com/office/officeart/2018/2/layout/IconVerticalSolidList"/>
    <dgm:cxn modelId="{F5D9BA28-EF2D-4A44-BB09-A50B72685E5A}" type="presParOf" srcId="{601EB406-5EAF-4887-BE36-35AB7C602F10}" destId="{CBF35DD2-1FB9-47C4-B26D-C5ABBFE5AE87}" srcOrd="0" destOrd="0" presId="urn:microsoft.com/office/officeart/2018/2/layout/IconVerticalSolidList"/>
    <dgm:cxn modelId="{998E5D1C-BD96-4C00-8711-81BF72D55DAE}" type="presParOf" srcId="{601EB406-5EAF-4887-BE36-35AB7C602F10}" destId="{B3A26A96-8DAE-4370-A5B7-222C7125D2A8}" srcOrd="1" destOrd="0" presId="urn:microsoft.com/office/officeart/2018/2/layout/IconVerticalSolidList"/>
    <dgm:cxn modelId="{31DA0C52-AA28-4762-B15C-8D700A4588CD}" type="presParOf" srcId="{601EB406-5EAF-4887-BE36-35AB7C602F10}" destId="{351125A2-1AD7-4E09-B36A-06BD68402991}" srcOrd="2" destOrd="0" presId="urn:microsoft.com/office/officeart/2018/2/layout/IconVerticalSolidList"/>
    <dgm:cxn modelId="{D5F4423E-BFCB-407A-92AC-725F00D03C35}" type="presParOf" srcId="{601EB406-5EAF-4887-BE36-35AB7C602F10}" destId="{9CC08069-0039-4553-BDA0-BCDA76CEEEB5}" srcOrd="3" destOrd="0" presId="urn:microsoft.com/office/officeart/2018/2/layout/IconVerticalSolidList"/>
    <dgm:cxn modelId="{05D0DAB3-3A57-4CB5-A221-8F310F8F08A5}" type="presParOf" srcId="{13A542BE-DFFE-4BE1-9135-806C095E3666}" destId="{3C39743C-CE7C-4213-8CDC-966C05727B91}" srcOrd="1" destOrd="0" presId="urn:microsoft.com/office/officeart/2018/2/layout/IconVerticalSolidList"/>
    <dgm:cxn modelId="{C59420A2-59FB-4ADC-9CA9-A3D26025B38E}" type="presParOf" srcId="{13A542BE-DFFE-4BE1-9135-806C095E3666}" destId="{C7EB3BFD-6A7B-49E9-B232-34EFB61CA234}" srcOrd="2" destOrd="0" presId="urn:microsoft.com/office/officeart/2018/2/layout/IconVerticalSolidList"/>
    <dgm:cxn modelId="{190F9E3B-78A1-45CB-ACA4-203268A0CE11}" type="presParOf" srcId="{C7EB3BFD-6A7B-49E9-B232-34EFB61CA234}" destId="{AB86C8A4-DEE5-4CC1-B051-8C01E8F69B3E}" srcOrd="0" destOrd="0" presId="urn:microsoft.com/office/officeart/2018/2/layout/IconVerticalSolidList"/>
    <dgm:cxn modelId="{90D478EC-8353-4965-8767-AB59B904B679}" type="presParOf" srcId="{C7EB3BFD-6A7B-49E9-B232-34EFB61CA234}" destId="{70F6D552-3F22-452D-BA4C-42E4158FC3ED}" srcOrd="1" destOrd="0" presId="urn:microsoft.com/office/officeart/2018/2/layout/IconVerticalSolidList"/>
    <dgm:cxn modelId="{718092E3-85B8-48E1-BA72-77B756E4DC2E}" type="presParOf" srcId="{C7EB3BFD-6A7B-49E9-B232-34EFB61CA234}" destId="{9AC68A69-D41A-4F96-BB66-0DE8D3B15DD9}" srcOrd="2" destOrd="0" presId="urn:microsoft.com/office/officeart/2018/2/layout/IconVerticalSolidList"/>
    <dgm:cxn modelId="{063F5709-4336-46A7-96C4-FC7E53431442}" type="presParOf" srcId="{C7EB3BFD-6A7B-49E9-B232-34EFB61CA234}" destId="{301A2E30-CC52-4576-9D98-AE7E4168925E}" srcOrd="3" destOrd="0" presId="urn:microsoft.com/office/officeart/2018/2/layout/IconVerticalSolidList"/>
    <dgm:cxn modelId="{E5170C4E-9AAC-4CD2-9C24-22931090F034}" type="presParOf" srcId="{13A542BE-DFFE-4BE1-9135-806C095E3666}" destId="{B3A2057A-F2B4-49B0-86F9-C29A3994544F}" srcOrd="3" destOrd="0" presId="urn:microsoft.com/office/officeart/2018/2/layout/IconVerticalSolidList"/>
    <dgm:cxn modelId="{A8F5CA36-CB3D-4E17-9214-38EC57A782BF}" type="presParOf" srcId="{13A542BE-DFFE-4BE1-9135-806C095E3666}" destId="{8C8972EE-99C5-4E8B-B9F5-E24DD0647D69}" srcOrd="4" destOrd="0" presId="urn:microsoft.com/office/officeart/2018/2/layout/IconVerticalSolidList"/>
    <dgm:cxn modelId="{07E36DCC-27F2-4DF6-89D4-5B4B612E6090}" type="presParOf" srcId="{8C8972EE-99C5-4E8B-B9F5-E24DD0647D69}" destId="{576B7CAF-EFFC-43B5-8574-CA612F9A746C}" srcOrd="0" destOrd="0" presId="urn:microsoft.com/office/officeart/2018/2/layout/IconVerticalSolidList"/>
    <dgm:cxn modelId="{0A55B57E-32E8-470C-952A-8AE3D46629FC}" type="presParOf" srcId="{8C8972EE-99C5-4E8B-B9F5-E24DD0647D69}" destId="{FB40A4F7-9E67-4F29-873E-46BC5F210108}" srcOrd="1" destOrd="0" presId="urn:microsoft.com/office/officeart/2018/2/layout/IconVerticalSolidList"/>
    <dgm:cxn modelId="{9D67E45D-3DB9-4C37-B74B-70F716B3CE51}" type="presParOf" srcId="{8C8972EE-99C5-4E8B-B9F5-E24DD0647D69}" destId="{F67366C8-66BE-4F51-9223-63FF4C868266}" srcOrd="2" destOrd="0" presId="urn:microsoft.com/office/officeart/2018/2/layout/IconVerticalSolidList"/>
    <dgm:cxn modelId="{A4FE3DB5-22D7-4E6E-9555-7F6ABEA37DFD}" type="presParOf" srcId="{8C8972EE-99C5-4E8B-B9F5-E24DD0647D69}" destId="{51FCFEA4-89F9-4248-849C-6B94B81B0A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35DD2-1FB9-47C4-B26D-C5ABBFE5AE87}">
      <dsp:nvSpPr>
        <dsp:cNvPr id="0" name=""/>
        <dsp:cNvSpPr/>
      </dsp:nvSpPr>
      <dsp:spPr>
        <a:xfrm>
          <a:off x="0" y="135255"/>
          <a:ext cx="11653933" cy="929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26A96-8DAE-4370-A5B7-222C7125D2A8}">
      <dsp:nvSpPr>
        <dsp:cNvPr id="0" name=""/>
        <dsp:cNvSpPr/>
      </dsp:nvSpPr>
      <dsp:spPr>
        <a:xfrm>
          <a:off x="416932" y="90656"/>
          <a:ext cx="758800" cy="758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08069-0039-4553-BDA0-BCDA76CEEEB5}">
      <dsp:nvSpPr>
        <dsp:cNvPr id="0" name=""/>
        <dsp:cNvSpPr/>
      </dsp:nvSpPr>
      <dsp:spPr>
        <a:xfrm>
          <a:off x="1500639" y="5095"/>
          <a:ext cx="9810252" cy="137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12" tIns="146012" rIns="146012" bIns="146012" numCol="1" spcCol="1270" anchor="ctr" anchorCtr="0">
          <a:noAutofit/>
        </a:bodyPr>
        <a:lstStyle/>
        <a:p>
          <a:pPr marL="0" lvl="0" indent="0" algn="just" defTabSz="800100">
            <a:lnSpc>
              <a:spcPct val="90000"/>
            </a:lnSpc>
            <a:spcBef>
              <a:spcPct val="0"/>
            </a:spcBef>
            <a:spcAft>
              <a:spcPct val="35000"/>
            </a:spcAft>
            <a:buNone/>
          </a:pPr>
          <a:endParaRPr lang="en-US" sz="1800" b="1" i="0" kern="1200" dirty="0">
            <a:latin typeface="Times New Roman" panose="02020603050405020304" pitchFamily="18" charset="0"/>
            <a:cs typeface="Times New Roman" panose="02020603050405020304" pitchFamily="18" charset="0"/>
          </a:endParaRPr>
        </a:p>
        <a:p>
          <a:pPr marL="0" lvl="0" indent="0" algn="just" defTabSz="800100">
            <a:lnSpc>
              <a:spcPct val="9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Overprovisioning </a:t>
          </a:r>
          <a:r>
            <a:rPr lang="en-US" sz="1800" b="0" i="0" kern="1200" dirty="0">
              <a:latin typeface="Times New Roman" panose="02020603050405020304" pitchFamily="18" charset="0"/>
              <a:cs typeface="Times New Roman" panose="02020603050405020304" pitchFamily="18" charset="0"/>
            </a:rPr>
            <a:t> </a:t>
          </a:r>
          <a:br>
            <a:rPr lang="en-US" sz="1800" b="0" i="0" kern="1200" dirty="0">
              <a:latin typeface="Times New Roman" panose="02020603050405020304" pitchFamily="18" charset="0"/>
              <a:cs typeface="Times New Roman" panose="02020603050405020304" pitchFamily="18" charset="0"/>
            </a:rPr>
          </a:br>
          <a:r>
            <a:rPr lang="en-US" sz="1800" b="0" i="0" kern="1200" dirty="0">
              <a:latin typeface="Times New Roman" panose="02020603050405020304" pitchFamily="18" charset="0"/>
              <a:cs typeface="Times New Roman" panose="02020603050405020304" pitchFamily="18" charset="0"/>
            </a:rPr>
            <a:t>The logic of overprovisioning is to provide greater router capacity, buffer space and bandwidth. It is an expensive technique as the resources are costly. </a:t>
          </a:r>
          <a:r>
            <a:rPr lang="en-US" sz="1800" b="0" i="0" kern="1200" dirty="0" err="1">
              <a:latin typeface="Times New Roman" panose="02020603050405020304" pitchFamily="18" charset="0"/>
              <a:cs typeface="Times New Roman" panose="02020603050405020304" pitchFamily="18" charset="0"/>
            </a:rPr>
            <a:t>Eg</a:t>
          </a:r>
          <a:r>
            <a:rPr lang="en-US" sz="1800" b="0" i="0" kern="1200" dirty="0">
              <a:latin typeface="Times New Roman" panose="02020603050405020304" pitchFamily="18" charset="0"/>
              <a:cs typeface="Times New Roman" panose="02020603050405020304" pitchFamily="18" charset="0"/>
            </a:rPr>
            <a:t>: Telephone System.</a:t>
          </a:r>
        </a:p>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 </a:t>
          </a:r>
          <a:br>
            <a:rPr lang="en-US" sz="1800" b="0" i="0" kern="1200" dirty="0">
              <a:latin typeface="Times New Roman" panose="02020603050405020304" pitchFamily="18" charset="0"/>
              <a:cs typeface="Times New Roman" panose="02020603050405020304" pitchFamily="18" charset="0"/>
            </a:rPr>
          </a:br>
          <a:r>
            <a:rPr lang="en-US" sz="1800" b="0" i="0" kern="1200"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dsp:txBody>
      <dsp:txXfrm>
        <a:off x="1500639" y="5095"/>
        <a:ext cx="9810252" cy="1379637"/>
      </dsp:txXfrm>
    </dsp:sp>
    <dsp:sp modelId="{AB86C8A4-DEE5-4CC1-B051-8C01E8F69B3E}">
      <dsp:nvSpPr>
        <dsp:cNvPr id="0" name=""/>
        <dsp:cNvSpPr/>
      </dsp:nvSpPr>
      <dsp:spPr>
        <a:xfrm>
          <a:off x="0" y="1658502"/>
          <a:ext cx="11653933" cy="929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6D552-3F22-452D-BA4C-42E4158FC3ED}">
      <dsp:nvSpPr>
        <dsp:cNvPr id="0" name=""/>
        <dsp:cNvSpPr/>
      </dsp:nvSpPr>
      <dsp:spPr>
        <a:xfrm>
          <a:off x="416932" y="1701134"/>
          <a:ext cx="758800" cy="758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1A2E30-CC52-4576-9D98-AE7E4168925E}">
      <dsp:nvSpPr>
        <dsp:cNvPr id="0" name=""/>
        <dsp:cNvSpPr/>
      </dsp:nvSpPr>
      <dsp:spPr>
        <a:xfrm>
          <a:off x="1571873" y="1485654"/>
          <a:ext cx="9626199" cy="137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12" tIns="146012" rIns="146012" bIns="146012" numCol="1" spcCol="1270" anchor="ctr" anchorCtr="0">
          <a:noAutofit/>
        </a:bodyPr>
        <a:lstStyle/>
        <a:p>
          <a:pPr marL="0" lvl="0" indent="0" algn="just" defTabSz="800100">
            <a:lnSpc>
              <a:spcPct val="90000"/>
            </a:lnSpc>
            <a:spcBef>
              <a:spcPct val="0"/>
            </a:spcBef>
            <a:spcAft>
              <a:spcPct val="35000"/>
            </a:spcAft>
            <a:buNone/>
          </a:pPr>
          <a:endParaRPr lang="en-US" sz="1800" b="1" i="0" kern="1200" dirty="0">
            <a:latin typeface="Times New Roman" panose="02020603050405020304" pitchFamily="18" charset="0"/>
            <a:cs typeface="Times New Roman" panose="02020603050405020304" pitchFamily="18" charset="0"/>
          </a:endParaRPr>
        </a:p>
        <a:p>
          <a:pPr marL="0" lvl="0" indent="0" algn="just" defTabSz="800100">
            <a:lnSpc>
              <a:spcPct val="9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Buffering </a:t>
          </a:r>
        </a:p>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Flows can be buffered on the receiving side before being delivered. It will not affect reliability or bandwidth, but helps to smooth out jitter. This technique can be used at uniform intervals.</a:t>
          </a:r>
        </a:p>
        <a:p>
          <a:pPr marL="0" lvl="0" indent="0" algn="just"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 </a:t>
          </a:r>
          <a:br>
            <a:rPr lang="en-US" sz="1800" b="0" i="0" kern="1200" dirty="0">
              <a:latin typeface="Times New Roman" panose="02020603050405020304" pitchFamily="18" charset="0"/>
              <a:cs typeface="Times New Roman" panose="02020603050405020304" pitchFamily="18" charset="0"/>
            </a:rPr>
          </a:br>
          <a:r>
            <a:rPr lang="en-US" sz="1800" b="0" i="0" kern="1200"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dsp:txBody>
      <dsp:txXfrm>
        <a:off x="1571873" y="1485654"/>
        <a:ext cx="9626199" cy="1379637"/>
      </dsp:txXfrm>
    </dsp:sp>
    <dsp:sp modelId="{576B7CAF-EFFC-43B5-8574-CA612F9A746C}">
      <dsp:nvSpPr>
        <dsp:cNvPr id="0" name=""/>
        <dsp:cNvSpPr/>
      </dsp:nvSpPr>
      <dsp:spPr>
        <a:xfrm>
          <a:off x="0" y="3258249"/>
          <a:ext cx="11653933" cy="1379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0A4F7-9E67-4F29-873E-46BC5F210108}">
      <dsp:nvSpPr>
        <dsp:cNvPr id="0" name=""/>
        <dsp:cNvSpPr/>
      </dsp:nvSpPr>
      <dsp:spPr>
        <a:xfrm>
          <a:off x="416932" y="3536842"/>
          <a:ext cx="758800" cy="7580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FCFEA4-89F9-4248-849C-6B94B81B0ABB}">
      <dsp:nvSpPr>
        <dsp:cNvPr id="0" name=""/>
        <dsp:cNvSpPr/>
      </dsp:nvSpPr>
      <dsp:spPr>
        <a:xfrm>
          <a:off x="1263401" y="3107931"/>
          <a:ext cx="10284727" cy="1379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12" tIns="146012" rIns="146012" bIns="146012" numCol="1" spcCol="1270" anchor="ctr" anchorCtr="0">
          <a:noAutofit/>
        </a:bodyPr>
        <a:lstStyle/>
        <a:p>
          <a:pPr marL="0" lvl="0" indent="0" algn="just" defTabSz="711200">
            <a:lnSpc>
              <a:spcPct val="90000"/>
            </a:lnSpc>
            <a:spcBef>
              <a:spcPct val="0"/>
            </a:spcBef>
            <a:spcAft>
              <a:spcPct val="35000"/>
            </a:spcAft>
            <a:buNone/>
          </a:pPr>
          <a:endParaRPr lang="en-US" sz="1600" b="1" i="0" kern="1200" dirty="0">
            <a:latin typeface="Times New Roman" panose="02020603050405020304" pitchFamily="18" charset="0"/>
            <a:cs typeface="Times New Roman" panose="02020603050405020304" pitchFamily="18" charset="0"/>
          </a:endParaRPr>
        </a:p>
        <a:p>
          <a:pPr marL="0" lvl="0" indent="0" algn="just" defTabSz="711200">
            <a:lnSpc>
              <a:spcPct val="9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Traffic Shaping –</a:t>
          </a:r>
        </a:p>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 It is defined as about regulating the average rate of data transmission.</a:t>
          </a:r>
        </a:p>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 It smooths the traffic on server side other than client side. </a:t>
          </a:r>
        </a:p>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When a connection is set up, the user machine and subnet agree on a certain traffic pattern for that circuit called as </a:t>
          </a:r>
          <a:r>
            <a:rPr lang="en-US" sz="1600" b="0" i="1" kern="1200" dirty="0">
              <a:latin typeface="Times New Roman" panose="02020603050405020304" pitchFamily="18" charset="0"/>
              <a:cs typeface="Times New Roman" panose="02020603050405020304" pitchFamily="18" charset="0"/>
            </a:rPr>
            <a:t>Service Level Agreement.</a:t>
          </a:r>
        </a:p>
        <a:p>
          <a:pPr marL="0" lvl="0" indent="0" algn="just" defTabSz="711200">
            <a:lnSpc>
              <a:spcPct val="90000"/>
            </a:lnSpc>
            <a:spcBef>
              <a:spcPct val="0"/>
            </a:spcBef>
            <a:spcAft>
              <a:spcPct val="35000"/>
            </a:spcAft>
            <a:buNone/>
          </a:pPr>
          <a:r>
            <a:rPr lang="en-US" sz="1600" b="0" i="1" kern="1200" dirty="0">
              <a:latin typeface="Times New Roman" panose="02020603050405020304" pitchFamily="18" charset="0"/>
              <a:cs typeface="Times New Roman" panose="02020603050405020304" pitchFamily="18" charset="0"/>
            </a:rPr>
            <a:t> </a:t>
          </a:r>
          <a:r>
            <a:rPr lang="en-US" sz="1600" b="0" i="0" kern="1200" dirty="0">
              <a:latin typeface="Times New Roman" panose="02020603050405020304" pitchFamily="18" charset="0"/>
              <a:cs typeface="Times New Roman" panose="02020603050405020304" pitchFamily="18" charset="0"/>
            </a:rPr>
            <a:t>It reduces congestion and thus helps the carrier to deliver the packets in the agreed pattern.</a:t>
          </a:r>
          <a:endParaRPr lang="en-US" sz="1600" kern="1200" dirty="0">
            <a:latin typeface="Times New Roman" panose="02020603050405020304" pitchFamily="18" charset="0"/>
            <a:cs typeface="Times New Roman" panose="02020603050405020304" pitchFamily="18" charset="0"/>
          </a:endParaRPr>
        </a:p>
      </dsp:txBody>
      <dsp:txXfrm>
        <a:off x="1263401" y="3107931"/>
        <a:ext cx="10284727" cy="1379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51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477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11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771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948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40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89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291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157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857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802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7449641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77CE1-20F7-F01A-F382-FE7CE354E4F6}"/>
              </a:ext>
            </a:extLst>
          </p:cNvPr>
          <p:cNvSpPr>
            <a:spLocks noGrp="1"/>
          </p:cNvSpPr>
          <p:nvPr>
            <p:ph type="ctrTitle"/>
          </p:nvPr>
        </p:nvSpPr>
        <p:spPr>
          <a:xfrm>
            <a:off x="477981" y="1122363"/>
            <a:ext cx="4023360" cy="3204134"/>
          </a:xfrm>
        </p:spPr>
        <p:txBody>
          <a:bodyPr anchor="b">
            <a:normAutofit/>
          </a:bodyPr>
          <a:lstStyle/>
          <a:p>
            <a:r>
              <a:rPr lang="en-IN" sz="4800" b="1"/>
              <a:t>Quality of Services</a:t>
            </a:r>
          </a:p>
        </p:txBody>
      </p:sp>
      <p:sp>
        <p:nvSpPr>
          <p:cNvPr id="3" name="Subtitle 2">
            <a:extLst>
              <a:ext uri="{FF2B5EF4-FFF2-40B4-BE49-F238E27FC236}">
                <a16:creationId xmlns:a16="http://schemas.microsoft.com/office/drawing/2014/main" id="{4E671031-64BF-43BA-CE32-7A0972D4F99E}"/>
              </a:ext>
            </a:extLst>
          </p:cNvPr>
          <p:cNvSpPr>
            <a:spLocks noGrp="1"/>
          </p:cNvSpPr>
          <p:nvPr>
            <p:ph type="subTitle" idx="1"/>
          </p:nvPr>
        </p:nvSpPr>
        <p:spPr>
          <a:xfrm>
            <a:off x="477981" y="4872922"/>
            <a:ext cx="3933306" cy="1208141"/>
          </a:xfrm>
        </p:spPr>
        <p:txBody>
          <a:bodyPr>
            <a:normAutofit/>
          </a:bodyPr>
          <a:lstStyle/>
          <a:p>
            <a:r>
              <a:rPr lang="en-IN" sz="2000" dirty="0"/>
              <a:t>By </a:t>
            </a:r>
          </a:p>
          <a:p>
            <a:r>
              <a:rPr lang="en-IN" sz="2000" dirty="0"/>
              <a:t>Dr Yasir Afaq</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87C10F4-8C8C-DC5E-DF6B-C1CAE5A71687}"/>
              </a:ext>
            </a:extLst>
          </p:cNvPr>
          <p:cNvPicPr>
            <a:picLocks noChangeAspect="1"/>
          </p:cNvPicPr>
          <p:nvPr/>
        </p:nvPicPr>
        <p:blipFill rotWithShape="1">
          <a:blip r:embed="rId2"/>
          <a:srcRect t="15392" b="28214"/>
          <a:stretch/>
        </p:blipFill>
        <p:spPr>
          <a:xfrm>
            <a:off x="4864608" y="2079264"/>
            <a:ext cx="6846363" cy="2548218"/>
          </a:xfrm>
          <a:prstGeom prst="rect">
            <a:avLst/>
          </a:prstGeom>
        </p:spPr>
      </p:pic>
    </p:spTree>
    <p:extLst>
      <p:ext uri="{BB962C8B-B14F-4D97-AF65-F5344CB8AC3E}">
        <p14:creationId xmlns:p14="http://schemas.microsoft.com/office/powerpoint/2010/main" val="4364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33D6B-0E56-708E-F6E3-8327E53EC0F6}"/>
              </a:ext>
            </a:extLst>
          </p:cNvPr>
          <p:cNvSpPr>
            <a:spLocks noGrp="1"/>
          </p:cNvSpPr>
          <p:nvPr>
            <p:ph type="title"/>
          </p:nvPr>
        </p:nvSpPr>
        <p:spPr>
          <a:xfrm>
            <a:off x="317242" y="1078992"/>
            <a:ext cx="6564176" cy="1536192"/>
          </a:xfrm>
        </p:spPr>
        <p:txBody>
          <a:bodyPr anchor="b">
            <a:normAutofit/>
          </a:bodyPr>
          <a:lstStyle/>
          <a:p>
            <a:r>
              <a:rPr lang="en-IN" sz="5200" b="1" dirty="0"/>
              <a:t>Quality of Services </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E2E8EAA-8EDA-7314-8E7C-804DE1C8B5A5}"/>
              </a:ext>
            </a:extLst>
          </p:cNvPr>
          <p:cNvSpPr>
            <a:spLocks noGrp="1"/>
          </p:cNvSpPr>
          <p:nvPr>
            <p:ph idx="1"/>
          </p:nvPr>
        </p:nvSpPr>
        <p:spPr>
          <a:xfrm>
            <a:off x="317242" y="2935541"/>
            <a:ext cx="7366764" cy="3754880"/>
          </a:xfrm>
        </p:spPr>
        <p:txBody>
          <a:bodyPr>
            <a:normAutofit lnSpcReduction="10000"/>
          </a:bodyPr>
          <a:lstStyle/>
          <a:p>
            <a:pPr algn="just"/>
            <a:r>
              <a:rPr lang="en-US" b="1" i="0" dirty="0">
                <a:effectLst/>
                <a:latin typeface="urw-din"/>
              </a:rPr>
              <a:t>Quality-of-Service (QoS)</a:t>
            </a:r>
            <a:r>
              <a:rPr lang="en-US" b="0" i="0" dirty="0">
                <a:effectLst/>
                <a:latin typeface="urw-din"/>
              </a:rPr>
              <a:t> refers to traffic control mechanisms that seek to either differentiate performance based on application or network-operator requirements or provide predictable or guaranteed performance to applications, sessions, or traffic aggregates. </a:t>
            </a:r>
          </a:p>
          <a:p>
            <a:pPr algn="just"/>
            <a:r>
              <a:rPr lang="en-US" b="0" i="0" dirty="0">
                <a:effectLst/>
                <a:latin typeface="urw-din"/>
              </a:rPr>
              <a:t>Basic phenomenon for QoS means in terms of packet delay and losses of various kinds.</a:t>
            </a:r>
            <a:endParaRPr lang="en-IN" dirty="0"/>
          </a:p>
        </p:txBody>
      </p:sp>
      <p:pic>
        <p:nvPicPr>
          <p:cNvPr id="5" name="Picture 4" descr="Graph on document with pen">
            <a:extLst>
              <a:ext uri="{FF2B5EF4-FFF2-40B4-BE49-F238E27FC236}">
                <a16:creationId xmlns:a16="http://schemas.microsoft.com/office/drawing/2014/main" id="{1D03B4F4-9463-4706-EF20-78AAEFEF0FC6}"/>
              </a:ext>
            </a:extLst>
          </p:cNvPr>
          <p:cNvPicPr>
            <a:picLocks noChangeAspect="1"/>
          </p:cNvPicPr>
          <p:nvPr/>
        </p:nvPicPr>
        <p:blipFill rotWithShape="1">
          <a:blip r:embed="rId2"/>
          <a:srcRect l="34922" r="21200" b="-1"/>
          <a:stretch/>
        </p:blipFill>
        <p:spPr>
          <a:xfrm>
            <a:off x="7684006" y="10"/>
            <a:ext cx="4507993" cy="6857990"/>
          </a:xfrm>
          <a:prstGeom prst="rect">
            <a:avLst/>
          </a:prstGeom>
        </p:spPr>
      </p:pic>
    </p:spTree>
    <p:extLst>
      <p:ext uri="{BB962C8B-B14F-4D97-AF65-F5344CB8AC3E}">
        <p14:creationId xmlns:p14="http://schemas.microsoft.com/office/powerpoint/2010/main" val="12340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71A7-95E9-DC33-745C-90CCED6012C0}"/>
              </a:ext>
            </a:extLst>
          </p:cNvPr>
          <p:cNvSpPr>
            <a:spLocks noGrp="1"/>
          </p:cNvSpPr>
          <p:nvPr>
            <p:ph type="title"/>
          </p:nvPr>
        </p:nvSpPr>
        <p:spPr/>
        <p:txBody>
          <a:bodyPr>
            <a:normAutofit/>
          </a:bodyPr>
          <a:lstStyle/>
          <a:p>
            <a:r>
              <a:rPr lang="en-US" b="1" i="0" dirty="0">
                <a:solidFill>
                  <a:srgbClr val="273239"/>
                </a:solidFill>
                <a:effectLst/>
                <a:latin typeface="urw-din"/>
              </a:rPr>
              <a:t>Need for QoS –</a:t>
            </a:r>
            <a:endParaRPr lang="en-IN" dirty="0"/>
          </a:p>
        </p:txBody>
      </p:sp>
      <p:sp>
        <p:nvSpPr>
          <p:cNvPr id="3" name="Content Placeholder 2">
            <a:extLst>
              <a:ext uri="{FF2B5EF4-FFF2-40B4-BE49-F238E27FC236}">
                <a16:creationId xmlns:a16="http://schemas.microsoft.com/office/drawing/2014/main" id="{DEABA01B-225C-8003-D42F-691111E9A22A}"/>
              </a:ext>
            </a:extLst>
          </p:cNvPr>
          <p:cNvSpPr>
            <a:spLocks noGrp="1"/>
          </p:cNvSpPr>
          <p:nvPr>
            <p:ph idx="1"/>
          </p:nvPr>
        </p:nvSpPr>
        <p:spPr/>
        <p:txBody>
          <a:bodyPr>
            <a:normAutofit lnSpcReduction="10000"/>
          </a:bodyPr>
          <a:lstStyle/>
          <a:p>
            <a:pPr algn="just" fontAlgn="base">
              <a:buFont typeface="Arial" panose="020B0604020202020204" pitchFamily="34" charset="0"/>
              <a:buChar char="•"/>
            </a:pPr>
            <a:r>
              <a:rPr lang="en-US" b="0" i="0" dirty="0">
                <a:solidFill>
                  <a:srgbClr val="273239"/>
                </a:solidFill>
                <a:effectLst/>
                <a:latin typeface="urw-din"/>
              </a:rPr>
              <a:t>Video and audio conferencing require bounded delay and loss rate.</a:t>
            </a:r>
          </a:p>
          <a:p>
            <a:pPr algn="just" fontAlgn="base">
              <a:buFont typeface="Arial" panose="020B0604020202020204" pitchFamily="34" charset="0"/>
              <a:buChar char="•"/>
            </a:pPr>
            <a:r>
              <a:rPr lang="en-US" b="0" i="0" dirty="0">
                <a:solidFill>
                  <a:srgbClr val="273239"/>
                </a:solidFill>
                <a:effectLst/>
                <a:latin typeface="urw-din"/>
              </a:rPr>
              <a:t>Video and audio streaming requires bounded packet loss rate, it may not be so sensitive to delay.</a:t>
            </a:r>
          </a:p>
          <a:p>
            <a:pPr algn="just" fontAlgn="base">
              <a:buFont typeface="Arial" panose="020B0604020202020204" pitchFamily="34" charset="0"/>
              <a:buChar char="•"/>
            </a:pPr>
            <a:r>
              <a:rPr lang="en-US" b="0" i="0" dirty="0">
                <a:solidFill>
                  <a:srgbClr val="273239"/>
                </a:solidFill>
                <a:effectLst/>
                <a:latin typeface="urw-din"/>
              </a:rPr>
              <a:t>Time-critical applications (real-time control) in which bounded delay is considered to be an important factor.</a:t>
            </a:r>
          </a:p>
          <a:p>
            <a:pPr algn="just" fontAlgn="base">
              <a:buFont typeface="Arial" panose="020B0604020202020204" pitchFamily="34" charset="0"/>
              <a:buChar char="•"/>
            </a:pPr>
            <a:r>
              <a:rPr lang="en-US" b="0" i="0" dirty="0">
                <a:solidFill>
                  <a:srgbClr val="273239"/>
                </a:solidFill>
                <a:effectLst/>
                <a:latin typeface="urw-din"/>
              </a:rPr>
              <a:t>Valuable applications should be provided better services than less valuable applications.</a:t>
            </a:r>
          </a:p>
          <a:p>
            <a:pPr algn="just"/>
            <a:endParaRPr lang="en-IN" dirty="0"/>
          </a:p>
        </p:txBody>
      </p:sp>
    </p:spTree>
    <p:extLst>
      <p:ext uri="{BB962C8B-B14F-4D97-AF65-F5344CB8AC3E}">
        <p14:creationId xmlns:p14="http://schemas.microsoft.com/office/powerpoint/2010/main" val="40202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7103E-C5E4-5428-4435-75BE04DD2C20}"/>
              </a:ext>
            </a:extLst>
          </p:cNvPr>
          <p:cNvSpPr>
            <a:spLocks noGrp="1"/>
          </p:cNvSpPr>
          <p:nvPr>
            <p:ph type="title"/>
          </p:nvPr>
        </p:nvSpPr>
        <p:spPr>
          <a:xfrm>
            <a:off x="5080216" y="1076324"/>
            <a:ext cx="6272784" cy="1535051"/>
          </a:xfrm>
        </p:spPr>
        <p:txBody>
          <a:bodyPr anchor="b">
            <a:normAutofit/>
          </a:bodyPr>
          <a:lstStyle/>
          <a:p>
            <a:r>
              <a:rPr lang="en-IN" sz="5200" b="1" i="0" dirty="0">
                <a:effectLst/>
                <a:latin typeface="urw-din"/>
              </a:rPr>
              <a:t>QoS Specification –</a:t>
            </a:r>
            <a:endParaRPr lang="en-IN" sz="5200" dirty="0"/>
          </a:p>
        </p:txBody>
      </p:sp>
      <p:pic>
        <p:nvPicPr>
          <p:cNvPr id="5" name="Picture 4" descr="Graph on document with pen">
            <a:extLst>
              <a:ext uri="{FF2B5EF4-FFF2-40B4-BE49-F238E27FC236}">
                <a16:creationId xmlns:a16="http://schemas.microsoft.com/office/drawing/2014/main" id="{8E339D5F-BCE3-28B9-C46B-FCBFCC39BA15}"/>
              </a:ext>
            </a:extLst>
          </p:cNvPr>
          <p:cNvPicPr>
            <a:picLocks noChangeAspect="1"/>
          </p:cNvPicPr>
          <p:nvPr/>
        </p:nvPicPr>
        <p:blipFill rotWithShape="1">
          <a:blip r:embed="rId2"/>
          <a:srcRect l="34936" r="21213"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0B6701-2C04-8547-06E1-8CC92FA3FF2E}"/>
              </a:ext>
            </a:extLst>
          </p:cNvPr>
          <p:cNvSpPr>
            <a:spLocks noGrp="1"/>
          </p:cNvSpPr>
          <p:nvPr>
            <p:ph idx="1"/>
          </p:nvPr>
        </p:nvSpPr>
        <p:spPr>
          <a:xfrm>
            <a:off x="5080216" y="3351276"/>
            <a:ext cx="6272784" cy="2825686"/>
          </a:xfrm>
        </p:spPr>
        <p:txBody>
          <a:bodyPr>
            <a:normAutofit lnSpcReduction="10000"/>
          </a:bodyPr>
          <a:lstStyle/>
          <a:p>
            <a:pPr fontAlgn="base"/>
            <a:r>
              <a:rPr lang="en-US" b="0" i="0" dirty="0">
                <a:effectLst/>
                <a:latin typeface="urw-din"/>
              </a:rPr>
              <a:t>QoS requirements can be specified as:</a:t>
            </a:r>
          </a:p>
          <a:p>
            <a:pPr fontAlgn="base">
              <a:buFont typeface="+mj-lt"/>
              <a:buAutoNum type="arabicPeriod"/>
            </a:pPr>
            <a:r>
              <a:rPr lang="en-US" b="0" i="0" dirty="0">
                <a:effectLst/>
                <a:latin typeface="urw-din"/>
              </a:rPr>
              <a:t>Delay</a:t>
            </a:r>
          </a:p>
          <a:p>
            <a:pPr fontAlgn="base">
              <a:buFont typeface="+mj-lt"/>
              <a:buAutoNum type="arabicPeriod"/>
            </a:pPr>
            <a:r>
              <a:rPr lang="en-US" b="0" i="0" dirty="0">
                <a:effectLst/>
                <a:latin typeface="urw-din"/>
              </a:rPr>
              <a:t>Delay Variation(Jitter)</a:t>
            </a:r>
          </a:p>
          <a:p>
            <a:pPr fontAlgn="base">
              <a:buFont typeface="+mj-lt"/>
              <a:buAutoNum type="arabicPeriod"/>
            </a:pPr>
            <a:r>
              <a:rPr lang="en-US" b="0" i="0" dirty="0">
                <a:effectLst/>
                <a:latin typeface="urw-din"/>
              </a:rPr>
              <a:t>Throughput</a:t>
            </a:r>
          </a:p>
          <a:p>
            <a:pPr fontAlgn="base">
              <a:buFont typeface="+mj-lt"/>
              <a:buAutoNum type="arabicPeriod"/>
            </a:pPr>
            <a:r>
              <a:rPr lang="en-US" b="0" i="0" dirty="0">
                <a:effectLst/>
                <a:latin typeface="urw-din"/>
              </a:rPr>
              <a:t>Error Rate</a:t>
            </a:r>
          </a:p>
          <a:p>
            <a:endParaRPr lang="en-IN" dirty="0"/>
          </a:p>
        </p:txBody>
      </p:sp>
    </p:spTree>
    <p:extLst>
      <p:ext uri="{BB962C8B-B14F-4D97-AF65-F5344CB8AC3E}">
        <p14:creationId xmlns:p14="http://schemas.microsoft.com/office/powerpoint/2010/main" val="52883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08F3-118E-D9B5-816F-885D8997E53D}"/>
              </a:ext>
            </a:extLst>
          </p:cNvPr>
          <p:cNvSpPr>
            <a:spLocks noGrp="1"/>
          </p:cNvSpPr>
          <p:nvPr>
            <p:ph type="title"/>
          </p:nvPr>
        </p:nvSpPr>
        <p:spPr/>
        <p:txBody>
          <a:bodyPr/>
          <a:lstStyle/>
          <a:p>
            <a:r>
              <a:rPr lang="en-IN"/>
              <a:t>Solution</a:t>
            </a:r>
            <a:endParaRPr lang="en-IN" dirty="0"/>
          </a:p>
        </p:txBody>
      </p:sp>
      <p:sp>
        <p:nvSpPr>
          <p:cNvPr id="3" name="Content Placeholder 2">
            <a:extLst>
              <a:ext uri="{FF2B5EF4-FFF2-40B4-BE49-F238E27FC236}">
                <a16:creationId xmlns:a16="http://schemas.microsoft.com/office/drawing/2014/main" id="{DB7584EC-1C64-0408-B936-D14A927E974C}"/>
              </a:ext>
            </a:extLst>
          </p:cNvPr>
          <p:cNvSpPr>
            <a:spLocks noGrp="1"/>
          </p:cNvSpPr>
          <p:nvPr>
            <p:ph idx="1"/>
          </p:nvPr>
        </p:nvSpPr>
        <p:spPr>
          <a:xfrm>
            <a:off x="307910" y="2478023"/>
            <a:ext cx="10975786" cy="4156041"/>
          </a:xfrm>
        </p:spPr>
        <p:txBody>
          <a:bodyPr>
            <a:normAutofit fontScale="85000" lnSpcReduction="10000"/>
          </a:bodyPr>
          <a:lstStyle/>
          <a:p>
            <a:pPr algn="just" fontAlgn="base"/>
            <a:r>
              <a:rPr lang="en-US" b="0" i="0" dirty="0">
                <a:effectLst/>
                <a:latin typeface="Times New Roman" panose="02020603050405020304" pitchFamily="18" charset="0"/>
                <a:cs typeface="Times New Roman" panose="02020603050405020304" pitchFamily="18" charset="0"/>
              </a:rPr>
              <a:t>There are two types of QoS Solutions:</a:t>
            </a:r>
          </a:p>
          <a:p>
            <a:pPr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Stateless Solutions –</a:t>
            </a:r>
          </a:p>
          <a:p>
            <a:pPr marL="0" indent="0" algn="just" fontAlgn="base">
              <a:buNone/>
            </a:pPr>
            <a:r>
              <a:rPr lang="en-US" b="0" i="0" dirty="0">
                <a:effectLst/>
                <a:latin typeface="Times New Roman" panose="02020603050405020304" pitchFamily="18" charset="0"/>
                <a:cs typeface="Times New Roman" panose="02020603050405020304" pitchFamily="18" charset="0"/>
              </a:rPr>
              <a:t>Routers maintain no fine-grained state about traffic, one positive factor of it is that it is scalable and robust. But it has weak services as there is no guarantee about the kind of delay or performance in a particular application which we have to encounter.</a:t>
            </a:r>
          </a:p>
          <a:p>
            <a:pPr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Stateful Solutions </a:t>
            </a:r>
          </a:p>
          <a:p>
            <a:pPr marL="0" indent="0" algn="just" fontAlgn="base">
              <a:buNone/>
            </a:pPr>
            <a:r>
              <a:rPr lang="en-US" b="0" i="0" dirty="0">
                <a:effectLst/>
                <a:latin typeface="Times New Roman" panose="02020603050405020304" pitchFamily="18" charset="0"/>
                <a:cs typeface="Times New Roman" panose="02020603050405020304" pitchFamily="18" charset="0"/>
              </a:rPr>
              <a:t>Routers maintain a per-flow state as flow is very important in providing the Quality-of-Service i.e. providing powerful services such as guaranteed services and high resource utilization, providing protection, and is much less scalable and robust.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53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4C888-8BDA-6E82-2F29-D9FE78C65E46}"/>
              </a:ext>
            </a:extLst>
          </p:cNvPr>
          <p:cNvSpPr>
            <a:spLocks noGrp="1"/>
          </p:cNvSpPr>
          <p:nvPr>
            <p:ph type="title"/>
          </p:nvPr>
        </p:nvSpPr>
        <p:spPr>
          <a:xfrm>
            <a:off x="841248" y="251312"/>
            <a:ext cx="10506456" cy="1010264"/>
          </a:xfrm>
        </p:spPr>
        <p:txBody>
          <a:bodyPr anchor="ctr">
            <a:normAutofit/>
          </a:bodyPr>
          <a:lstStyle/>
          <a:p>
            <a:r>
              <a:rPr lang="en-US" b="1" i="0" dirty="0">
                <a:effectLst/>
                <a:latin typeface="Times New Roman" panose="02020603050405020304" pitchFamily="18" charset="0"/>
                <a:cs typeface="Times New Roman" panose="02020603050405020304" pitchFamily="18" charset="0"/>
              </a:rPr>
              <a:t>Techniques for Quality of Service :</a:t>
            </a:r>
            <a:r>
              <a:rPr lang="en-US"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6BFAC21-D90E-67F9-AB82-C5B5F14D314E}"/>
              </a:ext>
            </a:extLst>
          </p:cNvPr>
          <p:cNvGraphicFramePr>
            <a:graphicFrameLocks noGrp="1"/>
          </p:cNvGraphicFramePr>
          <p:nvPr>
            <p:ph idx="1"/>
            <p:extLst>
              <p:ext uri="{D42A27DB-BD31-4B8C-83A1-F6EECF244321}">
                <p14:modId xmlns:p14="http://schemas.microsoft.com/office/powerpoint/2010/main" val="329647158"/>
              </p:ext>
            </p:extLst>
          </p:nvPr>
        </p:nvGraphicFramePr>
        <p:xfrm>
          <a:off x="251927" y="1399152"/>
          <a:ext cx="11653934" cy="4836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20937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TotalTime>
  <Words>406</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Times New Roman</vt:lpstr>
      <vt:lpstr>urw-din</vt:lpstr>
      <vt:lpstr>AccentBoxVTI</vt:lpstr>
      <vt:lpstr>Quality of Services</vt:lpstr>
      <vt:lpstr>Quality of Services </vt:lpstr>
      <vt:lpstr>Need for QoS –</vt:lpstr>
      <vt:lpstr>QoS Specification –</vt:lpstr>
      <vt:lpstr>Solution</vt:lpstr>
      <vt:lpstr>Techniques for Quality of Service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Services</dc:title>
  <dc:creator>Yasir Afaq</dc:creator>
  <cp:lastModifiedBy>Yasir Afaq</cp:lastModifiedBy>
  <cp:revision>3</cp:revision>
  <dcterms:created xsi:type="dcterms:W3CDTF">2022-11-17T14:12:52Z</dcterms:created>
  <dcterms:modified xsi:type="dcterms:W3CDTF">2022-11-17T14:36:12Z</dcterms:modified>
</cp:coreProperties>
</file>