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724" r:id="rId3"/>
    <p:sldId id="689" r:id="rId4"/>
    <p:sldId id="708" r:id="rId5"/>
    <p:sldId id="713" r:id="rId6"/>
    <p:sldId id="714" r:id="rId7"/>
    <p:sldId id="723" r:id="rId8"/>
    <p:sldId id="690" r:id="rId9"/>
    <p:sldId id="725" r:id="rId10"/>
    <p:sldId id="730" r:id="rId11"/>
    <p:sldId id="697" r:id="rId12"/>
    <p:sldId id="731" r:id="rId13"/>
    <p:sldId id="698" r:id="rId14"/>
    <p:sldId id="709" r:id="rId15"/>
    <p:sldId id="748" r:id="rId16"/>
    <p:sldId id="844" r:id="rId17"/>
    <p:sldId id="845" r:id="rId18"/>
    <p:sldId id="846" r:id="rId19"/>
    <p:sldId id="847" r:id="rId20"/>
    <p:sldId id="848" r:id="rId21"/>
    <p:sldId id="849" r:id="rId22"/>
    <p:sldId id="738" r:id="rId23"/>
    <p:sldId id="855" r:id="rId24"/>
    <p:sldId id="857" r:id="rId25"/>
    <p:sldId id="858" r:id="rId26"/>
    <p:sldId id="8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5000" autoAdjust="0"/>
  </p:normalViewPr>
  <p:slideViewPr>
    <p:cSldViewPr>
      <p:cViewPr varScale="1">
        <p:scale>
          <a:sx n="69" d="100"/>
          <a:sy n="69" d="100"/>
        </p:scale>
        <p:origin x="11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352A6-F472-49D8-AC41-BC62A99FA627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E7D1F-48CC-45B1-A1ED-BC8E6B781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>
            <a:extLst>
              <a:ext uri="{FF2B5EF4-FFF2-40B4-BE49-F238E27FC236}">
                <a16:creationId xmlns:a16="http://schemas.microsoft.com/office/drawing/2014/main" id="{D60C7734-86F9-4042-9B1D-579E2F4B9F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EDB328B3-DA90-4FD7-A4C6-2E54C2DAF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>
            <a:extLst>
              <a:ext uri="{FF2B5EF4-FFF2-40B4-BE49-F238E27FC236}">
                <a16:creationId xmlns:a16="http://schemas.microsoft.com/office/drawing/2014/main" id="{9E19D409-1C42-42F0-83FF-E0BEF374B2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>
            <a:extLst>
              <a:ext uri="{FF2B5EF4-FFF2-40B4-BE49-F238E27FC236}">
                <a16:creationId xmlns:a16="http://schemas.microsoft.com/office/drawing/2014/main" id="{74701736-23FD-42D4-8297-AAC166211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>
            <a:extLst>
              <a:ext uri="{FF2B5EF4-FFF2-40B4-BE49-F238E27FC236}">
                <a16:creationId xmlns:a16="http://schemas.microsoft.com/office/drawing/2014/main" id="{E23B28DC-F20E-4AD3-9842-27A937D11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90E297D7-659F-456B-9F12-05B871393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>
            <a:extLst>
              <a:ext uri="{FF2B5EF4-FFF2-40B4-BE49-F238E27FC236}">
                <a16:creationId xmlns:a16="http://schemas.microsoft.com/office/drawing/2014/main" id="{800FA8EF-E83F-4BD2-94A0-21B454089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>
            <a:extLst>
              <a:ext uri="{FF2B5EF4-FFF2-40B4-BE49-F238E27FC236}">
                <a16:creationId xmlns:a16="http://schemas.microsoft.com/office/drawing/2014/main" id="{9BF7EA05-8F05-4B10-8C74-1E119078D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>
            <a:extLst>
              <a:ext uri="{FF2B5EF4-FFF2-40B4-BE49-F238E27FC236}">
                <a16:creationId xmlns:a16="http://schemas.microsoft.com/office/drawing/2014/main" id="{EC7B81C7-A465-47A2-B75F-BC580FD60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5" name="Rectangle 3">
            <a:extLst>
              <a:ext uri="{FF2B5EF4-FFF2-40B4-BE49-F238E27FC236}">
                <a16:creationId xmlns:a16="http://schemas.microsoft.com/office/drawing/2014/main" id="{4D48A247-1C09-43AB-93CD-2CDB9D198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>
            <a:extLst>
              <a:ext uri="{FF2B5EF4-FFF2-40B4-BE49-F238E27FC236}">
                <a16:creationId xmlns:a16="http://schemas.microsoft.com/office/drawing/2014/main" id="{0F0C0C43-A39B-407A-BBF0-E193153FB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BACB678F-9A57-429A-B8BE-52D59A666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>
            <a:extLst>
              <a:ext uri="{FF2B5EF4-FFF2-40B4-BE49-F238E27FC236}">
                <a16:creationId xmlns:a16="http://schemas.microsoft.com/office/drawing/2014/main" id="{D3197220-D89B-4212-BF98-150B5B6D5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>
            <a:extLst>
              <a:ext uri="{FF2B5EF4-FFF2-40B4-BE49-F238E27FC236}">
                <a16:creationId xmlns:a16="http://schemas.microsoft.com/office/drawing/2014/main" id="{2A873F18-87F7-4A28-8890-7A2DCCD34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>
            <a:extLst>
              <a:ext uri="{FF2B5EF4-FFF2-40B4-BE49-F238E27FC236}">
                <a16:creationId xmlns:a16="http://schemas.microsoft.com/office/drawing/2014/main" id="{CD9ACE38-DD4D-4BE2-BFF2-313864846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>
            <a:extLst>
              <a:ext uri="{FF2B5EF4-FFF2-40B4-BE49-F238E27FC236}">
                <a16:creationId xmlns:a16="http://schemas.microsoft.com/office/drawing/2014/main" id="{EF8F020D-E064-4B44-9B2D-092032685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>
            <a:extLst>
              <a:ext uri="{FF2B5EF4-FFF2-40B4-BE49-F238E27FC236}">
                <a16:creationId xmlns:a16="http://schemas.microsoft.com/office/drawing/2014/main" id="{88B5EAD8-0919-4876-8F46-A6D817138A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>
            <a:extLst>
              <a:ext uri="{FF2B5EF4-FFF2-40B4-BE49-F238E27FC236}">
                <a16:creationId xmlns:a16="http://schemas.microsoft.com/office/drawing/2014/main" id="{A7CFA83C-7591-4CB7-8811-B9EBE8181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>
            <a:extLst>
              <a:ext uri="{FF2B5EF4-FFF2-40B4-BE49-F238E27FC236}">
                <a16:creationId xmlns:a16="http://schemas.microsoft.com/office/drawing/2014/main" id="{AA11C238-2C2A-4ACE-9E59-79B8D9B36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>
            <a:extLst>
              <a:ext uri="{FF2B5EF4-FFF2-40B4-BE49-F238E27FC236}">
                <a16:creationId xmlns:a16="http://schemas.microsoft.com/office/drawing/2014/main" id="{B4722985-9C35-4325-B6EF-2DF4CB4C7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>
            <a:extLst>
              <a:ext uri="{FF2B5EF4-FFF2-40B4-BE49-F238E27FC236}">
                <a16:creationId xmlns:a16="http://schemas.microsoft.com/office/drawing/2014/main" id="{3964B821-5F92-4314-AB7B-54B0060CEC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>
            <a:extLst>
              <a:ext uri="{FF2B5EF4-FFF2-40B4-BE49-F238E27FC236}">
                <a16:creationId xmlns:a16="http://schemas.microsoft.com/office/drawing/2014/main" id="{48A7C01F-52AD-4057-BC15-0FAA16F15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>
            <a:extLst>
              <a:ext uri="{FF2B5EF4-FFF2-40B4-BE49-F238E27FC236}">
                <a16:creationId xmlns:a16="http://schemas.microsoft.com/office/drawing/2014/main" id="{7121B920-55B4-40B8-9D10-A4932DB86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A3356254-ECAE-4E2F-8C4D-5887F772D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>
            <a:extLst>
              <a:ext uri="{FF2B5EF4-FFF2-40B4-BE49-F238E27FC236}">
                <a16:creationId xmlns:a16="http://schemas.microsoft.com/office/drawing/2014/main" id="{65F8BE81-1984-4939-89BF-1F6814BBC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>
            <a:extLst>
              <a:ext uri="{FF2B5EF4-FFF2-40B4-BE49-F238E27FC236}">
                <a16:creationId xmlns:a16="http://schemas.microsoft.com/office/drawing/2014/main" id="{E49CA21C-BF8B-4676-9FC7-DC4869FC3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>
            <a:extLst>
              <a:ext uri="{FF2B5EF4-FFF2-40B4-BE49-F238E27FC236}">
                <a16:creationId xmlns:a16="http://schemas.microsoft.com/office/drawing/2014/main" id="{C54A9365-4086-4F92-BD2B-03D166AFD6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3">
            <a:extLst>
              <a:ext uri="{FF2B5EF4-FFF2-40B4-BE49-F238E27FC236}">
                <a16:creationId xmlns:a16="http://schemas.microsoft.com/office/drawing/2014/main" id="{0AF3A8CC-4199-47A8-B5C6-C63BD27BD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>
            <a:extLst>
              <a:ext uri="{FF2B5EF4-FFF2-40B4-BE49-F238E27FC236}">
                <a16:creationId xmlns:a16="http://schemas.microsoft.com/office/drawing/2014/main" id="{F852AE7F-428D-47EC-8170-20EE6869E7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>
            <a:extLst>
              <a:ext uri="{FF2B5EF4-FFF2-40B4-BE49-F238E27FC236}">
                <a16:creationId xmlns:a16="http://schemas.microsoft.com/office/drawing/2014/main" id="{7882A0E0-154C-406A-B900-4DE6DCFC9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>
            <a:extLst>
              <a:ext uri="{FF2B5EF4-FFF2-40B4-BE49-F238E27FC236}">
                <a16:creationId xmlns:a16="http://schemas.microsoft.com/office/drawing/2014/main" id="{B604DA46-625E-4D9F-98D8-2BABAF44C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>
            <a:extLst>
              <a:ext uri="{FF2B5EF4-FFF2-40B4-BE49-F238E27FC236}">
                <a16:creationId xmlns:a16="http://schemas.microsoft.com/office/drawing/2014/main" id="{5BCED576-B8DC-4F3D-9CC5-5A4ABAE56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>
            <a:extLst>
              <a:ext uri="{FF2B5EF4-FFF2-40B4-BE49-F238E27FC236}">
                <a16:creationId xmlns:a16="http://schemas.microsoft.com/office/drawing/2014/main" id="{F7234A68-2ECA-41C9-8D70-5BCA82019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>
            <a:extLst>
              <a:ext uri="{FF2B5EF4-FFF2-40B4-BE49-F238E27FC236}">
                <a16:creationId xmlns:a16="http://schemas.microsoft.com/office/drawing/2014/main" id="{710DFB3B-5E4B-4131-8E9F-21F157665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>
            <a:extLst>
              <a:ext uri="{FF2B5EF4-FFF2-40B4-BE49-F238E27FC236}">
                <a16:creationId xmlns:a16="http://schemas.microsoft.com/office/drawing/2014/main" id="{AEC43A66-4FFD-4677-A35E-8760FC218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E3B8B9C0-C055-4096-9A43-BD05248D3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>
            <a:extLst>
              <a:ext uri="{FF2B5EF4-FFF2-40B4-BE49-F238E27FC236}">
                <a16:creationId xmlns:a16="http://schemas.microsoft.com/office/drawing/2014/main" id="{D9914C05-016B-4900-AC18-C9EBCD1D8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EAC877BC-E403-40D6-BBC5-230B528A1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>
            <a:extLst>
              <a:ext uri="{FF2B5EF4-FFF2-40B4-BE49-F238E27FC236}">
                <a16:creationId xmlns:a16="http://schemas.microsoft.com/office/drawing/2014/main" id="{9E49B8F0-5D83-44F4-8164-54900B8AE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242A63A2-248C-4212-A8D9-D8B3DF5A1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>
            <a:extLst>
              <a:ext uri="{FF2B5EF4-FFF2-40B4-BE49-F238E27FC236}">
                <a16:creationId xmlns:a16="http://schemas.microsoft.com/office/drawing/2014/main" id="{67A85758-C3D9-4A28-B6D5-8E53A62CC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B46E603A-760C-4C6A-A090-1E2269A58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>
            <a:extLst>
              <a:ext uri="{FF2B5EF4-FFF2-40B4-BE49-F238E27FC236}">
                <a16:creationId xmlns:a16="http://schemas.microsoft.com/office/drawing/2014/main" id="{DDCF2B33-3D2A-4A49-87B8-50830A583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1EC6447C-9BAD-40E3-8854-4D6BFACA3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>
            <a:extLst>
              <a:ext uri="{FF2B5EF4-FFF2-40B4-BE49-F238E27FC236}">
                <a16:creationId xmlns:a16="http://schemas.microsoft.com/office/drawing/2014/main" id="{7179CE36-9335-47BD-8B0E-F35FA0240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EDCC1DCA-89A6-4571-B6FF-A110B31E0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>
            <a:extLst>
              <a:ext uri="{FF2B5EF4-FFF2-40B4-BE49-F238E27FC236}">
                <a16:creationId xmlns:a16="http://schemas.microsoft.com/office/drawing/2014/main" id="{5A3F8ED9-0CAB-48C2-BCE0-22EC3EFC2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576A0AAE-7581-4EA7-A5E3-3B6762A83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>
            <a:extLst>
              <a:ext uri="{FF2B5EF4-FFF2-40B4-BE49-F238E27FC236}">
                <a16:creationId xmlns:a16="http://schemas.microsoft.com/office/drawing/2014/main" id="{AF7F945F-D73B-413B-9CFE-FA49D235C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58AE355F-1CE3-4BCF-9C62-E191E780D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12-Oct-21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12-Oct-21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12-Oct-21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12-Oct-21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12-Oct-21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12-Oct-21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12-Oct-21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12-Oct-21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12-Oct-21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12-Oct-21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12-Oct-21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96E9AE-60FC-4E46-BD1A-B060946B5DA5}" type="datetimeFigureOut">
              <a:rPr lang="en-US" smtClean="0"/>
              <a:pPr/>
              <a:t>12-Oct-21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51870"/>
            <a:ext cx="6400800" cy="1600200"/>
          </a:xfrm>
        </p:spPr>
        <p:txBody>
          <a:bodyPr/>
          <a:lstStyle/>
          <a:p>
            <a:r>
              <a:rPr lang="en-IN" dirty="0"/>
              <a:t>Ajay Kumar Bansal</a:t>
            </a:r>
          </a:p>
          <a:p>
            <a:r>
              <a:rPr lang="en-IN" dirty="0"/>
              <a:t>School of Computer Applications</a:t>
            </a:r>
          </a:p>
          <a:p>
            <a:r>
              <a:rPr lang="en-IN" dirty="0"/>
              <a:t>Lovely Professional University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5930"/>
            <a:ext cx="9144000" cy="177905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CAP275: Data Communication and Networking</a:t>
            </a:r>
            <a:br>
              <a:rPr lang="en-IN" dirty="0"/>
            </a:br>
            <a:r>
              <a:rPr lang="en-IN" sz="3600" dirty="0"/>
              <a:t>Unit-2: Physical Layer – Modulation and Multiplexing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>
            <a:extLst>
              <a:ext uri="{FF2B5EF4-FFF2-40B4-BE49-F238E27FC236}">
                <a16:creationId xmlns:a16="http://schemas.microsoft.com/office/drawing/2014/main" id="{B85F5EF9-B2C1-40ED-B488-D11C57074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90500"/>
            <a:ext cx="8640960" cy="8622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solidFill>
                  <a:schemeClr val="tx1"/>
                </a:solidFill>
              </a:rPr>
              <a:t>Phase Shift Keyeing</a:t>
            </a:r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401DE1CC-40EB-415C-9648-8CA692E59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052736"/>
            <a:ext cx="8712968" cy="25202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dirty="0"/>
              <a:t>We vary the phase shift of the carrier signal to represent digital data.</a:t>
            </a:r>
          </a:p>
          <a:p>
            <a:pPr algn="just"/>
            <a:r>
              <a:rPr lang="en-US" altLang="en-US" dirty="0"/>
              <a:t>The bandwidth requirement, B is: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B = (1+d)</a:t>
            </a:r>
            <a:r>
              <a:rPr lang="en-US" altLang="en-US" dirty="0" err="1"/>
              <a:t>xS</a:t>
            </a:r>
            <a:endParaRPr lang="en-US" altLang="en-US" dirty="0"/>
          </a:p>
          <a:p>
            <a:pPr algn="just"/>
            <a:r>
              <a:rPr lang="en-US" altLang="en-US" dirty="0"/>
              <a:t>PSK is much more robust than ASK as it is not that vulnerable to noise, which changes amplitude of the signal.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3907FD6-F0B5-453F-ADDC-F4250617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6" y="4005064"/>
            <a:ext cx="8629650" cy="231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Line 2">
            <a:extLst>
              <a:ext uri="{FF2B5EF4-FFF2-40B4-BE49-F238E27FC236}">
                <a16:creationId xmlns:a16="http://schemas.microsoft.com/office/drawing/2014/main" id="{FD3CDFA7-0C34-40C4-B4F6-598449D34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7939" name="Line 3">
            <a:extLst>
              <a:ext uri="{FF2B5EF4-FFF2-40B4-BE49-F238E27FC236}">
                <a16:creationId xmlns:a16="http://schemas.microsoft.com/office/drawing/2014/main" id="{C7961F93-1B0D-4F93-8FE1-2C2E517F6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7940" name="Text Box 4">
            <a:extLst>
              <a:ext uri="{FF2B5EF4-FFF2-40B4-BE49-F238E27FC236}">
                <a16:creationId xmlns:a16="http://schemas.microsoft.com/office/drawing/2014/main" id="{1D4C3D2D-7702-4709-8EAE-9911F7AA2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148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5.10  </a:t>
            </a:r>
            <a:r>
              <a:rPr lang="en-US" altLang="en-US" sz="2000" i="1" dirty="0">
                <a:latin typeface="Times New Roman" panose="02020603050405020304" pitchFamily="18" charset="0"/>
              </a:rPr>
              <a:t>Implementation of PSK</a:t>
            </a:r>
          </a:p>
        </p:txBody>
      </p:sp>
      <p:sp>
        <p:nvSpPr>
          <p:cNvPr id="807941" name="Line 5">
            <a:extLst>
              <a:ext uri="{FF2B5EF4-FFF2-40B4-BE49-F238E27FC236}">
                <a16:creationId xmlns:a16="http://schemas.microsoft.com/office/drawing/2014/main" id="{A756FC94-9D8F-4061-9A1A-1517ACD35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7943" name="Picture 7">
            <a:extLst>
              <a:ext uri="{FF2B5EF4-FFF2-40B4-BE49-F238E27FC236}">
                <a16:creationId xmlns:a16="http://schemas.microsoft.com/office/drawing/2014/main" id="{30C994A5-DC6D-435F-8C8B-C26E489DA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2463800"/>
            <a:ext cx="8080375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>
            <a:extLst>
              <a:ext uri="{FF2B5EF4-FFF2-40B4-BE49-F238E27FC236}">
                <a16:creationId xmlns:a16="http://schemas.microsoft.com/office/drawing/2014/main" id="{AF7C9510-D0E8-4EC8-895E-6776F8746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7528" y="548680"/>
            <a:ext cx="8496944" cy="8622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b="1" dirty="0">
                <a:solidFill>
                  <a:schemeClr val="tx1"/>
                </a:solidFill>
              </a:rPr>
              <a:t>Quadrature PSK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42477EBB-3C7A-400E-AE88-C8DA0264C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700808"/>
            <a:ext cx="8640960" cy="36724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sz="2800" dirty="0"/>
              <a:t>To increase the bit rate, we can code 2 or more bits onto one signal element.</a:t>
            </a:r>
          </a:p>
          <a:p>
            <a:pPr algn="just"/>
            <a:r>
              <a:rPr lang="en-US" altLang="en-US" sz="2800" dirty="0"/>
              <a:t>In QPSK, we parallelize the bit stream so that every two incoming bits are split up and PSK a carrier frequency. One carrier frequency is phase shifted 90</a:t>
            </a:r>
            <a:r>
              <a:rPr lang="en-US" altLang="en-US" sz="2800" baseline="30000" dirty="0"/>
              <a:t>o</a:t>
            </a:r>
            <a:r>
              <a:rPr lang="en-US" altLang="en-US" sz="2800" dirty="0"/>
              <a:t> from the other - in quadrature.</a:t>
            </a:r>
          </a:p>
          <a:p>
            <a:pPr algn="just"/>
            <a:r>
              <a:rPr lang="en-US" altLang="en-US" sz="2800" dirty="0"/>
              <a:t>The two </a:t>
            </a:r>
            <a:r>
              <a:rPr lang="en-US" altLang="en-US" sz="2800" dirty="0" err="1"/>
              <a:t>PSKed</a:t>
            </a:r>
            <a:r>
              <a:rPr lang="en-US" altLang="en-US" sz="2800" dirty="0"/>
              <a:t> signals are then added to produce one of 4 signal elements. L = 4 here.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Line 2">
            <a:extLst>
              <a:ext uri="{FF2B5EF4-FFF2-40B4-BE49-F238E27FC236}">
                <a16:creationId xmlns:a16="http://schemas.microsoft.com/office/drawing/2014/main" id="{091F8B02-43BC-4E0F-A896-CCDA0CE18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8963" name="Line 3">
            <a:extLst>
              <a:ext uri="{FF2B5EF4-FFF2-40B4-BE49-F238E27FC236}">
                <a16:creationId xmlns:a16="http://schemas.microsoft.com/office/drawing/2014/main" id="{59FB3079-2F02-49E8-8144-89B476992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8964" name="Text Box 4">
            <a:extLst>
              <a:ext uri="{FF2B5EF4-FFF2-40B4-BE49-F238E27FC236}">
                <a16:creationId xmlns:a16="http://schemas.microsoft.com/office/drawing/2014/main" id="{E171F7E4-4EDB-46D9-A400-25F0543C1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238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>
                <a:latin typeface="Times New Roman" panose="02020603050405020304" pitchFamily="18" charset="0"/>
              </a:rPr>
              <a:t>QPSK and its implementation</a:t>
            </a:r>
          </a:p>
        </p:txBody>
      </p:sp>
      <p:sp>
        <p:nvSpPr>
          <p:cNvPr id="808965" name="Line 5">
            <a:extLst>
              <a:ext uri="{FF2B5EF4-FFF2-40B4-BE49-F238E27FC236}">
                <a16:creationId xmlns:a16="http://schemas.microsoft.com/office/drawing/2014/main" id="{D815DFBE-152F-45A2-B7B0-26EE7A034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8967" name="Picture 7">
            <a:extLst>
              <a:ext uri="{FF2B5EF4-FFF2-40B4-BE49-F238E27FC236}">
                <a16:creationId xmlns:a16="http://schemas.microsoft.com/office/drawing/2014/main" id="{7BB8F05D-6995-463C-A474-1F276ED6B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1143000"/>
            <a:ext cx="7258050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C449BAA3-51DC-4424-87BC-D048AEB15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5.</a:t>
            </a:r>
            <a:fld id="{B69A25AB-37D4-4FC0-BD0E-B8F67BC44CB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20226" name="Rectangle 2">
            <a:extLst>
              <a:ext uri="{FF2B5EF4-FFF2-40B4-BE49-F238E27FC236}">
                <a16:creationId xmlns:a16="http://schemas.microsoft.com/office/drawing/2014/main" id="{CF905323-12BE-46FD-A4B8-7F00DD1B48A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227" name="Rectangle 3">
            <a:extLst>
              <a:ext uri="{FF2B5EF4-FFF2-40B4-BE49-F238E27FC236}">
                <a16:creationId xmlns:a16="http://schemas.microsoft.com/office/drawing/2014/main" id="{ECD77B41-C6F2-42F7-827A-63B9D58F05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228" name="Rectangle 4">
            <a:extLst>
              <a:ext uri="{FF2B5EF4-FFF2-40B4-BE49-F238E27FC236}">
                <a16:creationId xmlns:a16="http://schemas.microsoft.com/office/drawing/2014/main" id="{D03E840A-AAA2-4130-8A0D-8FB0D48E83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229" name="Rectangle 5">
            <a:extLst>
              <a:ext uri="{FF2B5EF4-FFF2-40B4-BE49-F238E27FC236}">
                <a16:creationId xmlns:a16="http://schemas.microsoft.com/office/drawing/2014/main" id="{38DF07DF-5550-4321-B2FE-B5BCCDFE7F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230" name="Rectangle 6">
            <a:extLst>
              <a:ext uri="{FF2B5EF4-FFF2-40B4-BE49-F238E27FC236}">
                <a16:creationId xmlns:a16="http://schemas.microsoft.com/office/drawing/2014/main" id="{45ABED66-E8E9-43FD-B425-753CC8005A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231" name="Rectangle 7">
            <a:extLst>
              <a:ext uri="{FF2B5EF4-FFF2-40B4-BE49-F238E27FC236}">
                <a16:creationId xmlns:a16="http://schemas.microsoft.com/office/drawing/2014/main" id="{E83B071E-31E0-4515-B6F5-13A83C15A4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232" name="Rectangle 8">
            <a:extLst>
              <a:ext uri="{FF2B5EF4-FFF2-40B4-BE49-F238E27FC236}">
                <a16:creationId xmlns:a16="http://schemas.microsoft.com/office/drawing/2014/main" id="{9274EB10-CAED-468B-809A-D375D4F5D3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0233" name="Line 9">
            <a:extLst>
              <a:ext uri="{FF2B5EF4-FFF2-40B4-BE49-F238E27FC236}">
                <a16:creationId xmlns:a16="http://schemas.microsoft.com/office/drawing/2014/main" id="{FC385CD1-E7E9-4CBD-8491-D78F39345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234" name="Line 10">
            <a:extLst>
              <a:ext uri="{FF2B5EF4-FFF2-40B4-BE49-F238E27FC236}">
                <a16:creationId xmlns:a16="http://schemas.microsoft.com/office/drawing/2014/main" id="{72F066FF-8492-414F-A57F-1485AF1D7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365104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235" name="Rectangle 11">
            <a:extLst>
              <a:ext uri="{FF2B5EF4-FFF2-40B4-BE49-F238E27FC236}">
                <a16:creationId xmlns:a16="http://schemas.microsoft.com/office/drawing/2014/main" id="{DA9D689F-8D78-4B95-BDF6-9EEEF8766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68960"/>
            <a:ext cx="8115300" cy="1200329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/>
              <a:t>Quadrature amplitude modulation is a combination of ASK and PSK.</a:t>
            </a:r>
          </a:p>
        </p:txBody>
      </p:sp>
      <p:grpSp>
        <p:nvGrpSpPr>
          <p:cNvPr id="820239" name="Group 15">
            <a:extLst>
              <a:ext uri="{FF2B5EF4-FFF2-40B4-BE49-F238E27FC236}">
                <a16:creationId xmlns:a16="http://schemas.microsoft.com/office/drawing/2014/main" id="{23B6C6F8-6282-4C7A-AB2B-5BE31AA8CFB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1143000" cy="566738"/>
            <a:chOff x="1200" y="1248"/>
            <a:chExt cx="720" cy="357"/>
          </a:xfrm>
        </p:grpSpPr>
        <p:pic>
          <p:nvPicPr>
            <p:cNvPr id="820240" name="Picture 16">
              <a:extLst>
                <a:ext uri="{FF2B5EF4-FFF2-40B4-BE49-F238E27FC236}">
                  <a16:creationId xmlns:a16="http://schemas.microsoft.com/office/drawing/2014/main" id="{13B68E16-E6FC-4591-8E57-554F8FF7A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241" name="Text Box 17">
              <a:extLst>
                <a:ext uri="{FF2B5EF4-FFF2-40B4-BE49-F238E27FC236}">
                  <a16:creationId xmlns:a16="http://schemas.microsoft.com/office/drawing/2014/main" id="{4883417C-4905-43AE-8775-0A170DC29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1026">
            <a:extLst>
              <a:ext uri="{FF2B5EF4-FFF2-40B4-BE49-F238E27FC236}">
                <a16:creationId xmlns:a16="http://schemas.microsoft.com/office/drawing/2014/main" id="{3753F03A-87C7-4E49-BC27-670872E60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24675" name="Text Box 1027">
            <a:extLst>
              <a:ext uri="{FF2B5EF4-FFF2-40B4-BE49-F238E27FC236}">
                <a16:creationId xmlns:a16="http://schemas.microsoft.com/office/drawing/2014/main" id="{B2D3E45E-0EB5-4DD6-9BB9-F423A49F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6632"/>
            <a:ext cx="6019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MULTIPLEXING</a:t>
            </a:r>
          </a:p>
        </p:txBody>
      </p:sp>
      <p:sp>
        <p:nvSpPr>
          <p:cNvPr id="924676" name="Text Box 1028">
            <a:extLst>
              <a:ext uri="{FF2B5EF4-FFF2-40B4-BE49-F238E27FC236}">
                <a16:creationId xmlns:a16="http://schemas.microsoft.com/office/drawing/2014/main" id="{D0189A63-A9DF-4046-AAB9-191AAB7C6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4677" name="Rectangle 1029">
            <a:extLst>
              <a:ext uri="{FF2B5EF4-FFF2-40B4-BE49-F238E27FC236}">
                <a16:creationId xmlns:a16="http://schemas.microsoft.com/office/drawing/2014/main" id="{25AAA197-5F16-4B32-B962-F68A7E2EA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" y="1258359"/>
            <a:ext cx="879684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Whenever the bandwidth of a medium linking two devices is greater than the bandwidth needs of the devices, the link can be shared. 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Multiplexing is the set of techniques that allows the (simultaneous) transmission of multiple signals across a single data link. 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As data and telecommunications use increases, so does traffic.</a:t>
            </a:r>
          </a:p>
        </p:txBody>
      </p:sp>
      <p:sp>
        <p:nvSpPr>
          <p:cNvPr id="924678" name="Rectangle 1030">
            <a:extLst>
              <a:ext uri="{FF2B5EF4-FFF2-40B4-BE49-F238E27FC236}">
                <a16:creationId xmlns:a16="http://schemas.microsoft.com/office/drawing/2014/main" id="{A9FDA6FC-054E-4BEC-B6A7-F7BC8509A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538662"/>
            <a:ext cx="670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Frequency-Division Multiplexing</a:t>
            </a:r>
            <a:endParaRPr lang="fr-FR" altLang="en-US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Char char="q"/>
            </a:pPr>
            <a:r>
              <a:rPr lang="fr-FR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Wavelength</a:t>
            </a:r>
            <a:r>
              <a:rPr lang="fr-FR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-Division </a:t>
            </a:r>
            <a:r>
              <a:rPr lang="fr-FR" altLang="en-US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Multiplexing</a:t>
            </a:r>
            <a:endParaRPr lang="fr-FR" altLang="en-US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Char char="q"/>
            </a:pPr>
            <a:r>
              <a:rPr lang="fr-FR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Time-Division </a:t>
            </a:r>
            <a:r>
              <a:rPr lang="fr-FR" altLang="en-US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Multiplexing</a:t>
            </a:r>
            <a:endParaRPr lang="fr-FR" altLang="en-US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Line 2">
            <a:extLst>
              <a:ext uri="{FF2B5EF4-FFF2-40B4-BE49-F238E27FC236}">
                <a16:creationId xmlns:a16="http://schemas.microsoft.com/office/drawing/2014/main" id="{3250AED8-CF01-4352-963A-7EEF84FBD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723" name="Line 3">
            <a:extLst>
              <a:ext uri="{FF2B5EF4-FFF2-40B4-BE49-F238E27FC236}">
                <a16:creationId xmlns:a16="http://schemas.microsoft.com/office/drawing/2014/main" id="{DCAE16E4-6E7A-4533-8909-B9CBA63A2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724" name="Text Box 4">
            <a:extLst>
              <a:ext uri="{FF2B5EF4-FFF2-40B4-BE49-F238E27FC236}">
                <a16:creationId xmlns:a16="http://schemas.microsoft.com/office/drawing/2014/main" id="{DB140680-7825-4872-9395-954E5DBC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1566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>
                <a:latin typeface="Times New Roman" panose="02020603050405020304" pitchFamily="18" charset="0"/>
              </a:rPr>
              <a:t>Dividing a link into channels</a:t>
            </a:r>
          </a:p>
        </p:txBody>
      </p:sp>
      <p:sp>
        <p:nvSpPr>
          <p:cNvPr id="798725" name="Line 5">
            <a:extLst>
              <a:ext uri="{FF2B5EF4-FFF2-40B4-BE49-F238E27FC236}">
                <a16:creationId xmlns:a16="http://schemas.microsoft.com/office/drawing/2014/main" id="{5180BE6B-3F8A-4FC6-AF19-9C37EEFDB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798726" name="Picture 6">
            <a:extLst>
              <a:ext uri="{FF2B5EF4-FFF2-40B4-BE49-F238E27FC236}">
                <a16:creationId xmlns:a16="http://schemas.microsoft.com/office/drawing/2014/main" id="{2DCC7F1A-3A42-42AF-BE86-28AC24AC1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87625"/>
            <a:ext cx="8464550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Line 2">
            <a:extLst>
              <a:ext uri="{FF2B5EF4-FFF2-40B4-BE49-F238E27FC236}">
                <a16:creationId xmlns:a16="http://schemas.microsoft.com/office/drawing/2014/main" id="{09174338-0D71-4CB6-91EC-0F42D110F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47" name="Line 3">
            <a:extLst>
              <a:ext uri="{FF2B5EF4-FFF2-40B4-BE49-F238E27FC236}">
                <a16:creationId xmlns:a16="http://schemas.microsoft.com/office/drawing/2014/main" id="{A8781C7B-D0CA-4FA2-B092-0E69466FE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48" name="Text Box 4">
            <a:extLst>
              <a:ext uri="{FF2B5EF4-FFF2-40B4-BE49-F238E27FC236}">
                <a16:creationId xmlns:a16="http://schemas.microsoft.com/office/drawing/2014/main" id="{2D449548-36D4-4F96-9EE2-9CC5699D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914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>
                <a:latin typeface="Times New Roman" panose="02020603050405020304" pitchFamily="18" charset="0"/>
              </a:rPr>
              <a:t>Categories of multiplexing</a:t>
            </a:r>
          </a:p>
        </p:txBody>
      </p:sp>
      <p:sp>
        <p:nvSpPr>
          <p:cNvPr id="799749" name="Line 5">
            <a:extLst>
              <a:ext uri="{FF2B5EF4-FFF2-40B4-BE49-F238E27FC236}">
                <a16:creationId xmlns:a16="http://schemas.microsoft.com/office/drawing/2014/main" id="{4C476B53-F9DA-46C2-BB53-33CB3132E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799751" name="Picture 7">
            <a:extLst>
              <a:ext uri="{FF2B5EF4-FFF2-40B4-BE49-F238E27FC236}">
                <a16:creationId xmlns:a16="http://schemas.microsoft.com/office/drawing/2014/main" id="{B970BB33-C7F9-434E-8670-50CB4F9D6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390775"/>
            <a:ext cx="83185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Line 2">
            <a:extLst>
              <a:ext uri="{FF2B5EF4-FFF2-40B4-BE49-F238E27FC236}">
                <a16:creationId xmlns:a16="http://schemas.microsoft.com/office/drawing/2014/main" id="{B91C208F-04CF-4890-B9DF-3332B6492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0771" name="Line 3">
            <a:extLst>
              <a:ext uri="{FF2B5EF4-FFF2-40B4-BE49-F238E27FC236}">
                <a16:creationId xmlns:a16="http://schemas.microsoft.com/office/drawing/2014/main" id="{A86C662B-E858-487F-A64A-09647DA6C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0772" name="Text Box 4">
            <a:extLst>
              <a:ext uri="{FF2B5EF4-FFF2-40B4-BE49-F238E27FC236}">
                <a16:creationId xmlns:a16="http://schemas.microsoft.com/office/drawing/2014/main" id="{BF982F17-19A0-4639-BAC1-9B2777F3D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93" y="609640"/>
            <a:ext cx="87628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dirty="0">
                <a:latin typeface="+mj-lt"/>
              </a:rPr>
              <a:t>Frequency-division multiplexing (FDM)</a:t>
            </a:r>
          </a:p>
        </p:txBody>
      </p:sp>
      <p:sp>
        <p:nvSpPr>
          <p:cNvPr id="800773" name="Line 5">
            <a:extLst>
              <a:ext uri="{FF2B5EF4-FFF2-40B4-BE49-F238E27FC236}">
                <a16:creationId xmlns:a16="http://schemas.microsoft.com/office/drawing/2014/main" id="{CA04B840-845D-44E9-870A-AB9FF5660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0774" name="Picture 6">
            <a:extLst>
              <a:ext uri="{FF2B5EF4-FFF2-40B4-BE49-F238E27FC236}">
                <a16:creationId xmlns:a16="http://schemas.microsoft.com/office/drawing/2014/main" id="{5CB40B2A-EB4A-420A-94D2-CE8D13AF2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" y="1783487"/>
            <a:ext cx="8793163" cy="22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B389D377-722F-428B-9404-A01F123A1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85955"/>
            <a:ext cx="7934325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Line 2">
            <a:extLst>
              <a:ext uri="{FF2B5EF4-FFF2-40B4-BE49-F238E27FC236}">
                <a16:creationId xmlns:a16="http://schemas.microsoft.com/office/drawing/2014/main" id="{E7E2B1E2-975E-4761-B6E3-D89AC2EB3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1795" name="Line 3">
            <a:extLst>
              <a:ext uri="{FF2B5EF4-FFF2-40B4-BE49-F238E27FC236}">
                <a16:creationId xmlns:a16="http://schemas.microsoft.com/office/drawing/2014/main" id="{2020ED82-5CA1-45C8-8910-A4395F6D8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1796" name="Text Box 4">
            <a:extLst>
              <a:ext uri="{FF2B5EF4-FFF2-40B4-BE49-F238E27FC236}">
                <a16:creationId xmlns:a16="http://schemas.microsoft.com/office/drawing/2014/main" id="{1178D42D-9BC4-4168-8606-554BEF4BB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29335"/>
            <a:ext cx="27331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latin typeface="+mj-lt"/>
              </a:rPr>
              <a:t>FDM Process</a:t>
            </a:r>
          </a:p>
        </p:txBody>
      </p:sp>
      <p:sp>
        <p:nvSpPr>
          <p:cNvPr id="801797" name="Line 5">
            <a:extLst>
              <a:ext uri="{FF2B5EF4-FFF2-40B4-BE49-F238E27FC236}">
                <a16:creationId xmlns:a16="http://schemas.microsoft.com/office/drawing/2014/main" id="{D2C8C793-ADF6-44D8-A032-D021EF892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1798" name="Picture 6">
            <a:extLst>
              <a:ext uri="{FF2B5EF4-FFF2-40B4-BE49-F238E27FC236}">
                <a16:creationId xmlns:a16="http://schemas.microsoft.com/office/drawing/2014/main" id="{FF2B97F1-EE13-4880-8993-C1B5C459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973263"/>
            <a:ext cx="8255000" cy="37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>
            <a:extLst>
              <a:ext uri="{FF2B5EF4-FFF2-40B4-BE49-F238E27FC236}">
                <a16:creationId xmlns:a16="http://schemas.microsoft.com/office/drawing/2014/main" id="{88DA4ED1-A930-4D67-B384-423961114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404664"/>
            <a:ext cx="8568952" cy="9361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solidFill>
                  <a:schemeClr val="tx1"/>
                </a:solidFill>
              </a:rPr>
              <a:t>Digital to Analog Conversion</a:t>
            </a:r>
          </a:p>
        </p:txBody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B656450C-FE3F-4FFE-BE4C-931A34FCF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9401" y="1123392"/>
            <a:ext cx="8568952" cy="46112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800" dirty="0"/>
              <a:t>Digital data needs to be carried on an analog signal.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A carrier signal (frequency f</a:t>
            </a:r>
            <a:r>
              <a:rPr lang="en-US" altLang="en-US" sz="2800" baseline="-25000" dirty="0"/>
              <a:t>c</a:t>
            </a:r>
            <a:r>
              <a:rPr lang="en-US" altLang="en-US" sz="2800" dirty="0"/>
              <a:t>) performs the function of transporting the digital data in an analog waveform.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The analog carrier signal is manipulated to uniquely identify the digital data being carried.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B9E186E5-BD9B-40F7-AE67-0B20F0285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8" y="3450168"/>
            <a:ext cx="8885238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Line 2">
            <a:extLst>
              <a:ext uri="{FF2B5EF4-FFF2-40B4-BE49-F238E27FC236}">
                <a16:creationId xmlns:a16="http://schemas.microsoft.com/office/drawing/2014/main" id="{2F75F62E-0D6B-4F32-9430-95CAE15DE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2819" name="Line 3">
            <a:extLst>
              <a:ext uri="{FF2B5EF4-FFF2-40B4-BE49-F238E27FC236}">
                <a16:creationId xmlns:a16="http://schemas.microsoft.com/office/drawing/2014/main" id="{ECA29EB5-F298-44AB-8617-AA3D3CF16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2820" name="Text Box 4">
            <a:extLst>
              <a:ext uri="{FF2B5EF4-FFF2-40B4-BE49-F238E27FC236}">
                <a16:creationId xmlns:a16="http://schemas.microsoft.com/office/drawing/2014/main" id="{4172219D-A649-4013-B904-0AB02C8E0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95094"/>
            <a:ext cx="40400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latin typeface="+mj-lt"/>
              </a:rPr>
              <a:t>FDM demultiplexing</a:t>
            </a:r>
          </a:p>
        </p:txBody>
      </p:sp>
      <p:sp>
        <p:nvSpPr>
          <p:cNvPr id="802821" name="Line 5">
            <a:extLst>
              <a:ext uri="{FF2B5EF4-FFF2-40B4-BE49-F238E27FC236}">
                <a16:creationId xmlns:a16="http://schemas.microsoft.com/office/drawing/2014/main" id="{2C71F578-9085-4329-B81C-CDE264715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2822" name="Picture 6">
            <a:extLst>
              <a:ext uri="{FF2B5EF4-FFF2-40B4-BE49-F238E27FC236}">
                <a16:creationId xmlns:a16="http://schemas.microsoft.com/office/drawing/2014/main" id="{B40E2DF1-1756-458F-B789-576421138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70075"/>
            <a:ext cx="85566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>
            <a:extLst>
              <a:ext uri="{FF2B5EF4-FFF2-40B4-BE49-F238E27FC236}">
                <a16:creationId xmlns:a16="http://schemas.microsoft.com/office/drawing/2014/main" id="{0DB4E59F-A2D9-4481-A65F-A0C690D1C0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EE1B0B8E-749E-4A62-86FF-5F1936E375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84" name="Rectangle 4">
            <a:extLst>
              <a:ext uri="{FF2B5EF4-FFF2-40B4-BE49-F238E27FC236}">
                <a16:creationId xmlns:a16="http://schemas.microsoft.com/office/drawing/2014/main" id="{5EA0392D-79D0-47C5-B19F-76EEBB5D1A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85" name="Rectangle 5">
            <a:extLst>
              <a:ext uri="{FF2B5EF4-FFF2-40B4-BE49-F238E27FC236}">
                <a16:creationId xmlns:a16="http://schemas.microsoft.com/office/drawing/2014/main" id="{2EEE3E29-C3A1-492A-AD79-D806419448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86" name="Rectangle 6">
            <a:extLst>
              <a:ext uri="{FF2B5EF4-FFF2-40B4-BE49-F238E27FC236}">
                <a16:creationId xmlns:a16="http://schemas.microsoft.com/office/drawing/2014/main" id="{77437BE8-8444-4418-81EA-CB714AD501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87" name="Rectangle 7">
            <a:extLst>
              <a:ext uri="{FF2B5EF4-FFF2-40B4-BE49-F238E27FC236}">
                <a16:creationId xmlns:a16="http://schemas.microsoft.com/office/drawing/2014/main" id="{BD697AD4-F213-4D36-A8DC-66FC8403B6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88" name="Rectangle 8">
            <a:extLst>
              <a:ext uri="{FF2B5EF4-FFF2-40B4-BE49-F238E27FC236}">
                <a16:creationId xmlns:a16="http://schemas.microsoft.com/office/drawing/2014/main" id="{783194D3-3CC8-4565-B003-125ACA63FA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90" name="Rectangle 10">
            <a:extLst>
              <a:ext uri="{FF2B5EF4-FFF2-40B4-BE49-F238E27FC236}">
                <a16:creationId xmlns:a16="http://schemas.microsoft.com/office/drawing/2014/main" id="{BBCA0586-AE65-4AC8-9605-DD0319821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4" y="530225"/>
            <a:ext cx="79279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800" dirty="0"/>
              <a:t>Assume that a voice channel occupies a bandwidth of 4 kHz. We need to combine three voice channels into a link with a bandwidth of 12 kHz, from 20 to 32 kHz. Show the configuration, using the frequency domain. Assume there are no guard bands.</a:t>
            </a:r>
          </a:p>
        </p:txBody>
      </p:sp>
      <p:sp>
        <p:nvSpPr>
          <p:cNvPr id="839691" name="Rectangle 11">
            <a:extLst>
              <a:ext uri="{FF2B5EF4-FFF2-40B4-BE49-F238E27FC236}">
                <a16:creationId xmlns:a16="http://schemas.microsoft.com/office/drawing/2014/main" id="{6CE701A2-FA1C-4882-B0C7-E2970442A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4" y="2996952"/>
            <a:ext cx="792797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Solution</a:t>
            </a:r>
          </a:p>
          <a:p>
            <a:pPr algn="just"/>
            <a:r>
              <a:rPr lang="en-US" altLang="en-US" sz="2800" dirty="0"/>
              <a:t>We shift (modulate) each of the three voice channels to a different bandwidth, as shown in Figure. We use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the 20 to 24 kHz bandwidth for the first channel,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the 24 to 28 kHz bandwidth for the second channel, and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the 28 to 32 kHz bandwidth for the third one. </a:t>
            </a:r>
          </a:p>
          <a:p>
            <a:pPr algn="just"/>
            <a:r>
              <a:rPr lang="en-US" altLang="en-US" sz="2800" dirty="0"/>
              <a:t>Then we combine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AA8FFD-91C6-46DC-A0A8-5B1FBE9D6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6.</a:t>
            </a:r>
            <a:fld id="{5A578723-225D-474C-9635-D74917F31B0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49922" name="Line 2">
            <a:extLst>
              <a:ext uri="{FF2B5EF4-FFF2-40B4-BE49-F238E27FC236}">
                <a16:creationId xmlns:a16="http://schemas.microsoft.com/office/drawing/2014/main" id="{10CD6E22-6BDC-4F59-900F-35A9CA38D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49923" name="Line 3">
            <a:extLst>
              <a:ext uri="{FF2B5EF4-FFF2-40B4-BE49-F238E27FC236}">
                <a16:creationId xmlns:a16="http://schemas.microsoft.com/office/drawing/2014/main" id="{5CD7C6D0-2232-4C88-9835-E6AF93FFE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49924" name="Text Box 4">
            <a:extLst>
              <a:ext uri="{FF2B5EF4-FFF2-40B4-BE49-F238E27FC236}">
                <a16:creationId xmlns:a16="http://schemas.microsoft.com/office/drawing/2014/main" id="{FC9137C7-6579-4FE7-945A-73E964300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296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6.6  </a:t>
            </a:r>
            <a:r>
              <a:rPr lang="en-US" altLang="en-US" sz="2000" i="1">
                <a:latin typeface="Times New Roman" panose="02020603050405020304" pitchFamily="18" charset="0"/>
              </a:rPr>
              <a:t>Example 6.1</a:t>
            </a:r>
          </a:p>
        </p:txBody>
      </p:sp>
      <p:sp>
        <p:nvSpPr>
          <p:cNvPr id="849925" name="Line 5">
            <a:extLst>
              <a:ext uri="{FF2B5EF4-FFF2-40B4-BE49-F238E27FC236}">
                <a16:creationId xmlns:a16="http://schemas.microsoft.com/office/drawing/2014/main" id="{9C2D18AB-F58E-41BE-8426-E351C784B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49926" name="Picture 6">
            <a:extLst>
              <a:ext uri="{FF2B5EF4-FFF2-40B4-BE49-F238E27FC236}">
                <a16:creationId xmlns:a16="http://schemas.microsoft.com/office/drawing/2014/main" id="{1793AFFC-84F6-46D4-90BE-E5F46891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98525"/>
            <a:ext cx="81534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16EBE4A-0462-4829-9BA7-E2528E11C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6.</a:t>
            </a:r>
            <a:fld id="{6451F6C1-06F0-461D-92A3-9FD4A39537E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07938" name="Line 2">
            <a:extLst>
              <a:ext uri="{FF2B5EF4-FFF2-40B4-BE49-F238E27FC236}">
                <a16:creationId xmlns:a16="http://schemas.microsoft.com/office/drawing/2014/main" id="{F84013AA-0D8D-4875-B626-C66D3FBE4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7939" name="Line 3">
            <a:extLst>
              <a:ext uri="{FF2B5EF4-FFF2-40B4-BE49-F238E27FC236}">
                <a16:creationId xmlns:a16="http://schemas.microsoft.com/office/drawing/2014/main" id="{D93C3685-FE42-4E14-AB82-63594C74C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7940" name="Text Box 4">
            <a:extLst>
              <a:ext uri="{FF2B5EF4-FFF2-40B4-BE49-F238E27FC236}">
                <a16:creationId xmlns:a16="http://schemas.microsoft.com/office/drawing/2014/main" id="{EB8D78EC-68DB-434C-80FF-255452D7D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20" y="632882"/>
            <a:ext cx="88569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latin typeface="+mj-lt"/>
              </a:rPr>
              <a:t>Wavelength-Division Multiplexing (WDM)</a:t>
            </a:r>
          </a:p>
        </p:txBody>
      </p:sp>
      <p:sp>
        <p:nvSpPr>
          <p:cNvPr id="807941" name="Line 5">
            <a:extLst>
              <a:ext uri="{FF2B5EF4-FFF2-40B4-BE49-F238E27FC236}">
                <a16:creationId xmlns:a16="http://schemas.microsoft.com/office/drawing/2014/main" id="{45801745-FC0A-43F4-B2C5-388792B41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7942" name="Picture 6">
            <a:extLst>
              <a:ext uri="{FF2B5EF4-FFF2-40B4-BE49-F238E27FC236}">
                <a16:creationId xmlns:a16="http://schemas.microsoft.com/office/drawing/2014/main" id="{CA052B21-4C72-412F-8969-921B4DA5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670175"/>
            <a:ext cx="80168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Line 2">
            <a:extLst>
              <a:ext uri="{FF2B5EF4-FFF2-40B4-BE49-F238E27FC236}">
                <a16:creationId xmlns:a16="http://schemas.microsoft.com/office/drawing/2014/main" id="{03FF6CAE-1AC6-4EAB-8610-C831A98BF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8963" name="Line 3">
            <a:extLst>
              <a:ext uri="{FF2B5EF4-FFF2-40B4-BE49-F238E27FC236}">
                <a16:creationId xmlns:a16="http://schemas.microsoft.com/office/drawing/2014/main" id="{BDEA86DD-F1BD-4162-AC0D-92C95ECA1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8964" name="Text Box 4">
            <a:extLst>
              <a:ext uri="{FF2B5EF4-FFF2-40B4-BE49-F238E27FC236}">
                <a16:creationId xmlns:a16="http://schemas.microsoft.com/office/drawing/2014/main" id="{0F6B86CC-0F73-446A-964B-FB67D748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98644"/>
            <a:ext cx="81579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+mj-lt"/>
              </a:rPr>
              <a:t>Prisms in wavelength-division multiplexing and demultiplexing</a:t>
            </a:r>
          </a:p>
        </p:txBody>
      </p:sp>
      <p:sp>
        <p:nvSpPr>
          <p:cNvPr id="808965" name="Line 5">
            <a:extLst>
              <a:ext uri="{FF2B5EF4-FFF2-40B4-BE49-F238E27FC236}">
                <a16:creationId xmlns:a16="http://schemas.microsoft.com/office/drawing/2014/main" id="{29EE93FE-48E5-426A-954B-C6EBF3BA3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8966" name="Picture 6">
            <a:extLst>
              <a:ext uri="{FF2B5EF4-FFF2-40B4-BE49-F238E27FC236}">
                <a16:creationId xmlns:a16="http://schemas.microsoft.com/office/drawing/2014/main" id="{0A016A14-AB55-4C58-A211-BEB4727E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40105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Line 2">
            <a:extLst>
              <a:ext uri="{FF2B5EF4-FFF2-40B4-BE49-F238E27FC236}">
                <a16:creationId xmlns:a16="http://schemas.microsoft.com/office/drawing/2014/main" id="{1D047000-D720-45AD-9248-18DDEA677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9987" name="Line 3">
            <a:extLst>
              <a:ext uri="{FF2B5EF4-FFF2-40B4-BE49-F238E27FC236}">
                <a16:creationId xmlns:a16="http://schemas.microsoft.com/office/drawing/2014/main" id="{F7A8CF73-D12A-48B7-8129-F6FC95C29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9988" name="Text Box 4">
            <a:extLst>
              <a:ext uri="{FF2B5EF4-FFF2-40B4-BE49-F238E27FC236}">
                <a16:creationId xmlns:a16="http://schemas.microsoft.com/office/drawing/2014/main" id="{B3FC3566-E6B3-4237-85F4-0C5A20055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327"/>
            <a:ext cx="85918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400" b="1" dirty="0">
                <a:latin typeface="+mj-lt"/>
              </a:rPr>
              <a:t>Time Division Multiplexing (</a:t>
            </a:r>
            <a:r>
              <a:rPr lang="en-US" altLang="en-US" sz="4400" b="1" i="1" dirty="0">
                <a:latin typeface="+mj-lt"/>
              </a:rPr>
              <a:t>TDM)</a:t>
            </a:r>
          </a:p>
        </p:txBody>
      </p:sp>
      <p:sp>
        <p:nvSpPr>
          <p:cNvPr id="809989" name="Line 5">
            <a:extLst>
              <a:ext uri="{FF2B5EF4-FFF2-40B4-BE49-F238E27FC236}">
                <a16:creationId xmlns:a16="http://schemas.microsoft.com/office/drawing/2014/main" id="{9909B510-4243-403D-BD77-BE9A92CCB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9990" name="Picture 6">
            <a:extLst>
              <a:ext uri="{FF2B5EF4-FFF2-40B4-BE49-F238E27FC236}">
                <a16:creationId xmlns:a16="http://schemas.microsoft.com/office/drawing/2014/main" id="{61066673-9191-466E-B401-E5E1D5910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44713"/>
            <a:ext cx="7980362" cy="303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Line 2">
            <a:extLst>
              <a:ext uri="{FF2B5EF4-FFF2-40B4-BE49-F238E27FC236}">
                <a16:creationId xmlns:a16="http://schemas.microsoft.com/office/drawing/2014/main" id="{76369312-40C2-40F8-B6FB-B3669227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1011" name="Line 3">
            <a:extLst>
              <a:ext uri="{FF2B5EF4-FFF2-40B4-BE49-F238E27FC236}">
                <a16:creationId xmlns:a16="http://schemas.microsoft.com/office/drawing/2014/main" id="{F7E5E02C-F150-4798-B470-5F2DD0FD9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1012" name="Text Box 4">
            <a:extLst>
              <a:ext uri="{FF2B5EF4-FFF2-40B4-BE49-F238E27FC236}">
                <a16:creationId xmlns:a16="http://schemas.microsoft.com/office/drawing/2014/main" id="{9FC3788D-C84A-4E27-A527-B6AE5BD2E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85679"/>
            <a:ext cx="5234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latin typeface="+mj-lt"/>
              </a:rPr>
              <a:t>Time-Division Multiplexing</a:t>
            </a:r>
          </a:p>
        </p:txBody>
      </p:sp>
      <p:sp>
        <p:nvSpPr>
          <p:cNvPr id="811013" name="Line 5">
            <a:extLst>
              <a:ext uri="{FF2B5EF4-FFF2-40B4-BE49-F238E27FC236}">
                <a16:creationId xmlns:a16="http://schemas.microsoft.com/office/drawing/2014/main" id="{5C452F16-AC10-492B-A99C-57D3D7AB3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11014" name="Picture 6">
            <a:extLst>
              <a:ext uri="{FF2B5EF4-FFF2-40B4-BE49-F238E27FC236}">
                <a16:creationId xmlns:a16="http://schemas.microsoft.com/office/drawing/2014/main" id="{6B0D7AEC-EF25-418D-8208-05BCB31FB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7113"/>
            <a:ext cx="8153400" cy="303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0B4A970-AD31-4643-8890-DAE9A0AFB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5.</a:t>
            </a:r>
            <a:fld id="{08863E4F-B777-4A70-8316-246072B68F3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99746" name="Line 2">
            <a:extLst>
              <a:ext uri="{FF2B5EF4-FFF2-40B4-BE49-F238E27FC236}">
                <a16:creationId xmlns:a16="http://schemas.microsoft.com/office/drawing/2014/main" id="{897FAF51-3D5D-4965-8B3C-D609EB851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47" name="Line 3">
            <a:extLst>
              <a:ext uri="{FF2B5EF4-FFF2-40B4-BE49-F238E27FC236}">
                <a16:creationId xmlns:a16="http://schemas.microsoft.com/office/drawing/2014/main" id="{A8614374-98CE-4092-AC78-DCB86D5CE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48" name="Text Box 4">
            <a:extLst>
              <a:ext uri="{FF2B5EF4-FFF2-40B4-BE49-F238E27FC236}">
                <a16:creationId xmlns:a16="http://schemas.microsoft.com/office/drawing/2014/main" id="{5A5E58B3-0F33-4644-BAFC-16C1ACA16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9"/>
            <a:ext cx="72728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+mj-lt"/>
              </a:rPr>
              <a:t>Types of Digital-to-Analog Conversion</a:t>
            </a:r>
          </a:p>
        </p:txBody>
      </p:sp>
      <p:sp>
        <p:nvSpPr>
          <p:cNvPr id="799749" name="Line 5">
            <a:extLst>
              <a:ext uri="{FF2B5EF4-FFF2-40B4-BE49-F238E27FC236}">
                <a16:creationId xmlns:a16="http://schemas.microsoft.com/office/drawing/2014/main" id="{84871E4F-8D51-48AB-8D3E-F9279C128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799750" name="Picture 6">
            <a:extLst>
              <a:ext uri="{FF2B5EF4-FFF2-40B4-BE49-F238E27FC236}">
                <a16:creationId xmlns:a16="http://schemas.microsoft.com/office/drawing/2014/main" id="{DE0C96E3-5289-456E-95CF-05A81E294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905000"/>
            <a:ext cx="8401050" cy="288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>
            <a:extLst>
              <a:ext uri="{FF2B5EF4-FFF2-40B4-BE49-F238E27FC236}">
                <a16:creationId xmlns:a16="http://schemas.microsoft.com/office/drawing/2014/main" id="{5E60E888-30E3-4323-9523-D261D5604B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203" name="Rectangle 3">
            <a:extLst>
              <a:ext uri="{FF2B5EF4-FFF2-40B4-BE49-F238E27FC236}">
                <a16:creationId xmlns:a16="http://schemas.microsoft.com/office/drawing/2014/main" id="{81F5043F-D2D3-4A0F-8CAA-2BFA92FA88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204" name="Rectangle 4">
            <a:extLst>
              <a:ext uri="{FF2B5EF4-FFF2-40B4-BE49-F238E27FC236}">
                <a16:creationId xmlns:a16="http://schemas.microsoft.com/office/drawing/2014/main" id="{688C93D1-0725-4FB8-8241-0F478F40D3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205" name="Rectangle 5">
            <a:extLst>
              <a:ext uri="{FF2B5EF4-FFF2-40B4-BE49-F238E27FC236}">
                <a16:creationId xmlns:a16="http://schemas.microsoft.com/office/drawing/2014/main" id="{513EF505-A8B6-4661-B12B-883798498B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206" name="Rectangle 6">
            <a:extLst>
              <a:ext uri="{FF2B5EF4-FFF2-40B4-BE49-F238E27FC236}">
                <a16:creationId xmlns:a16="http://schemas.microsoft.com/office/drawing/2014/main" id="{5A2A3432-7667-452C-BB6D-2E703BB153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207" name="Rectangle 7">
            <a:extLst>
              <a:ext uri="{FF2B5EF4-FFF2-40B4-BE49-F238E27FC236}">
                <a16:creationId xmlns:a16="http://schemas.microsoft.com/office/drawing/2014/main" id="{F784979F-D9B8-464B-9313-7FBB57BC74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208" name="Rectangle 8">
            <a:extLst>
              <a:ext uri="{FF2B5EF4-FFF2-40B4-BE49-F238E27FC236}">
                <a16:creationId xmlns:a16="http://schemas.microsoft.com/office/drawing/2014/main" id="{504A7917-7C57-418A-BDB3-395ED87CB5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19209" name="Line 9">
            <a:extLst>
              <a:ext uri="{FF2B5EF4-FFF2-40B4-BE49-F238E27FC236}">
                <a16:creationId xmlns:a16="http://schemas.microsoft.com/office/drawing/2014/main" id="{D65C7285-1E54-47CA-85EE-EFB5FF4024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481" y="2111648"/>
            <a:ext cx="866388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211" name="Rectangle 11">
            <a:extLst>
              <a:ext uri="{FF2B5EF4-FFF2-40B4-BE49-F238E27FC236}">
                <a16:creationId xmlns:a16="http://schemas.microsoft.com/office/drawing/2014/main" id="{C5A93738-8128-46AC-A8BF-653A033D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41" y="2146671"/>
            <a:ext cx="8587680" cy="353943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3200" dirty="0"/>
              <a:t>Bit rate, N, is the number of bits per second (bps).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3200" dirty="0"/>
              <a:t>Baud rate is the number of signal elements per second (bauds).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3200" dirty="0"/>
              <a:t>In the analog transmission of digital data, the signal or baud rate is less than  or equal to the bit rate.</a:t>
            </a:r>
          </a:p>
          <a:p>
            <a:pPr algn="ctr"/>
            <a:r>
              <a:rPr lang="en-US" altLang="en-US" sz="3200" dirty="0"/>
              <a:t>S=Nx1/r bauds</a:t>
            </a:r>
          </a:p>
          <a:p>
            <a:pPr marL="447675" algn="just"/>
            <a:r>
              <a:rPr lang="en-US" altLang="en-US" sz="3200" dirty="0"/>
              <a:t>Where r is the number of data bits per signal element.</a:t>
            </a:r>
          </a:p>
        </p:txBody>
      </p:sp>
      <p:grpSp>
        <p:nvGrpSpPr>
          <p:cNvPr id="819212" name="Group 12">
            <a:extLst>
              <a:ext uri="{FF2B5EF4-FFF2-40B4-BE49-F238E27FC236}">
                <a16:creationId xmlns:a16="http://schemas.microsoft.com/office/drawing/2014/main" id="{D343DEAA-412C-4A92-8E3B-25C18C82F207}"/>
              </a:ext>
            </a:extLst>
          </p:cNvPr>
          <p:cNvGrpSpPr>
            <a:grpSpLocks/>
          </p:cNvGrpSpPr>
          <p:nvPr/>
        </p:nvGrpSpPr>
        <p:grpSpPr bwMode="auto">
          <a:xfrm>
            <a:off x="330409" y="1301698"/>
            <a:ext cx="1143000" cy="566738"/>
            <a:chOff x="1200" y="1248"/>
            <a:chExt cx="720" cy="357"/>
          </a:xfrm>
        </p:grpSpPr>
        <p:pic>
          <p:nvPicPr>
            <p:cNvPr id="819213" name="Picture 13">
              <a:extLst>
                <a:ext uri="{FF2B5EF4-FFF2-40B4-BE49-F238E27FC236}">
                  <a16:creationId xmlns:a16="http://schemas.microsoft.com/office/drawing/2014/main" id="{F7DE5D20-B20E-4A5F-BC4E-82AFB664B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9214" name="Text Box 14">
              <a:extLst>
                <a:ext uri="{FF2B5EF4-FFF2-40B4-BE49-F238E27FC236}">
                  <a16:creationId xmlns:a16="http://schemas.microsoft.com/office/drawing/2014/main" id="{218E02AB-FFF3-4EC0-AB76-C28B8492C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sp>
        <p:nvSpPr>
          <p:cNvPr id="15" name="Line 9">
            <a:extLst>
              <a:ext uri="{FF2B5EF4-FFF2-40B4-BE49-F238E27FC236}">
                <a16:creationId xmlns:a16="http://schemas.microsoft.com/office/drawing/2014/main" id="{C0BBA53C-508E-46CE-954F-ED394F33F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941" y="5733256"/>
            <a:ext cx="866388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E18D1D28-B911-42E5-ACB6-123B163F5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5.</a:t>
            </a:r>
            <a:fld id="{2E6A385A-ADE0-42DB-9BB5-9925C3FD4CE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24322" name="Rectangle 2">
            <a:extLst>
              <a:ext uri="{FF2B5EF4-FFF2-40B4-BE49-F238E27FC236}">
                <a16:creationId xmlns:a16="http://schemas.microsoft.com/office/drawing/2014/main" id="{46F6940C-6F28-446E-AA2B-F87076D028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898ACB34-4DC0-4E9D-9025-F1DBA5E066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4324" name="Rectangle 4">
            <a:extLst>
              <a:ext uri="{FF2B5EF4-FFF2-40B4-BE49-F238E27FC236}">
                <a16:creationId xmlns:a16="http://schemas.microsoft.com/office/drawing/2014/main" id="{B914B370-D93C-4205-943A-3C984FFACC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4325" name="Rectangle 5">
            <a:extLst>
              <a:ext uri="{FF2B5EF4-FFF2-40B4-BE49-F238E27FC236}">
                <a16:creationId xmlns:a16="http://schemas.microsoft.com/office/drawing/2014/main" id="{587AC7FF-749B-4945-B200-8957EC4920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4326" name="Rectangle 6">
            <a:extLst>
              <a:ext uri="{FF2B5EF4-FFF2-40B4-BE49-F238E27FC236}">
                <a16:creationId xmlns:a16="http://schemas.microsoft.com/office/drawing/2014/main" id="{DD1584E5-827B-40BA-B0F2-4A10F6E463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4327" name="Rectangle 7">
            <a:extLst>
              <a:ext uri="{FF2B5EF4-FFF2-40B4-BE49-F238E27FC236}">
                <a16:creationId xmlns:a16="http://schemas.microsoft.com/office/drawing/2014/main" id="{A4BD1A5A-BE38-4A98-9504-69519BFFCC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4328" name="Rectangle 8">
            <a:extLst>
              <a:ext uri="{FF2B5EF4-FFF2-40B4-BE49-F238E27FC236}">
                <a16:creationId xmlns:a16="http://schemas.microsoft.com/office/drawing/2014/main" id="{EDBD2BDA-CE90-49E8-A372-AF8FBF3FD2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4330" name="Rectangle 10">
            <a:extLst>
              <a:ext uri="{FF2B5EF4-FFF2-40B4-BE49-F238E27FC236}">
                <a16:creationId xmlns:a16="http://schemas.microsoft.com/office/drawing/2014/main" id="{B6AA0B37-A9A1-42A3-A035-B880AB1A4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84772"/>
            <a:ext cx="85198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An analog signal carries 4 bits per signal element. If 1000 signal elements are sent per second, find the bit rate.</a:t>
            </a:r>
          </a:p>
        </p:txBody>
      </p:sp>
      <p:sp>
        <p:nvSpPr>
          <p:cNvPr id="824331" name="Rectangle 11">
            <a:extLst>
              <a:ext uri="{FF2B5EF4-FFF2-40B4-BE49-F238E27FC236}">
                <a16:creationId xmlns:a16="http://schemas.microsoft.com/office/drawing/2014/main" id="{8FE0779C-E775-4B8E-BC0F-9D1B28C6A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0"/>
            <a:ext cx="868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 dirty="0">
                <a:latin typeface="Times" panose="02020603050405020304" pitchFamily="18" charset="0"/>
              </a:rPr>
              <a:t>In this case, r = 4, S = 1000, and N is unknown. We can find the value of N from</a:t>
            </a:r>
          </a:p>
        </p:txBody>
      </p:sp>
      <p:pic>
        <p:nvPicPr>
          <p:cNvPr id="824333" name="Picture 13">
            <a:extLst>
              <a:ext uri="{FF2B5EF4-FFF2-40B4-BE49-F238E27FC236}">
                <a16:creationId xmlns:a16="http://schemas.microsoft.com/office/drawing/2014/main" id="{6D4EF035-9D51-42B3-A25A-96DB6E60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4843463"/>
            <a:ext cx="6434137" cy="56673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5C3315AC-D85D-4CB8-9EF6-C77FF9D2F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5.</a:t>
            </a:r>
            <a:fld id="{C6A27367-899B-4AB1-B9DC-3E1EB718A7D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25346" name="Rectangle 2">
            <a:extLst>
              <a:ext uri="{FF2B5EF4-FFF2-40B4-BE49-F238E27FC236}">
                <a16:creationId xmlns:a16="http://schemas.microsoft.com/office/drawing/2014/main" id="{66EE64F0-FDE8-456D-A559-EF2C810AFC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5347" name="Rectangle 3">
            <a:extLst>
              <a:ext uri="{FF2B5EF4-FFF2-40B4-BE49-F238E27FC236}">
                <a16:creationId xmlns:a16="http://schemas.microsoft.com/office/drawing/2014/main" id="{7C2A7CD1-E6FE-4254-8319-A81B475771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5348" name="Rectangle 4">
            <a:extLst>
              <a:ext uri="{FF2B5EF4-FFF2-40B4-BE49-F238E27FC236}">
                <a16:creationId xmlns:a16="http://schemas.microsoft.com/office/drawing/2014/main" id="{643ABA96-6A16-42BB-B0AA-CC5DD4001C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5349" name="Rectangle 5">
            <a:extLst>
              <a:ext uri="{FF2B5EF4-FFF2-40B4-BE49-F238E27FC236}">
                <a16:creationId xmlns:a16="http://schemas.microsoft.com/office/drawing/2014/main" id="{4BB9714D-BAED-4CAD-8B72-C9DF676D0E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5350" name="Rectangle 6">
            <a:extLst>
              <a:ext uri="{FF2B5EF4-FFF2-40B4-BE49-F238E27FC236}">
                <a16:creationId xmlns:a16="http://schemas.microsoft.com/office/drawing/2014/main" id="{49BBCAB9-CB2F-4655-91A1-7546E15D8E0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5351" name="Rectangle 7">
            <a:extLst>
              <a:ext uri="{FF2B5EF4-FFF2-40B4-BE49-F238E27FC236}">
                <a16:creationId xmlns:a16="http://schemas.microsoft.com/office/drawing/2014/main" id="{8ACEA4B2-1CBF-49B9-9D6F-E40D54CAE4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5352" name="Rectangle 8">
            <a:extLst>
              <a:ext uri="{FF2B5EF4-FFF2-40B4-BE49-F238E27FC236}">
                <a16:creationId xmlns:a16="http://schemas.microsoft.com/office/drawing/2014/main" id="{D2BF8DFE-7CDC-4CAE-B76B-3C865653C3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25357" name="Rectangle 13">
            <a:extLst>
              <a:ext uri="{FF2B5EF4-FFF2-40B4-BE49-F238E27FC236}">
                <a16:creationId xmlns:a16="http://schemas.microsoft.com/office/drawing/2014/main" id="{10932B3F-71C9-4657-B1F7-52F6B9218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An analog signal has a bit rate of 8000 bps and a baud rate of 1000 baud. How many data elements are carried by each signal element? How many signal elements do we need?</a:t>
            </a:r>
          </a:p>
        </p:txBody>
      </p:sp>
      <p:sp>
        <p:nvSpPr>
          <p:cNvPr id="825358" name="Rectangle 14">
            <a:extLst>
              <a:ext uri="{FF2B5EF4-FFF2-40B4-BE49-F238E27FC236}">
                <a16:creationId xmlns:a16="http://schemas.microsoft.com/office/drawing/2014/main" id="{8CA9A969-8D80-4006-B620-5745D805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00375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>
                <a:latin typeface="Times" panose="02020603050405020304" pitchFamily="18" charset="0"/>
              </a:rPr>
              <a:t>In this example, S = 1000, N = 8000, and r and L are unknown. We find first the value of r and then the value of L.</a:t>
            </a:r>
          </a:p>
        </p:txBody>
      </p:sp>
      <p:pic>
        <p:nvPicPr>
          <p:cNvPr id="825359" name="Picture 15">
            <a:extLst>
              <a:ext uri="{FF2B5EF4-FFF2-40B4-BE49-F238E27FC236}">
                <a16:creationId xmlns:a16="http://schemas.microsoft.com/office/drawing/2014/main" id="{5F755FD1-DB3E-4FF4-941A-978D70AF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899025"/>
            <a:ext cx="5427663" cy="10445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5B543EE2-567F-4C4D-A2D1-8090118BC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6"/>
            <a:ext cx="8496944" cy="792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tx1"/>
                </a:solidFill>
              </a:rPr>
              <a:t>Amplitude Shift Keying (ASK)</a:t>
            </a:r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7E1476A7-BB6E-42DB-AEE7-ED057520F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4960" y="1124744"/>
            <a:ext cx="8649528" cy="54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sz="2800" dirty="0"/>
              <a:t>ASK is implemented by changing the amplitude of a carrier signal to reflect amplitude levels in the digital signal.</a:t>
            </a:r>
          </a:p>
          <a:p>
            <a:pPr algn="just"/>
            <a:r>
              <a:rPr lang="en-US" altLang="en-US" sz="2800" dirty="0"/>
              <a:t>For example: a digital “1” could not affect the signal, whereas a digital “0” would, by making it zero. </a:t>
            </a:r>
          </a:p>
          <a:p>
            <a:pPr algn="just"/>
            <a:r>
              <a:rPr lang="en-US" altLang="en-US" sz="2800" dirty="0"/>
              <a:t>The line encoding will determine the values of the analog waveform to reflect the digital data being carried.</a:t>
            </a:r>
          </a:p>
          <a:p>
            <a:pPr algn="just"/>
            <a:r>
              <a:rPr lang="en-US" altLang="en-US" sz="2800" b="1" dirty="0"/>
              <a:t>Bandwidth of ASK</a:t>
            </a:r>
          </a:p>
          <a:p>
            <a:pPr marL="0" indent="0" algn="ctr">
              <a:buNone/>
            </a:pPr>
            <a:r>
              <a:rPr lang="en-US" altLang="en-US" sz="2800" dirty="0"/>
              <a:t>The bandwidth B of ASK is proportional to the signal rate S.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800" dirty="0"/>
              <a:t>B = (1+d)S</a:t>
            </a:r>
          </a:p>
          <a:p>
            <a:pPr marL="0" indent="0" algn="ctr">
              <a:buNone/>
            </a:pPr>
            <a:r>
              <a:rPr lang="en-US" altLang="en-US" sz="2800" dirty="0"/>
              <a:t>“d” is due to modulation and filtering, lies between 0 and 1.</a:t>
            </a:r>
          </a:p>
          <a:p>
            <a:pPr algn="just"/>
            <a:endParaRPr lang="en-US" alt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2" name="Text Box 4">
            <a:extLst>
              <a:ext uri="{FF2B5EF4-FFF2-40B4-BE49-F238E27FC236}">
                <a16:creationId xmlns:a16="http://schemas.microsoft.com/office/drawing/2014/main" id="{50E97D5D-26AC-44E1-A45A-E80A96BA3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7"/>
            <a:ext cx="8629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+mj-lt"/>
              </a:rPr>
              <a:t>Binary Amplitude Shift Keying</a:t>
            </a:r>
          </a:p>
        </p:txBody>
      </p:sp>
      <p:pic>
        <p:nvPicPr>
          <p:cNvPr id="800776" name="Picture 8">
            <a:extLst>
              <a:ext uri="{FF2B5EF4-FFF2-40B4-BE49-F238E27FC236}">
                <a16:creationId xmlns:a16="http://schemas.microsoft.com/office/drawing/2014/main" id="{3B66D16A-FBD1-40EC-9221-FE68D881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046401"/>
            <a:ext cx="8629650" cy="235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43DEB492-E83C-422A-B51A-EBEC4325A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933056"/>
            <a:ext cx="8255000" cy="239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E21C03A2-5F40-4ABB-B0F2-24BE3F4A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3" y="4007123"/>
            <a:ext cx="8637587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42" name="Rectangle 2">
            <a:extLst>
              <a:ext uri="{FF2B5EF4-FFF2-40B4-BE49-F238E27FC236}">
                <a16:creationId xmlns:a16="http://schemas.microsoft.com/office/drawing/2014/main" id="{697D2243-9A8D-49B8-97D8-F157EC0AC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88640"/>
            <a:ext cx="8568952" cy="792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b="1" dirty="0">
                <a:solidFill>
                  <a:schemeClr val="tx1"/>
                </a:solidFill>
              </a:rPr>
              <a:t>Frequency Shift Keying</a:t>
            </a:r>
          </a:p>
        </p:txBody>
      </p:sp>
      <p:sp>
        <p:nvSpPr>
          <p:cNvPr id="880643" name="Rectangle 3">
            <a:extLst>
              <a:ext uri="{FF2B5EF4-FFF2-40B4-BE49-F238E27FC236}">
                <a16:creationId xmlns:a16="http://schemas.microsoft.com/office/drawing/2014/main" id="{6D81BA47-452F-41EB-B262-4883E360C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124744"/>
            <a:ext cx="8709595" cy="30963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en-US" altLang="en-US" sz="2800" dirty="0"/>
              <a:t>The digital data stream changes the frequency of the carrier signal, f</a:t>
            </a:r>
            <a:r>
              <a:rPr lang="en-US" altLang="en-US" sz="2800" baseline="-25000" dirty="0"/>
              <a:t>c</a:t>
            </a:r>
            <a:r>
              <a:rPr lang="en-US" altLang="en-US" sz="2800" dirty="0"/>
              <a:t>.</a:t>
            </a:r>
          </a:p>
          <a:p>
            <a:pPr lvl="2" algn="just"/>
            <a:r>
              <a:rPr lang="en-US" altLang="en-US" sz="2200" dirty="0"/>
              <a:t>For example, a “1” could be represented by f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=f</a:t>
            </a:r>
            <a:r>
              <a:rPr lang="en-US" altLang="en-US" sz="2200" baseline="-25000" dirty="0"/>
              <a:t>c</a:t>
            </a:r>
            <a:r>
              <a:rPr lang="en-US" altLang="en-US" sz="2200" dirty="0"/>
              <a:t> +</a:t>
            </a:r>
            <a:r>
              <a:rPr lang="en-US" altLang="en-US" sz="2200" dirty="0">
                <a:sym typeface="Symbol" panose="05050102010706020507" pitchFamily="18" charset="2"/>
              </a:rPr>
              <a:t></a:t>
            </a:r>
            <a:r>
              <a:rPr lang="en-US" altLang="en-US" sz="2200" dirty="0"/>
              <a:t>f, and a “0” could be represented by f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=f</a:t>
            </a:r>
            <a:r>
              <a:rPr lang="en-US" altLang="en-US" sz="2200" baseline="-25000" dirty="0"/>
              <a:t>c</a:t>
            </a:r>
            <a:r>
              <a:rPr lang="en-US" altLang="en-US" sz="2200" dirty="0"/>
              <a:t>-</a:t>
            </a:r>
            <a:r>
              <a:rPr lang="en-US" altLang="en-US" sz="2200" dirty="0">
                <a:sym typeface="Symbol" panose="05050102010706020507" pitchFamily="18" charset="2"/>
              </a:rPr>
              <a:t></a:t>
            </a:r>
            <a:r>
              <a:rPr lang="en-US" altLang="en-US" sz="2200" dirty="0"/>
              <a:t>f.</a:t>
            </a:r>
          </a:p>
          <a:p>
            <a:pPr algn="just"/>
            <a:r>
              <a:rPr lang="en-US" altLang="en-US" sz="2800" b="1" dirty="0"/>
              <a:t>Bandwidth of FSK</a:t>
            </a:r>
          </a:p>
          <a:p>
            <a:pPr marL="355600" indent="-9525">
              <a:buNone/>
            </a:pPr>
            <a:r>
              <a:rPr lang="en-US" altLang="en-US" sz="2800" dirty="0"/>
              <a:t>If the difference between the two frequencies (f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f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) is 2</a:t>
            </a: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sz="2800" dirty="0"/>
              <a:t>f, then the required BW B will be:</a:t>
            </a:r>
          </a:p>
          <a:p>
            <a:pPr marL="355600" indent="-9525" algn="ctr">
              <a:buFont typeface="Wingdings" panose="05000000000000000000" pitchFamily="2" charset="2"/>
              <a:buNone/>
            </a:pPr>
            <a:r>
              <a:rPr lang="en-US" altLang="en-US" sz="2800" dirty="0"/>
              <a:t>B = (1+d)</a:t>
            </a:r>
            <a:r>
              <a:rPr lang="en-US" altLang="en-US" sz="2800" dirty="0" err="1"/>
              <a:t>xS</a:t>
            </a:r>
            <a:r>
              <a:rPr lang="en-US" altLang="en-US" sz="2800" dirty="0"/>
              <a:t> +2</a:t>
            </a: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sz="2800" dirty="0"/>
              <a:t>f</a:t>
            </a:r>
          </a:p>
          <a:p>
            <a:pPr algn="just"/>
            <a:endParaRPr lang="en-US" altLang="en-US" sz="2800" b="1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1633</TotalTime>
  <Words>857</Words>
  <Application>Microsoft Office PowerPoint</Application>
  <PresentationFormat>On-screen Show (4:3)</PresentationFormat>
  <Paragraphs>80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Franklin Gothic Book</vt:lpstr>
      <vt:lpstr>Perpetua</vt:lpstr>
      <vt:lpstr>Symbol</vt:lpstr>
      <vt:lpstr>Tahoma</vt:lpstr>
      <vt:lpstr>Times</vt:lpstr>
      <vt:lpstr>Times New Roman</vt:lpstr>
      <vt:lpstr>Wingdings</vt:lpstr>
      <vt:lpstr>Wingdings 2</vt:lpstr>
      <vt:lpstr>Equity</vt:lpstr>
      <vt:lpstr>CAP275: Data Communication and Networking Unit-2: Physical Layer – Modulation and Multiplexing</vt:lpstr>
      <vt:lpstr>Digital to Analog Conversion</vt:lpstr>
      <vt:lpstr>PowerPoint Presentation</vt:lpstr>
      <vt:lpstr>PowerPoint Presentation</vt:lpstr>
      <vt:lpstr>PowerPoint Presentation</vt:lpstr>
      <vt:lpstr>PowerPoint Presentation</vt:lpstr>
      <vt:lpstr>Amplitude Shift Keying (ASK)</vt:lpstr>
      <vt:lpstr>PowerPoint Presentation</vt:lpstr>
      <vt:lpstr>Frequency Shift Keying</vt:lpstr>
      <vt:lpstr>Phase Shift Keyeing</vt:lpstr>
      <vt:lpstr>PowerPoint Presentation</vt:lpstr>
      <vt:lpstr>Quadrature PSK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Classifications</dc:title>
  <dc:creator>HP-PC</dc:creator>
  <cp:lastModifiedBy>AJAY</cp:lastModifiedBy>
  <cp:revision>84</cp:revision>
  <dcterms:created xsi:type="dcterms:W3CDTF">2019-01-17T04:48:58Z</dcterms:created>
  <dcterms:modified xsi:type="dcterms:W3CDTF">2021-10-12T04:48:31Z</dcterms:modified>
</cp:coreProperties>
</file>