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01" r:id="rId3"/>
    <p:sldId id="302" r:id="rId4"/>
    <p:sldId id="303" r:id="rId5"/>
    <p:sldId id="304" r:id="rId6"/>
    <p:sldId id="305" r:id="rId7"/>
    <p:sldId id="306" r:id="rId8"/>
    <p:sldId id="307" r:id="rId9"/>
    <p:sldId id="308" r:id="rId10"/>
    <p:sldId id="309" r:id="rId11"/>
    <p:sldId id="310" r:id="rId12"/>
    <p:sldId id="311" r:id="rId13"/>
    <p:sldId id="313" r:id="rId14"/>
    <p:sldId id="312" r:id="rId15"/>
    <p:sldId id="314" r:id="rId16"/>
    <p:sldId id="315" r:id="rId17"/>
    <p:sldId id="316" r:id="rId18"/>
    <p:sldId id="317" r:id="rId19"/>
    <p:sldId id="318" r:id="rId20"/>
    <p:sldId id="324" r:id="rId21"/>
    <p:sldId id="319" r:id="rId22"/>
    <p:sldId id="325" r:id="rId23"/>
    <p:sldId id="320" r:id="rId24"/>
    <p:sldId id="326" r:id="rId25"/>
    <p:sldId id="321" r:id="rId26"/>
    <p:sldId id="327" r:id="rId27"/>
    <p:sldId id="322" r:id="rId28"/>
    <p:sldId id="328" r:id="rId29"/>
    <p:sldId id="323"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0020FF2-DC22-4BDE-BBB3-08067E5C1705}" type="datetimeFigureOut">
              <a:rPr lang="en-US" smtClean="0"/>
              <a:pPr/>
              <a:t>6/17/2021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34E26E-B4C2-4F87-BE50-719242234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0020FF2-DC22-4BDE-BBB3-08067E5C1705}" type="datetimeFigureOut">
              <a:rPr lang="en-US" smtClean="0"/>
              <a:pPr/>
              <a:t>6/17/2021</a:t>
            </a:fld>
            <a:endParaRPr lang="en-US"/>
          </a:p>
        </p:txBody>
      </p:sp>
      <p:sp>
        <p:nvSpPr>
          <p:cNvPr id="9" name="Slide Number Placeholder 8"/>
          <p:cNvSpPr>
            <a:spLocks noGrp="1"/>
          </p:cNvSpPr>
          <p:nvPr>
            <p:ph type="sldNum" sz="quarter" idx="15"/>
          </p:nvPr>
        </p:nvSpPr>
        <p:spPr/>
        <p:txBody>
          <a:bodyPr rtlCol="0"/>
          <a:lstStyle/>
          <a:p>
            <a:fld id="{0B34E26E-B4C2-4F87-BE50-7192422347C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0020FF2-DC22-4BDE-BBB3-08067E5C1705}" type="datetimeFigureOut">
              <a:rPr lang="en-US" smtClean="0"/>
              <a:pPr/>
              <a:t>6/17/2021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34E26E-B4C2-4F87-BE50-719242234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0020FF2-DC22-4BDE-BBB3-08067E5C1705}"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E26E-B4C2-4F87-BE50-7192422347C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0020FF2-DC22-4BDE-BBB3-08067E5C1705}" type="datetimeFigureOut">
              <a:rPr lang="en-US" smtClean="0"/>
              <a:pPr/>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4E26E-B4C2-4F87-BE50-7192422347C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0020FF2-DC22-4BDE-BBB3-08067E5C1705}" type="datetimeFigureOut">
              <a:rPr lang="en-US" smtClean="0"/>
              <a:pPr/>
              <a:t>6/17/2021</a:t>
            </a:fld>
            <a:endParaRPr lang="en-US"/>
          </a:p>
        </p:txBody>
      </p:sp>
      <p:sp>
        <p:nvSpPr>
          <p:cNvPr id="7" name="Slide Number Placeholder 6"/>
          <p:cNvSpPr>
            <a:spLocks noGrp="1"/>
          </p:cNvSpPr>
          <p:nvPr>
            <p:ph type="sldNum" sz="quarter" idx="11"/>
          </p:nvPr>
        </p:nvSpPr>
        <p:spPr/>
        <p:txBody>
          <a:bodyPr rtlCol="0"/>
          <a:lstStyle/>
          <a:p>
            <a:fld id="{0B34E26E-B4C2-4F87-BE50-7192422347C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20FF2-DC22-4BDE-BBB3-08067E5C1705}" type="datetimeFigureOut">
              <a:rPr lang="en-US" smtClean="0"/>
              <a:pPr/>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0020FF2-DC22-4BDE-BBB3-08067E5C1705}" type="datetimeFigureOut">
              <a:rPr lang="en-US" smtClean="0"/>
              <a:pPr/>
              <a:t>6/17/2021</a:t>
            </a:fld>
            <a:endParaRPr lang="en-US"/>
          </a:p>
        </p:txBody>
      </p:sp>
      <p:sp>
        <p:nvSpPr>
          <p:cNvPr id="22" name="Slide Number Placeholder 21"/>
          <p:cNvSpPr>
            <a:spLocks noGrp="1"/>
          </p:cNvSpPr>
          <p:nvPr>
            <p:ph type="sldNum" sz="quarter" idx="15"/>
          </p:nvPr>
        </p:nvSpPr>
        <p:spPr/>
        <p:txBody>
          <a:bodyPr rtlCol="0"/>
          <a:lstStyle/>
          <a:p>
            <a:fld id="{0B34E26E-B4C2-4F87-BE50-7192422347C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0020FF2-DC22-4BDE-BBB3-08067E5C1705}" type="datetimeFigureOut">
              <a:rPr lang="en-US" smtClean="0"/>
              <a:pPr/>
              <a:t>6/17/2021</a:t>
            </a:fld>
            <a:endParaRPr lang="en-US"/>
          </a:p>
        </p:txBody>
      </p:sp>
      <p:sp>
        <p:nvSpPr>
          <p:cNvPr id="18" name="Slide Number Placeholder 17"/>
          <p:cNvSpPr>
            <a:spLocks noGrp="1"/>
          </p:cNvSpPr>
          <p:nvPr>
            <p:ph type="sldNum" sz="quarter" idx="11"/>
          </p:nvPr>
        </p:nvSpPr>
        <p:spPr/>
        <p:txBody>
          <a:bodyPr rtlCol="0"/>
          <a:lstStyle/>
          <a:p>
            <a:fld id="{0B34E26E-B4C2-4F87-BE50-7192422347C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0020FF2-DC22-4BDE-BBB3-08067E5C1705}" type="datetimeFigureOut">
              <a:rPr lang="en-US" smtClean="0"/>
              <a:pPr/>
              <a:t>6/17/2021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34E26E-B4C2-4F87-BE50-719242234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6172200" cy="2590800"/>
          </a:xfrm>
        </p:spPr>
        <p:txBody>
          <a:bodyPr>
            <a:normAutofit/>
          </a:bodyPr>
          <a:lstStyle/>
          <a:p>
            <a:r>
              <a:rPr lang="en-US" sz="4000" dirty="0"/>
              <a:t>Unit III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2901E-CF28-4256-9D12-1631F8BBA65B}"/>
              </a:ext>
            </a:extLst>
          </p:cNvPr>
          <p:cNvSpPr>
            <a:spLocks noGrp="1"/>
          </p:cNvSpPr>
          <p:nvPr>
            <p:ph type="title"/>
          </p:nvPr>
        </p:nvSpPr>
        <p:spPr/>
        <p:txBody>
          <a:bodyPr/>
          <a:lstStyle/>
          <a:p>
            <a:r>
              <a:rPr lang="en-GB" dirty="0"/>
              <a:t>File Management</a:t>
            </a:r>
            <a:endParaRPr lang="en-IN" dirty="0"/>
          </a:p>
        </p:txBody>
      </p:sp>
      <p:sp>
        <p:nvSpPr>
          <p:cNvPr id="3" name="Content Placeholder 2">
            <a:extLst>
              <a:ext uri="{FF2B5EF4-FFF2-40B4-BE49-F238E27FC236}">
                <a16:creationId xmlns:a16="http://schemas.microsoft.com/office/drawing/2014/main" id="{F457F063-98C7-4639-82CE-261D630509D9}"/>
              </a:ext>
            </a:extLst>
          </p:cNvPr>
          <p:cNvSpPr>
            <a:spLocks noGrp="1"/>
          </p:cNvSpPr>
          <p:nvPr>
            <p:ph sz="quarter" idx="1"/>
          </p:nvPr>
        </p:nvSpPr>
        <p:spPr/>
        <p:txBody>
          <a:bodyPr>
            <a:normAutofit/>
          </a:bodyPr>
          <a:lstStyle/>
          <a:p>
            <a:pPr algn="just"/>
            <a:r>
              <a:rPr lang="en-GB" dirty="0"/>
              <a:t>A file system is normally organized into directories for easy navigation and usage. These directories may contain files and other directions.</a:t>
            </a:r>
          </a:p>
          <a:p>
            <a:pPr algn="just"/>
            <a:r>
              <a:rPr lang="en-GB" dirty="0"/>
              <a:t>An Operating System does the following activities for file management −</a:t>
            </a:r>
          </a:p>
          <a:p>
            <a:pPr lvl="1" algn="just"/>
            <a:r>
              <a:rPr lang="en-GB" dirty="0"/>
              <a:t>Keeps track of information, location, uses, status etc. The collective facilities are often known as file system.</a:t>
            </a:r>
          </a:p>
          <a:p>
            <a:pPr lvl="1" algn="just"/>
            <a:r>
              <a:rPr lang="en-GB" dirty="0"/>
              <a:t>Decides who gets the resources.</a:t>
            </a:r>
          </a:p>
          <a:p>
            <a:pPr lvl="1" algn="just"/>
            <a:r>
              <a:rPr lang="en-GB" dirty="0"/>
              <a:t>Allocates the resources.</a:t>
            </a:r>
          </a:p>
          <a:p>
            <a:pPr lvl="1" algn="just"/>
            <a:r>
              <a:rPr lang="en-GB" dirty="0"/>
              <a:t>De-allocates the resources.</a:t>
            </a:r>
            <a:endParaRPr lang="en-IN" dirty="0"/>
          </a:p>
        </p:txBody>
      </p:sp>
    </p:spTree>
    <p:extLst>
      <p:ext uri="{BB962C8B-B14F-4D97-AF65-F5344CB8AC3E}">
        <p14:creationId xmlns:p14="http://schemas.microsoft.com/office/powerpoint/2010/main" val="155540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9D88-3267-478A-8765-01B16882C9C9}"/>
              </a:ext>
            </a:extLst>
          </p:cNvPr>
          <p:cNvSpPr>
            <a:spLocks noGrp="1"/>
          </p:cNvSpPr>
          <p:nvPr>
            <p:ph type="title"/>
          </p:nvPr>
        </p:nvSpPr>
        <p:spPr/>
        <p:txBody>
          <a:bodyPr/>
          <a:lstStyle/>
          <a:p>
            <a:r>
              <a:rPr lang="en-GB" dirty="0"/>
              <a:t>Other Important Activities</a:t>
            </a:r>
            <a:endParaRPr lang="en-IN" dirty="0"/>
          </a:p>
        </p:txBody>
      </p:sp>
      <p:sp>
        <p:nvSpPr>
          <p:cNvPr id="3" name="Content Placeholder 2">
            <a:extLst>
              <a:ext uri="{FF2B5EF4-FFF2-40B4-BE49-F238E27FC236}">
                <a16:creationId xmlns:a16="http://schemas.microsoft.com/office/drawing/2014/main" id="{02FC0540-090B-43DC-A51B-B9EF4025C71A}"/>
              </a:ext>
            </a:extLst>
          </p:cNvPr>
          <p:cNvSpPr>
            <a:spLocks noGrp="1"/>
          </p:cNvSpPr>
          <p:nvPr>
            <p:ph sz="quarter" idx="1"/>
          </p:nvPr>
        </p:nvSpPr>
        <p:spPr/>
        <p:txBody>
          <a:bodyPr>
            <a:normAutofit fontScale="92500" lnSpcReduction="20000"/>
          </a:bodyPr>
          <a:lstStyle/>
          <a:p>
            <a:pPr algn="just"/>
            <a:r>
              <a:rPr lang="en-GB" dirty="0"/>
              <a:t>Security − By means of password and similar other techniques, it prevents unauthorized access to programs and data.</a:t>
            </a:r>
          </a:p>
          <a:p>
            <a:pPr algn="just"/>
            <a:r>
              <a:rPr lang="en-GB" dirty="0"/>
              <a:t>Control over system performance − Recording delays between request for a service and response from the system.</a:t>
            </a:r>
          </a:p>
          <a:p>
            <a:pPr algn="just"/>
            <a:r>
              <a:rPr lang="en-GB" dirty="0"/>
              <a:t>Job accounting − Keeping track of time and resources used by various jobs and users.</a:t>
            </a:r>
          </a:p>
          <a:p>
            <a:pPr algn="just"/>
            <a:r>
              <a:rPr lang="en-GB" dirty="0"/>
              <a:t>Error detecting aids − Production of dumps, traces, error messages, and other debugging and error detecting aids.</a:t>
            </a:r>
          </a:p>
          <a:p>
            <a:pPr algn="just"/>
            <a:r>
              <a:rPr lang="en-GB" dirty="0"/>
              <a:t>Coordination between other </a:t>
            </a:r>
            <a:r>
              <a:rPr lang="en-GB" dirty="0" err="1"/>
              <a:t>softwares</a:t>
            </a:r>
            <a:r>
              <a:rPr lang="en-GB" dirty="0"/>
              <a:t> and users − Coordination and assignment of compilers, interpreters, assemblers and other software to the various users of the computer systems.</a:t>
            </a:r>
            <a:endParaRPr lang="en-IN" dirty="0"/>
          </a:p>
        </p:txBody>
      </p:sp>
    </p:spTree>
    <p:extLst>
      <p:ext uri="{BB962C8B-B14F-4D97-AF65-F5344CB8AC3E}">
        <p14:creationId xmlns:p14="http://schemas.microsoft.com/office/powerpoint/2010/main" val="1324049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7D42-92F8-40C3-9D01-AD5E3B8BCF55}"/>
              </a:ext>
            </a:extLst>
          </p:cNvPr>
          <p:cNvSpPr>
            <a:spLocks noGrp="1"/>
          </p:cNvSpPr>
          <p:nvPr>
            <p:ph type="title"/>
          </p:nvPr>
        </p:nvSpPr>
        <p:spPr/>
        <p:txBody>
          <a:bodyPr>
            <a:normAutofit/>
          </a:bodyPr>
          <a:lstStyle/>
          <a:p>
            <a:r>
              <a:rPr lang="en-GB" dirty="0"/>
              <a:t>Purpose of Operating System: </a:t>
            </a:r>
            <a:endParaRPr lang="en-IN" dirty="0"/>
          </a:p>
        </p:txBody>
      </p:sp>
      <p:sp>
        <p:nvSpPr>
          <p:cNvPr id="3" name="Content Placeholder 2">
            <a:extLst>
              <a:ext uri="{FF2B5EF4-FFF2-40B4-BE49-F238E27FC236}">
                <a16:creationId xmlns:a16="http://schemas.microsoft.com/office/drawing/2014/main" id="{7418393D-4C17-4B21-B3C1-530052120CE2}"/>
              </a:ext>
            </a:extLst>
          </p:cNvPr>
          <p:cNvSpPr>
            <a:spLocks noGrp="1"/>
          </p:cNvSpPr>
          <p:nvPr>
            <p:ph sz="quarter" idx="1"/>
          </p:nvPr>
        </p:nvSpPr>
        <p:spPr/>
        <p:txBody>
          <a:bodyPr>
            <a:normAutofit/>
          </a:bodyPr>
          <a:lstStyle/>
          <a:p>
            <a:r>
              <a:rPr lang="en-GB" dirty="0"/>
              <a:t>OS as a platform for Application programs: </a:t>
            </a:r>
          </a:p>
          <a:p>
            <a:pPr algn="just"/>
            <a:r>
              <a:rPr lang="en-GB" dirty="0"/>
              <a:t>Operating system provides a platform, on top of which, other programs, called application programs can run. These application programs help the users to perform a specific task easily. It acts as an interface between the computer and the user. It is designed in such a manner that it operates, controls, and executes various applications on the computer.</a:t>
            </a:r>
          </a:p>
        </p:txBody>
      </p:sp>
    </p:spTree>
    <p:extLst>
      <p:ext uri="{BB962C8B-B14F-4D97-AF65-F5344CB8AC3E}">
        <p14:creationId xmlns:p14="http://schemas.microsoft.com/office/powerpoint/2010/main" val="2232797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90E3-B25E-4B22-86F0-677116084425}"/>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5ECB598-7E93-471E-9A0B-57615BAA48D5}"/>
              </a:ext>
            </a:extLst>
          </p:cNvPr>
          <p:cNvSpPr>
            <a:spLocks noGrp="1"/>
          </p:cNvSpPr>
          <p:nvPr>
            <p:ph sz="quarter" idx="1"/>
          </p:nvPr>
        </p:nvSpPr>
        <p:spPr/>
        <p:txBody>
          <a:bodyPr/>
          <a:lstStyle/>
          <a:p>
            <a:r>
              <a:rPr lang="en-GB" dirty="0"/>
              <a:t>Managing Input-Output unit: </a:t>
            </a:r>
          </a:p>
          <a:p>
            <a:pPr algn="just"/>
            <a:r>
              <a:rPr lang="en-GB" dirty="0"/>
              <a:t>Operating System also allows the computer to manage its own resources such as memory, monitor, keyboard, printer, etc. Management of these resources is required for effective utilization. The operating system controls the various system input-output resources and allocates them to the users or programs as per their requirement.</a:t>
            </a:r>
          </a:p>
          <a:p>
            <a:endParaRPr lang="en-IN" dirty="0"/>
          </a:p>
        </p:txBody>
      </p:sp>
    </p:spTree>
    <p:extLst>
      <p:ext uri="{BB962C8B-B14F-4D97-AF65-F5344CB8AC3E}">
        <p14:creationId xmlns:p14="http://schemas.microsoft.com/office/powerpoint/2010/main" val="77579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761B-BF85-4760-A8EF-9E62C97D3E3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8F39338-0EC0-4996-AAF3-6692B4BB5C59}"/>
              </a:ext>
            </a:extLst>
          </p:cNvPr>
          <p:cNvSpPr>
            <a:spLocks noGrp="1"/>
          </p:cNvSpPr>
          <p:nvPr>
            <p:ph sz="quarter" idx="1"/>
          </p:nvPr>
        </p:nvSpPr>
        <p:spPr/>
        <p:txBody>
          <a:bodyPr>
            <a:normAutofit/>
          </a:bodyPr>
          <a:lstStyle/>
          <a:p>
            <a:r>
              <a:rPr lang="en-GB" dirty="0"/>
              <a:t>Consistent user interface: </a:t>
            </a:r>
          </a:p>
          <a:p>
            <a:pPr algn="just"/>
            <a:r>
              <a:rPr lang="en-GB" dirty="0"/>
              <a:t>Operating System provides the user an easy-to-work user interface, so the user doesn’t have to learn a different UI every time and can focus on the content and be productive as quickly as possible. Operating System provides templates, UI components to make the working of a computer, really easy for the user.</a:t>
            </a:r>
          </a:p>
          <a:p>
            <a:endParaRPr lang="en-IN" dirty="0"/>
          </a:p>
        </p:txBody>
      </p:sp>
    </p:spTree>
    <p:extLst>
      <p:ext uri="{BB962C8B-B14F-4D97-AF65-F5344CB8AC3E}">
        <p14:creationId xmlns:p14="http://schemas.microsoft.com/office/powerpoint/2010/main" val="3522603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AE178-19CB-45F4-92AF-3D4728E66BA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121EFC7-BB55-4393-888D-E1271402323E}"/>
              </a:ext>
            </a:extLst>
          </p:cNvPr>
          <p:cNvSpPr>
            <a:spLocks noGrp="1"/>
          </p:cNvSpPr>
          <p:nvPr>
            <p:ph sz="quarter" idx="1"/>
          </p:nvPr>
        </p:nvSpPr>
        <p:spPr/>
        <p:txBody>
          <a:bodyPr/>
          <a:lstStyle/>
          <a:p>
            <a:r>
              <a:rPr lang="en-GB" dirty="0"/>
              <a:t>Multitasking: </a:t>
            </a:r>
          </a:p>
          <a:p>
            <a:pPr algn="just"/>
            <a:r>
              <a:rPr lang="en-GB" dirty="0"/>
              <a:t>Operating System manages memory and allows multiple programs to run in their own space and even communicate with each other through shared memory. Multitasking gives users a good experience as they can perform several tasks on a computer at a time.</a:t>
            </a:r>
            <a:endParaRPr lang="en-IN" dirty="0"/>
          </a:p>
          <a:p>
            <a:endParaRPr lang="en-IN" dirty="0"/>
          </a:p>
        </p:txBody>
      </p:sp>
    </p:spTree>
    <p:extLst>
      <p:ext uri="{BB962C8B-B14F-4D97-AF65-F5344CB8AC3E}">
        <p14:creationId xmlns:p14="http://schemas.microsoft.com/office/powerpoint/2010/main" val="2594281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2229-1061-4F38-BC2E-2137F46E9AD5}"/>
              </a:ext>
            </a:extLst>
          </p:cNvPr>
          <p:cNvSpPr>
            <a:spLocks noGrp="1"/>
          </p:cNvSpPr>
          <p:nvPr>
            <p:ph type="title"/>
          </p:nvPr>
        </p:nvSpPr>
        <p:spPr/>
        <p:txBody>
          <a:bodyPr/>
          <a:lstStyle/>
          <a:p>
            <a:r>
              <a:rPr lang="en-GB" dirty="0"/>
              <a:t>User interface</a:t>
            </a:r>
            <a:endParaRPr lang="en-IN" dirty="0"/>
          </a:p>
        </p:txBody>
      </p:sp>
      <p:sp>
        <p:nvSpPr>
          <p:cNvPr id="3" name="Content Placeholder 2">
            <a:extLst>
              <a:ext uri="{FF2B5EF4-FFF2-40B4-BE49-F238E27FC236}">
                <a16:creationId xmlns:a16="http://schemas.microsoft.com/office/drawing/2014/main" id="{0CF9C9F4-28BF-408E-BB05-2C3956ABDCFD}"/>
              </a:ext>
            </a:extLst>
          </p:cNvPr>
          <p:cNvSpPr>
            <a:spLocks noGrp="1"/>
          </p:cNvSpPr>
          <p:nvPr>
            <p:ph sz="quarter" idx="1"/>
          </p:nvPr>
        </p:nvSpPr>
        <p:spPr/>
        <p:txBody>
          <a:bodyPr/>
          <a:lstStyle/>
          <a:p>
            <a:pPr algn="just"/>
            <a:r>
              <a:rPr lang="en-GB" dirty="0"/>
              <a:t>The OS provides a user interface (UI), an environment for the user to interact with the machine. The UI is either graphical or text-based.</a:t>
            </a:r>
          </a:p>
          <a:p>
            <a:r>
              <a:rPr lang="en-GB" dirty="0"/>
              <a:t>Graphical user interface (GUI)</a:t>
            </a:r>
          </a:p>
          <a:p>
            <a:pPr algn="just"/>
            <a:r>
              <a:rPr lang="en-GB" dirty="0"/>
              <a:t>The OS on most computers and smartphones provides an environment with tiles, icons and/or menus. This type of interface is called the graphical user interface (GUI) because the user interacts with images through a mouse, keyboard or touchscreen.</a:t>
            </a:r>
          </a:p>
          <a:p>
            <a:pPr algn="just"/>
            <a:endParaRPr lang="en-IN" dirty="0"/>
          </a:p>
        </p:txBody>
      </p:sp>
    </p:spTree>
    <p:extLst>
      <p:ext uri="{BB962C8B-B14F-4D97-AF65-F5344CB8AC3E}">
        <p14:creationId xmlns:p14="http://schemas.microsoft.com/office/powerpoint/2010/main" val="383643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85CCA-8244-418C-8ED6-32BB5BF49D0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AFBFCBF3-C7D0-4A49-A7D4-B9E2AC79F938}"/>
              </a:ext>
            </a:extLst>
          </p:cNvPr>
          <p:cNvSpPr>
            <a:spLocks noGrp="1"/>
          </p:cNvSpPr>
          <p:nvPr>
            <p:ph sz="quarter" idx="1"/>
          </p:nvPr>
        </p:nvSpPr>
        <p:spPr/>
        <p:txBody>
          <a:bodyPr>
            <a:normAutofit/>
          </a:bodyPr>
          <a:lstStyle/>
          <a:p>
            <a:pPr algn="just"/>
            <a:r>
              <a:rPr lang="en-GB" dirty="0"/>
              <a:t>Command line interface (CLI)</a:t>
            </a:r>
          </a:p>
          <a:p>
            <a:pPr algn="just"/>
            <a:r>
              <a:rPr lang="en-GB" dirty="0"/>
              <a:t>An OS also provides a method of interaction that is non-graphical, called the command line interface (CLI). This is a text-only service with feedback from the OS appearing in text. Using a CLI requires knowledge of the commands available on a particular machine.</a:t>
            </a:r>
          </a:p>
          <a:p>
            <a:pPr algn="just"/>
            <a:r>
              <a:rPr lang="en-GB" dirty="0"/>
              <a:t>Advantages of using the command line include:</a:t>
            </a:r>
          </a:p>
          <a:p>
            <a:pPr lvl="1" algn="just"/>
            <a:r>
              <a:rPr lang="en-GB" dirty="0"/>
              <a:t>a faster way to get tasks done</a:t>
            </a:r>
          </a:p>
          <a:p>
            <a:pPr lvl="1" algn="just"/>
            <a:r>
              <a:rPr lang="en-GB" dirty="0"/>
              <a:t>it is more flexible than a GUI</a:t>
            </a:r>
          </a:p>
          <a:p>
            <a:pPr lvl="1" algn="just"/>
            <a:r>
              <a:rPr lang="en-GB" dirty="0"/>
              <a:t>it uses less memory</a:t>
            </a:r>
            <a:endParaRPr lang="en-IN" dirty="0"/>
          </a:p>
        </p:txBody>
      </p:sp>
    </p:spTree>
    <p:extLst>
      <p:ext uri="{BB962C8B-B14F-4D97-AF65-F5344CB8AC3E}">
        <p14:creationId xmlns:p14="http://schemas.microsoft.com/office/powerpoint/2010/main" val="1371766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708F-907F-4580-AAF2-8B3F8AED3D9A}"/>
              </a:ext>
            </a:extLst>
          </p:cNvPr>
          <p:cNvSpPr>
            <a:spLocks noGrp="1"/>
          </p:cNvSpPr>
          <p:nvPr>
            <p:ph type="title"/>
          </p:nvPr>
        </p:nvSpPr>
        <p:spPr/>
        <p:txBody>
          <a:bodyPr/>
          <a:lstStyle/>
          <a:p>
            <a:r>
              <a:rPr lang="en-GB" dirty="0"/>
              <a:t>Types of Operating System (OS)</a:t>
            </a:r>
            <a:endParaRPr lang="en-IN" dirty="0"/>
          </a:p>
        </p:txBody>
      </p:sp>
      <p:sp>
        <p:nvSpPr>
          <p:cNvPr id="3" name="Content Placeholder 2">
            <a:extLst>
              <a:ext uri="{FF2B5EF4-FFF2-40B4-BE49-F238E27FC236}">
                <a16:creationId xmlns:a16="http://schemas.microsoft.com/office/drawing/2014/main" id="{F5CF771E-8544-4F41-A646-889D1F2453A5}"/>
              </a:ext>
            </a:extLst>
          </p:cNvPr>
          <p:cNvSpPr>
            <a:spLocks noGrp="1"/>
          </p:cNvSpPr>
          <p:nvPr>
            <p:ph sz="quarter" idx="1"/>
          </p:nvPr>
        </p:nvSpPr>
        <p:spPr/>
        <p:txBody>
          <a:bodyPr/>
          <a:lstStyle/>
          <a:p>
            <a:pPr marL="0" indent="0" algn="just">
              <a:buNone/>
            </a:pPr>
            <a:r>
              <a:rPr lang="en-GB" dirty="0"/>
              <a:t>Following are the popular types of Operating System:</a:t>
            </a:r>
          </a:p>
          <a:p>
            <a:pPr algn="just"/>
            <a:r>
              <a:rPr lang="en-GB" dirty="0"/>
              <a:t>Batch Operating System</a:t>
            </a:r>
          </a:p>
          <a:p>
            <a:pPr algn="just"/>
            <a:r>
              <a:rPr lang="en-GB" dirty="0"/>
              <a:t>Multitasking/Time Sharing OS</a:t>
            </a:r>
          </a:p>
          <a:p>
            <a:pPr algn="just"/>
            <a:r>
              <a:rPr lang="en-GB" dirty="0"/>
              <a:t>Multiprocessing OS</a:t>
            </a:r>
          </a:p>
          <a:p>
            <a:pPr algn="just"/>
            <a:r>
              <a:rPr lang="en-GB" dirty="0"/>
              <a:t>Real Time OS</a:t>
            </a:r>
          </a:p>
          <a:p>
            <a:pPr algn="just"/>
            <a:r>
              <a:rPr lang="en-GB" dirty="0"/>
              <a:t>Distributed OS</a:t>
            </a:r>
          </a:p>
          <a:p>
            <a:pPr algn="just"/>
            <a:r>
              <a:rPr lang="en-GB" dirty="0"/>
              <a:t>Network OS</a:t>
            </a:r>
          </a:p>
          <a:p>
            <a:pPr algn="just"/>
            <a:r>
              <a:rPr lang="en-GB" dirty="0"/>
              <a:t>Mobile OS</a:t>
            </a:r>
            <a:endParaRPr lang="en-IN" dirty="0"/>
          </a:p>
        </p:txBody>
      </p:sp>
    </p:spTree>
    <p:extLst>
      <p:ext uri="{BB962C8B-B14F-4D97-AF65-F5344CB8AC3E}">
        <p14:creationId xmlns:p14="http://schemas.microsoft.com/office/powerpoint/2010/main" val="3891307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9547-4938-4108-B8C5-E210EC8B7A94}"/>
              </a:ext>
            </a:extLst>
          </p:cNvPr>
          <p:cNvSpPr>
            <a:spLocks noGrp="1"/>
          </p:cNvSpPr>
          <p:nvPr>
            <p:ph type="title"/>
          </p:nvPr>
        </p:nvSpPr>
        <p:spPr/>
        <p:txBody>
          <a:bodyPr/>
          <a:lstStyle/>
          <a:p>
            <a:pPr algn="just"/>
            <a:r>
              <a:rPr lang="en-GB" dirty="0"/>
              <a:t>Batch Operating System</a:t>
            </a:r>
            <a:endParaRPr lang="en-IN" dirty="0"/>
          </a:p>
        </p:txBody>
      </p:sp>
      <p:sp>
        <p:nvSpPr>
          <p:cNvPr id="3" name="Content Placeholder 2">
            <a:extLst>
              <a:ext uri="{FF2B5EF4-FFF2-40B4-BE49-F238E27FC236}">
                <a16:creationId xmlns:a16="http://schemas.microsoft.com/office/drawing/2014/main" id="{6AA35642-B9DD-40A8-8FD1-0A630D9AEDC1}"/>
              </a:ext>
            </a:extLst>
          </p:cNvPr>
          <p:cNvSpPr>
            <a:spLocks noGrp="1"/>
          </p:cNvSpPr>
          <p:nvPr>
            <p:ph sz="quarter" idx="1"/>
          </p:nvPr>
        </p:nvSpPr>
        <p:spPr/>
        <p:txBody>
          <a:bodyPr/>
          <a:lstStyle/>
          <a:p>
            <a:pPr algn="just"/>
            <a:r>
              <a:rPr lang="en-GB" dirty="0"/>
              <a:t>Some computer processes are very lengthy and time-consuming. To speed the same process, a job with a similar type of needs are batched together and run as a group.</a:t>
            </a:r>
          </a:p>
          <a:p>
            <a:pPr algn="just"/>
            <a:r>
              <a:rPr lang="en-GB" dirty="0"/>
              <a:t>The user of a batch operating system never directly interacts with the computer. In this type of OS, every user prepares his or her job on an offline device like a punch card and submit it to the computer operator.</a:t>
            </a:r>
            <a:endParaRPr lang="en-IN" dirty="0"/>
          </a:p>
        </p:txBody>
      </p:sp>
    </p:spTree>
    <p:extLst>
      <p:ext uri="{BB962C8B-B14F-4D97-AF65-F5344CB8AC3E}">
        <p14:creationId xmlns:p14="http://schemas.microsoft.com/office/powerpoint/2010/main" val="2897788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ABA3-4964-4DBB-BF22-06C3AA36CDC6}"/>
              </a:ext>
            </a:extLst>
          </p:cNvPr>
          <p:cNvSpPr>
            <a:spLocks noGrp="1"/>
          </p:cNvSpPr>
          <p:nvPr>
            <p:ph type="title"/>
          </p:nvPr>
        </p:nvSpPr>
        <p:spPr/>
        <p:txBody>
          <a:bodyPr/>
          <a:lstStyle/>
          <a:p>
            <a:r>
              <a:rPr lang="en-GB" dirty="0"/>
              <a:t>Operating System (OS)</a:t>
            </a:r>
            <a:endParaRPr lang="en-IN" dirty="0"/>
          </a:p>
        </p:txBody>
      </p:sp>
      <p:sp>
        <p:nvSpPr>
          <p:cNvPr id="3" name="Content Placeholder 2">
            <a:extLst>
              <a:ext uri="{FF2B5EF4-FFF2-40B4-BE49-F238E27FC236}">
                <a16:creationId xmlns:a16="http://schemas.microsoft.com/office/drawing/2014/main" id="{F6A7650C-382E-40B1-B8E1-F91B1BB5EC8E}"/>
              </a:ext>
            </a:extLst>
          </p:cNvPr>
          <p:cNvSpPr>
            <a:spLocks noGrp="1"/>
          </p:cNvSpPr>
          <p:nvPr>
            <p:ph sz="quarter" idx="1"/>
          </p:nvPr>
        </p:nvSpPr>
        <p:spPr/>
        <p:txBody>
          <a:bodyPr>
            <a:normAutofit/>
          </a:bodyPr>
          <a:lstStyle/>
          <a:p>
            <a:pPr algn="just"/>
            <a:r>
              <a:rPr lang="en-GB" dirty="0"/>
              <a:t>An operating system (OS) is a collection of software that manages computer hardware resources and provides common services for computer programs. The operating system is a vital component of the system software in a computer system. This tutorial will take you through step by step approach while learning Operating System concepts.</a:t>
            </a:r>
          </a:p>
        </p:txBody>
      </p:sp>
    </p:spTree>
    <p:extLst>
      <p:ext uri="{BB962C8B-B14F-4D97-AF65-F5344CB8AC3E}">
        <p14:creationId xmlns:p14="http://schemas.microsoft.com/office/powerpoint/2010/main" val="77062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E647-93C0-44FD-8AD4-59DA4B9EE11A}"/>
              </a:ext>
            </a:extLst>
          </p:cNvPr>
          <p:cNvSpPr>
            <a:spLocks noGrp="1"/>
          </p:cNvSpPr>
          <p:nvPr>
            <p:ph type="title"/>
          </p:nvPr>
        </p:nvSpPr>
        <p:spPr/>
        <p:txBody>
          <a:bodyPr/>
          <a:lstStyle/>
          <a:p>
            <a:r>
              <a:rPr lang="en-GB" dirty="0"/>
              <a:t>Continue..</a:t>
            </a:r>
            <a:endParaRPr lang="en-IN" dirty="0"/>
          </a:p>
        </p:txBody>
      </p:sp>
      <p:pic>
        <p:nvPicPr>
          <p:cNvPr id="1026" name="Picture 2">
            <a:extLst>
              <a:ext uri="{FF2B5EF4-FFF2-40B4-BE49-F238E27FC236}">
                <a16:creationId xmlns:a16="http://schemas.microsoft.com/office/drawing/2014/main" id="{C5943A0A-C7EB-44A6-8EFF-31969BFC5332}"/>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33412" y="2098675"/>
            <a:ext cx="7115175"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033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08FE-9E2F-4F81-984F-031E9FDBC158}"/>
              </a:ext>
            </a:extLst>
          </p:cNvPr>
          <p:cNvSpPr>
            <a:spLocks noGrp="1"/>
          </p:cNvSpPr>
          <p:nvPr>
            <p:ph type="title"/>
          </p:nvPr>
        </p:nvSpPr>
        <p:spPr/>
        <p:txBody>
          <a:bodyPr>
            <a:normAutofit/>
          </a:bodyPr>
          <a:lstStyle/>
          <a:p>
            <a:r>
              <a:rPr lang="en-GB" dirty="0"/>
              <a:t>Multi-Tasking/Time-sharing Operating systems</a:t>
            </a:r>
            <a:endParaRPr lang="en-IN" dirty="0"/>
          </a:p>
        </p:txBody>
      </p:sp>
      <p:sp>
        <p:nvSpPr>
          <p:cNvPr id="3" name="Content Placeholder 2">
            <a:extLst>
              <a:ext uri="{FF2B5EF4-FFF2-40B4-BE49-F238E27FC236}">
                <a16:creationId xmlns:a16="http://schemas.microsoft.com/office/drawing/2014/main" id="{69FA3BF0-D665-4824-A3FF-9821B4B94644}"/>
              </a:ext>
            </a:extLst>
          </p:cNvPr>
          <p:cNvSpPr>
            <a:spLocks noGrp="1"/>
          </p:cNvSpPr>
          <p:nvPr>
            <p:ph sz="quarter" idx="1"/>
          </p:nvPr>
        </p:nvSpPr>
        <p:spPr/>
        <p:txBody>
          <a:bodyPr>
            <a:normAutofit lnSpcReduction="10000"/>
          </a:bodyPr>
          <a:lstStyle/>
          <a:p>
            <a:pPr algn="just"/>
            <a:r>
              <a:rPr lang="en-GB" dirty="0"/>
              <a:t>Time-sharing operating system enables people located at a different terminal(shell) to use a single computer system at the same time. The processor time (CPU) which is shared among multiple users is termed as time sharing.</a:t>
            </a:r>
          </a:p>
          <a:p>
            <a:pPr algn="just"/>
            <a:r>
              <a:rPr lang="en-GB" dirty="0"/>
              <a:t>Each task is given some time to execute so that all the tasks work smoothly. Each user gets the time of CPU as they use a single system. These systems are also known as Multitasking Systems. The task can be from a single user or different users also. The time that each task gets to execute is called quantum. After this time interval is over OS switches over to the next task. </a:t>
            </a:r>
            <a:endParaRPr lang="en-IN" dirty="0"/>
          </a:p>
        </p:txBody>
      </p:sp>
    </p:spTree>
    <p:extLst>
      <p:ext uri="{BB962C8B-B14F-4D97-AF65-F5344CB8AC3E}">
        <p14:creationId xmlns:p14="http://schemas.microsoft.com/office/powerpoint/2010/main" val="29606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AC4-D9B7-429B-9A41-ED1ABDEC3660}"/>
              </a:ext>
            </a:extLst>
          </p:cNvPr>
          <p:cNvSpPr>
            <a:spLocks noGrp="1"/>
          </p:cNvSpPr>
          <p:nvPr>
            <p:ph type="title"/>
          </p:nvPr>
        </p:nvSpPr>
        <p:spPr/>
        <p:txBody>
          <a:bodyPr/>
          <a:lstStyle/>
          <a:p>
            <a:r>
              <a:rPr lang="en-GB" dirty="0"/>
              <a:t>Continue..</a:t>
            </a:r>
            <a:endParaRPr lang="en-IN" dirty="0"/>
          </a:p>
        </p:txBody>
      </p:sp>
      <p:pic>
        <p:nvPicPr>
          <p:cNvPr id="2050" name="Picture 2">
            <a:extLst>
              <a:ext uri="{FF2B5EF4-FFF2-40B4-BE49-F238E27FC236}">
                <a16:creationId xmlns:a16="http://schemas.microsoft.com/office/drawing/2014/main" id="{316670B2-FC5A-4192-8785-24C1ABD3033B}"/>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04825" y="1974850"/>
            <a:ext cx="73723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978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0B65-69E0-4644-A01B-02829CC325AA}"/>
              </a:ext>
            </a:extLst>
          </p:cNvPr>
          <p:cNvSpPr>
            <a:spLocks noGrp="1"/>
          </p:cNvSpPr>
          <p:nvPr>
            <p:ph type="title"/>
          </p:nvPr>
        </p:nvSpPr>
        <p:spPr/>
        <p:txBody>
          <a:bodyPr/>
          <a:lstStyle/>
          <a:p>
            <a:r>
              <a:rPr lang="en-GB" dirty="0"/>
              <a:t>Real time OS</a:t>
            </a:r>
            <a:endParaRPr lang="en-IN" dirty="0"/>
          </a:p>
        </p:txBody>
      </p:sp>
      <p:sp>
        <p:nvSpPr>
          <p:cNvPr id="3" name="Content Placeholder 2">
            <a:extLst>
              <a:ext uri="{FF2B5EF4-FFF2-40B4-BE49-F238E27FC236}">
                <a16:creationId xmlns:a16="http://schemas.microsoft.com/office/drawing/2014/main" id="{1544ACF5-BF63-434A-9449-34E81A339A59}"/>
              </a:ext>
            </a:extLst>
          </p:cNvPr>
          <p:cNvSpPr>
            <a:spLocks noGrp="1"/>
          </p:cNvSpPr>
          <p:nvPr>
            <p:ph sz="quarter" idx="1"/>
          </p:nvPr>
        </p:nvSpPr>
        <p:spPr/>
        <p:txBody>
          <a:bodyPr/>
          <a:lstStyle/>
          <a:p>
            <a:pPr algn="just"/>
            <a:r>
              <a:rPr lang="en-GB" dirty="0"/>
              <a:t>A real time operating system time interval to process and respond to inputs is very small. Examples: Military Software Systems, Space Software Systems are the Real time OS example.</a:t>
            </a:r>
          </a:p>
          <a:p>
            <a:pPr algn="just"/>
            <a:r>
              <a:rPr lang="en-GB" dirty="0"/>
              <a:t>These types of OSs serve real-time systems. The time interval required to process and respond to inputs is very small. This time interval is called response time. </a:t>
            </a:r>
          </a:p>
          <a:p>
            <a:pPr algn="just"/>
            <a:r>
              <a:rPr lang="en-GB" dirty="0"/>
              <a:t>Real-time systems are used when there are time requirements that are very strict like missile systems, air traffic control systems, robots, etc.</a:t>
            </a:r>
            <a:endParaRPr lang="en-IN" dirty="0"/>
          </a:p>
        </p:txBody>
      </p:sp>
    </p:spTree>
    <p:extLst>
      <p:ext uri="{BB962C8B-B14F-4D97-AF65-F5344CB8AC3E}">
        <p14:creationId xmlns:p14="http://schemas.microsoft.com/office/powerpoint/2010/main" val="963361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EB8A-3A64-4A8A-82EF-A9303D48EE42}"/>
              </a:ext>
            </a:extLst>
          </p:cNvPr>
          <p:cNvSpPr>
            <a:spLocks noGrp="1"/>
          </p:cNvSpPr>
          <p:nvPr>
            <p:ph type="title"/>
          </p:nvPr>
        </p:nvSpPr>
        <p:spPr/>
        <p:txBody>
          <a:bodyPr/>
          <a:lstStyle/>
          <a:p>
            <a:r>
              <a:rPr lang="en-GB" dirty="0"/>
              <a:t>Continue..</a:t>
            </a:r>
            <a:endParaRPr lang="en-IN" dirty="0"/>
          </a:p>
        </p:txBody>
      </p:sp>
      <p:pic>
        <p:nvPicPr>
          <p:cNvPr id="3074" name="Picture 2">
            <a:extLst>
              <a:ext uri="{FF2B5EF4-FFF2-40B4-BE49-F238E27FC236}">
                <a16:creationId xmlns:a16="http://schemas.microsoft.com/office/drawing/2014/main" id="{F04926B5-C4B9-4DFF-B2A2-87AC0736CF7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528887" y="2017712"/>
            <a:ext cx="3324225"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209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021A-7B5E-4EB2-B108-1C389D593801}"/>
              </a:ext>
            </a:extLst>
          </p:cNvPr>
          <p:cNvSpPr>
            <a:spLocks noGrp="1"/>
          </p:cNvSpPr>
          <p:nvPr>
            <p:ph type="title"/>
          </p:nvPr>
        </p:nvSpPr>
        <p:spPr/>
        <p:txBody>
          <a:bodyPr>
            <a:normAutofit/>
          </a:bodyPr>
          <a:lstStyle/>
          <a:p>
            <a:br>
              <a:rPr lang="en-GB" dirty="0"/>
            </a:br>
            <a:r>
              <a:rPr lang="en-GB" dirty="0"/>
              <a:t>Distributed Operating System</a:t>
            </a:r>
            <a:endParaRPr lang="en-IN" dirty="0"/>
          </a:p>
        </p:txBody>
      </p:sp>
      <p:sp>
        <p:nvSpPr>
          <p:cNvPr id="3" name="Content Placeholder 2">
            <a:extLst>
              <a:ext uri="{FF2B5EF4-FFF2-40B4-BE49-F238E27FC236}">
                <a16:creationId xmlns:a16="http://schemas.microsoft.com/office/drawing/2014/main" id="{35040B27-7C34-4788-89B2-66295FF67161}"/>
              </a:ext>
            </a:extLst>
          </p:cNvPr>
          <p:cNvSpPr>
            <a:spLocks noGrp="1"/>
          </p:cNvSpPr>
          <p:nvPr>
            <p:ph sz="quarter" idx="1"/>
          </p:nvPr>
        </p:nvSpPr>
        <p:spPr/>
        <p:txBody>
          <a:bodyPr/>
          <a:lstStyle/>
          <a:p>
            <a:pPr algn="just"/>
            <a:r>
              <a:rPr lang="en-GB" dirty="0"/>
              <a:t>Distributed systems use many processors located in different machines to provide very fast computation to its users.</a:t>
            </a:r>
          </a:p>
          <a:p>
            <a:pPr algn="just"/>
            <a:r>
              <a:rPr lang="en-GB" dirty="0"/>
              <a:t>These types of the operating system is a recent advancement in the world of computer technology and are being widely accepted all over the world and, that too, with a great pace. Various autonomous interconnected computers communicate with each other using a shared communication network.</a:t>
            </a:r>
            <a:endParaRPr lang="en-IN" dirty="0"/>
          </a:p>
        </p:txBody>
      </p:sp>
    </p:spTree>
    <p:extLst>
      <p:ext uri="{BB962C8B-B14F-4D97-AF65-F5344CB8AC3E}">
        <p14:creationId xmlns:p14="http://schemas.microsoft.com/office/powerpoint/2010/main" val="3555196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1884-3D8C-4D2F-A6D8-E1AEBE7B19DB}"/>
              </a:ext>
            </a:extLst>
          </p:cNvPr>
          <p:cNvSpPr>
            <a:spLocks noGrp="1"/>
          </p:cNvSpPr>
          <p:nvPr>
            <p:ph type="title"/>
          </p:nvPr>
        </p:nvSpPr>
        <p:spPr/>
        <p:txBody>
          <a:bodyPr/>
          <a:lstStyle/>
          <a:p>
            <a:r>
              <a:rPr lang="en-GB" dirty="0"/>
              <a:t>Continue..</a:t>
            </a:r>
            <a:endParaRPr lang="en-IN" dirty="0"/>
          </a:p>
        </p:txBody>
      </p:sp>
      <p:pic>
        <p:nvPicPr>
          <p:cNvPr id="4098" name="Picture 2">
            <a:extLst>
              <a:ext uri="{FF2B5EF4-FFF2-40B4-BE49-F238E27FC236}">
                <a16:creationId xmlns:a16="http://schemas.microsoft.com/office/drawing/2014/main" id="{8C7C82E4-AF1B-4CD7-9D95-BD917270481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67030" y="1600200"/>
            <a:ext cx="5647939"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185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C85B-5D18-4CF5-9319-278DD298AB5C}"/>
              </a:ext>
            </a:extLst>
          </p:cNvPr>
          <p:cNvSpPr>
            <a:spLocks noGrp="1"/>
          </p:cNvSpPr>
          <p:nvPr>
            <p:ph type="title"/>
          </p:nvPr>
        </p:nvSpPr>
        <p:spPr/>
        <p:txBody>
          <a:bodyPr/>
          <a:lstStyle/>
          <a:p>
            <a:r>
              <a:rPr lang="en-GB" dirty="0"/>
              <a:t>Network Operating System</a:t>
            </a:r>
            <a:endParaRPr lang="en-IN" dirty="0"/>
          </a:p>
        </p:txBody>
      </p:sp>
      <p:sp>
        <p:nvSpPr>
          <p:cNvPr id="3" name="Content Placeholder 2">
            <a:extLst>
              <a:ext uri="{FF2B5EF4-FFF2-40B4-BE49-F238E27FC236}">
                <a16:creationId xmlns:a16="http://schemas.microsoft.com/office/drawing/2014/main" id="{DC62FF96-622E-45B7-90E4-3C7223D8F244}"/>
              </a:ext>
            </a:extLst>
          </p:cNvPr>
          <p:cNvSpPr>
            <a:spLocks noGrp="1"/>
          </p:cNvSpPr>
          <p:nvPr>
            <p:ph sz="quarter" idx="1"/>
          </p:nvPr>
        </p:nvSpPr>
        <p:spPr/>
        <p:txBody>
          <a:bodyPr/>
          <a:lstStyle/>
          <a:p>
            <a:pPr algn="just"/>
            <a:r>
              <a:rPr lang="en-GB" dirty="0"/>
              <a:t>Network Operating System runs on a server. It provides the capability to serve to manage data, user, groups, security, application, and other networking functions.</a:t>
            </a:r>
          </a:p>
          <a:p>
            <a:pPr algn="just"/>
            <a:r>
              <a:rPr lang="en-GB" dirty="0"/>
              <a:t>These systems run on a server and provide the capability to manage data, users, groups, security, applications, and other networking functions. These types of operating systems allow shared access of files, printers, security, applications, and other networking functions over a small private network.</a:t>
            </a:r>
            <a:endParaRPr lang="en-IN" dirty="0"/>
          </a:p>
        </p:txBody>
      </p:sp>
    </p:spTree>
    <p:extLst>
      <p:ext uri="{BB962C8B-B14F-4D97-AF65-F5344CB8AC3E}">
        <p14:creationId xmlns:p14="http://schemas.microsoft.com/office/powerpoint/2010/main" val="2818582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0AD2-6434-46A4-B5FB-B48A2FD9D2A2}"/>
              </a:ext>
            </a:extLst>
          </p:cNvPr>
          <p:cNvSpPr>
            <a:spLocks noGrp="1"/>
          </p:cNvSpPr>
          <p:nvPr>
            <p:ph type="title"/>
          </p:nvPr>
        </p:nvSpPr>
        <p:spPr/>
        <p:txBody>
          <a:bodyPr/>
          <a:lstStyle/>
          <a:p>
            <a:r>
              <a:rPr lang="en-GB" dirty="0"/>
              <a:t>Continue..</a:t>
            </a:r>
            <a:endParaRPr lang="en-IN" dirty="0"/>
          </a:p>
        </p:txBody>
      </p:sp>
      <p:pic>
        <p:nvPicPr>
          <p:cNvPr id="5122" name="Picture 2">
            <a:extLst>
              <a:ext uri="{FF2B5EF4-FFF2-40B4-BE49-F238E27FC236}">
                <a16:creationId xmlns:a16="http://schemas.microsoft.com/office/drawing/2014/main" id="{548BCA8A-88AD-4F82-98C5-00E0A1E2A9C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9061" y="1600200"/>
            <a:ext cx="6383877"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58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13629-22E4-4056-93FF-43A6A1887163}"/>
              </a:ext>
            </a:extLst>
          </p:cNvPr>
          <p:cNvSpPr>
            <a:spLocks noGrp="1"/>
          </p:cNvSpPr>
          <p:nvPr>
            <p:ph type="title"/>
          </p:nvPr>
        </p:nvSpPr>
        <p:spPr/>
        <p:txBody>
          <a:bodyPr/>
          <a:lstStyle/>
          <a:p>
            <a:r>
              <a:rPr lang="en-GB" dirty="0"/>
              <a:t>Mobile OS</a:t>
            </a:r>
            <a:endParaRPr lang="en-IN" dirty="0"/>
          </a:p>
        </p:txBody>
      </p:sp>
      <p:sp>
        <p:nvSpPr>
          <p:cNvPr id="3" name="Content Placeholder 2">
            <a:extLst>
              <a:ext uri="{FF2B5EF4-FFF2-40B4-BE49-F238E27FC236}">
                <a16:creationId xmlns:a16="http://schemas.microsoft.com/office/drawing/2014/main" id="{F2EAB075-9C11-4C0F-849B-CAFB671C27C2}"/>
              </a:ext>
            </a:extLst>
          </p:cNvPr>
          <p:cNvSpPr>
            <a:spLocks noGrp="1"/>
          </p:cNvSpPr>
          <p:nvPr>
            <p:ph sz="quarter" idx="1"/>
          </p:nvPr>
        </p:nvSpPr>
        <p:spPr/>
        <p:txBody>
          <a:bodyPr/>
          <a:lstStyle/>
          <a:p>
            <a:pPr algn="just"/>
            <a:r>
              <a:rPr lang="en-GB" dirty="0"/>
              <a:t>Mobile operating systems are those OS which is especially that are designed to power smartphones, tablets, and wearables devices.</a:t>
            </a:r>
            <a:endParaRPr lang="en-IN" dirty="0"/>
          </a:p>
        </p:txBody>
      </p:sp>
    </p:spTree>
    <p:extLst>
      <p:ext uri="{BB962C8B-B14F-4D97-AF65-F5344CB8AC3E}">
        <p14:creationId xmlns:p14="http://schemas.microsoft.com/office/powerpoint/2010/main" val="56484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530B-898E-4D8F-92AE-7BAAE2B192B2}"/>
              </a:ext>
            </a:extLst>
          </p:cNvPr>
          <p:cNvSpPr>
            <a:spLocks noGrp="1"/>
          </p:cNvSpPr>
          <p:nvPr>
            <p:ph type="title"/>
          </p:nvPr>
        </p:nvSpPr>
        <p:spPr/>
        <p:txBody>
          <a:bodyPr/>
          <a:lstStyle/>
          <a:p>
            <a:r>
              <a:rPr lang="en-GB" dirty="0"/>
              <a:t>Functions of an Operating System.</a:t>
            </a:r>
            <a:endParaRPr lang="en-IN" dirty="0"/>
          </a:p>
        </p:txBody>
      </p:sp>
      <p:sp>
        <p:nvSpPr>
          <p:cNvPr id="3" name="Content Placeholder 2">
            <a:extLst>
              <a:ext uri="{FF2B5EF4-FFF2-40B4-BE49-F238E27FC236}">
                <a16:creationId xmlns:a16="http://schemas.microsoft.com/office/drawing/2014/main" id="{4B9A17EB-3351-4F8B-8D06-B717EF3C93BB}"/>
              </a:ext>
            </a:extLst>
          </p:cNvPr>
          <p:cNvSpPr>
            <a:spLocks noGrp="1"/>
          </p:cNvSpPr>
          <p:nvPr>
            <p:ph sz="quarter" idx="1"/>
          </p:nvPr>
        </p:nvSpPr>
        <p:spPr/>
        <p:txBody>
          <a:bodyPr>
            <a:normAutofit/>
          </a:bodyPr>
          <a:lstStyle/>
          <a:p>
            <a:pPr marL="0" indent="0">
              <a:buNone/>
            </a:pPr>
            <a:r>
              <a:rPr lang="en-GB" dirty="0"/>
              <a:t>Following are some of important functions of an operating System.</a:t>
            </a:r>
          </a:p>
          <a:p>
            <a:r>
              <a:rPr lang="en-GB" dirty="0"/>
              <a:t>Memory Management</a:t>
            </a:r>
          </a:p>
          <a:p>
            <a:r>
              <a:rPr lang="en-GB" dirty="0"/>
              <a:t>Processor Management</a:t>
            </a:r>
          </a:p>
          <a:p>
            <a:r>
              <a:rPr lang="en-GB" dirty="0"/>
              <a:t>Device Management</a:t>
            </a:r>
          </a:p>
          <a:p>
            <a:r>
              <a:rPr lang="en-GB" dirty="0"/>
              <a:t>File Management</a:t>
            </a:r>
          </a:p>
          <a:p>
            <a:r>
              <a:rPr lang="en-GB" dirty="0"/>
              <a:t>Security</a:t>
            </a:r>
          </a:p>
          <a:p>
            <a:r>
              <a:rPr lang="en-GB" dirty="0"/>
              <a:t>Control over system performance</a:t>
            </a:r>
          </a:p>
          <a:p>
            <a:r>
              <a:rPr lang="en-GB" dirty="0"/>
              <a:t>Job accounting</a:t>
            </a:r>
          </a:p>
          <a:p>
            <a:r>
              <a:rPr lang="en-GB" dirty="0"/>
              <a:t>Error detecting aids</a:t>
            </a:r>
          </a:p>
          <a:p>
            <a:r>
              <a:rPr lang="en-GB" dirty="0"/>
              <a:t>Coordination between other software and users</a:t>
            </a:r>
            <a:endParaRPr lang="en-IN" dirty="0"/>
          </a:p>
        </p:txBody>
      </p:sp>
    </p:spTree>
    <p:extLst>
      <p:ext uri="{BB962C8B-B14F-4D97-AF65-F5344CB8AC3E}">
        <p14:creationId xmlns:p14="http://schemas.microsoft.com/office/powerpoint/2010/main" val="1586158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853B5-2C4A-457A-94DB-C23504FD1F88}"/>
              </a:ext>
            </a:extLst>
          </p:cNvPr>
          <p:cNvSpPr>
            <a:spLocks noGrp="1"/>
          </p:cNvSpPr>
          <p:nvPr>
            <p:ph type="title"/>
          </p:nvPr>
        </p:nvSpPr>
        <p:spPr/>
        <p:txBody>
          <a:bodyPr/>
          <a:lstStyle/>
          <a:p>
            <a:r>
              <a:rPr lang="en-GB" dirty="0"/>
              <a:t>Running Programs</a:t>
            </a:r>
            <a:endParaRPr lang="en-IN" dirty="0"/>
          </a:p>
        </p:txBody>
      </p:sp>
      <p:sp>
        <p:nvSpPr>
          <p:cNvPr id="3" name="Content Placeholder 2">
            <a:extLst>
              <a:ext uri="{FF2B5EF4-FFF2-40B4-BE49-F238E27FC236}">
                <a16:creationId xmlns:a16="http://schemas.microsoft.com/office/drawing/2014/main" id="{0EA4516A-650F-4C72-B335-FAFF455ED588}"/>
              </a:ext>
            </a:extLst>
          </p:cNvPr>
          <p:cNvSpPr>
            <a:spLocks noGrp="1"/>
          </p:cNvSpPr>
          <p:nvPr>
            <p:ph sz="quarter" idx="1"/>
          </p:nvPr>
        </p:nvSpPr>
        <p:spPr/>
        <p:txBody>
          <a:bodyPr>
            <a:normAutofit/>
          </a:bodyPr>
          <a:lstStyle/>
          <a:p>
            <a:pPr algn="just"/>
            <a:r>
              <a:rPr lang="en-GB" dirty="0"/>
              <a:t>"Software" is the general category of code which runs on the hardware. If the hardware is a player piano, then the software is the music. The common case is a "program" like Firefox -- software you run on your computer to solve a particular problem. A computer can run multiple programs at the same time and is responsible for keeping their memory separate.</a:t>
            </a:r>
          </a:p>
        </p:txBody>
      </p:sp>
    </p:spTree>
    <p:extLst>
      <p:ext uri="{BB962C8B-B14F-4D97-AF65-F5344CB8AC3E}">
        <p14:creationId xmlns:p14="http://schemas.microsoft.com/office/powerpoint/2010/main" val="3780192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D789-E3AF-4038-8345-4AA1B7BF3C10}"/>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A00E2D7-2946-4045-9246-A97E0B63BD3D}"/>
              </a:ext>
            </a:extLst>
          </p:cNvPr>
          <p:cNvSpPr>
            <a:spLocks noGrp="1"/>
          </p:cNvSpPr>
          <p:nvPr>
            <p:ph sz="quarter" idx="1"/>
          </p:nvPr>
        </p:nvSpPr>
        <p:spPr/>
        <p:txBody>
          <a:bodyPr/>
          <a:lstStyle/>
          <a:p>
            <a:pPr algn="just"/>
            <a:r>
              <a:rPr lang="en-GB" dirty="0"/>
              <a:t>A CPU understands a low level "machine code" language (also known as "native code"). The language of the machine code is hardwired into the design of the CPU hardware; it is not something that can be changed at will. Each family of compatible CPUs (e.g. the very popular Intel x86 family) has its own, idiosyncratic machine code which is not compatible with the machine code of other CPU families.</a:t>
            </a:r>
            <a:endParaRPr lang="en-IN" dirty="0"/>
          </a:p>
          <a:p>
            <a:endParaRPr lang="en-IN" dirty="0"/>
          </a:p>
        </p:txBody>
      </p:sp>
    </p:spTree>
    <p:extLst>
      <p:ext uri="{BB962C8B-B14F-4D97-AF65-F5344CB8AC3E}">
        <p14:creationId xmlns:p14="http://schemas.microsoft.com/office/powerpoint/2010/main" val="4071793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6C8E-C9A9-4387-8FA9-A71410881FF9}"/>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7C7EBAF1-8427-4981-8648-1E4F3767A4F4}"/>
              </a:ext>
            </a:extLst>
          </p:cNvPr>
          <p:cNvSpPr>
            <a:spLocks noGrp="1"/>
          </p:cNvSpPr>
          <p:nvPr>
            <p:ph sz="quarter" idx="1"/>
          </p:nvPr>
        </p:nvSpPr>
        <p:spPr/>
        <p:txBody>
          <a:bodyPr/>
          <a:lstStyle/>
          <a:p>
            <a:pPr algn="just"/>
            <a:r>
              <a:rPr lang="en-GB" dirty="0"/>
              <a:t>The machine code defines a set of individual instructions. Each machine code instruction is extremely primitive, such as adding two numbers or testing if a number is equal to zero. When stored, each instruction takes up just a few bytes. When we said earlier that a CPU can execute 2 billion operations per second, we meant that the CPU can execute 2 billion lines of machine code per second.</a:t>
            </a:r>
            <a:endParaRPr lang="en-IN" dirty="0"/>
          </a:p>
        </p:txBody>
      </p:sp>
    </p:spTree>
    <p:extLst>
      <p:ext uri="{BB962C8B-B14F-4D97-AF65-F5344CB8AC3E}">
        <p14:creationId xmlns:p14="http://schemas.microsoft.com/office/powerpoint/2010/main" val="733265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F052-1BFE-498D-9E7D-2402D61290DA}"/>
              </a:ext>
            </a:extLst>
          </p:cNvPr>
          <p:cNvSpPr>
            <a:spLocks noGrp="1"/>
          </p:cNvSpPr>
          <p:nvPr>
            <p:ph type="title"/>
          </p:nvPr>
        </p:nvSpPr>
        <p:spPr/>
        <p:txBody>
          <a:bodyPr/>
          <a:lstStyle/>
          <a:p>
            <a:r>
              <a:rPr lang="en-GB" dirty="0"/>
              <a:t>How Does a Program Run?</a:t>
            </a:r>
            <a:endParaRPr lang="en-IN" dirty="0"/>
          </a:p>
        </p:txBody>
      </p:sp>
      <p:sp>
        <p:nvSpPr>
          <p:cNvPr id="3" name="Content Placeholder 2">
            <a:extLst>
              <a:ext uri="{FF2B5EF4-FFF2-40B4-BE49-F238E27FC236}">
                <a16:creationId xmlns:a16="http://schemas.microsoft.com/office/drawing/2014/main" id="{575B6E9D-022B-42FF-BE06-DD5163E88EC3}"/>
              </a:ext>
            </a:extLst>
          </p:cNvPr>
          <p:cNvSpPr>
            <a:spLocks noGrp="1"/>
          </p:cNvSpPr>
          <p:nvPr>
            <p:ph sz="quarter" idx="1"/>
          </p:nvPr>
        </p:nvSpPr>
        <p:spPr/>
        <p:txBody>
          <a:bodyPr>
            <a:normAutofit/>
          </a:bodyPr>
          <a:lstStyle/>
          <a:p>
            <a:pPr algn="just"/>
            <a:r>
              <a:rPr lang="en-GB" dirty="0"/>
              <a:t>CPU runs a "fetch/execute cycle"</a:t>
            </a:r>
          </a:p>
          <a:p>
            <a:pPr lvl="1" algn="just"/>
            <a:r>
              <a:rPr lang="en-GB" dirty="0"/>
              <a:t>-fetch one instruction in sequence</a:t>
            </a:r>
          </a:p>
          <a:p>
            <a:pPr lvl="1" algn="just"/>
            <a:r>
              <a:rPr lang="en-GB" dirty="0"/>
              <a:t>-execute (run) that instruction, e.g. do the addition</a:t>
            </a:r>
          </a:p>
          <a:p>
            <a:pPr lvl="1" algn="just"/>
            <a:r>
              <a:rPr lang="en-GB" dirty="0"/>
              <a:t>-fetch the next instruction, and so on</a:t>
            </a:r>
          </a:p>
          <a:p>
            <a:pPr algn="just"/>
            <a:r>
              <a:rPr lang="en-GB" dirty="0"/>
              <a:t>Run a program = Start CPU running on its 1st instruction</a:t>
            </a:r>
          </a:p>
          <a:p>
            <a:pPr algn="just"/>
            <a:r>
              <a:rPr lang="en-GB" dirty="0"/>
              <a:t>it runs down through all of the machine code, running the program</a:t>
            </a:r>
          </a:p>
          <a:p>
            <a:pPr algn="just"/>
            <a:r>
              <a:rPr lang="en-GB" dirty="0"/>
              <a:t>the program will have instructions like "return to step 3" to keep it running</a:t>
            </a:r>
          </a:p>
          <a:p>
            <a:pPr algn="just"/>
            <a:r>
              <a:rPr lang="en-GB" dirty="0"/>
              <a:t>Super simple machine code instructions run at the rate of 2 billion per-second</a:t>
            </a:r>
            <a:endParaRPr lang="en-IN" dirty="0"/>
          </a:p>
        </p:txBody>
      </p:sp>
    </p:spTree>
    <p:extLst>
      <p:ext uri="{BB962C8B-B14F-4D97-AF65-F5344CB8AC3E}">
        <p14:creationId xmlns:p14="http://schemas.microsoft.com/office/powerpoint/2010/main" val="3260166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06C3-CCA1-44FA-BA96-86DAEBB21926}"/>
              </a:ext>
            </a:extLst>
          </p:cNvPr>
          <p:cNvSpPr>
            <a:spLocks noGrp="1"/>
          </p:cNvSpPr>
          <p:nvPr>
            <p:ph type="title"/>
          </p:nvPr>
        </p:nvSpPr>
        <p:spPr/>
        <p:txBody>
          <a:bodyPr/>
          <a:lstStyle/>
          <a:p>
            <a:r>
              <a:rPr lang="en-GB" dirty="0"/>
              <a:t>Continue..</a:t>
            </a:r>
            <a:endParaRPr lang="en-IN" dirty="0"/>
          </a:p>
        </p:txBody>
      </p:sp>
      <p:pic>
        <p:nvPicPr>
          <p:cNvPr id="1026" name="Picture 2" descr="CPU runs a series of machine language instructions">
            <a:extLst>
              <a:ext uri="{FF2B5EF4-FFF2-40B4-BE49-F238E27FC236}">
                <a16:creationId xmlns:a16="http://schemas.microsoft.com/office/drawing/2014/main" id="{710084AA-6555-4737-8BC5-6FC3B76D7242}"/>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1" y="2133600"/>
            <a:ext cx="69342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329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2D47-66C2-4C88-A9E1-8CE5B6A88636}"/>
              </a:ext>
            </a:extLst>
          </p:cNvPr>
          <p:cNvSpPr>
            <a:spLocks noGrp="1"/>
          </p:cNvSpPr>
          <p:nvPr>
            <p:ph type="title"/>
          </p:nvPr>
        </p:nvSpPr>
        <p:spPr/>
        <p:txBody>
          <a:bodyPr/>
          <a:lstStyle/>
          <a:p>
            <a:r>
              <a:rPr lang="en-GB" dirty="0"/>
              <a:t>How Does a Program Start?</a:t>
            </a:r>
            <a:endParaRPr lang="en-IN" dirty="0"/>
          </a:p>
        </p:txBody>
      </p:sp>
      <p:sp>
        <p:nvSpPr>
          <p:cNvPr id="3" name="Content Placeholder 2">
            <a:extLst>
              <a:ext uri="{FF2B5EF4-FFF2-40B4-BE49-F238E27FC236}">
                <a16:creationId xmlns:a16="http://schemas.microsoft.com/office/drawing/2014/main" id="{09720D3C-B519-4C5B-868C-6565D071A82A}"/>
              </a:ext>
            </a:extLst>
          </p:cNvPr>
          <p:cNvSpPr>
            <a:spLocks noGrp="1"/>
          </p:cNvSpPr>
          <p:nvPr>
            <p:ph sz="quarter" idx="1"/>
          </p:nvPr>
        </p:nvSpPr>
        <p:spPr/>
        <p:txBody>
          <a:bodyPr>
            <a:normAutofit/>
          </a:bodyPr>
          <a:lstStyle/>
          <a:p>
            <a:pPr algn="just"/>
            <a:r>
              <a:rPr lang="en-GB" dirty="0"/>
              <a:t>The file Firefox.exe contains its instructions (in the file system)</a:t>
            </a:r>
          </a:p>
          <a:p>
            <a:pPr algn="just"/>
            <a:r>
              <a:rPr lang="en-GB" dirty="0"/>
              <a:t>To start Firefox.exe running:</a:t>
            </a:r>
          </a:p>
          <a:p>
            <a:pPr lvl="1" algn="just"/>
            <a:r>
              <a:rPr lang="en-GB" dirty="0"/>
              <a:t>-Each program gets its own area of RAM</a:t>
            </a:r>
          </a:p>
          <a:p>
            <a:pPr lvl="1" algn="just"/>
            <a:r>
              <a:rPr lang="en-GB" dirty="0"/>
              <a:t>-The RAM area holds the program's code and data it manipulates</a:t>
            </a:r>
          </a:p>
          <a:p>
            <a:pPr lvl="1" algn="just"/>
            <a:r>
              <a:rPr lang="en-GB" dirty="0"/>
              <a:t>-The instruction bytes are copied from storage to RAM</a:t>
            </a:r>
          </a:p>
          <a:p>
            <a:pPr lvl="1" algn="just"/>
            <a:r>
              <a:rPr lang="en-GB" dirty="0"/>
              <a:t>-The CPU is directed to start running at the first instruction</a:t>
            </a:r>
          </a:p>
          <a:p>
            <a:pPr lvl="1" algn="just"/>
            <a:r>
              <a:rPr lang="en-GB" dirty="0"/>
              <a:t>-Now the program is running!</a:t>
            </a:r>
            <a:endParaRPr lang="en-IN" dirty="0"/>
          </a:p>
        </p:txBody>
      </p:sp>
    </p:spTree>
    <p:extLst>
      <p:ext uri="{BB962C8B-B14F-4D97-AF65-F5344CB8AC3E}">
        <p14:creationId xmlns:p14="http://schemas.microsoft.com/office/powerpoint/2010/main" val="4237196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EE30-65AF-4CB1-886A-E12E4827A8D0}"/>
              </a:ext>
            </a:extLst>
          </p:cNvPr>
          <p:cNvSpPr>
            <a:spLocks noGrp="1"/>
          </p:cNvSpPr>
          <p:nvPr>
            <p:ph type="title"/>
          </p:nvPr>
        </p:nvSpPr>
        <p:spPr/>
        <p:txBody>
          <a:bodyPr/>
          <a:lstStyle/>
          <a:p>
            <a:r>
              <a:rPr lang="en-GB" dirty="0"/>
              <a:t>Continue..</a:t>
            </a:r>
            <a:endParaRPr lang="en-IN" dirty="0"/>
          </a:p>
        </p:txBody>
      </p:sp>
      <p:pic>
        <p:nvPicPr>
          <p:cNvPr id="2050" name="Picture 2" descr="Run Firefox.exe: (1) copy instructions to RAM, (2) CPU runs them">
            <a:extLst>
              <a:ext uri="{FF2B5EF4-FFF2-40B4-BE49-F238E27FC236}">
                <a16:creationId xmlns:a16="http://schemas.microsoft.com/office/drawing/2014/main" id="{ABADFD44-970A-4EA8-8F6C-A666659CE22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97800" y="2233412"/>
            <a:ext cx="4586400" cy="360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817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3319-537D-472A-B8C5-08E8088BC7D9}"/>
              </a:ext>
            </a:extLst>
          </p:cNvPr>
          <p:cNvSpPr>
            <a:spLocks noGrp="1"/>
          </p:cNvSpPr>
          <p:nvPr>
            <p:ph type="title"/>
          </p:nvPr>
        </p:nvSpPr>
        <p:spPr/>
        <p:txBody>
          <a:bodyPr/>
          <a:lstStyle/>
          <a:p>
            <a:r>
              <a:rPr lang="en-GB" dirty="0"/>
              <a:t>Utility Software</a:t>
            </a:r>
            <a:endParaRPr lang="en-IN" dirty="0"/>
          </a:p>
        </p:txBody>
      </p:sp>
      <p:sp>
        <p:nvSpPr>
          <p:cNvPr id="3" name="Content Placeholder 2">
            <a:extLst>
              <a:ext uri="{FF2B5EF4-FFF2-40B4-BE49-F238E27FC236}">
                <a16:creationId xmlns:a16="http://schemas.microsoft.com/office/drawing/2014/main" id="{54B7DD76-C9D2-4D20-A648-B58B02554387}"/>
              </a:ext>
            </a:extLst>
          </p:cNvPr>
          <p:cNvSpPr>
            <a:spLocks noGrp="1"/>
          </p:cNvSpPr>
          <p:nvPr>
            <p:ph sz="quarter" idx="1"/>
          </p:nvPr>
        </p:nvSpPr>
        <p:spPr/>
        <p:txBody>
          <a:bodyPr>
            <a:normAutofit fontScale="92500" lnSpcReduction="10000"/>
          </a:bodyPr>
          <a:lstStyle/>
          <a:p>
            <a:pPr algn="just"/>
            <a:r>
              <a:rPr lang="en-GB" dirty="0"/>
              <a:t>Utility software helps to manage, maintain and control computer resources. Operating systems typically contain the necessary tools for this, but separate utility programs can provide improved functionality. Utility software is often somewhat technical and targeted at users with a solid knowledge of computers. If you use a computer mostly for e-mail, some Internet browsing and typing up a report, you may not have much need for these utilities. However, if you are an avid computer user, these utilities can help make sure your computer stays in tip-top shape.</a:t>
            </a:r>
          </a:p>
          <a:p>
            <a:pPr algn="just"/>
            <a:r>
              <a:rPr lang="en-GB" dirty="0"/>
              <a:t>Examples of utility programs are antivirus software, backup software and disk tools. Let's look at each of these in a bit more detail.</a:t>
            </a:r>
          </a:p>
          <a:p>
            <a:endParaRPr lang="en-GB" dirty="0"/>
          </a:p>
        </p:txBody>
      </p:sp>
    </p:spTree>
    <p:extLst>
      <p:ext uri="{BB962C8B-B14F-4D97-AF65-F5344CB8AC3E}">
        <p14:creationId xmlns:p14="http://schemas.microsoft.com/office/powerpoint/2010/main" val="3080395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98A0-8CAA-44C3-B771-0AAB46C33BF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A823740E-6E2D-4ADE-B07F-E5C740388835}"/>
              </a:ext>
            </a:extLst>
          </p:cNvPr>
          <p:cNvSpPr>
            <a:spLocks noGrp="1"/>
          </p:cNvSpPr>
          <p:nvPr>
            <p:ph sz="quarter" idx="1"/>
          </p:nvPr>
        </p:nvSpPr>
        <p:spPr/>
        <p:txBody>
          <a:bodyPr>
            <a:normAutofit lnSpcReduction="10000"/>
          </a:bodyPr>
          <a:lstStyle/>
          <a:p>
            <a:pPr algn="just"/>
            <a:r>
              <a:rPr lang="en-GB" dirty="0"/>
              <a:t>Antivirus software, as the name suggests, helps to protect a computer system from viruses and other harmful programs. A computer virus is a computer program that can cause damage to a computer's software, hardware or data. It is referred to as a virus because it has the capability to replicate itself and hide inside other computer files.</a:t>
            </a:r>
          </a:p>
          <a:p>
            <a:pPr algn="just"/>
            <a:r>
              <a:rPr lang="en-GB" dirty="0"/>
              <a:t>One of the most common ways to get a virus is to download a file from the Internet. Antivirus software scans your online activity to make sure you are not downloading infected files. New viruses are coming out all the time, so antivirus software needs to be updated very frequently.</a:t>
            </a:r>
          </a:p>
          <a:p>
            <a:endParaRPr lang="en-GB" dirty="0"/>
          </a:p>
          <a:p>
            <a:endParaRPr lang="en-IN" dirty="0"/>
          </a:p>
        </p:txBody>
      </p:sp>
    </p:spTree>
    <p:extLst>
      <p:ext uri="{BB962C8B-B14F-4D97-AF65-F5344CB8AC3E}">
        <p14:creationId xmlns:p14="http://schemas.microsoft.com/office/powerpoint/2010/main" val="2491110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6D9B-E6BC-47F5-9E5B-4A9AAF51FCE9}"/>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A0DB0D7-E0B9-45E2-AF40-EFF59C9308A4}"/>
              </a:ext>
            </a:extLst>
          </p:cNvPr>
          <p:cNvSpPr>
            <a:spLocks noGrp="1"/>
          </p:cNvSpPr>
          <p:nvPr>
            <p:ph sz="quarter" idx="1"/>
          </p:nvPr>
        </p:nvSpPr>
        <p:spPr/>
        <p:txBody>
          <a:bodyPr>
            <a:normAutofit lnSpcReduction="10000"/>
          </a:bodyPr>
          <a:lstStyle/>
          <a:p>
            <a:pPr algn="just"/>
            <a:r>
              <a:rPr lang="en-GB" dirty="0"/>
              <a:t>Backup software helps in the creation of a backup of the files on your computer. Most computer systems use a hard disk drive for storage. While these are generally very robust, they can fail or crash, resulting in costly data loss. Backup software helps you copy the most important files to another storage device, such as an external hard disk. You can also make an exact copy of your hard disk.</a:t>
            </a:r>
          </a:p>
          <a:p>
            <a:pPr algn="just"/>
            <a:r>
              <a:rPr lang="en-GB" dirty="0"/>
              <a:t>Increasingly, backup software uses cloud storage to create backups. This typically means you pay a fee to use the storage space of a third party and use their backup software to manage which files are going to be backed up.</a:t>
            </a:r>
          </a:p>
          <a:p>
            <a:endParaRPr lang="en-GB" dirty="0"/>
          </a:p>
          <a:p>
            <a:endParaRPr lang="en-IN" dirty="0"/>
          </a:p>
        </p:txBody>
      </p:sp>
    </p:spTree>
    <p:extLst>
      <p:ext uri="{BB962C8B-B14F-4D97-AF65-F5344CB8AC3E}">
        <p14:creationId xmlns:p14="http://schemas.microsoft.com/office/powerpoint/2010/main" val="173857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9808-27E3-4372-8F12-BAD7544889A5}"/>
              </a:ext>
            </a:extLst>
          </p:cNvPr>
          <p:cNvSpPr>
            <a:spLocks noGrp="1"/>
          </p:cNvSpPr>
          <p:nvPr>
            <p:ph type="title"/>
          </p:nvPr>
        </p:nvSpPr>
        <p:spPr/>
        <p:txBody>
          <a:bodyPr/>
          <a:lstStyle/>
          <a:p>
            <a:r>
              <a:rPr lang="en-GB" dirty="0"/>
              <a:t>Applications of Operating System</a:t>
            </a:r>
            <a:endParaRPr lang="en-IN" dirty="0"/>
          </a:p>
        </p:txBody>
      </p:sp>
      <p:sp>
        <p:nvSpPr>
          <p:cNvPr id="3" name="Content Placeholder 2">
            <a:extLst>
              <a:ext uri="{FF2B5EF4-FFF2-40B4-BE49-F238E27FC236}">
                <a16:creationId xmlns:a16="http://schemas.microsoft.com/office/drawing/2014/main" id="{B9E8D697-A1D8-4AA8-B273-803F12B6535D}"/>
              </a:ext>
            </a:extLst>
          </p:cNvPr>
          <p:cNvSpPr>
            <a:spLocks noGrp="1"/>
          </p:cNvSpPr>
          <p:nvPr>
            <p:ph sz="quarter" idx="1"/>
          </p:nvPr>
        </p:nvSpPr>
        <p:spPr/>
        <p:txBody>
          <a:bodyPr>
            <a:normAutofit/>
          </a:bodyPr>
          <a:lstStyle/>
          <a:p>
            <a:pPr marL="0" indent="0" algn="just">
              <a:buNone/>
            </a:pPr>
            <a:r>
              <a:rPr lang="en-GB" dirty="0"/>
              <a:t>Following are some of the important activities that an Operating System performs −</a:t>
            </a:r>
          </a:p>
          <a:p>
            <a:pPr algn="just"/>
            <a:r>
              <a:rPr lang="en-GB" dirty="0"/>
              <a:t>Security − By means of password and similar other techniques, it prevents unauthorized access to programs and data.</a:t>
            </a:r>
          </a:p>
          <a:p>
            <a:pPr algn="just"/>
            <a:r>
              <a:rPr lang="en-GB" dirty="0"/>
              <a:t>Control over system performance − Recording delays between request for a service and response from the system.</a:t>
            </a:r>
          </a:p>
          <a:p>
            <a:endParaRPr lang="en-GB" dirty="0"/>
          </a:p>
        </p:txBody>
      </p:sp>
    </p:spTree>
    <p:extLst>
      <p:ext uri="{BB962C8B-B14F-4D97-AF65-F5344CB8AC3E}">
        <p14:creationId xmlns:p14="http://schemas.microsoft.com/office/powerpoint/2010/main" val="2250241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0EA3-797A-453F-99CA-A80A66DBBBB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CB0FC1A5-F955-4C91-9461-3639040F0342}"/>
              </a:ext>
            </a:extLst>
          </p:cNvPr>
          <p:cNvSpPr>
            <a:spLocks noGrp="1"/>
          </p:cNvSpPr>
          <p:nvPr>
            <p:ph sz="quarter" idx="1"/>
          </p:nvPr>
        </p:nvSpPr>
        <p:spPr/>
        <p:txBody>
          <a:bodyPr/>
          <a:lstStyle/>
          <a:p>
            <a:pPr algn="just"/>
            <a:r>
              <a:rPr lang="en-GB" dirty="0"/>
              <a:t>Disk tools include a range of different tools to manage hard disk drives and other storage devices. This includes utilities to scan the hard disks for any potential problems, disk cleaners to remove any unnecessary files, and disk defragmenters to re-organize file fragments on a hard disk drive to increase performance. Disk tools are important because a failure of a hard disk drive can have disastrous consequences. Keeping disks running efficiently is an important part of overall computer maintenance.</a:t>
            </a:r>
            <a:endParaRPr lang="en-IN" dirty="0"/>
          </a:p>
          <a:p>
            <a:endParaRPr lang="en-IN" dirty="0"/>
          </a:p>
        </p:txBody>
      </p:sp>
    </p:spTree>
    <p:extLst>
      <p:ext uri="{BB962C8B-B14F-4D97-AF65-F5344CB8AC3E}">
        <p14:creationId xmlns:p14="http://schemas.microsoft.com/office/powerpoint/2010/main" val="69776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E683-DE06-4C99-944E-1B36CE1B39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957B11-AA3E-4B3A-B607-4A06FEA38053}"/>
              </a:ext>
            </a:extLst>
          </p:cNvPr>
          <p:cNvSpPr>
            <a:spLocks noGrp="1"/>
          </p:cNvSpPr>
          <p:nvPr>
            <p:ph sz="quarter" idx="1"/>
          </p:nvPr>
        </p:nvSpPr>
        <p:spPr/>
        <p:txBody>
          <a:bodyPr/>
          <a:lstStyle/>
          <a:p>
            <a:endParaRPr lang="en-IN"/>
          </a:p>
        </p:txBody>
      </p:sp>
    </p:spTree>
    <p:extLst>
      <p:ext uri="{BB962C8B-B14F-4D97-AF65-F5344CB8AC3E}">
        <p14:creationId xmlns:p14="http://schemas.microsoft.com/office/powerpoint/2010/main" val="194501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C9FE-14FF-4CE3-BC7A-D05E402BF9C5}"/>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3B1DC29-68E8-4B66-B7DD-22ACDCA094CB}"/>
              </a:ext>
            </a:extLst>
          </p:cNvPr>
          <p:cNvSpPr>
            <a:spLocks noGrp="1"/>
          </p:cNvSpPr>
          <p:nvPr>
            <p:ph sz="quarter" idx="1"/>
          </p:nvPr>
        </p:nvSpPr>
        <p:spPr/>
        <p:txBody>
          <a:bodyPr/>
          <a:lstStyle/>
          <a:p>
            <a:pPr algn="just"/>
            <a:r>
              <a:rPr lang="en-GB" dirty="0"/>
              <a:t>Job accounting − Keeping track of time and resources used by various jobs and users.</a:t>
            </a:r>
          </a:p>
          <a:p>
            <a:pPr algn="just"/>
            <a:r>
              <a:rPr lang="en-GB" dirty="0"/>
              <a:t>Error detecting aids − Production of dumps, traces, error messages, and other debugging and error detecting aids.</a:t>
            </a:r>
          </a:p>
          <a:p>
            <a:pPr algn="just"/>
            <a:r>
              <a:rPr lang="en-GB" dirty="0"/>
              <a:t>Coordination between other </a:t>
            </a:r>
            <a:r>
              <a:rPr lang="en-GB" dirty="0" err="1"/>
              <a:t>softwares</a:t>
            </a:r>
            <a:r>
              <a:rPr lang="en-GB" dirty="0"/>
              <a:t> and users − Coordination and assignment of compilers, interpreters, assemblers and other software to the various users of the computer systems.</a:t>
            </a:r>
            <a:endParaRPr lang="en-IN" dirty="0"/>
          </a:p>
          <a:p>
            <a:endParaRPr lang="en-IN" dirty="0"/>
          </a:p>
        </p:txBody>
      </p:sp>
    </p:spTree>
    <p:extLst>
      <p:ext uri="{BB962C8B-B14F-4D97-AF65-F5344CB8AC3E}">
        <p14:creationId xmlns:p14="http://schemas.microsoft.com/office/powerpoint/2010/main" val="82321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CB33-C84C-4092-87AF-3683ED78D4CE}"/>
              </a:ext>
            </a:extLst>
          </p:cNvPr>
          <p:cNvSpPr>
            <a:spLocks noGrp="1"/>
          </p:cNvSpPr>
          <p:nvPr>
            <p:ph type="title"/>
          </p:nvPr>
        </p:nvSpPr>
        <p:spPr/>
        <p:txBody>
          <a:bodyPr/>
          <a:lstStyle/>
          <a:p>
            <a:r>
              <a:rPr lang="en-GB" dirty="0"/>
              <a:t>Memory Management</a:t>
            </a:r>
            <a:endParaRPr lang="en-IN" dirty="0"/>
          </a:p>
        </p:txBody>
      </p:sp>
      <p:sp>
        <p:nvSpPr>
          <p:cNvPr id="3" name="Content Placeholder 2">
            <a:extLst>
              <a:ext uri="{FF2B5EF4-FFF2-40B4-BE49-F238E27FC236}">
                <a16:creationId xmlns:a16="http://schemas.microsoft.com/office/drawing/2014/main" id="{9D3A5BFE-C7EB-4600-8F12-1333570777A8}"/>
              </a:ext>
            </a:extLst>
          </p:cNvPr>
          <p:cNvSpPr>
            <a:spLocks noGrp="1"/>
          </p:cNvSpPr>
          <p:nvPr>
            <p:ph sz="quarter" idx="1"/>
          </p:nvPr>
        </p:nvSpPr>
        <p:spPr/>
        <p:txBody>
          <a:bodyPr>
            <a:normAutofit/>
          </a:bodyPr>
          <a:lstStyle/>
          <a:p>
            <a:pPr algn="just"/>
            <a:r>
              <a:rPr lang="en-GB" dirty="0"/>
              <a:t>Memory management refers to management of Primary Memory or Main Memory. Main memory is a large array of words or bytes where each word or byte has its own address.</a:t>
            </a:r>
          </a:p>
          <a:p>
            <a:pPr algn="just"/>
            <a:r>
              <a:rPr lang="en-GB" dirty="0"/>
              <a:t>Main memory provides a fast storage that can be accessed directly by the CPU. For a program to be executed, it must in the main memory. An Operating System does the following activities for memory management −</a:t>
            </a:r>
          </a:p>
        </p:txBody>
      </p:sp>
    </p:spTree>
    <p:extLst>
      <p:ext uri="{BB962C8B-B14F-4D97-AF65-F5344CB8AC3E}">
        <p14:creationId xmlns:p14="http://schemas.microsoft.com/office/powerpoint/2010/main" val="215367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E16C-FD07-41F2-9B80-2B92622C28F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FE99C6B-267B-4898-B09F-EE878EE00067}"/>
              </a:ext>
            </a:extLst>
          </p:cNvPr>
          <p:cNvSpPr>
            <a:spLocks noGrp="1"/>
          </p:cNvSpPr>
          <p:nvPr>
            <p:ph sz="quarter" idx="1"/>
          </p:nvPr>
        </p:nvSpPr>
        <p:spPr/>
        <p:txBody>
          <a:bodyPr/>
          <a:lstStyle/>
          <a:p>
            <a:pPr algn="just"/>
            <a:r>
              <a:rPr lang="en-GB" dirty="0"/>
              <a:t>Keeps tracks of primary memory, i.e., what part of it are in use by whom, what part are not in use.</a:t>
            </a:r>
          </a:p>
          <a:p>
            <a:pPr algn="just"/>
            <a:r>
              <a:rPr lang="en-GB" dirty="0"/>
              <a:t>In multiprogramming, the OS decides which process will get memory when and how much.</a:t>
            </a:r>
          </a:p>
          <a:p>
            <a:pPr algn="just"/>
            <a:r>
              <a:rPr lang="en-GB" dirty="0"/>
              <a:t>Allocates the memory when a process requests it to do so.</a:t>
            </a:r>
          </a:p>
          <a:p>
            <a:pPr algn="just"/>
            <a:r>
              <a:rPr lang="en-GB" dirty="0"/>
              <a:t>De-allocates the memory when a process no longer needs it or has been terminated.</a:t>
            </a:r>
            <a:endParaRPr lang="en-IN" dirty="0"/>
          </a:p>
          <a:p>
            <a:endParaRPr lang="en-IN" dirty="0"/>
          </a:p>
        </p:txBody>
      </p:sp>
    </p:spTree>
    <p:extLst>
      <p:ext uri="{BB962C8B-B14F-4D97-AF65-F5344CB8AC3E}">
        <p14:creationId xmlns:p14="http://schemas.microsoft.com/office/powerpoint/2010/main" val="260971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1AF3-F20D-484D-AC09-47822D671896}"/>
              </a:ext>
            </a:extLst>
          </p:cNvPr>
          <p:cNvSpPr>
            <a:spLocks noGrp="1"/>
          </p:cNvSpPr>
          <p:nvPr>
            <p:ph type="title"/>
          </p:nvPr>
        </p:nvSpPr>
        <p:spPr/>
        <p:txBody>
          <a:bodyPr/>
          <a:lstStyle/>
          <a:p>
            <a:r>
              <a:rPr lang="en-GB" dirty="0"/>
              <a:t>Processor Management</a:t>
            </a:r>
            <a:endParaRPr lang="en-IN" dirty="0"/>
          </a:p>
        </p:txBody>
      </p:sp>
      <p:sp>
        <p:nvSpPr>
          <p:cNvPr id="3" name="Content Placeholder 2">
            <a:extLst>
              <a:ext uri="{FF2B5EF4-FFF2-40B4-BE49-F238E27FC236}">
                <a16:creationId xmlns:a16="http://schemas.microsoft.com/office/drawing/2014/main" id="{1E7E0832-FD6B-423A-8CC7-F3E1EA7C2997}"/>
              </a:ext>
            </a:extLst>
          </p:cNvPr>
          <p:cNvSpPr>
            <a:spLocks noGrp="1"/>
          </p:cNvSpPr>
          <p:nvPr>
            <p:ph sz="quarter" idx="1"/>
          </p:nvPr>
        </p:nvSpPr>
        <p:spPr/>
        <p:txBody>
          <a:bodyPr>
            <a:normAutofit/>
          </a:bodyPr>
          <a:lstStyle/>
          <a:p>
            <a:pPr algn="just"/>
            <a:r>
              <a:rPr lang="en-GB" dirty="0"/>
              <a:t>In multiprogramming environment, the OS decides which process gets the processor when and for how much time. This function is called process scheduling. An Operating System does the following activities for processor management −</a:t>
            </a:r>
          </a:p>
          <a:p>
            <a:pPr lvl="1" algn="just"/>
            <a:r>
              <a:rPr lang="en-GB" dirty="0"/>
              <a:t>Keeps tracks of processor and status of process. The program responsible for this task is known as traffic controller.</a:t>
            </a:r>
          </a:p>
          <a:p>
            <a:pPr lvl="1" algn="just"/>
            <a:r>
              <a:rPr lang="en-GB" dirty="0"/>
              <a:t>Allocates the processor (CPU) to a process.</a:t>
            </a:r>
          </a:p>
          <a:p>
            <a:pPr lvl="1" algn="just"/>
            <a:r>
              <a:rPr lang="en-GB" dirty="0"/>
              <a:t>De-allocates processor when a process is no longer required.</a:t>
            </a:r>
            <a:endParaRPr lang="en-IN" dirty="0"/>
          </a:p>
        </p:txBody>
      </p:sp>
    </p:spTree>
    <p:extLst>
      <p:ext uri="{BB962C8B-B14F-4D97-AF65-F5344CB8AC3E}">
        <p14:creationId xmlns:p14="http://schemas.microsoft.com/office/powerpoint/2010/main" val="3069021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3232-1153-4C33-A4D3-485C76EEE82A}"/>
              </a:ext>
            </a:extLst>
          </p:cNvPr>
          <p:cNvSpPr>
            <a:spLocks noGrp="1"/>
          </p:cNvSpPr>
          <p:nvPr>
            <p:ph type="title"/>
          </p:nvPr>
        </p:nvSpPr>
        <p:spPr/>
        <p:txBody>
          <a:bodyPr/>
          <a:lstStyle/>
          <a:p>
            <a:r>
              <a:rPr lang="en-GB" dirty="0"/>
              <a:t>Device Management</a:t>
            </a:r>
            <a:endParaRPr lang="en-IN" dirty="0"/>
          </a:p>
        </p:txBody>
      </p:sp>
      <p:sp>
        <p:nvSpPr>
          <p:cNvPr id="3" name="Content Placeholder 2">
            <a:extLst>
              <a:ext uri="{FF2B5EF4-FFF2-40B4-BE49-F238E27FC236}">
                <a16:creationId xmlns:a16="http://schemas.microsoft.com/office/drawing/2014/main" id="{042729FC-F69E-4B1D-B7F7-FCE9CE1F496D}"/>
              </a:ext>
            </a:extLst>
          </p:cNvPr>
          <p:cNvSpPr>
            <a:spLocks noGrp="1"/>
          </p:cNvSpPr>
          <p:nvPr>
            <p:ph sz="quarter" idx="1"/>
          </p:nvPr>
        </p:nvSpPr>
        <p:spPr/>
        <p:txBody>
          <a:bodyPr>
            <a:normAutofit/>
          </a:bodyPr>
          <a:lstStyle/>
          <a:p>
            <a:pPr algn="just"/>
            <a:r>
              <a:rPr lang="en-GB" dirty="0"/>
              <a:t>An Operating System manages device communication via their respective drivers. It does the following activities for device management −</a:t>
            </a:r>
          </a:p>
          <a:p>
            <a:pPr lvl="1" algn="just"/>
            <a:r>
              <a:rPr lang="en-GB" dirty="0"/>
              <a:t>Keeps tracks of all devices. Program responsible for this task is known as the I/O controller.</a:t>
            </a:r>
          </a:p>
          <a:p>
            <a:pPr lvl="1" algn="just"/>
            <a:r>
              <a:rPr lang="en-GB" dirty="0"/>
              <a:t>Decides which process gets the device when and for how much time.</a:t>
            </a:r>
          </a:p>
          <a:p>
            <a:pPr lvl="1" algn="just"/>
            <a:r>
              <a:rPr lang="en-GB" dirty="0"/>
              <a:t>Allocates the device in the efficient way.</a:t>
            </a:r>
          </a:p>
          <a:p>
            <a:pPr lvl="1" algn="just"/>
            <a:r>
              <a:rPr lang="en-GB" dirty="0"/>
              <a:t>De-allocates devices.</a:t>
            </a:r>
            <a:endParaRPr lang="en-IN" dirty="0"/>
          </a:p>
        </p:txBody>
      </p:sp>
    </p:spTree>
    <p:extLst>
      <p:ext uri="{BB962C8B-B14F-4D97-AF65-F5344CB8AC3E}">
        <p14:creationId xmlns:p14="http://schemas.microsoft.com/office/powerpoint/2010/main" val="2004804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2143</TotalTime>
  <Words>2506</Words>
  <Application>Microsoft Office PowerPoint</Application>
  <PresentationFormat>On-screen Show (4:3)</PresentationFormat>
  <Paragraphs>145</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Century Schoolbook</vt:lpstr>
      <vt:lpstr>Wingdings</vt:lpstr>
      <vt:lpstr>Wingdings 2</vt:lpstr>
      <vt:lpstr>Oriel</vt:lpstr>
      <vt:lpstr>Unit III</vt:lpstr>
      <vt:lpstr>Operating System (OS)</vt:lpstr>
      <vt:lpstr>Functions of an Operating System.</vt:lpstr>
      <vt:lpstr>Applications of Operating System</vt:lpstr>
      <vt:lpstr>Continue..</vt:lpstr>
      <vt:lpstr>Memory Management</vt:lpstr>
      <vt:lpstr>Continue..</vt:lpstr>
      <vt:lpstr>Processor Management</vt:lpstr>
      <vt:lpstr>Device Management</vt:lpstr>
      <vt:lpstr>File Management</vt:lpstr>
      <vt:lpstr>Other Important Activities</vt:lpstr>
      <vt:lpstr>Purpose of Operating System: </vt:lpstr>
      <vt:lpstr>Continue..</vt:lpstr>
      <vt:lpstr>Continue..</vt:lpstr>
      <vt:lpstr>Continue..</vt:lpstr>
      <vt:lpstr>User interface</vt:lpstr>
      <vt:lpstr>Continue..</vt:lpstr>
      <vt:lpstr>Types of Operating System (OS)</vt:lpstr>
      <vt:lpstr>Batch Operating System</vt:lpstr>
      <vt:lpstr>Continue..</vt:lpstr>
      <vt:lpstr>Multi-Tasking/Time-sharing Operating systems</vt:lpstr>
      <vt:lpstr>Continue..</vt:lpstr>
      <vt:lpstr>Real time OS</vt:lpstr>
      <vt:lpstr>Continue..</vt:lpstr>
      <vt:lpstr> Distributed Operating System</vt:lpstr>
      <vt:lpstr>Continue..</vt:lpstr>
      <vt:lpstr>Network Operating System</vt:lpstr>
      <vt:lpstr>Continue..</vt:lpstr>
      <vt:lpstr>Mobile OS</vt:lpstr>
      <vt:lpstr>Running Programs</vt:lpstr>
      <vt:lpstr>Continue..</vt:lpstr>
      <vt:lpstr>Continue..</vt:lpstr>
      <vt:lpstr>How Does a Program Run?</vt:lpstr>
      <vt:lpstr>Continue..</vt:lpstr>
      <vt:lpstr>How Does a Program Start?</vt:lpstr>
      <vt:lpstr>Continue..</vt:lpstr>
      <vt:lpstr>Utility Software</vt:lpstr>
      <vt:lpstr>Continue..</vt:lpstr>
      <vt:lpstr>Continue..</vt:lpstr>
      <vt:lpstr>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vikassingh</dc:creator>
  <cp:lastModifiedBy>sophiya sheikh</cp:lastModifiedBy>
  <cp:revision>150</cp:revision>
  <dcterms:created xsi:type="dcterms:W3CDTF">2014-08-19T17:16:14Z</dcterms:created>
  <dcterms:modified xsi:type="dcterms:W3CDTF">2021-06-17T11:23:47Z</dcterms:modified>
</cp:coreProperties>
</file>