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9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9" r:id="rId29"/>
    <p:sldId id="290" r:id="rId30"/>
    <p:sldId id="291" r:id="rId31"/>
    <p:sldId id="292" r:id="rId32"/>
    <p:sldId id="293" r:id="rId33"/>
    <p:sldId id="294" r:id="rId34"/>
    <p:sldId id="295" r:id="rId35"/>
    <p:sldId id="296" r:id="rId36"/>
    <p:sldId id="283" r:id="rId37"/>
    <p:sldId id="284" r:id="rId38"/>
    <p:sldId id="285" r:id="rId39"/>
    <p:sldId id="297" r:id="rId40"/>
    <p:sldId id="300" r:id="rId41"/>
    <p:sldId id="301" r:id="rId42"/>
    <p:sldId id="302" r:id="rId43"/>
    <p:sldId id="303" r:id="rId44"/>
    <p:sldId id="304" r:id="rId45"/>
    <p:sldId id="305" r:id="rId46"/>
    <p:sldId id="306" r:id="rId47"/>
    <p:sldId id="307" r:id="rId48"/>
    <p:sldId id="308" r:id="rId49"/>
    <p:sldId id="29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4F354E-3753-4CC1-807D-770F5CA2F0C8}" type="datetimeFigureOut">
              <a:rPr lang="en-US" smtClean="0"/>
              <a:pPr/>
              <a:t>9/9/2022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30BDE7-B127-4868-BDAC-0D8551CF12D0}" type="slidenum">
              <a:rPr lang="en-US" smtClean="0"/>
              <a:pPr/>
              <a:t>‹#›</a:t>
            </a:fld>
            <a:endParaRPr lang="en-US"/>
          </a:p>
        </p:txBody>
      </p:sp>
    </p:spTree>
    <p:extLst>
      <p:ext uri="{BB962C8B-B14F-4D97-AF65-F5344CB8AC3E}">
        <p14:creationId xmlns:p14="http://schemas.microsoft.com/office/powerpoint/2010/main" val="48713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EE42-2C3A-4126-BAE4-058007F15FD3}"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422877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9/9/2022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9/9/2022</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9/9/2022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9/9/2022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9/9/2022</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9/9/2022</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9/9/2022</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9/9/2022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752600"/>
            <a:ext cx="6172200" cy="1894362"/>
          </a:xfrm>
        </p:spPr>
        <p:txBody>
          <a:bodyPr>
            <a:normAutofit/>
          </a:bodyPr>
          <a:lstStyle/>
          <a:p>
            <a:r>
              <a:rPr lang="en-US" dirty="0"/>
              <a:t>SOFTWARE DEVELOPMENT MODELS</a:t>
            </a:r>
            <a:br>
              <a:rPr lang="en-US" dirty="0"/>
            </a:br>
            <a:r>
              <a:rPr lang="en-US" dirty="0"/>
              <a:t>week 2</a:t>
            </a:r>
          </a:p>
        </p:txBody>
      </p:sp>
      <p:sp>
        <p:nvSpPr>
          <p:cNvPr id="3" name="Subtitle 2"/>
          <p:cNvSpPr>
            <a:spLocks noGrp="1"/>
          </p:cNvSpPr>
          <p:nvPr>
            <p:ph type="subTitle" idx="1"/>
          </p:nvPr>
        </p:nvSpPr>
        <p:spPr/>
        <p:txBody>
          <a:bodyPr/>
          <a:lstStyle/>
          <a:p>
            <a:r>
              <a:rPr lang="en-US" dirty="0"/>
              <a:t>Dr. Mirza Shuja</a:t>
            </a:r>
          </a:p>
          <a:p>
            <a:r>
              <a:rPr lang="en-US" dirty="0"/>
              <a:t>Assistant Professor</a:t>
            </a:r>
          </a:p>
          <a:p>
            <a:r>
              <a:rPr lang="en-US" dirty="0"/>
              <a:t>SCA, LPU</a:t>
            </a:r>
          </a:p>
        </p:txBody>
      </p:sp>
    </p:spTree>
    <p:extLst>
      <p:ext uri="{BB962C8B-B14F-4D97-AF65-F5344CB8AC3E}">
        <p14:creationId xmlns:p14="http://schemas.microsoft.com/office/powerpoint/2010/main" val="55737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457200" y="304800"/>
            <a:ext cx="8153400" cy="1143000"/>
          </a:xfrm>
        </p:spPr>
        <p:txBody>
          <a:bodyPr>
            <a:normAutofit fontScale="90000"/>
          </a:bodyPr>
          <a:lstStyle/>
          <a:p>
            <a:pPr eaLnBrk="1" hangingPunct="1"/>
            <a:r>
              <a:rPr lang="en-US" altLang="en-US" sz="4000" dirty="0">
                <a:ea typeface="ＭＳ Ｐゴシック" pitchFamily="34" charset="-128"/>
              </a:rPr>
              <a:t>Example of a Task Set for Elicitation</a:t>
            </a:r>
          </a:p>
        </p:txBody>
      </p:sp>
      <p:sp>
        <p:nvSpPr>
          <p:cNvPr id="25602" name="Rectangle 3"/>
          <p:cNvSpPr>
            <a:spLocks noGrp="1" noChangeArrowheads="1"/>
          </p:cNvSpPr>
          <p:nvPr>
            <p:ph sz="quarter" idx="1"/>
          </p:nvPr>
        </p:nvSpPr>
        <p:spPr>
          <a:xfrm>
            <a:off x="304800" y="1371600"/>
            <a:ext cx="8534400" cy="4800600"/>
          </a:xfrm>
        </p:spPr>
        <p:txBody>
          <a:bodyPr>
            <a:normAutofit fontScale="92500" lnSpcReduction="10000"/>
          </a:bodyPr>
          <a:lstStyle/>
          <a:p>
            <a:pPr eaLnBrk="1" hangingPunct="1">
              <a:buFont typeface="Wingdings" pitchFamily="2" charset="2"/>
              <a:buChar char="n"/>
            </a:pPr>
            <a:r>
              <a:rPr lang="en-US" altLang="en-US" dirty="0">
                <a:solidFill>
                  <a:schemeClr val="tx1"/>
                </a:solidFill>
                <a:latin typeface="Palatino" charset="0"/>
                <a:ea typeface="ＭＳ Ｐゴシック" pitchFamily="34" charset="-128"/>
              </a:rPr>
              <a:t>The task sets for Requirements gathering action for a </a:t>
            </a:r>
            <a:r>
              <a:rPr lang="en-US" altLang="en-US" b="1" dirty="0">
                <a:solidFill>
                  <a:schemeClr val="tx1"/>
                </a:solidFill>
                <a:latin typeface="Palatino" charset="0"/>
                <a:ea typeface="ＭＳ Ｐゴシック" pitchFamily="34" charset="-128"/>
              </a:rPr>
              <a:t>big</a:t>
            </a:r>
            <a:r>
              <a:rPr lang="en-US" altLang="en-US" dirty="0">
                <a:solidFill>
                  <a:schemeClr val="tx1"/>
                </a:solidFill>
                <a:latin typeface="Palatino" charset="0"/>
                <a:ea typeface="ＭＳ Ｐゴシック" pitchFamily="34" charset="-128"/>
              </a:rPr>
              <a:t> project may include:</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Make a list of stakeholders for the project.</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Interview each stakeholders separately to determine overall wants and needs. </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Build a preliminary list of functions and features based on stakeholder input.</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Schedule a series of facilitated application specification meetings.</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Conduct meetings.</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Produce informal user scenarios as part of each meeting. </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Refine user scenarios based on stakeholder feedback.</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Build a revised list of stakeholder requirements.</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Use quality function deployment techniques to prioritize requirements.</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Package requirements so that they can be delivered incrementally.</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Note constraints and restrictions that will be placed on the system.</a:t>
            </a:r>
          </a:p>
          <a:p>
            <a:pPr marL="777875" lvl="1" indent="-457200" eaLnBrk="1" hangingPunct="1">
              <a:buFont typeface="Impact" pitchFamily="34" charset="0"/>
              <a:buAutoNum type="arabicPeriod"/>
            </a:pPr>
            <a:r>
              <a:rPr lang="en-US" altLang="en-US" sz="1600" dirty="0">
                <a:solidFill>
                  <a:schemeClr val="tx1"/>
                </a:solidFill>
                <a:latin typeface="Palatino" charset="0"/>
                <a:ea typeface="ＭＳ Ｐゴシック" pitchFamily="34" charset="-128"/>
              </a:rPr>
              <a:t>Discuss methods for validating the system. </a:t>
            </a:r>
          </a:p>
          <a:p>
            <a:pPr marL="777875" lvl="1" indent="-457200" eaLnBrk="1" hangingPunct="1">
              <a:buFont typeface="Arial" pitchFamily="34" charset="0"/>
              <a:buNone/>
            </a:pPr>
            <a:endParaRPr lang="en-US" altLang="en-US" sz="1600" dirty="0">
              <a:solidFill>
                <a:schemeClr val="tx1"/>
              </a:solidFill>
              <a:latin typeface="Palatino" charset="0"/>
              <a:ea typeface="ＭＳ Ｐゴシック" pitchFamily="34" charset="-128"/>
            </a:endParaRPr>
          </a:p>
          <a:p>
            <a:pPr marL="777875" lvl="1" indent="-457200" eaLnBrk="1" hangingPunct="1">
              <a:buFont typeface="Wingdings" pitchFamily="2" charset="2"/>
              <a:buChar char="n"/>
            </a:pPr>
            <a:r>
              <a:rPr lang="en-US" altLang="en-US" dirty="0">
                <a:solidFill>
                  <a:schemeClr val="folHlink"/>
                </a:solidFill>
                <a:latin typeface="Palatino" charset="0"/>
                <a:ea typeface="ＭＳ Ｐゴシック" pitchFamily="34" charset="-128"/>
              </a:rPr>
              <a:t>Both do the same work with different depth and formality. Choose the task sets that achieve the goal and still maintain quality and agility. </a:t>
            </a:r>
          </a:p>
        </p:txBody>
      </p:sp>
      <p:sp>
        <p:nvSpPr>
          <p:cNvPr id="25603"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22EA84B4-D690-4380-916F-1DDCC1DA2A09}" type="slidenum">
              <a:rPr lang="en-US" altLang="en-US" sz="1000">
                <a:latin typeface="Helvetica" charset="0"/>
              </a:rPr>
              <a:pPr/>
              <a:t>10</a:t>
            </a:fld>
            <a:endParaRPr lang="en-US" altLang="en-US" sz="1000">
              <a:latin typeface="Helvetica" charset="0"/>
            </a:endParaRPr>
          </a:p>
        </p:txBody>
      </p:sp>
    </p:spTree>
    <p:extLst>
      <p:ext uri="{BB962C8B-B14F-4D97-AF65-F5344CB8AC3E}">
        <p14:creationId xmlns:p14="http://schemas.microsoft.com/office/powerpoint/2010/main" val="101548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457200"/>
            <a:ext cx="7467600" cy="503238"/>
          </a:xfrm>
        </p:spPr>
        <p:txBody>
          <a:bodyPr>
            <a:normAutofit fontScale="90000"/>
          </a:bodyPr>
          <a:lstStyle/>
          <a:p>
            <a:pPr eaLnBrk="1" hangingPunct="1"/>
            <a:r>
              <a:rPr lang="en-US" altLang="en-US" dirty="0">
                <a:ea typeface="ＭＳ Ｐゴシック" pitchFamily="34" charset="-128"/>
              </a:rPr>
              <a:t>Process Patterns</a:t>
            </a:r>
          </a:p>
        </p:txBody>
      </p:sp>
      <p:sp>
        <p:nvSpPr>
          <p:cNvPr id="26626" name="Rectangle 3"/>
          <p:cNvSpPr>
            <a:spLocks noGrp="1" noChangeArrowheads="1"/>
          </p:cNvSpPr>
          <p:nvPr>
            <p:ph sz="quarter" idx="1"/>
          </p:nvPr>
        </p:nvSpPr>
        <p:spPr>
          <a:xfrm>
            <a:off x="609600" y="1219200"/>
            <a:ext cx="7543800" cy="5105400"/>
          </a:xfrm>
        </p:spPr>
        <p:txBody>
          <a:bodyPr>
            <a:normAutofit/>
          </a:bodyPr>
          <a:lstStyle/>
          <a:p>
            <a:pPr eaLnBrk="1" hangingPunct="1">
              <a:lnSpc>
                <a:spcPct val="90000"/>
              </a:lnSpc>
            </a:pPr>
            <a:r>
              <a:rPr lang="en-US" altLang="en-US" sz="2000" dirty="0">
                <a:latin typeface="Palatino" charset="0"/>
                <a:ea typeface="ＭＳ Ｐゴシック" pitchFamily="34" charset="-128"/>
              </a:rPr>
              <a:t>A </a:t>
            </a:r>
            <a:r>
              <a:rPr lang="en-US" altLang="en-US" sz="2000" i="1" dirty="0">
                <a:solidFill>
                  <a:schemeClr val="folHlink"/>
                </a:solidFill>
                <a:latin typeface="Palatino" charset="0"/>
                <a:ea typeface="ＭＳ Ｐゴシック" pitchFamily="34" charset="-128"/>
              </a:rPr>
              <a:t>process pattern</a:t>
            </a:r>
            <a:r>
              <a:rPr lang="en-US" altLang="en-US" sz="2000" dirty="0">
                <a:solidFill>
                  <a:schemeClr val="folHlink"/>
                </a:solidFill>
                <a:latin typeface="Palatino" charset="0"/>
                <a:ea typeface="ＭＳ Ｐゴシック" pitchFamily="34" charset="-128"/>
              </a:rPr>
              <a:t> </a:t>
            </a:r>
            <a:endParaRPr lang="en-US" altLang="en-US" sz="2000" dirty="0">
              <a:latin typeface="Palatino" charset="0"/>
              <a:ea typeface="ＭＳ Ｐゴシック" pitchFamily="34" charset="-128"/>
            </a:endParaRPr>
          </a:p>
          <a:p>
            <a:pPr lvl="1" eaLnBrk="1" hangingPunct="1">
              <a:lnSpc>
                <a:spcPct val="90000"/>
              </a:lnSpc>
            </a:pPr>
            <a:r>
              <a:rPr lang="en-US" altLang="en-US" sz="2000" dirty="0">
                <a:latin typeface="Palatino" charset="0"/>
                <a:ea typeface="ＭＳ Ｐゴシック" pitchFamily="34" charset="-128"/>
              </a:rPr>
              <a:t>describes a process-related problem that is encountered during software engineering work, </a:t>
            </a:r>
          </a:p>
          <a:p>
            <a:pPr lvl="1" eaLnBrk="1" hangingPunct="1">
              <a:lnSpc>
                <a:spcPct val="90000"/>
              </a:lnSpc>
            </a:pPr>
            <a:r>
              <a:rPr lang="en-US" altLang="en-US" sz="2000" dirty="0">
                <a:latin typeface="Palatino" charset="0"/>
                <a:ea typeface="ＭＳ Ｐゴシック" pitchFamily="34" charset="-128"/>
              </a:rPr>
              <a:t>identifies the environment in which the problem has been encountered, and </a:t>
            </a:r>
          </a:p>
          <a:p>
            <a:pPr lvl="1" eaLnBrk="1" hangingPunct="1">
              <a:lnSpc>
                <a:spcPct val="90000"/>
              </a:lnSpc>
            </a:pPr>
            <a:r>
              <a:rPr lang="en-US" altLang="en-US" sz="2000" dirty="0">
                <a:latin typeface="Palatino" charset="0"/>
                <a:ea typeface="ＭＳ Ｐゴシック" pitchFamily="34" charset="-128"/>
              </a:rPr>
              <a:t>suggests one or more proven solutions to the problem. </a:t>
            </a:r>
          </a:p>
          <a:p>
            <a:pPr eaLnBrk="1" hangingPunct="1">
              <a:lnSpc>
                <a:spcPct val="90000"/>
              </a:lnSpc>
            </a:pPr>
            <a:r>
              <a:rPr lang="en-US" altLang="en-US" sz="2000" dirty="0">
                <a:latin typeface="Palatino" charset="0"/>
                <a:ea typeface="ＭＳ Ｐゴシック" pitchFamily="34" charset="-128"/>
              </a:rPr>
              <a:t>Stated in more general terms, a process pattern provides you with a </a:t>
            </a:r>
            <a:r>
              <a:rPr lang="en-US" altLang="en-US" sz="2000" i="1" dirty="0">
                <a:latin typeface="Palatino" charset="0"/>
                <a:ea typeface="ＭＳ Ｐゴシック" pitchFamily="34" charset="-128"/>
              </a:rPr>
              <a:t>template</a:t>
            </a:r>
            <a:r>
              <a:rPr lang="en-US" altLang="en-US" sz="2000" dirty="0">
                <a:latin typeface="Palatino" charset="0"/>
                <a:ea typeface="ＭＳ Ｐゴシック" pitchFamily="34" charset="-128"/>
              </a:rPr>
              <a:t> [Amb98]—</a:t>
            </a:r>
            <a:r>
              <a:rPr lang="en-US" altLang="en-US" sz="2000" dirty="0">
                <a:solidFill>
                  <a:schemeClr val="folHlink"/>
                </a:solidFill>
                <a:latin typeface="Palatino" charset="0"/>
                <a:ea typeface="ＭＳ Ｐゴシック" pitchFamily="34" charset="-128"/>
              </a:rPr>
              <a:t>a consistent method for describing problem solutions within the context of the software process.</a:t>
            </a:r>
          </a:p>
          <a:p>
            <a:pPr eaLnBrk="1" hangingPunct="1">
              <a:lnSpc>
                <a:spcPct val="90000"/>
              </a:lnSpc>
              <a:buFont typeface="Arial" pitchFamily="34" charset="0"/>
              <a:buNone/>
            </a:pPr>
            <a:r>
              <a:rPr lang="en-US" altLang="en-US" sz="2000" dirty="0">
                <a:solidFill>
                  <a:schemeClr val="folHlink"/>
                </a:solidFill>
                <a:latin typeface="Palatino" charset="0"/>
                <a:ea typeface="ＭＳ Ｐゴシック" pitchFamily="34" charset="-128"/>
              </a:rPr>
              <a:t>	( defined at different levels of abstraction)</a:t>
            </a:r>
          </a:p>
          <a:p>
            <a:pPr lvl="1" eaLnBrk="1" hangingPunct="1">
              <a:lnSpc>
                <a:spcPct val="90000"/>
              </a:lnSpc>
              <a:buFont typeface="Impact" pitchFamily="34" charset="0"/>
              <a:buAutoNum type="arabicPeriod"/>
            </a:pPr>
            <a:r>
              <a:rPr lang="en-US" altLang="en-US" sz="2000" dirty="0">
                <a:solidFill>
                  <a:schemeClr val="tx1"/>
                </a:solidFill>
                <a:latin typeface="Palatino" charset="0"/>
                <a:ea typeface="ＭＳ Ｐゴシック" pitchFamily="34" charset="-128"/>
              </a:rPr>
              <a:t>Problems and solutions associated with a complete process model (e.g. prototyping).</a:t>
            </a:r>
          </a:p>
          <a:p>
            <a:pPr lvl="1" eaLnBrk="1" hangingPunct="1">
              <a:lnSpc>
                <a:spcPct val="90000"/>
              </a:lnSpc>
              <a:buFont typeface="Impact" pitchFamily="34" charset="0"/>
              <a:buAutoNum type="arabicPeriod"/>
            </a:pPr>
            <a:r>
              <a:rPr lang="en-US" altLang="en-US" sz="2000" dirty="0">
                <a:solidFill>
                  <a:schemeClr val="tx1"/>
                </a:solidFill>
                <a:latin typeface="Palatino" charset="0"/>
                <a:ea typeface="ＭＳ Ｐゴシック" pitchFamily="34" charset="-128"/>
              </a:rPr>
              <a:t>Problems and solutions associated with a framework activity (e.g. planning) or </a:t>
            </a:r>
          </a:p>
          <a:p>
            <a:pPr lvl="1" eaLnBrk="1" hangingPunct="1">
              <a:lnSpc>
                <a:spcPct val="90000"/>
              </a:lnSpc>
              <a:buFont typeface="Impact" pitchFamily="34" charset="0"/>
              <a:buAutoNum type="arabicPeriod"/>
            </a:pPr>
            <a:r>
              <a:rPr lang="en-US" altLang="en-US" sz="2000" dirty="0">
                <a:solidFill>
                  <a:schemeClr val="tx1"/>
                </a:solidFill>
                <a:latin typeface="Palatino" charset="0"/>
                <a:ea typeface="ＭＳ Ｐゴシック" pitchFamily="34" charset="-128"/>
              </a:rPr>
              <a:t>an action with a framework activity (e.g. project estimating). </a:t>
            </a:r>
            <a:endParaRPr lang="en-US" altLang="en-US" sz="2000" dirty="0">
              <a:solidFill>
                <a:schemeClr val="tx1"/>
              </a:solidFill>
              <a:ea typeface="ＭＳ Ｐゴシック" pitchFamily="34" charset="-128"/>
            </a:endParaRPr>
          </a:p>
        </p:txBody>
      </p:sp>
      <p:sp>
        <p:nvSpPr>
          <p:cNvPr id="26627"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68C5CA6-0241-4CD3-9F14-87DB8217FDF8}" type="slidenum">
              <a:rPr lang="en-US" altLang="en-US" sz="1000">
                <a:latin typeface="Helvetica" charset="0"/>
              </a:rPr>
              <a:pPr/>
              <a:t>11</a:t>
            </a:fld>
            <a:endParaRPr lang="en-US" altLang="en-US" sz="1000">
              <a:latin typeface="Helvetica" charset="0"/>
            </a:endParaRPr>
          </a:p>
        </p:txBody>
      </p:sp>
    </p:spTree>
    <p:extLst>
      <p:ext uri="{BB962C8B-B14F-4D97-AF65-F5344CB8AC3E}">
        <p14:creationId xmlns:p14="http://schemas.microsoft.com/office/powerpoint/2010/main" val="394932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pPr eaLnBrk="1" hangingPunct="1"/>
            <a:r>
              <a:rPr lang="en-US" altLang="en-US">
                <a:ea typeface="ＭＳ Ｐゴシック" pitchFamily="34" charset="-128"/>
              </a:rPr>
              <a:t>Process Pattern Types</a:t>
            </a:r>
          </a:p>
        </p:txBody>
      </p:sp>
      <p:sp>
        <p:nvSpPr>
          <p:cNvPr id="27650" name="Rectangle 3"/>
          <p:cNvSpPr>
            <a:spLocks noGrp="1" noChangeArrowheads="1"/>
          </p:cNvSpPr>
          <p:nvPr>
            <p:ph sz="quarter" idx="1"/>
          </p:nvPr>
        </p:nvSpPr>
        <p:spPr>
          <a:xfrm>
            <a:off x="762000" y="1371600"/>
            <a:ext cx="7543800" cy="4267200"/>
          </a:xfrm>
        </p:spPr>
        <p:txBody>
          <a:bodyPr>
            <a:normAutofit lnSpcReduction="10000"/>
          </a:bodyPr>
          <a:lstStyle/>
          <a:p>
            <a:pPr eaLnBrk="1" hangingPunct="1"/>
            <a:r>
              <a:rPr lang="en-US" altLang="en-US" i="1" dirty="0">
                <a:solidFill>
                  <a:schemeClr val="folHlink"/>
                </a:solidFill>
                <a:latin typeface="Palatino" charset="0"/>
                <a:ea typeface="ＭＳ Ｐゴシック" pitchFamily="34" charset="-128"/>
              </a:rPr>
              <a:t>Stage patterns</a:t>
            </a:r>
            <a:r>
              <a:rPr lang="en-US" altLang="en-US" dirty="0">
                <a:solidFill>
                  <a:srgbClr val="000000"/>
                </a:solidFill>
                <a:latin typeface="Palatino" charset="0"/>
                <a:ea typeface="ＭＳ Ｐゴシック" pitchFamily="34" charset="-128"/>
              </a:rPr>
              <a:t>—defines a problem associated with a framework activity for the process. It includes multiple task patterns as well. For example, Establishing Communication would incorporate the task pattern Requirements Gathering and others.</a:t>
            </a:r>
          </a:p>
          <a:p>
            <a:pPr eaLnBrk="1" hangingPunct="1"/>
            <a:r>
              <a:rPr lang="en-US" altLang="en-US" i="1" dirty="0">
                <a:solidFill>
                  <a:schemeClr val="folHlink"/>
                </a:solidFill>
                <a:latin typeface="Palatino" charset="0"/>
                <a:ea typeface="ＭＳ Ｐゴシック" pitchFamily="34" charset="-128"/>
              </a:rPr>
              <a:t>Task patterns</a:t>
            </a:r>
            <a:r>
              <a:rPr lang="en-US" altLang="en-US" dirty="0">
                <a:solidFill>
                  <a:srgbClr val="000000"/>
                </a:solidFill>
                <a:latin typeface="Palatino" charset="0"/>
                <a:ea typeface="ＭＳ Ｐゴシック" pitchFamily="34" charset="-128"/>
              </a:rPr>
              <a:t>—defines a problem associated with a software engineering action or work task and relevant to successful software engineering practice</a:t>
            </a:r>
          </a:p>
          <a:p>
            <a:pPr eaLnBrk="1" hangingPunct="1"/>
            <a:r>
              <a:rPr lang="en-US" altLang="en-US" i="1" dirty="0">
                <a:solidFill>
                  <a:schemeClr val="folHlink"/>
                </a:solidFill>
                <a:latin typeface="Palatino" charset="0"/>
                <a:ea typeface="ＭＳ Ｐゴシック" pitchFamily="34" charset="-128"/>
              </a:rPr>
              <a:t>Phase patterns</a:t>
            </a:r>
            <a:r>
              <a:rPr lang="en-US" altLang="en-US" dirty="0">
                <a:solidFill>
                  <a:srgbClr val="000000"/>
                </a:solidFill>
                <a:latin typeface="Palatino" charset="0"/>
                <a:ea typeface="ＭＳ Ｐゴシック" pitchFamily="34" charset="-128"/>
              </a:rPr>
              <a:t>—define the sequence of framework activities that occur with the process, even when the overall flow of activities is iterative in nature. Example includes </a:t>
            </a:r>
            <a:r>
              <a:rPr lang="en-US" altLang="en-US" dirty="0" err="1">
                <a:solidFill>
                  <a:srgbClr val="000000"/>
                </a:solidFill>
                <a:latin typeface="Palatino" charset="0"/>
                <a:ea typeface="ＭＳ Ｐゴシック" pitchFamily="34" charset="-128"/>
              </a:rPr>
              <a:t>SprialModel</a:t>
            </a:r>
            <a:r>
              <a:rPr lang="en-US" altLang="en-US" dirty="0">
                <a:solidFill>
                  <a:srgbClr val="000000"/>
                </a:solidFill>
                <a:latin typeface="Palatino" charset="0"/>
                <a:ea typeface="ＭＳ Ｐゴシック" pitchFamily="34" charset="-128"/>
              </a:rPr>
              <a:t> or Prototyping. </a:t>
            </a:r>
          </a:p>
        </p:txBody>
      </p:sp>
      <p:sp>
        <p:nvSpPr>
          <p:cNvPr id="27651"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85424765-E022-4A65-BCAE-2F42B0DF2884}" type="slidenum">
              <a:rPr lang="en-US" altLang="en-US" sz="1000">
                <a:latin typeface="Helvetica" charset="0"/>
              </a:rPr>
              <a:pPr/>
              <a:t>12</a:t>
            </a:fld>
            <a:endParaRPr lang="en-US" altLang="en-US" sz="1000">
              <a:latin typeface="Helvetica" charset="0"/>
            </a:endParaRPr>
          </a:p>
        </p:txBody>
      </p:sp>
    </p:spTree>
    <p:extLst>
      <p:ext uri="{BB962C8B-B14F-4D97-AF65-F5344CB8AC3E}">
        <p14:creationId xmlns:p14="http://schemas.microsoft.com/office/powerpoint/2010/main" val="888501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026"/>
          <p:cNvSpPr>
            <a:spLocks noGrp="1" noChangeArrowheads="1"/>
          </p:cNvSpPr>
          <p:nvPr>
            <p:ph type="title"/>
          </p:nvPr>
        </p:nvSpPr>
        <p:spPr>
          <a:xfrm>
            <a:off x="914400" y="533400"/>
            <a:ext cx="7543800" cy="633413"/>
          </a:xfrm>
        </p:spPr>
        <p:txBody>
          <a:bodyPr/>
          <a:lstStyle/>
          <a:p>
            <a:pPr eaLnBrk="1" hangingPunct="1"/>
            <a:r>
              <a:rPr lang="en-US" altLang="en-US" sz="3200">
                <a:ea typeface="ＭＳ Ｐゴシック" pitchFamily="34" charset="-128"/>
              </a:rPr>
              <a:t>An Example of Process Pattern</a:t>
            </a:r>
            <a:endParaRPr lang="en-US" altLang="en-US">
              <a:ea typeface="ＭＳ Ｐゴシック" pitchFamily="34" charset="-128"/>
            </a:endParaRPr>
          </a:p>
        </p:txBody>
      </p:sp>
      <p:sp>
        <p:nvSpPr>
          <p:cNvPr id="28674" name="Rectangle 1027"/>
          <p:cNvSpPr>
            <a:spLocks noGrp="1" noChangeArrowheads="1"/>
          </p:cNvSpPr>
          <p:nvPr>
            <p:ph sz="quarter" idx="1"/>
          </p:nvPr>
        </p:nvSpPr>
        <p:spPr>
          <a:xfrm>
            <a:off x="609600" y="1219200"/>
            <a:ext cx="8305800" cy="4953000"/>
          </a:xfrm>
        </p:spPr>
        <p:txBody>
          <a:bodyPr>
            <a:normAutofit fontScale="92500" lnSpcReduction="10000"/>
          </a:bodyPr>
          <a:lstStyle/>
          <a:p>
            <a:pPr eaLnBrk="1" hangingPunct="1">
              <a:lnSpc>
                <a:spcPct val="90000"/>
              </a:lnSpc>
            </a:pPr>
            <a:r>
              <a:rPr lang="en-US" altLang="en-US" sz="1600" b="1">
                <a:ea typeface="ＭＳ Ｐゴシック" pitchFamily="34" charset="-128"/>
              </a:rPr>
              <a:t>Describes an approach that may be applicable when stakeholders have a general idea of what must be done but are unsure of specific software requirements.</a:t>
            </a:r>
          </a:p>
          <a:p>
            <a:pPr eaLnBrk="1" hangingPunct="1">
              <a:lnSpc>
                <a:spcPct val="90000"/>
              </a:lnSpc>
            </a:pPr>
            <a:r>
              <a:rPr lang="en-US" altLang="en-US" sz="1600" b="1">
                <a:solidFill>
                  <a:srgbClr val="C00000"/>
                </a:solidFill>
                <a:ea typeface="ＭＳ Ｐゴシック" pitchFamily="34" charset="-128"/>
              </a:rPr>
              <a:t>Pattern name. </a:t>
            </a:r>
            <a:r>
              <a:rPr lang="en-US" altLang="en-US" sz="1600" b="1">
                <a:ea typeface="ＭＳ Ｐゴシック" pitchFamily="34" charset="-128"/>
              </a:rPr>
              <a:t>RequiremetnsUnclear </a:t>
            </a:r>
          </a:p>
          <a:p>
            <a:pPr eaLnBrk="1" hangingPunct="1">
              <a:lnSpc>
                <a:spcPct val="90000"/>
              </a:lnSpc>
            </a:pPr>
            <a:r>
              <a:rPr lang="en-US" altLang="en-US" sz="1600" b="1">
                <a:solidFill>
                  <a:srgbClr val="C00000"/>
                </a:solidFill>
                <a:ea typeface="ＭＳ Ｐゴシック" pitchFamily="34" charset="-128"/>
              </a:rPr>
              <a:t>Intent. </a:t>
            </a:r>
            <a:r>
              <a:rPr lang="en-US" altLang="en-US" sz="1600" b="1">
                <a:ea typeface="ＭＳ Ｐゴシック" pitchFamily="34" charset="-128"/>
              </a:rPr>
              <a:t>This pattern describes an approach for building a model that can be assessed iteratively by stakeholders in an effort to identify or solidify software requirements.  </a:t>
            </a:r>
          </a:p>
          <a:p>
            <a:pPr eaLnBrk="1" hangingPunct="1">
              <a:lnSpc>
                <a:spcPct val="90000"/>
              </a:lnSpc>
            </a:pPr>
            <a:r>
              <a:rPr lang="en-US" altLang="en-US" sz="1600" b="1">
                <a:solidFill>
                  <a:srgbClr val="C00000"/>
                </a:solidFill>
                <a:latin typeface="Palatino" charset="0"/>
                <a:ea typeface="ＭＳ Ｐゴシック" pitchFamily="34" charset="-128"/>
              </a:rPr>
              <a:t>Type. </a:t>
            </a:r>
            <a:r>
              <a:rPr lang="en-US" altLang="en-US" sz="1600" b="1">
                <a:latin typeface="Palatino" charset="0"/>
                <a:ea typeface="ＭＳ Ｐゴシック" pitchFamily="34" charset="-128"/>
              </a:rPr>
              <a:t>Phase pattern</a:t>
            </a:r>
          </a:p>
          <a:p>
            <a:pPr eaLnBrk="1" hangingPunct="1">
              <a:lnSpc>
                <a:spcPct val="90000"/>
              </a:lnSpc>
            </a:pPr>
            <a:r>
              <a:rPr lang="en-US" altLang="en-US" sz="1600" b="1">
                <a:solidFill>
                  <a:srgbClr val="C00000"/>
                </a:solidFill>
                <a:latin typeface="Palatino" charset="0"/>
                <a:ea typeface="ＭＳ Ｐゴシック" pitchFamily="34" charset="-128"/>
              </a:rPr>
              <a:t>Initial context. </a:t>
            </a:r>
            <a:r>
              <a:rPr lang="en-US" altLang="en-US" sz="1600" b="1">
                <a:latin typeface="Palatino" charset="0"/>
                <a:ea typeface="ＭＳ Ｐゴシック" pitchFamily="34" charset="-128"/>
              </a:rPr>
              <a:t>Conditions must be met (1) stakeholders have been identified; (2) a mode of communication between stakeholders and the software team has been established; (3) the overriding software problem to be solved has been identified by stakeholders ; (4) an initial understanding of project scope, basic business requirements and project constraints has been developed. </a:t>
            </a:r>
          </a:p>
          <a:p>
            <a:pPr eaLnBrk="1" hangingPunct="1">
              <a:lnSpc>
                <a:spcPct val="90000"/>
              </a:lnSpc>
            </a:pPr>
            <a:r>
              <a:rPr lang="en-US" altLang="en-US" sz="1600" b="1">
                <a:solidFill>
                  <a:srgbClr val="C00000"/>
                </a:solidFill>
                <a:latin typeface="Palatino" charset="0"/>
                <a:ea typeface="ＭＳ Ｐゴシック" pitchFamily="34" charset="-128"/>
              </a:rPr>
              <a:t>Problem</a:t>
            </a:r>
            <a:r>
              <a:rPr lang="en-US" altLang="en-US" sz="1600" b="1">
                <a:latin typeface="Palatino" charset="0"/>
                <a:ea typeface="ＭＳ Ｐゴシック" pitchFamily="34" charset="-128"/>
              </a:rPr>
              <a:t>. Requirements are hazy or nonexistent. stakeholders are unsure of what they want. </a:t>
            </a:r>
          </a:p>
          <a:p>
            <a:pPr eaLnBrk="1" hangingPunct="1">
              <a:lnSpc>
                <a:spcPct val="90000"/>
              </a:lnSpc>
            </a:pPr>
            <a:r>
              <a:rPr lang="en-US" altLang="en-US" sz="1600" b="1">
                <a:solidFill>
                  <a:srgbClr val="C00000"/>
                </a:solidFill>
                <a:latin typeface="Palatino" charset="0"/>
                <a:ea typeface="ＭＳ Ｐゴシック" pitchFamily="34" charset="-128"/>
              </a:rPr>
              <a:t>Solution. </a:t>
            </a:r>
            <a:r>
              <a:rPr lang="en-US" altLang="en-US" sz="1600" b="1">
                <a:latin typeface="Palatino" charset="0"/>
                <a:ea typeface="ＭＳ Ｐゴシック" pitchFamily="34" charset="-128"/>
              </a:rPr>
              <a:t>A description of the prototyping process would be presented here. </a:t>
            </a:r>
          </a:p>
          <a:p>
            <a:pPr eaLnBrk="1" hangingPunct="1">
              <a:lnSpc>
                <a:spcPct val="90000"/>
              </a:lnSpc>
            </a:pPr>
            <a:r>
              <a:rPr lang="en-US" altLang="en-US" sz="1600" b="1">
                <a:solidFill>
                  <a:srgbClr val="C00000"/>
                </a:solidFill>
                <a:latin typeface="Palatino" charset="0"/>
                <a:ea typeface="ＭＳ Ｐゴシック" pitchFamily="34" charset="-128"/>
              </a:rPr>
              <a:t>Resulting context</a:t>
            </a:r>
            <a:r>
              <a:rPr lang="en-US" altLang="en-US" sz="1600" b="1">
                <a:latin typeface="Palatino" charset="0"/>
                <a:ea typeface="ＭＳ Ｐゴシック" pitchFamily="34" charset="-128"/>
              </a:rPr>
              <a:t>. A software prototype that identifies basic requirements. (modes of interaction, computational features, processing functions) is approved by stakeholders. Following this, 1. This prototype may evolve through a series of increments to become the production software or 2. the prototype may be discarded. </a:t>
            </a:r>
          </a:p>
          <a:p>
            <a:pPr eaLnBrk="1" hangingPunct="1">
              <a:lnSpc>
                <a:spcPct val="90000"/>
              </a:lnSpc>
            </a:pPr>
            <a:r>
              <a:rPr lang="en-US" altLang="en-US" sz="1600" b="1">
                <a:solidFill>
                  <a:srgbClr val="C00000"/>
                </a:solidFill>
                <a:latin typeface="Palatino" charset="0"/>
                <a:ea typeface="ＭＳ Ｐゴシック" pitchFamily="34" charset="-128"/>
              </a:rPr>
              <a:t>Related patterns. </a:t>
            </a:r>
            <a:r>
              <a:rPr lang="en-US" altLang="en-US" sz="1600" b="1">
                <a:latin typeface="Palatino" charset="0"/>
                <a:ea typeface="ＭＳ Ｐゴシック" pitchFamily="34" charset="-128"/>
              </a:rPr>
              <a:t>CustomerCommunication, IterativeDesign, IterativeDevelopment, CustomerAssessment, RequirementExtraction. </a:t>
            </a:r>
          </a:p>
          <a:p>
            <a:pPr eaLnBrk="1" hangingPunct="1">
              <a:lnSpc>
                <a:spcPct val="90000"/>
              </a:lnSpc>
            </a:pPr>
            <a:endParaRPr lang="en-US" altLang="en-US" sz="2000" b="1">
              <a:latin typeface="Palatino" charset="0"/>
              <a:ea typeface="ＭＳ Ｐゴシック" pitchFamily="34" charset="-128"/>
            </a:endParaRPr>
          </a:p>
        </p:txBody>
      </p:sp>
      <p:sp>
        <p:nvSpPr>
          <p:cNvPr id="28675"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3BDFD58-F827-4C60-BAAB-C51DB6FBF9F6}" type="slidenum">
              <a:rPr lang="en-US" altLang="en-US" sz="1000">
                <a:latin typeface="Helvetica" charset="0"/>
              </a:rPr>
              <a:pPr/>
              <a:t>13</a:t>
            </a:fld>
            <a:endParaRPr lang="en-US" altLang="en-US" sz="1000">
              <a:latin typeface="Helvetica" charset="0"/>
            </a:endParaRPr>
          </a:p>
        </p:txBody>
      </p:sp>
    </p:spTree>
    <p:extLst>
      <p:ext uri="{BB962C8B-B14F-4D97-AF65-F5344CB8AC3E}">
        <p14:creationId xmlns:p14="http://schemas.microsoft.com/office/powerpoint/2010/main" val="389061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026"/>
          <p:cNvSpPr>
            <a:spLocks noGrp="1" noChangeArrowheads="1"/>
          </p:cNvSpPr>
          <p:nvPr>
            <p:ph type="title"/>
          </p:nvPr>
        </p:nvSpPr>
        <p:spPr>
          <a:xfrm>
            <a:off x="1219200" y="990600"/>
            <a:ext cx="7543800" cy="633413"/>
          </a:xfrm>
        </p:spPr>
        <p:txBody>
          <a:bodyPr>
            <a:normAutofit fontScale="90000"/>
          </a:bodyPr>
          <a:lstStyle/>
          <a:p>
            <a:pPr eaLnBrk="1" hangingPunct="1"/>
            <a:r>
              <a:rPr lang="en-US" altLang="en-US" sz="3200">
                <a:ea typeface="ＭＳ Ｐゴシック" pitchFamily="34" charset="-128"/>
              </a:rPr>
              <a:t>Process Assessment and Improvement</a:t>
            </a:r>
            <a:endParaRPr lang="en-US" altLang="en-US">
              <a:ea typeface="ＭＳ Ｐゴシック" pitchFamily="34" charset="-128"/>
            </a:endParaRPr>
          </a:p>
        </p:txBody>
      </p:sp>
      <p:sp>
        <p:nvSpPr>
          <p:cNvPr id="29698" name="Rectangle 1027"/>
          <p:cNvSpPr>
            <a:spLocks noGrp="1" noChangeArrowheads="1"/>
          </p:cNvSpPr>
          <p:nvPr>
            <p:ph sz="quarter" idx="1"/>
          </p:nvPr>
        </p:nvSpPr>
        <p:spPr>
          <a:xfrm>
            <a:off x="304800" y="1524000"/>
            <a:ext cx="8534400" cy="4495800"/>
          </a:xfrm>
        </p:spPr>
        <p:txBody>
          <a:bodyPr>
            <a:normAutofit lnSpcReduction="10000"/>
          </a:bodyPr>
          <a:lstStyle/>
          <a:p>
            <a:pPr marL="0" indent="0" eaLnBrk="1" hangingPunct="1">
              <a:lnSpc>
                <a:spcPct val="90000"/>
              </a:lnSpc>
              <a:buFont typeface="Arial" pitchFamily="34" charset="0"/>
              <a:buNone/>
            </a:pPr>
            <a:r>
              <a:rPr lang="en-US" altLang="en-US" sz="1600" b="1">
                <a:ea typeface="ＭＳ Ｐゴシック" pitchFamily="34" charset="-128"/>
              </a:rPr>
              <a:t>SP cannot guarantee that software will be delivered on time, meet the needs, or has the desired technical characteristics. However, the process can be assessed to ensure that it meets a set of basic process criteria that have been shown to be essential for a successful software engineering. </a:t>
            </a:r>
          </a:p>
          <a:p>
            <a:pPr marL="0" indent="0" eaLnBrk="1" hangingPunct="1">
              <a:lnSpc>
                <a:spcPct val="90000"/>
              </a:lnSpc>
            </a:pPr>
            <a:endParaRPr lang="en-US" altLang="en-US" sz="1600" b="1">
              <a:ea typeface="ＭＳ Ｐゴシック" pitchFamily="34" charset="-128"/>
            </a:endParaRPr>
          </a:p>
          <a:p>
            <a:pPr marL="0" indent="0" eaLnBrk="1" hangingPunct="1">
              <a:lnSpc>
                <a:spcPct val="90000"/>
              </a:lnSpc>
            </a:pPr>
            <a:r>
              <a:rPr lang="en-US" altLang="en-US" sz="1600" b="1">
                <a:ea typeface="ＭＳ Ｐゴシック" pitchFamily="34" charset="-128"/>
              </a:rPr>
              <a:t>Standard CMMI Assessment Method for Process Improvement (SCAMPI)</a:t>
            </a:r>
            <a:r>
              <a:rPr lang="en-US" altLang="en-US" sz="1600">
                <a:ea typeface="ＭＳ Ｐゴシック" pitchFamily="34" charset="-128"/>
              </a:rPr>
              <a:t> — provides a five step process assessment model that incorporates five phases: initiating, diagnosing, establishing, acting and learning. </a:t>
            </a:r>
          </a:p>
          <a:p>
            <a:pPr marL="0" indent="0" eaLnBrk="1" hangingPunct="1">
              <a:lnSpc>
                <a:spcPct val="90000"/>
              </a:lnSpc>
            </a:pPr>
            <a:r>
              <a:rPr lang="en-US" altLang="en-US" sz="1600" b="1">
                <a:latin typeface="Palatino" charset="0"/>
                <a:ea typeface="ＭＳ Ｐゴシック" pitchFamily="34" charset="-128"/>
              </a:rPr>
              <a:t>CMM-Based Appraisal for Internal Process Improvement (CBA IPI)</a:t>
            </a:r>
            <a:r>
              <a:rPr lang="en-US" altLang="en-US" sz="1600">
                <a:latin typeface="Palatino" charset="0"/>
                <a:ea typeface="ＭＳ Ｐゴシック" pitchFamily="34" charset="-128"/>
              </a:rPr>
              <a:t>—provides a diagnostic technique for assessing the relative maturity of a software organization; uses the SEI CMM as the basis for the assessment [Dun01]</a:t>
            </a:r>
          </a:p>
          <a:p>
            <a:pPr marL="0" indent="0" eaLnBrk="1" hangingPunct="1">
              <a:lnSpc>
                <a:spcPct val="90000"/>
              </a:lnSpc>
              <a:spcAft>
                <a:spcPts val="1200"/>
              </a:spcAft>
            </a:pPr>
            <a:r>
              <a:rPr lang="en-US" altLang="en-US" sz="1600" b="1">
                <a:latin typeface="Palatino" charset="0"/>
                <a:ea typeface="ＭＳ Ｐゴシック" pitchFamily="34" charset="-128"/>
              </a:rPr>
              <a:t>SPICE—The SPICE (ISO/IEC15504)</a:t>
            </a:r>
            <a:r>
              <a:rPr lang="en-US" altLang="en-US" sz="1600">
                <a:latin typeface="Palatino" charset="0"/>
                <a:ea typeface="ＭＳ Ｐゴシック" pitchFamily="34" charset="-128"/>
              </a:rPr>
              <a:t> standard defines a set of requirements for software process assessment. The intent of the standard is to assist organizations in developing an objective evaluation of the efficacy of any defined software process. [ISO08]</a:t>
            </a:r>
          </a:p>
          <a:p>
            <a:pPr marL="0" indent="0" eaLnBrk="1" hangingPunct="1">
              <a:lnSpc>
                <a:spcPct val="90000"/>
              </a:lnSpc>
              <a:spcAft>
                <a:spcPts val="1200"/>
              </a:spcAft>
            </a:pPr>
            <a:r>
              <a:rPr lang="en-US" altLang="en-US" sz="1600" b="1">
                <a:latin typeface="Palatino" charset="0"/>
                <a:ea typeface="ＭＳ Ｐゴシック" pitchFamily="34" charset="-128"/>
              </a:rPr>
              <a:t>ISO 9001:2000  for Software—</a:t>
            </a:r>
            <a:r>
              <a:rPr lang="en-US" altLang="en-US" sz="1600">
                <a:latin typeface="Palatino" charset="0"/>
                <a:ea typeface="ＭＳ Ｐゴシック" pitchFamily="34" charset="-128"/>
              </a:rPr>
              <a:t>a generic standard that applies to any organization that wants to improve the overall quality of the products, systems, or services that it provides. Therefore, the standard is directly applicable to software organizations and companies. [Ant06]</a:t>
            </a:r>
            <a:endParaRPr lang="en-US" altLang="en-US" sz="2000" b="1">
              <a:latin typeface="Palatino" charset="0"/>
              <a:ea typeface="ＭＳ Ｐゴシック" pitchFamily="34" charset="-128"/>
            </a:endParaRPr>
          </a:p>
        </p:txBody>
      </p:sp>
      <p:sp>
        <p:nvSpPr>
          <p:cNvPr id="29699"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379BF06-2473-4EEA-83D2-D6786DB9D6E5}" type="slidenum">
              <a:rPr lang="en-US" altLang="en-US" sz="1000">
                <a:latin typeface="Helvetica" charset="0"/>
              </a:rPr>
              <a:pPr/>
              <a:t>14</a:t>
            </a:fld>
            <a:endParaRPr lang="en-US" altLang="en-US" sz="1000">
              <a:latin typeface="Helvetica" charset="0"/>
            </a:endParaRPr>
          </a:p>
        </p:txBody>
      </p:sp>
    </p:spTree>
    <p:extLst>
      <p:ext uri="{BB962C8B-B14F-4D97-AF65-F5344CB8AC3E}">
        <p14:creationId xmlns:p14="http://schemas.microsoft.com/office/powerpoint/2010/main" val="420941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3"/>
          <p:cNvSpPr>
            <a:spLocks noGrp="1" noChangeArrowheads="1"/>
          </p:cNvSpPr>
          <p:nvPr>
            <p:ph type="title"/>
          </p:nvPr>
        </p:nvSpPr>
        <p:spPr>
          <a:xfrm>
            <a:off x="1295400" y="1066800"/>
            <a:ext cx="6477000" cy="633413"/>
          </a:xfrm>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Prescriptive Models</a:t>
            </a:r>
          </a:p>
        </p:txBody>
      </p:sp>
      <p:sp>
        <p:nvSpPr>
          <p:cNvPr id="30722" name="Rectangle 4"/>
          <p:cNvSpPr>
            <a:spLocks noGrp="1" noChangeArrowheads="1"/>
          </p:cNvSpPr>
          <p:nvPr>
            <p:ph sz="quarter" idx="1"/>
          </p:nvPr>
        </p:nvSpPr>
        <p:spPr>
          <a:xfrm>
            <a:off x="685800" y="1752600"/>
            <a:ext cx="8077200" cy="4038600"/>
          </a:xfrm>
        </p:spPr>
        <p:txBody>
          <a:bodyPr>
            <a:normAutofit lnSpcReduction="10000"/>
          </a:bodyPr>
          <a:lstStyle/>
          <a:p>
            <a:pPr eaLnBrk="1" hangingPunct="1"/>
            <a:r>
              <a:rPr lang="en-US" altLang="en-US" sz="2000" dirty="0">
                <a:ea typeface="ＭＳ Ｐゴシック" pitchFamily="34" charset="-128"/>
              </a:rPr>
              <a:t>Originally proposed to bring order to chaos. </a:t>
            </a:r>
          </a:p>
          <a:p>
            <a:pPr eaLnBrk="1" hangingPunct="1"/>
            <a:r>
              <a:rPr lang="en-US" altLang="en-US" sz="2000" dirty="0">
                <a:ea typeface="ＭＳ Ｐゴシック" pitchFamily="34" charset="-128"/>
              </a:rPr>
              <a:t>Prescriptive process models advocate an orderly approach to software engineering. However, will some extent of chaos (less rigid) be beneficial to bring some creativity?</a:t>
            </a:r>
          </a:p>
          <a:p>
            <a:pPr eaLnBrk="1" hangingPunct="1"/>
            <a:endParaRPr lang="en-US" altLang="en-US" sz="2000" dirty="0">
              <a:ea typeface="ＭＳ Ｐゴシック" pitchFamily="34" charset="-128"/>
            </a:endParaRPr>
          </a:p>
          <a:p>
            <a:pPr eaLnBrk="1" hangingPunct="1">
              <a:buFont typeface="Wingdings" pitchFamily="2" charset="2"/>
              <a:buNone/>
            </a:pPr>
            <a:r>
              <a:rPr lang="en-US" altLang="en-US" sz="2000" i="1" dirty="0">
                <a:solidFill>
                  <a:schemeClr val="folHlink"/>
                </a:solidFill>
                <a:ea typeface="ＭＳ Ｐゴシック" pitchFamily="34" charset="-128"/>
              </a:rPr>
              <a:t>That leads to a few questions </a:t>
            </a:r>
            <a:r>
              <a:rPr lang="en-US" altLang="en-US" sz="2000" i="1" dirty="0">
                <a:solidFill>
                  <a:srgbClr val="F3FF07"/>
                </a:solidFill>
                <a:ea typeface="ＭＳ Ｐゴシック" pitchFamily="34" charset="-128"/>
              </a:rPr>
              <a:t>…</a:t>
            </a:r>
            <a:endParaRPr lang="en-US" altLang="en-US" sz="2000" dirty="0">
              <a:ea typeface="ＭＳ Ｐゴシック" pitchFamily="34" charset="-128"/>
            </a:endParaRPr>
          </a:p>
          <a:p>
            <a:pPr eaLnBrk="1" hangingPunct="1">
              <a:spcBef>
                <a:spcPts val="600"/>
              </a:spcBef>
            </a:pPr>
            <a:r>
              <a:rPr lang="en-US" altLang="en-US" sz="2000" dirty="0">
                <a:ea typeface="ＭＳ Ｐゴシック" pitchFamily="34" charset="-128"/>
              </a:rPr>
              <a:t>If prescriptive process models strive for structure and order (prescribe a set of process elements and process flow), </a:t>
            </a:r>
            <a:r>
              <a:rPr lang="en-US" altLang="en-US" sz="2000" dirty="0">
                <a:solidFill>
                  <a:schemeClr val="folHlink"/>
                </a:solidFill>
                <a:ea typeface="ＭＳ Ｐゴシック" pitchFamily="34" charset="-128"/>
              </a:rPr>
              <a:t>are they inappropriate for a software world that thrives on change? </a:t>
            </a:r>
          </a:p>
          <a:p>
            <a:pPr eaLnBrk="1" hangingPunct="1">
              <a:spcBef>
                <a:spcPts val="600"/>
              </a:spcBef>
            </a:pPr>
            <a:r>
              <a:rPr lang="en-US" altLang="en-US" sz="2000" dirty="0">
                <a:ea typeface="ＭＳ Ｐゴシック" pitchFamily="34" charset="-128"/>
              </a:rPr>
              <a:t>Yet, if we reject traditional process models (and the order they imply) and replace them with something less structured,</a:t>
            </a:r>
            <a:r>
              <a:rPr lang="en-US" altLang="en-US" sz="2000" dirty="0">
                <a:solidFill>
                  <a:schemeClr val="folHlink"/>
                </a:solidFill>
                <a:ea typeface="ＭＳ Ｐゴシック" pitchFamily="34" charset="-128"/>
              </a:rPr>
              <a:t> do we make it impossible to achieve coordination and coherence in software work?</a:t>
            </a:r>
          </a:p>
        </p:txBody>
      </p:sp>
      <p:sp>
        <p:nvSpPr>
          <p:cNvPr id="30723"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C175510-A275-4E6E-8C14-9DDE589DA32F}" type="slidenum">
              <a:rPr lang="en-US" altLang="en-US" sz="1000">
                <a:latin typeface="Helvetica" charset="0"/>
              </a:rPr>
              <a:pPr/>
              <a:t>15</a:t>
            </a:fld>
            <a:endParaRPr lang="en-US" altLang="en-US" sz="1000">
              <a:latin typeface="Helvetica" charset="0"/>
            </a:endParaRPr>
          </a:p>
        </p:txBody>
      </p:sp>
    </p:spTree>
    <p:extLst>
      <p:ext uri="{BB962C8B-B14F-4D97-AF65-F5344CB8AC3E}">
        <p14:creationId xmlns:p14="http://schemas.microsoft.com/office/powerpoint/2010/main" val="3440331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219200" y="1066800"/>
            <a:ext cx="4672013" cy="6604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a:ea typeface="ＭＳ Ｐゴシック" pitchFamily="34" charset="-128"/>
              </a:rPr>
              <a:t>The Waterfall Model</a:t>
            </a:r>
          </a:p>
        </p:txBody>
      </p:sp>
      <p:sp>
        <p:nvSpPr>
          <p:cNvPr id="31746"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61B80CA-3052-423F-B80A-DCC695F9C733}" type="slidenum">
              <a:rPr lang="en-US" altLang="en-US" sz="1000">
                <a:latin typeface="Helvetica" charset="0"/>
              </a:rPr>
              <a:pPr/>
              <a:t>16</a:t>
            </a:fld>
            <a:endParaRPr lang="en-US" altLang="en-US" sz="1000">
              <a:latin typeface="Helvetica" charset="0"/>
            </a:endParaRPr>
          </a:p>
        </p:txBody>
      </p:sp>
      <p:pic>
        <p:nvPicPr>
          <p:cNvPr id="17920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838" y="2085975"/>
            <a:ext cx="7899400" cy="19002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31748" name="Rectangle 1"/>
          <p:cNvSpPr>
            <a:spLocks noChangeArrowheads="1"/>
          </p:cNvSpPr>
          <p:nvPr/>
        </p:nvSpPr>
        <p:spPr bwMode="auto">
          <a:xfrm>
            <a:off x="528638" y="4038600"/>
            <a:ext cx="83058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en-US" altLang="en-US" sz="2000" b="1"/>
              <a:t>It is the oldest paradigm for SE. When requirements are well defined and reasonably stable, it leads to a linear fashion. </a:t>
            </a:r>
          </a:p>
          <a:p>
            <a:pPr>
              <a:lnSpc>
                <a:spcPct val="90000"/>
              </a:lnSpc>
            </a:pPr>
            <a:endParaRPr lang="en-US" altLang="en-US" sz="2000" b="1"/>
          </a:p>
          <a:p>
            <a:pPr>
              <a:lnSpc>
                <a:spcPct val="90000"/>
              </a:lnSpc>
            </a:pPr>
            <a:r>
              <a:rPr lang="en-US" altLang="en-US" sz="1500" b="1"/>
              <a:t>(problems: 1. rarely linear, iteration needed. 2. hard to state all requirements explicitly. Blocking state. 3. code will not be released until very late.)</a:t>
            </a:r>
          </a:p>
          <a:p>
            <a:pPr>
              <a:lnSpc>
                <a:spcPct val="90000"/>
              </a:lnSpc>
            </a:pPr>
            <a:endParaRPr lang="en-US" altLang="en-US" sz="2000" b="1"/>
          </a:p>
          <a:p>
            <a:pPr>
              <a:lnSpc>
                <a:spcPct val="90000"/>
              </a:lnSpc>
            </a:pPr>
            <a:r>
              <a:rPr lang="en-US" altLang="en-US" sz="2000" b="1"/>
              <a:t>The classic life cycle suggests a systematic, sequential approach to software development. </a:t>
            </a:r>
          </a:p>
        </p:txBody>
      </p:sp>
    </p:spTree>
    <p:extLst>
      <p:ext uri="{BB962C8B-B14F-4D97-AF65-F5344CB8AC3E}">
        <p14:creationId xmlns:p14="http://schemas.microsoft.com/office/powerpoint/2010/main" val="192453268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1026"/>
          <p:cNvSpPr>
            <a:spLocks noGrp="1" noChangeArrowheads="1"/>
          </p:cNvSpPr>
          <p:nvPr>
            <p:ph type="title"/>
          </p:nvPr>
        </p:nvSpPr>
        <p:spPr>
          <a:xfrm>
            <a:off x="1143000" y="1143000"/>
            <a:ext cx="6705600" cy="633413"/>
          </a:xfrm>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The V-Model</a:t>
            </a:r>
          </a:p>
        </p:txBody>
      </p:sp>
      <p:sp>
        <p:nvSpPr>
          <p:cNvPr id="32770" name="Slide Number Placeholder 4"/>
          <p:cNvSpPr>
            <a:spLocks noGrp="1"/>
          </p:cNvSpPr>
          <p:nvPr>
            <p:ph type="sldNum" sz="quarter" idx="15"/>
          </p:nvPr>
        </p:nvSpPr>
        <p:spPr bwMode="auto">
          <a:xfrm>
            <a:off x="8458200" y="6492875"/>
            <a:ext cx="7620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B15F670-4638-46BD-80AB-B85F7C1178AD}" type="slidenum">
              <a:rPr lang="en-US" altLang="en-US" sz="1000">
                <a:latin typeface="Helvetica" charset="0"/>
              </a:rPr>
              <a:pPr/>
              <a:t>17</a:t>
            </a:fld>
            <a:endParaRPr lang="en-US" altLang="en-US" sz="1000">
              <a:latin typeface="Helvetica" charset="0"/>
            </a:endParaRPr>
          </a:p>
        </p:txBody>
      </p:sp>
      <p:sp>
        <p:nvSpPr>
          <p:cNvPr id="200709" name="Rectangle 1029"/>
          <p:cNvSpPr>
            <a:spLocks noChangeArrowheads="1"/>
          </p:cNvSpPr>
          <p:nvPr/>
        </p:nvSpPr>
        <p:spPr bwMode="auto">
          <a:xfrm>
            <a:off x="152400" y="1711325"/>
            <a:ext cx="4419600" cy="4495800"/>
          </a:xfrm>
          <a:prstGeom prst="rect">
            <a:avLst/>
          </a:prstGeom>
          <a:solidFill>
            <a:srgbClr val="53A4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pic>
        <p:nvPicPr>
          <p:cNvPr id="32772" name="Picture 1030" descr="Fig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1787525"/>
            <a:ext cx="41656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5"/>
          <p:cNvSpPr>
            <a:spLocks noChangeArrowheads="1"/>
          </p:cNvSpPr>
          <p:nvPr/>
        </p:nvSpPr>
        <p:spPr bwMode="auto">
          <a:xfrm>
            <a:off x="4543425" y="685800"/>
            <a:ext cx="4343400" cy="527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nSpc>
                <a:spcPct val="90000"/>
              </a:lnSpc>
            </a:pPr>
            <a:r>
              <a:rPr lang="en-US" altLang="en-US" sz="2200" b="1"/>
              <a:t>A variation of waterfall model depicts the relationship of quality assurance actions to the actions associated with communication, modeling and early code construction activates. </a:t>
            </a:r>
          </a:p>
          <a:p>
            <a:pPr>
              <a:lnSpc>
                <a:spcPct val="90000"/>
              </a:lnSpc>
            </a:pPr>
            <a:endParaRPr lang="en-US" altLang="en-US" sz="2200" b="1"/>
          </a:p>
          <a:p>
            <a:pPr>
              <a:lnSpc>
                <a:spcPct val="90000"/>
              </a:lnSpc>
            </a:pPr>
            <a:r>
              <a:rPr lang="en-US" altLang="en-US" sz="2200" b="1"/>
              <a:t>Team first moves down the left side of the V to refine the problem requirements. Once code is generated, the team moves up the right side of the V, performing a series of tests that validate each of the models created as the team moved down the left side. </a:t>
            </a:r>
          </a:p>
        </p:txBody>
      </p:sp>
    </p:spTree>
    <p:extLst>
      <p:ext uri="{BB962C8B-B14F-4D97-AF65-F5344CB8AC3E}">
        <p14:creationId xmlns:p14="http://schemas.microsoft.com/office/powerpoint/2010/main" val="1101675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1219200" y="990600"/>
            <a:ext cx="5322888" cy="6604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a:ea typeface="ＭＳ Ｐゴシック" pitchFamily="34" charset="-128"/>
              </a:rPr>
              <a:t>The Incremental Model</a:t>
            </a:r>
          </a:p>
        </p:txBody>
      </p:sp>
      <p:sp>
        <p:nvSpPr>
          <p:cNvPr id="33794"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526EE5DF-98D7-4867-B0EE-82BDC69CBAE5}" type="slidenum">
              <a:rPr lang="en-US" altLang="en-US" sz="1000">
                <a:latin typeface="Helvetica" charset="0"/>
              </a:rPr>
              <a:pPr/>
              <a:t>18</a:t>
            </a:fld>
            <a:endParaRPr lang="en-US" altLang="en-US" sz="1000">
              <a:latin typeface="Helvetica" charset="0"/>
            </a:endParaRPr>
          </a:p>
        </p:txBody>
      </p:sp>
      <p:pic>
        <p:nvPicPr>
          <p:cNvPr id="1802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905000"/>
            <a:ext cx="6875463" cy="4454525"/>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36749028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990600" y="838200"/>
            <a:ext cx="6669088" cy="88265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a:ea typeface="ＭＳ Ｐゴシック" pitchFamily="34" charset="-128"/>
              </a:rPr>
              <a:t>The Incremental Model</a:t>
            </a:r>
          </a:p>
        </p:txBody>
      </p:sp>
      <p:sp>
        <p:nvSpPr>
          <p:cNvPr id="34818" name="Rectangle 3"/>
          <p:cNvSpPr>
            <a:spLocks noGrp="1" noChangeArrowheads="1"/>
          </p:cNvSpPr>
          <p:nvPr>
            <p:ph sz="quarter" idx="1"/>
          </p:nvPr>
        </p:nvSpPr>
        <p:spPr>
          <a:xfrm>
            <a:off x="685800" y="1676400"/>
            <a:ext cx="76200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lnSpcReduction="10000"/>
          </a:bodyPr>
          <a:lstStyle/>
          <a:p>
            <a:pPr marL="285750" indent="-285750" eaLnBrk="1" hangingPunct="1"/>
            <a:r>
              <a:rPr lang="en-US" altLang="en-US">
                <a:solidFill>
                  <a:schemeClr val="tx1"/>
                </a:solidFill>
                <a:ea typeface="ＭＳ Ｐゴシック" pitchFamily="34" charset="-128"/>
              </a:rPr>
              <a:t>When initial requirements are reasonably well defined, but the overall scope of the development effort precludes a purely linear process. A compelling need to expand a limited set of new functions to a later system release. </a:t>
            </a:r>
          </a:p>
          <a:p>
            <a:pPr marL="285750" indent="-285750" eaLnBrk="1" hangingPunct="1"/>
            <a:r>
              <a:rPr lang="en-US" altLang="en-US">
                <a:solidFill>
                  <a:schemeClr val="tx1"/>
                </a:solidFill>
                <a:ea typeface="ＭＳ Ｐゴシック" pitchFamily="34" charset="-128"/>
              </a:rPr>
              <a:t>It combines elements of linear and parallel process flows. Each linear sequence produces deliverable increments of the software. </a:t>
            </a:r>
          </a:p>
          <a:p>
            <a:pPr marL="285750" indent="-285750" eaLnBrk="1" hangingPunct="1"/>
            <a:r>
              <a:rPr lang="en-US" altLang="en-US">
                <a:solidFill>
                  <a:schemeClr val="tx1"/>
                </a:solidFill>
                <a:ea typeface="ＭＳ Ｐゴシック" pitchFamily="34" charset="-128"/>
              </a:rPr>
              <a:t>The first increment is often a core product with many supplementary features. Users use it and evaluate it with more modifications to better meet the needs. </a:t>
            </a:r>
          </a:p>
        </p:txBody>
      </p:sp>
      <p:sp>
        <p:nvSpPr>
          <p:cNvPr id="34819"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13853879-207C-4837-A573-6A9C17E4D12F}" type="slidenum">
              <a:rPr lang="en-US" altLang="en-US" sz="1000">
                <a:latin typeface="Helvetica" charset="0"/>
              </a:rPr>
              <a:pPr/>
              <a:t>19</a:t>
            </a:fld>
            <a:endParaRPr lang="en-US" altLang="en-US" sz="1000">
              <a:latin typeface="Helvetica" charset="0"/>
            </a:endParaRPr>
          </a:p>
        </p:txBody>
      </p:sp>
    </p:spTree>
    <p:extLst>
      <p:ext uri="{BB962C8B-B14F-4D97-AF65-F5344CB8AC3E}">
        <p14:creationId xmlns:p14="http://schemas.microsoft.com/office/powerpoint/2010/main" val="76899977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239000" cy="709613"/>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Definition of Software Process	</a:t>
            </a:r>
          </a:p>
        </p:txBody>
      </p:sp>
      <p:sp>
        <p:nvSpPr>
          <p:cNvPr id="17410" name="Content Placeholder 2"/>
          <p:cNvSpPr>
            <a:spLocks noGrp="1"/>
          </p:cNvSpPr>
          <p:nvPr>
            <p:ph sz="quarter" idx="1"/>
          </p:nvPr>
        </p:nvSpPr>
        <p:spPr>
          <a:xfrm>
            <a:off x="685800" y="1828800"/>
            <a:ext cx="7543800" cy="3886200"/>
          </a:xfrm>
        </p:spPr>
        <p:txBody>
          <a:bodyPr>
            <a:normAutofit lnSpcReduction="10000"/>
          </a:bodyPr>
          <a:lstStyle/>
          <a:p>
            <a:pPr eaLnBrk="1" hangingPunct="1"/>
            <a:r>
              <a:rPr lang="en-US" altLang="en-US">
                <a:ea typeface="ＭＳ Ｐゴシック" pitchFamily="34" charset="-128"/>
              </a:rPr>
              <a:t>A </a:t>
            </a:r>
            <a:r>
              <a:rPr lang="en-US" altLang="en-US" b="1">
                <a:ea typeface="ＭＳ Ｐゴシック" pitchFamily="34" charset="-128"/>
              </a:rPr>
              <a:t>framework</a:t>
            </a:r>
            <a:r>
              <a:rPr lang="en-US" altLang="en-US">
                <a:ea typeface="ＭＳ Ｐゴシック" pitchFamily="34" charset="-128"/>
              </a:rPr>
              <a:t> for the activities, actions, and tasks that are required to build high-quality software. </a:t>
            </a:r>
          </a:p>
          <a:p>
            <a:pPr eaLnBrk="1" hangingPunct="1"/>
            <a:endParaRPr lang="en-US" altLang="en-US">
              <a:ea typeface="ＭＳ Ｐゴシック" pitchFamily="34" charset="-128"/>
            </a:endParaRPr>
          </a:p>
          <a:p>
            <a:pPr eaLnBrk="1" hangingPunct="1"/>
            <a:r>
              <a:rPr lang="en-US" altLang="en-US">
                <a:ea typeface="ＭＳ Ｐゴシック" pitchFamily="34" charset="-128"/>
              </a:rPr>
              <a:t>SP defines the approach that is taken as software is engineered. </a:t>
            </a:r>
          </a:p>
          <a:p>
            <a:pPr eaLnBrk="1" hangingPunct="1"/>
            <a:endParaRPr lang="en-US" altLang="en-US">
              <a:ea typeface="ＭＳ Ｐゴシック" pitchFamily="34" charset="-128"/>
            </a:endParaRPr>
          </a:p>
          <a:p>
            <a:pPr eaLnBrk="1" hangingPunct="1"/>
            <a:r>
              <a:rPr lang="en-US" altLang="en-US">
                <a:ea typeface="ＭＳ Ｐゴシック" pitchFamily="34" charset="-128"/>
              </a:rPr>
              <a:t>Is not equal to software engineering, which also encompasses </a:t>
            </a:r>
            <a:r>
              <a:rPr lang="en-US" altLang="en-US" b="1">
                <a:ea typeface="ＭＳ Ｐゴシック" pitchFamily="34" charset="-128"/>
              </a:rPr>
              <a:t>technologies</a:t>
            </a:r>
            <a:r>
              <a:rPr lang="en-US" altLang="en-US">
                <a:ea typeface="ＭＳ Ｐゴシック" pitchFamily="34" charset="-128"/>
              </a:rPr>
              <a:t> that populate the process– technical methods and automated tools. </a:t>
            </a:r>
          </a:p>
        </p:txBody>
      </p:sp>
      <p:sp>
        <p:nvSpPr>
          <p:cNvPr id="17411"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91A2B61-280A-44BA-B970-C1EC927407B5}" type="slidenum">
              <a:rPr lang="en-US" altLang="en-US" sz="1000">
                <a:latin typeface="Helvetica" charset="0"/>
              </a:rPr>
              <a:pPr/>
              <a:t>2</a:t>
            </a:fld>
            <a:endParaRPr lang="en-US" altLang="en-US" sz="1000">
              <a:latin typeface="Helvetica" charset="0"/>
            </a:endParaRPr>
          </a:p>
        </p:txBody>
      </p:sp>
    </p:spTree>
    <p:extLst>
      <p:ext uri="{BB962C8B-B14F-4D97-AF65-F5344CB8AC3E}">
        <p14:creationId xmlns:p14="http://schemas.microsoft.com/office/powerpoint/2010/main" val="517659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533400" y="6858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800">
                <a:ea typeface="ＭＳ Ｐゴシック" pitchFamily="34" charset="-128"/>
              </a:rPr>
              <a:t>Evolutionary Models</a:t>
            </a:r>
          </a:p>
        </p:txBody>
      </p:sp>
      <p:sp>
        <p:nvSpPr>
          <p:cNvPr id="35842" name="Rectangle 3"/>
          <p:cNvSpPr>
            <a:spLocks noGrp="1" noChangeArrowheads="1"/>
          </p:cNvSpPr>
          <p:nvPr>
            <p:ph sz="quarter" idx="1"/>
          </p:nvPr>
        </p:nvSpPr>
        <p:spPr>
          <a:xfrm>
            <a:off x="304800" y="1524000"/>
            <a:ext cx="84582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lnSpcReduction="10000"/>
          </a:bodyPr>
          <a:lstStyle/>
          <a:p>
            <a:pPr marL="285750" indent="-285750" eaLnBrk="1" hangingPunct="1"/>
            <a:r>
              <a:rPr lang="en-US" altLang="en-US">
                <a:solidFill>
                  <a:schemeClr val="tx1"/>
                </a:solidFill>
                <a:ea typeface="ＭＳ Ｐゴシック" pitchFamily="34" charset="-128"/>
              </a:rPr>
              <a:t>Software system evolves over time as requirements often change as development proceeds. Thus, a straight line to a complete end product is not possible. However, a limited version must be delivered to meet competitive pressure. </a:t>
            </a:r>
          </a:p>
          <a:p>
            <a:pPr marL="285750" indent="-285750" eaLnBrk="1" hangingPunct="1"/>
            <a:r>
              <a:rPr lang="en-US" altLang="en-US">
                <a:solidFill>
                  <a:schemeClr val="tx1"/>
                </a:solidFill>
                <a:ea typeface="ＭＳ Ｐゴシック" pitchFamily="34" charset="-128"/>
              </a:rPr>
              <a:t>Usually a set of core product or system requirements is well understood, but the details and extension have yet to be defined. </a:t>
            </a:r>
          </a:p>
          <a:p>
            <a:pPr marL="285750" indent="-285750" eaLnBrk="1" hangingPunct="1"/>
            <a:r>
              <a:rPr lang="en-US" altLang="en-US">
                <a:solidFill>
                  <a:schemeClr val="tx1"/>
                </a:solidFill>
                <a:ea typeface="ＭＳ Ｐゴシック" pitchFamily="34" charset="-128"/>
              </a:rPr>
              <a:t>You need a process model that has been explicitly designed to accommodate a product that evolved over time. </a:t>
            </a:r>
          </a:p>
          <a:p>
            <a:pPr marL="285750" indent="-285750" eaLnBrk="1" hangingPunct="1"/>
            <a:r>
              <a:rPr lang="en-US" altLang="en-US">
                <a:solidFill>
                  <a:schemeClr val="tx1"/>
                </a:solidFill>
                <a:ea typeface="ＭＳ Ｐゴシック" pitchFamily="34" charset="-128"/>
              </a:rPr>
              <a:t>It is iterative that enables you to develop increasingly more complete version of the software. </a:t>
            </a:r>
          </a:p>
          <a:p>
            <a:pPr marL="285750" indent="-285750" eaLnBrk="1" hangingPunct="1"/>
            <a:r>
              <a:rPr lang="en-US" altLang="en-US">
                <a:solidFill>
                  <a:schemeClr val="tx1"/>
                </a:solidFill>
                <a:ea typeface="ＭＳ Ｐゴシック" pitchFamily="34" charset="-128"/>
              </a:rPr>
              <a:t>Two types are introduced, namely </a:t>
            </a:r>
            <a:r>
              <a:rPr lang="en-US" altLang="en-US">
                <a:solidFill>
                  <a:srgbClr val="C00000"/>
                </a:solidFill>
                <a:ea typeface="ＭＳ Ｐゴシック" pitchFamily="34" charset="-128"/>
              </a:rPr>
              <a:t>Prototyping and Spiral models. </a:t>
            </a:r>
          </a:p>
        </p:txBody>
      </p:sp>
      <p:sp>
        <p:nvSpPr>
          <p:cNvPr id="35843"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2BE89C82-F961-4BE6-8EF0-66B71A1CF391}" type="slidenum">
              <a:rPr lang="en-US" altLang="en-US" sz="1000">
                <a:latin typeface="Helvetica" charset="0"/>
              </a:rPr>
              <a:pPr/>
              <a:t>20</a:t>
            </a:fld>
            <a:endParaRPr lang="en-US" altLang="en-US" sz="1000">
              <a:latin typeface="Helvetica" charset="0"/>
            </a:endParaRPr>
          </a:p>
        </p:txBody>
      </p:sp>
    </p:spTree>
    <p:extLst>
      <p:ext uri="{BB962C8B-B14F-4D97-AF65-F5344CB8AC3E}">
        <p14:creationId xmlns:p14="http://schemas.microsoft.com/office/powerpoint/2010/main" val="246875177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665018" y="3810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800" dirty="0">
                <a:ea typeface="ＭＳ Ｐゴシック" pitchFamily="34" charset="-128"/>
              </a:rPr>
              <a:t>Evolutionary Models: Prototyping</a:t>
            </a:r>
          </a:p>
        </p:txBody>
      </p:sp>
      <p:sp>
        <p:nvSpPr>
          <p:cNvPr id="36866" name="Rectangle 3"/>
          <p:cNvSpPr>
            <a:spLocks noGrp="1" noChangeArrowheads="1"/>
          </p:cNvSpPr>
          <p:nvPr>
            <p:ph sz="quarter" idx="1"/>
          </p:nvPr>
        </p:nvSpPr>
        <p:spPr>
          <a:xfrm>
            <a:off x="304800" y="1676400"/>
            <a:ext cx="86106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92500"/>
          </a:bodyPr>
          <a:lstStyle/>
          <a:p>
            <a:pPr marL="285750" indent="-285750" eaLnBrk="1" hangingPunct="1"/>
            <a:r>
              <a:rPr lang="en-US" altLang="en-US" sz="1800">
                <a:solidFill>
                  <a:schemeClr val="tx1"/>
                </a:solidFill>
                <a:ea typeface="ＭＳ Ｐゴシック" pitchFamily="34" charset="-128"/>
              </a:rPr>
              <a:t>When to use: Customer defines a set of general objectives but does not identify detailed requirements for functions and features. Or Developer may be unsure of the efficiency of an algorithm, the form that human computer interaction should take. </a:t>
            </a:r>
          </a:p>
          <a:p>
            <a:pPr marL="285750" indent="-285750" eaLnBrk="1" hangingPunct="1"/>
            <a:r>
              <a:rPr lang="en-US" altLang="en-US" sz="1800">
                <a:solidFill>
                  <a:schemeClr val="tx1"/>
                </a:solidFill>
                <a:ea typeface="ＭＳ Ｐゴシック" pitchFamily="34" charset="-128"/>
              </a:rPr>
              <a:t>What step: Begins with communication by meeting with stakeholders to define the objective, identify whatever requirements are known, outline areas where further definition is mandatory. A quick plan for prototyping and modeling (quick design) occur.  Quick design focuses on a representation of those aspects the software that will be visible to end users. ( interface and output). Design leads to the construction of a prototype which will be deployed and evaluated. Stakeholder</a:t>
            </a:r>
            <a:r>
              <a:rPr lang="ja-JP" altLang="en-US" sz="1800">
                <a:solidFill>
                  <a:schemeClr val="tx1"/>
                </a:solidFill>
                <a:ea typeface="ＭＳ Ｐゴシック" pitchFamily="34" charset="-128"/>
              </a:rPr>
              <a:t>’</a:t>
            </a:r>
            <a:r>
              <a:rPr lang="en-US" altLang="ja-JP" sz="1800">
                <a:solidFill>
                  <a:schemeClr val="tx1"/>
                </a:solidFill>
                <a:ea typeface="ＭＳ Ｐゴシック" pitchFamily="34" charset="-128"/>
              </a:rPr>
              <a:t>s comments will be used to refine requirements</a:t>
            </a:r>
            <a:r>
              <a:rPr lang="en-US" altLang="ja-JP">
                <a:solidFill>
                  <a:schemeClr val="tx1"/>
                </a:solidFill>
                <a:ea typeface="ＭＳ Ｐゴシック" pitchFamily="34" charset="-128"/>
              </a:rPr>
              <a:t>. </a:t>
            </a:r>
          </a:p>
          <a:p>
            <a:pPr marL="285750" indent="-285750" eaLnBrk="1" hangingPunct="1"/>
            <a:r>
              <a:rPr lang="en-US" altLang="en-US" sz="1800">
                <a:solidFill>
                  <a:schemeClr val="tx1"/>
                </a:solidFill>
                <a:ea typeface="ＭＳ Ｐゴシック" pitchFamily="34" charset="-128"/>
              </a:rPr>
              <a:t>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p>
        </p:txBody>
      </p:sp>
      <p:sp>
        <p:nvSpPr>
          <p:cNvPr id="36867"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3969013-15EC-48D3-ACC3-69D4CE8C4A3C}" type="slidenum">
              <a:rPr lang="en-US" altLang="en-US" sz="1000">
                <a:latin typeface="Helvetica" charset="0"/>
              </a:rPr>
              <a:pPr/>
              <a:t>21</a:t>
            </a:fld>
            <a:endParaRPr lang="en-US" altLang="en-US" sz="1000">
              <a:latin typeface="Helvetica" charset="0"/>
            </a:endParaRPr>
          </a:p>
        </p:txBody>
      </p:sp>
    </p:spTree>
    <p:extLst>
      <p:ext uri="{BB962C8B-B14F-4D97-AF65-F5344CB8AC3E}">
        <p14:creationId xmlns:p14="http://schemas.microsoft.com/office/powerpoint/2010/main" val="256559412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230905" y="762000"/>
            <a:ext cx="8367675" cy="605294"/>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z="3600" dirty="0">
                <a:ea typeface="ＭＳ Ｐゴシック" pitchFamily="34" charset="-128"/>
              </a:rPr>
              <a:t>Evolutionary Models: Prototyping</a:t>
            </a:r>
          </a:p>
        </p:txBody>
      </p:sp>
      <p:sp>
        <p:nvSpPr>
          <p:cNvPr id="37890"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B7BDD157-A995-47F5-9262-5C44C0C3EA90}" type="slidenum">
              <a:rPr lang="en-US" altLang="en-US" sz="1000">
                <a:latin typeface="Helvetica" charset="0"/>
              </a:rPr>
              <a:pPr/>
              <a:t>22</a:t>
            </a:fld>
            <a:endParaRPr lang="en-US" altLang="en-US" sz="1000">
              <a:latin typeface="Helvetica" charset="0"/>
            </a:endParaRPr>
          </a:p>
        </p:txBody>
      </p:sp>
      <p:sp>
        <p:nvSpPr>
          <p:cNvPr id="182284" name="Text Box 12"/>
          <p:cNvSpPr txBox="1">
            <a:spLocks noChangeArrowheads="1"/>
          </p:cNvSpPr>
          <p:nvPr/>
        </p:nvSpPr>
        <p:spPr bwMode="auto">
          <a:xfrm>
            <a:off x="5359400" y="4629150"/>
            <a:ext cx="1039813"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Construction</a:t>
            </a:r>
          </a:p>
          <a:p>
            <a:pPr algn="ctr">
              <a:lnSpc>
                <a:spcPct val="90000"/>
              </a:lnSpc>
              <a:defRPr/>
            </a:pPr>
            <a:r>
              <a:rPr lang="en-US" sz="1200">
                <a:solidFill>
                  <a:schemeClr val="bg2"/>
                </a:solidFill>
                <a:latin typeface="Helvetica" charset="0"/>
                <a:ea typeface="ＭＳ Ｐゴシック" charset="0"/>
                <a:cs typeface="ＭＳ Ｐゴシック" charset="0"/>
              </a:rPr>
              <a:t>of prototype</a:t>
            </a:r>
          </a:p>
        </p:txBody>
      </p:sp>
      <p:grpSp>
        <p:nvGrpSpPr>
          <p:cNvPr id="37892" name="Group 27"/>
          <p:cNvGrpSpPr>
            <a:grpSpLocks/>
          </p:cNvGrpSpPr>
          <p:nvPr/>
        </p:nvGrpSpPr>
        <p:grpSpPr bwMode="auto">
          <a:xfrm>
            <a:off x="2590800" y="2057400"/>
            <a:ext cx="4419600" cy="4114800"/>
            <a:chOff x="1536" y="1152"/>
            <a:chExt cx="2920" cy="2864"/>
          </a:xfrm>
        </p:grpSpPr>
        <p:pic>
          <p:nvPicPr>
            <p:cNvPr id="182287"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82288" name="Rectangle 16"/>
            <p:cNvSpPr>
              <a:spLocks noChangeArrowheads="1"/>
            </p:cNvSpPr>
            <p:nvPr/>
          </p:nvSpPr>
          <p:spPr bwMode="auto">
            <a:xfrm>
              <a:off x="1894" y="1675"/>
              <a:ext cx="662" cy="367"/>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lnSpc>
                  <a:spcPct val="90000"/>
                </a:lnSpc>
                <a:defRPr/>
              </a:pPr>
              <a:endParaRPr lang="en-US" sz="1800" b="1">
                <a:latin typeface="Helvetica" charset="0"/>
                <a:ea typeface="ＭＳ Ｐゴシック" charset="0"/>
                <a:cs typeface="ＭＳ Ｐゴシック" charset="0"/>
              </a:endParaRPr>
            </a:p>
          </p:txBody>
        </p:sp>
        <p:sp>
          <p:nvSpPr>
            <p:cNvPr id="182289" name="Text Box 17"/>
            <p:cNvSpPr txBox="1">
              <a:spLocks noChangeArrowheads="1"/>
            </p:cNvSpPr>
            <p:nvPr/>
          </p:nvSpPr>
          <p:spPr bwMode="auto">
            <a:xfrm>
              <a:off x="1849" y="1772"/>
              <a:ext cx="799"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nSpc>
                  <a:spcPct val="90000"/>
                </a:lnSpc>
                <a:defRPr/>
              </a:pPr>
              <a:r>
                <a:rPr lang="en-US" sz="1200">
                  <a:solidFill>
                    <a:schemeClr val="bg2"/>
                  </a:solidFill>
                  <a:latin typeface="Helvetica" charset="0"/>
                </a:rPr>
                <a:t>communication</a:t>
              </a:r>
              <a:endParaRPr lang="en-US" sz="1800" b="1">
                <a:latin typeface="Helvetica" charset="0"/>
              </a:endParaRPr>
            </a:p>
          </p:txBody>
        </p:sp>
        <p:sp>
          <p:nvSpPr>
            <p:cNvPr id="182290"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1" name="Text Box 19"/>
            <p:cNvSpPr txBox="1">
              <a:spLocks noChangeArrowheads="1"/>
            </p:cNvSpPr>
            <p:nvPr/>
          </p:nvSpPr>
          <p:spPr bwMode="auto">
            <a:xfrm>
              <a:off x="3418" y="1532"/>
              <a:ext cx="38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Quick</a:t>
              </a:r>
            </a:p>
            <a:p>
              <a:pPr algn="ctr">
                <a:lnSpc>
                  <a:spcPct val="90000"/>
                </a:lnSpc>
                <a:defRPr/>
              </a:pPr>
              <a:r>
                <a:rPr lang="en-US" sz="1200">
                  <a:solidFill>
                    <a:schemeClr val="bg2"/>
                  </a:solidFill>
                  <a:latin typeface="Helvetica" charset="0"/>
                  <a:ea typeface="ＭＳ Ｐゴシック" charset="0"/>
                  <a:cs typeface="ＭＳ Ｐゴシック" charset="0"/>
                </a:rPr>
                <a:t>plan</a:t>
              </a:r>
            </a:p>
          </p:txBody>
        </p:sp>
        <p:sp>
          <p:nvSpPr>
            <p:cNvPr id="182292" name="Rectangle 20"/>
            <p:cNvSpPr>
              <a:spLocks noChangeArrowheads="1"/>
            </p:cNvSpPr>
            <p:nvPr/>
          </p:nvSpPr>
          <p:spPr bwMode="auto">
            <a:xfrm>
              <a:off x="3713" y="1983"/>
              <a:ext cx="541" cy="315"/>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3" name="Rectangle 21"/>
            <p:cNvSpPr>
              <a:spLocks noChangeArrowheads="1"/>
            </p:cNvSpPr>
            <p:nvPr/>
          </p:nvSpPr>
          <p:spPr bwMode="auto">
            <a:xfrm>
              <a:off x="4301" y="2053"/>
              <a:ext cx="41" cy="183"/>
            </a:xfrm>
            <a:prstGeom prst="rect">
              <a:avLst/>
            </a:prstGeom>
            <a:solidFill>
              <a:srgbClr val="96E3FE"/>
            </a:solidFill>
            <a:ln w="12700">
              <a:solidFill>
                <a:srgbClr val="96E3FE"/>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4" name="Text Box 22"/>
            <p:cNvSpPr txBox="1">
              <a:spLocks noChangeArrowheads="1"/>
            </p:cNvSpPr>
            <p:nvPr/>
          </p:nvSpPr>
          <p:spPr bwMode="auto">
            <a:xfrm>
              <a:off x="3638" y="2004"/>
              <a:ext cx="704"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Modeling</a:t>
              </a:r>
            </a:p>
            <a:p>
              <a:pPr algn="ctr">
                <a:lnSpc>
                  <a:spcPct val="90000"/>
                </a:lnSpc>
                <a:defRPr/>
              </a:pPr>
              <a:r>
                <a:rPr lang="en-US" sz="1200">
                  <a:solidFill>
                    <a:schemeClr val="bg2"/>
                  </a:solidFill>
                  <a:latin typeface="Helvetica" charset="0"/>
                  <a:ea typeface="ＭＳ Ｐゴシック" charset="0"/>
                  <a:cs typeface="ＭＳ Ｐゴシック" charset="0"/>
                </a:rPr>
                <a:t>Quick design</a:t>
              </a:r>
            </a:p>
          </p:txBody>
        </p:sp>
        <p:sp>
          <p:nvSpPr>
            <p:cNvPr id="182295" name="Rectangle 23"/>
            <p:cNvSpPr>
              <a:spLocks noChangeArrowheads="1"/>
            </p:cNvSpPr>
            <p:nvPr/>
          </p:nvSpPr>
          <p:spPr bwMode="auto">
            <a:xfrm>
              <a:off x="3508" y="3091"/>
              <a:ext cx="637" cy="39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6" name="Text Box 24"/>
            <p:cNvSpPr txBox="1">
              <a:spLocks noChangeArrowheads="1"/>
            </p:cNvSpPr>
            <p:nvPr/>
          </p:nvSpPr>
          <p:spPr bwMode="auto">
            <a:xfrm>
              <a:off x="3476" y="3153"/>
              <a:ext cx="68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Construction</a:t>
              </a:r>
            </a:p>
            <a:p>
              <a:pPr algn="ctr">
                <a:lnSpc>
                  <a:spcPct val="90000"/>
                </a:lnSpc>
                <a:defRPr/>
              </a:pPr>
              <a:r>
                <a:rPr lang="en-US" sz="1200">
                  <a:solidFill>
                    <a:schemeClr val="bg2"/>
                  </a:solidFill>
                  <a:latin typeface="Helvetica" charset="0"/>
                  <a:ea typeface="ＭＳ Ｐゴシック" charset="0"/>
                  <a:cs typeface="ＭＳ Ｐゴシック" charset="0"/>
                </a:rPr>
                <a:t>of prototype</a:t>
              </a:r>
            </a:p>
          </p:txBody>
        </p:sp>
        <p:sp>
          <p:nvSpPr>
            <p:cNvPr id="182297" name="Rectangle 25"/>
            <p:cNvSpPr>
              <a:spLocks noChangeArrowheads="1"/>
            </p:cNvSpPr>
            <p:nvPr/>
          </p:nvSpPr>
          <p:spPr bwMode="auto">
            <a:xfrm>
              <a:off x="1819" y="2934"/>
              <a:ext cx="642" cy="402"/>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2298" name="Text Box 26"/>
            <p:cNvSpPr txBox="1">
              <a:spLocks noChangeArrowheads="1"/>
            </p:cNvSpPr>
            <p:nvPr/>
          </p:nvSpPr>
          <p:spPr bwMode="auto">
            <a:xfrm>
              <a:off x="1812" y="2961"/>
              <a:ext cx="659" cy="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a:lnSpc>
                  <a:spcPct val="90000"/>
                </a:lnSpc>
                <a:defRPr/>
              </a:pPr>
              <a:r>
                <a:rPr lang="en-US" sz="1200">
                  <a:solidFill>
                    <a:schemeClr val="bg2"/>
                  </a:solidFill>
                  <a:latin typeface="Helvetica" charset="0"/>
                  <a:ea typeface="ＭＳ Ｐゴシック" charset="0"/>
                  <a:cs typeface="ＭＳ Ｐゴシック" charset="0"/>
                </a:rPr>
                <a:t>Deployment</a:t>
              </a:r>
            </a:p>
            <a:p>
              <a:pPr algn="ctr">
                <a:lnSpc>
                  <a:spcPct val="90000"/>
                </a:lnSpc>
                <a:defRPr/>
              </a:pPr>
              <a:r>
                <a:rPr lang="en-US" sz="1200">
                  <a:solidFill>
                    <a:schemeClr val="bg2"/>
                  </a:solidFill>
                  <a:latin typeface="Helvetica" charset="0"/>
                  <a:ea typeface="ＭＳ Ｐゴシック" charset="0"/>
                  <a:cs typeface="ＭＳ Ｐゴシック" charset="0"/>
                </a:rPr>
                <a:t>delivery &amp;</a:t>
              </a:r>
            </a:p>
            <a:p>
              <a:pPr algn="ctr">
                <a:lnSpc>
                  <a:spcPct val="90000"/>
                </a:lnSpc>
                <a:defRPr/>
              </a:pPr>
              <a:r>
                <a:rPr lang="en-US" sz="1200">
                  <a:solidFill>
                    <a:schemeClr val="bg2"/>
                  </a:solidFill>
                  <a:latin typeface="Helvetica" charset="0"/>
                  <a:ea typeface="ＭＳ Ｐゴシック" charset="0"/>
                  <a:cs typeface="ＭＳ Ｐゴシック" charset="0"/>
                </a:rPr>
                <a:t>feedback</a:t>
              </a:r>
            </a:p>
          </p:txBody>
        </p:sp>
      </p:grpSp>
    </p:spTree>
    <p:extLst>
      <p:ext uri="{BB962C8B-B14F-4D97-AF65-F5344CB8AC3E}">
        <p14:creationId xmlns:p14="http://schemas.microsoft.com/office/powerpoint/2010/main" val="138495956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533400" y="381000"/>
            <a:ext cx="8458200" cy="605294"/>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3600" dirty="0">
                <a:ea typeface="ＭＳ Ｐゴシック" pitchFamily="34" charset="-128"/>
              </a:rPr>
              <a:t>Evolutionary Models: The Spiral</a:t>
            </a:r>
          </a:p>
        </p:txBody>
      </p:sp>
      <p:sp>
        <p:nvSpPr>
          <p:cNvPr id="38914" name="Rectangle 3"/>
          <p:cNvSpPr>
            <a:spLocks noGrp="1" noChangeArrowheads="1"/>
          </p:cNvSpPr>
          <p:nvPr>
            <p:ph sz="quarter" idx="1"/>
          </p:nvPr>
        </p:nvSpPr>
        <p:spPr>
          <a:xfrm>
            <a:off x="304800" y="1219200"/>
            <a:ext cx="8610600" cy="54864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eaLnBrk="1" hangingPunct="1"/>
            <a:r>
              <a:rPr lang="en-US" altLang="en-US" sz="1500" dirty="0">
                <a:solidFill>
                  <a:schemeClr val="tx1"/>
                </a:solidFill>
                <a:ea typeface="ＭＳ Ｐゴシック" pitchFamily="34" charset="-128"/>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eaLnBrk="1" hangingPunct="1"/>
            <a:r>
              <a:rPr lang="en-US" altLang="en-US" sz="1500" dirty="0">
                <a:solidFill>
                  <a:schemeClr val="tx1"/>
                </a:solidFill>
                <a:ea typeface="ＭＳ Ｐゴシック" pitchFamily="34" charset="-128"/>
              </a:rPr>
              <a:t>Two main distinguishing features: one is </a:t>
            </a:r>
            <a:r>
              <a:rPr lang="en-US" altLang="en-US" sz="1500" dirty="0">
                <a:solidFill>
                  <a:srgbClr val="C00000"/>
                </a:solidFill>
                <a:ea typeface="ＭＳ Ｐゴシック" pitchFamily="34" charset="-128"/>
              </a:rPr>
              <a:t>cyclic approach </a:t>
            </a:r>
            <a:r>
              <a:rPr lang="en-US" altLang="en-US" sz="1500" dirty="0">
                <a:solidFill>
                  <a:schemeClr val="tx1"/>
                </a:solidFill>
                <a:ea typeface="ＭＳ Ｐゴシック" pitchFamily="34" charset="-128"/>
              </a:rPr>
              <a:t>for incrementally growing a system</a:t>
            </a:r>
            <a:r>
              <a:rPr lang="ja-JP" altLang="en-US" sz="1500" dirty="0">
                <a:solidFill>
                  <a:schemeClr val="tx1"/>
                </a:solidFill>
                <a:ea typeface="ＭＳ Ｐゴシック" pitchFamily="34" charset="-128"/>
              </a:rPr>
              <a:t>’</a:t>
            </a:r>
            <a:r>
              <a:rPr lang="en-US" altLang="ja-JP" sz="1500" dirty="0">
                <a:solidFill>
                  <a:schemeClr val="tx1"/>
                </a:solidFill>
                <a:ea typeface="ＭＳ Ｐゴシック" pitchFamily="34" charset="-128"/>
              </a:rPr>
              <a:t>s degree of definition and implementation while decreasing its degree of risk. The other is a set of </a:t>
            </a:r>
            <a:r>
              <a:rPr lang="en-US" altLang="ja-JP" sz="1500" dirty="0">
                <a:solidFill>
                  <a:srgbClr val="C00000"/>
                </a:solidFill>
                <a:ea typeface="ＭＳ Ｐゴシック" pitchFamily="34" charset="-128"/>
              </a:rPr>
              <a:t>anchor point milestones </a:t>
            </a:r>
            <a:r>
              <a:rPr lang="en-US" altLang="ja-JP" sz="1500" dirty="0">
                <a:solidFill>
                  <a:schemeClr val="tx1"/>
                </a:solidFill>
                <a:ea typeface="ＭＳ Ｐゴシック" pitchFamily="34" charset="-128"/>
              </a:rPr>
              <a:t>for ensuring stakeholder commitment to feasible and mutually satisfactory system solutions. </a:t>
            </a:r>
          </a:p>
          <a:p>
            <a:pPr marL="285750" indent="-285750" eaLnBrk="1" hangingPunct="1"/>
            <a:r>
              <a:rPr lang="en-US" altLang="en-US" sz="1500" dirty="0">
                <a:solidFill>
                  <a:schemeClr val="tx1"/>
                </a:solidFill>
                <a:ea typeface="ＭＳ Ｐゴシック" pitchFamily="34" charset="-128"/>
              </a:rPr>
              <a:t>A series of evolutionary releases are delivered. During the early iterations, the release might be a model or prototype. During later iterations, increasingly more complete version of the engineered system are produced. </a:t>
            </a:r>
          </a:p>
          <a:p>
            <a:pPr marL="285750" indent="-285750" eaLnBrk="1" hangingPunct="1"/>
            <a:r>
              <a:rPr lang="en-US" altLang="en-US" sz="1500" dirty="0">
                <a:solidFill>
                  <a:schemeClr val="tx1"/>
                </a:solidFill>
                <a:ea typeface="ＭＳ Ｐゴシック" pitchFamily="34" charset="-128"/>
              </a:rPr>
              <a:t>The first circuit in the clockwise direction might result in the product </a:t>
            </a:r>
            <a:r>
              <a:rPr lang="en-US" altLang="en-US" sz="1500" dirty="0">
                <a:solidFill>
                  <a:srgbClr val="C00000"/>
                </a:solidFill>
                <a:ea typeface="ＭＳ Ｐゴシック" pitchFamily="34" charset="-128"/>
              </a:rPr>
              <a:t>specification</a:t>
            </a:r>
            <a:r>
              <a:rPr lang="en-US" altLang="en-US" sz="1500" dirty="0">
                <a:solidFill>
                  <a:schemeClr val="tx1"/>
                </a:solidFill>
                <a:ea typeface="ＭＳ Ｐゴシック" pitchFamily="34" charset="-128"/>
              </a:rPr>
              <a:t>; subsequent passes around the spiral might be used to develop a </a:t>
            </a:r>
            <a:r>
              <a:rPr lang="en-US" altLang="en-US" sz="1500" dirty="0">
                <a:solidFill>
                  <a:srgbClr val="C00000"/>
                </a:solidFill>
                <a:ea typeface="ＭＳ Ｐゴシック" pitchFamily="34" charset="-128"/>
              </a:rPr>
              <a:t>prototype</a:t>
            </a:r>
            <a:r>
              <a:rPr lang="en-US" altLang="en-US" sz="1500" dirty="0">
                <a:solidFill>
                  <a:schemeClr val="tx1"/>
                </a:solidFill>
                <a:ea typeface="ＭＳ Ｐゴシック" pitchFamily="34" charset="-128"/>
              </a:rPr>
              <a:t> and then progressively more sophisticated versions of the </a:t>
            </a:r>
            <a:r>
              <a:rPr lang="en-US" altLang="en-US" sz="1500" dirty="0">
                <a:solidFill>
                  <a:srgbClr val="C00000"/>
                </a:solidFill>
                <a:ea typeface="ＭＳ Ｐゴシック" pitchFamily="34" charset="-128"/>
              </a:rPr>
              <a:t>software</a:t>
            </a:r>
            <a:r>
              <a:rPr lang="en-US" altLang="en-US" sz="1500" dirty="0">
                <a:solidFill>
                  <a:schemeClr val="tx1"/>
                </a:solidFill>
                <a:ea typeface="ＭＳ Ｐゴシック" pitchFamily="34" charset="-128"/>
              </a:rPr>
              <a:t>. Each pass results in adjustments to the project plan. Cost and schedule are adjusted based on feedback. Also, the number of iterations will be adjusted by project manager. </a:t>
            </a:r>
          </a:p>
          <a:p>
            <a:pPr marL="285750" indent="-285750" eaLnBrk="1" hangingPunct="1"/>
            <a:r>
              <a:rPr lang="en-US" altLang="en-US" sz="1500" dirty="0">
                <a:solidFill>
                  <a:schemeClr val="tx1"/>
                </a:solidFill>
                <a:ea typeface="ＭＳ Ｐゴシック" pitchFamily="34" charset="-128"/>
              </a:rPr>
              <a:t>Good to develop large-scale system as software evolves as the process progresses and risk should be understood and properly reacted to. Prototyping is used to reduce risk. </a:t>
            </a:r>
          </a:p>
          <a:p>
            <a:pPr marL="285750" indent="-285750" eaLnBrk="1" hangingPunct="1"/>
            <a:r>
              <a:rPr lang="en-US" altLang="en-US" sz="1500" dirty="0">
                <a:solidFill>
                  <a:schemeClr val="tx1"/>
                </a:solidFill>
                <a:ea typeface="ＭＳ Ｐゴシック" pitchFamily="34" charset="-128"/>
              </a:rPr>
              <a:t>However, it may be difficult to convince customers that it is controllable as it demands considerable risk assessment expertise. </a:t>
            </a:r>
          </a:p>
        </p:txBody>
      </p:sp>
      <p:sp>
        <p:nvSpPr>
          <p:cNvPr id="38915"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2B18DF63-C5BB-4817-86D1-33E8AD95061E}" type="slidenum">
              <a:rPr lang="en-US" altLang="en-US" sz="1000">
                <a:latin typeface="Helvetica" charset="0"/>
              </a:rPr>
              <a:pPr/>
              <a:t>23</a:t>
            </a:fld>
            <a:endParaRPr lang="en-US" altLang="en-US" sz="1000">
              <a:latin typeface="Helvetica" charset="0"/>
            </a:endParaRPr>
          </a:p>
        </p:txBody>
      </p:sp>
    </p:spTree>
    <p:extLst>
      <p:ext uri="{BB962C8B-B14F-4D97-AF65-F5344CB8AC3E}">
        <p14:creationId xmlns:p14="http://schemas.microsoft.com/office/powerpoint/2010/main" val="353538390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381000" y="533400"/>
            <a:ext cx="7957307" cy="605294"/>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z="3600" dirty="0">
                <a:ea typeface="ＭＳ Ｐゴシック" pitchFamily="34" charset="-128"/>
              </a:rPr>
              <a:t>Evolutionary Models: The Spiral</a:t>
            </a:r>
          </a:p>
        </p:txBody>
      </p:sp>
      <p:sp>
        <p:nvSpPr>
          <p:cNvPr id="39938"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5DDE50D-6E4B-46BD-A229-E7DFDF042558}" type="slidenum">
              <a:rPr lang="en-US" altLang="en-US" sz="1000">
                <a:latin typeface="Helvetica" charset="0"/>
              </a:rPr>
              <a:pPr/>
              <a:t>24</a:t>
            </a:fld>
            <a:endParaRPr lang="en-US" altLang="en-US" sz="1000">
              <a:latin typeface="Helvetica" charset="0"/>
            </a:endParaRPr>
          </a:p>
        </p:txBody>
      </p:sp>
      <p:pic>
        <p:nvPicPr>
          <p:cNvPr id="1832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1447800"/>
            <a:ext cx="5651500" cy="4300538"/>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42536321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81000"/>
            <a:ext cx="8458200" cy="1405513"/>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defRPr/>
            </a:pPr>
            <a:r>
              <a:rPr lang="en-US" sz="4400" dirty="0">
                <a:solidFill>
                  <a:schemeClr val="tx1">
                    <a:lumMod val="85000"/>
                    <a:lumOff val="15000"/>
                  </a:schemeClr>
                </a:solidFill>
                <a:ea typeface="+mj-ea"/>
                <a:cs typeface="+mj-cs"/>
              </a:rPr>
              <a:t>Three Concerns on Evolutionary Processes</a:t>
            </a:r>
            <a:endParaRPr lang="en-US" sz="4400" dirty="0">
              <a:ea typeface="+mj-ea"/>
              <a:cs typeface="+mj-cs"/>
            </a:endParaRPr>
          </a:p>
        </p:txBody>
      </p:sp>
      <p:sp>
        <p:nvSpPr>
          <p:cNvPr id="40962" name="Rectangle 3"/>
          <p:cNvSpPr>
            <a:spLocks noGrp="1" noChangeArrowheads="1"/>
          </p:cNvSpPr>
          <p:nvPr>
            <p:ph sz="quarter" idx="1"/>
          </p:nvPr>
        </p:nvSpPr>
        <p:spPr>
          <a:xfrm>
            <a:off x="76200" y="1828800"/>
            <a:ext cx="8610600" cy="44958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eaLnBrk="1" hangingPunct="1"/>
            <a:r>
              <a:rPr lang="en-US" altLang="en-US" sz="2000">
                <a:solidFill>
                  <a:schemeClr val="tx1"/>
                </a:solidFill>
                <a:ea typeface="ＭＳ Ｐゴシック" pitchFamily="34" charset="-128"/>
              </a:rPr>
              <a:t>First concern is that prototyping poses a problem to project planning because of the uncertain number of cycles required to construct the product. </a:t>
            </a:r>
          </a:p>
          <a:p>
            <a:pPr marL="285750" indent="-285750" eaLnBrk="1" hangingPunct="1"/>
            <a:r>
              <a:rPr lang="en-US" altLang="en-US" sz="2000">
                <a:solidFill>
                  <a:schemeClr val="tx1"/>
                </a:solidFill>
                <a:ea typeface="ＭＳ Ｐゴシック" pitchFamily="34" charset="-128"/>
              </a:rPr>
              <a:t>Second, it does not establish the maximum speed of the evolution. If the evolution occur too fast, without a period of relaxation, it is certain that the process will fall into chaos. On the other hand if the speed is too slow then productivity could be affected. </a:t>
            </a:r>
          </a:p>
          <a:p>
            <a:pPr marL="285750" indent="-285750" eaLnBrk="1" hangingPunct="1"/>
            <a:r>
              <a:rPr lang="en-US" altLang="en-US" sz="2000">
                <a:solidFill>
                  <a:schemeClr val="tx1"/>
                </a:solidFill>
                <a:ea typeface="ＭＳ Ｐゴシック" pitchFamily="34" charset="-128"/>
              </a:rPr>
              <a:t>Third, software processes should be focused on flexibility and extensibility rather than on high quality. We should prioritize the speed of the development over zero defects. Extending the development in order to reach high quality could result in a late delivery of the product when the opportunity niche has disappeared. </a:t>
            </a:r>
          </a:p>
        </p:txBody>
      </p:sp>
      <p:sp>
        <p:nvSpPr>
          <p:cNvPr id="40963"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EBFBD8A-B16D-41F4-9DCD-A669EE5F1315}" type="slidenum">
              <a:rPr lang="en-US" altLang="en-US" sz="1000">
                <a:latin typeface="Helvetica" charset="0"/>
              </a:rPr>
              <a:pPr/>
              <a:t>25</a:t>
            </a:fld>
            <a:endParaRPr lang="en-US" altLang="en-US" sz="1000">
              <a:latin typeface="Helvetica" charset="0"/>
            </a:endParaRPr>
          </a:p>
        </p:txBody>
      </p:sp>
    </p:spTree>
    <p:extLst>
      <p:ext uri="{BB962C8B-B14F-4D97-AF65-F5344CB8AC3E}">
        <p14:creationId xmlns:p14="http://schemas.microsoft.com/office/powerpoint/2010/main" val="42293441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304800"/>
            <a:ext cx="8458200" cy="790575"/>
          </a:xfrm>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defRPr/>
            </a:pPr>
            <a:r>
              <a:rPr lang="en-US" sz="4800" dirty="0">
                <a:solidFill>
                  <a:schemeClr val="tx1">
                    <a:lumMod val="85000"/>
                    <a:lumOff val="15000"/>
                  </a:schemeClr>
                </a:solidFill>
                <a:ea typeface="+mj-ea"/>
                <a:cs typeface="+mj-cs"/>
              </a:rPr>
              <a:t>Concurrent Model</a:t>
            </a:r>
            <a:endParaRPr lang="en-US" sz="4800" dirty="0">
              <a:ea typeface="+mj-ea"/>
              <a:cs typeface="+mj-cs"/>
            </a:endParaRPr>
          </a:p>
        </p:txBody>
      </p:sp>
      <p:sp>
        <p:nvSpPr>
          <p:cNvPr id="41986" name="Rectangle 3"/>
          <p:cNvSpPr>
            <a:spLocks noGrp="1" noChangeArrowheads="1"/>
          </p:cNvSpPr>
          <p:nvPr>
            <p:ph sz="quarter" idx="1"/>
          </p:nvPr>
        </p:nvSpPr>
        <p:spPr>
          <a:xfrm>
            <a:off x="304800" y="1219200"/>
            <a:ext cx="8610600" cy="5486400"/>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lstStyle/>
          <a:p>
            <a:pPr marL="285750" indent="-285750" eaLnBrk="1" hangingPunct="1"/>
            <a:r>
              <a:rPr lang="en-US" altLang="en-US" sz="1800">
                <a:solidFill>
                  <a:schemeClr val="tx1"/>
                </a:solidFill>
                <a:ea typeface="ＭＳ Ｐゴシック" pitchFamily="34" charset="-128"/>
              </a:rPr>
              <a:t>Allow a software team to represent iterative and concurrent elements of any of the process models. For example, the modeling activity defined for the spiral model is accomplished by invoking one or more of the following actions: prototyping, analysis and design.  </a:t>
            </a:r>
          </a:p>
          <a:p>
            <a:pPr marL="285750" indent="-285750" eaLnBrk="1" hangingPunct="1"/>
            <a:r>
              <a:rPr lang="en-US" altLang="en-US" sz="1800">
                <a:solidFill>
                  <a:schemeClr val="tx1"/>
                </a:solidFill>
                <a:ea typeface="ＭＳ Ｐゴシック" pitchFamily="34" charset="-128"/>
              </a:rPr>
              <a:t>The Figure shows modeling may be in any one of the states at any given time. For example, communication activity has completed its first iteration and in the awaiting changes state. The modeling activity was in inactive state, now makes a transition into the under development state. If customer indicates changes in requirements, the modeling activity moves from the under development state into the awaiting changes state.</a:t>
            </a:r>
          </a:p>
          <a:p>
            <a:pPr marL="285750" indent="-285750" eaLnBrk="1" hangingPunct="1"/>
            <a:r>
              <a:rPr lang="en-US" altLang="en-US" sz="1800">
                <a:solidFill>
                  <a:schemeClr val="tx1"/>
                </a:solidFill>
                <a:ea typeface="ＭＳ Ｐゴシック" pitchFamily="34" charset="-128"/>
              </a:rPr>
              <a:t>Concurrent modeling is applicable to all types of software development and provides an accurate picture of the current state of a project. Rather than confining software engineering activities, actions and tasks to a sequence of events, it defines a process network. Each activity, action or task on the network exists simultaneously with other activities, actions or tasks. Events generated at one point trigger transitions among the states. </a:t>
            </a:r>
          </a:p>
        </p:txBody>
      </p:sp>
      <p:sp>
        <p:nvSpPr>
          <p:cNvPr id="41987"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79CF0BC5-9BFE-4FAA-84CF-AA94CA141706}" type="slidenum">
              <a:rPr lang="en-US" altLang="en-US" sz="1000">
                <a:latin typeface="Helvetica" charset="0"/>
              </a:rPr>
              <a:pPr/>
              <a:t>26</a:t>
            </a:fld>
            <a:endParaRPr lang="en-US" altLang="en-US" sz="1000">
              <a:latin typeface="Helvetica" charset="0"/>
            </a:endParaRPr>
          </a:p>
        </p:txBody>
      </p:sp>
    </p:spTree>
    <p:extLst>
      <p:ext uri="{BB962C8B-B14F-4D97-AF65-F5344CB8AC3E}">
        <p14:creationId xmlns:p14="http://schemas.microsoft.com/office/powerpoint/2010/main" val="20244454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1066800" y="533400"/>
            <a:ext cx="7696200" cy="600075"/>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Concurrent Model</a:t>
            </a:r>
          </a:p>
        </p:txBody>
      </p:sp>
      <p:sp>
        <p:nvSpPr>
          <p:cNvPr id="43010"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E93190F1-141C-4436-89CF-DAED3FE79C1A}" type="slidenum">
              <a:rPr lang="en-US" altLang="en-US" sz="1000">
                <a:latin typeface="Helvetica" charset="0"/>
              </a:rPr>
              <a:pPr/>
              <a:t>27</a:t>
            </a:fld>
            <a:endParaRPr lang="en-US" altLang="en-US" sz="1000">
              <a:latin typeface="Helvetica" charset="0"/>
            </a:endParaRPr>
          </a:p>
        </p:txBody>
      </p:sp>
      <p:pic>
        <p:nvPicPr>
          <p:cNvPr id="1843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1447800"/>
            <a:ext cx="3201988" cy="4495800"/>
          </a:xfrm>
          <a:prstGeom prst="rect">
            <a:avLst/>
          </a:prstGeom>
          <a:solidFill>
            <a:srgbClr val="96E3F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Tree>
    <p:extLst>
      <p:ext uri="{BB962C8B-B14F-4D97-AF65-F5344CB8AC3E}">
        <p14:creationId xmlns:p14="http://schemas.microsoft.com/office/powerpoint/2010/main" val="1237194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The Rational Unified Process</a:t>
            </a:r>
          </a:p>
        </p:txBody>
      </p:sp>
      <p:sp>
        <p:nvSpPr>
          <p:cNvPr id="121859" name="Rectangle 3"/>
          <p:cNvSpPr>
            <a:spLocks noGrp="1" noChangeArrowheads="1"/>
          </p:cNvSpPr>
          <p:nvPr>
            <p:ph type="body" idx="1"/>
          </p:nvPr>
        </p:nvSpPr>
        <p:spPr/>
        <p:txBody>
          <a:bodyPr/>
          <a:lstStyle/>
          <a:p>
            <a:r>
              <a:rPr lang="en-US" dirty="0"/>
              <a:t>A modern generic process derived from the work on the UML and associated process.</a:t>
            </a:r>
          </a:p>
          <a:p>
            <a:r>
              <a:rPr lang="en-US" dirty="0"/>
              <a:t>Brings together aspects of the 3 generic process models discussed previously.</a:t>
            </a:r>
          </a:p>
          <a:p>
            <a:r>
              <a:rPr lang="en-US" dirty="0"/>
              <a:t>Normally described from 3 perspectives</a:t>
            </a:r>
          </a:p>
          <a:p>
            <a:pPr lvl="1"/>
            <a:r>
              <a:rPr lang="en-US" dirty="0"/>
              <a:t>A dynamic perspective that shows phases over time;</a:t>
            </a:r>
          </a:p>
          <a:p>
            <a:pPr lvl="1"/>
            <a:r>
              <a:rPr lang="en-US" dirty="0"/>
              <a:t>A static perspective that shows process activities;</a:t>
            </a:r>
          </a:p>
          <a:p>
            <a:pPr lvl="1"/>
            <a:r>
              <a:rPr lang="en-US" dirty="0"/>
              <a:t>A </a:t>
            </a:r>
            <a:r>
              <a:rPr lang="en-US" dirty="0" err="1"/>
              <a:t>practive</a:t>
            </a:r>
            <a:r>
              <a:rPr lang="en-US" dirty="0"/>
              <a:t> perspective that suggests good practice.</a:t>
            </a:r>
          </a:p>
        </p:txBody>
      </p:sp>
    </p:spTree>
    <p:extLst>
      <p:ext uri="{BB962C8B-B14F-4D97-AF65-F5344CB8AC3E}">
        <p14:creationId xmlns:p14="http://schemas.microsoft.com/office/powerpoint/2010/main" val="3698510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t>Phases in the Rational Unified Process </a:t>
            </a:r>
            <a:endParaRPr lang="en-US" dirty="0"/>
          </a:p>
        </p:txBody>
      </p:sp>
      <p:pic>
        <p:nvPicPr>
          <p:cNvPr id="4" name="Picture 3" descr="2.12 RUP phases.eps"/>
          <p:cNvPicPr>
            <a:picLocks noChangeAspect="1"/>
          </p:cNvPicPr>
          <p:nvPr/>
        </p:nvPicPr>
        <p:blipFill>
          <a:blip r:embed="rId2" cstate="print"/>
          <a:stretch>
            <a:fillRect/>
          </a:stretch>
        </p:blipFill>
        <p:spPr>
          <a:xfrm>
            <a:off x="457200" y="2775338"/>
            <a:ext cx="7968480" cy="1831561"/>
          </a:xfrm>
          <a:prstGeom prst="rect">
            <a:avLst/>
          </a:prstGeom>
        </p:spPr>
      </p:pic>
    </p:spTree>
    <p:extLst>
      <p:ext uri="{BB962C8B-B14F-4D97-AF65-F5344CB8AC3E}">
        <p14:creationId xmlns:p14="http://schemas.microsoft.com/office/powerpoint/2010/main" val="358341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457200" y="457200"/>
            <a:ext cx="7467600" cy="731838"/>
          </a:xfrm>
        </p:spPr>
        <p:txBody>
          <a:bodyPr rtlCol="0">
            <a:normAutofit/>
          </a:bodyPr>
          <a:lstStyle/>
          <a:p>
            <a:pPr eaLnBrk="1" fontAlgn="auto" hangingPunct="1">
              <a:spcAft>
                <a:spcPts val="0"/>
              </a:spcAft>
              <a:defRPr/>
            </a:pPr>
            <a:r>
              <a:rPr lang="en-US" dirty="0">
                <a:solidFill>
                  <a:schemeClr val="tx1">
                    <a:lumMod val="85000"/>
                    <a:lumOff val="15000"/>
                  </a:schemeClr>
                </a:solidFill>
                <a:ea typeface="+mj-ea"/>
                <a:cs typeface="+mj-cs"/>
              </a:rPr>
              <a:t> A Generic Process Model</a:t>
            </a:r>
          </a:p>
        </p:txBody>
      </p:sp>
      <p:sp>
        <p:nvSpPr>
          <p:cNvPr id="18434"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0036C3A5-540B-4E3A-ACCE-58CE32E69C57}" type="slidenum">
              <a:rPr lang="en-US" altLang="en-US" sz="1000">
                <a:latin typeface="Helvetica" charset="0"/>
              </a:rPr>
              <a:pPr/>
              <a:t>3</a:t>
            </a:fld>
            <a:endParaRPr lang="en-US" altLang="en-US" sz="1000">
              <a:latin typeface="Helvetica" charset="0"/>
            </a:endParaRPr>
          </a:p>
        </p:txBody>
      </p:sp>
      <p:pic>
        <p:nvPicPr>
          <p:cNvPr id="18435" name="Picture 4" descr="Fig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1295400"/>
            <a:ext cx="29718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611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RUP phases</a:t>
            </a:r>
          </a:p>
        </p:txBody>
      </p:sp>
      <p:sp>
        <p:nvSpPr>
          <p:cNvPr id="122883" name="Rectangle 3"/>
          <p:cNvSpPr>
            <a:spLocks noGrp="1" noChangeArrowheads="1"/>
          </p:cNvSpPr>
          <p:nvPr>
            <p:ph type="body" idx="1"/>
          </p:nvPr>
        </p:nvSpPr>
        <p:spPr/>
        <p:txBody>
          <a:bodyPr/>
          <a:lstStyle/>
          <a:p>
            <a:r>
              <a:rPr lang="en-US"/>
              <a:t>Inception</a:t>
            </a:r>
          </a:p>
          <a:p>
            <a:pPr lvl="1"/>
            <a:r>
              <a:rPr lang="en-US"/>
              <a:t>Establish the business case for the system.</a:t>
            </a:r>
          </a:p>
          <a:p>
            <a:r>
              <a:rPr lang="en-US"/>
              <a:t>Elaboration</a:t>
            </a:r>
          </a:p>
          <a:p>
            <a:pPr lvl="1"/>
            <a:r>
              <a:rPr lang="en-US"/>
              <a:t>Develop an understanding of the problem domain and the system architecture.</a:t>
            </a:r>
          </a:p>
          <a:p>
            <a:r>
              <a:rPr lang="en-US"/>
              <a:t>Construction</a:t>
            </a:r>
          </a:p>
          <a:p>
            <a:pPr lvl="1"/>
            <a:r>
              <a:rPr lang="en-US"/>
              <a:t>System design, programming and testing.</a:t>
            </a:r>
          </a:p>
          <a:p>
            <a:r>
              <a:rPr lang="en-US"/>
              <a:t>Transition</a:t>
            </a:r>
          </a:p>
          <a:p>
            <a:pPr lvl="1"/>
            <a:r>
              <a:rPr lang="en-US"/>
              <a:t>Deploy the system in its operating environment.</a:t>
            </a:r>
          </a:p>
        </p:txBody>
      </p:sp>
    </p:spTree>
    <p:extLst>
      <p:ext uri="{BB962C8B-B14F-4D97-AF65-F5344CB8AC3E}">
        <p14:creationId xmlns:p14="http://schemas.microsoft.com/office/powerpoint/2010/main" val="2847706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iteration</a:t>
            </a:r>
          </a:p>
        </p:txBody>
      </p:sp>
      <p:sp>
        <p:nvSpPr>
          <p:cNvPr id="3" name="Content Placeholder 2"/>
          <p:cNvSpPr>
            <a:spLocks noGrp="1"/>
          </p:cNvSpPr>
          <p:nvPr>
            <p:ph idx="1"/>
          </p:nvPr>
        </p:nvSpPr>
        <p:spPr/>
        <p:txBody>
          <a:bodyPr/>
          <a:lstStyle/>
          <a:p>
            <a:r>
              <a:rPr lang="en-US" dirty="0"/>
              <a:t>In-phase iteration</a:t>
            </a:r>
          </a:p>
          <a:p>
            <a:pPr lvl="1"/>
            <a:r>
              <a:rPr lang="en-US" dirty="0"/>
              <a:t>Each phase is iterative with results developed incrementally.</a:t>
            </a:r>
          </a:p>
          <a:p>
            <a:r>
              <a:rPr lang="en-US" dirty="0"/>
              <a:t>Cross-phase iteration</a:t>
            </a:r>
          </a:p>
          <a:p>
            <a:pPr lvl="1"/>
            <a:r>
              <a:rPr lang="en-US" dirty="0"/>
              <a:t>As shown by the loop in the RUP model, the whole set of phases may be enacted incrementally.</a:t>
            </a:r>
          </a:p>
          <a:p>
            <a:endParaRPr lang="en-US" dirty="0"/>
          </a:p>
        </p:txBody>
      </p:sp>
    </p:spTree>
    <p:extLst>
      <p:ext uri="{BB962C8B-B14F-4D97-AF65-F5344CB8AC3E}">
        <p14:creationId xmlns:p14="http://schemas.microsoft.com/office/powerpoint/2010/main" val="2371407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t>Static workflows in the Rational Unified Process</a:t>
            </a:r>
            <a:endParaRPr lang="en-US" dirty="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24475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a:latin typeface="Arial"/>
                          <a:cs typeface="Arial"/>
                        </a:rPr>
                        <a:t>Workflow</a:t>
                      </a:r>
                    </a:p>
                  </a:txBody>
                  <a:tcPr/>
                </a:tc>
                <a:tc>
                  <a:txBody>
                    <a:bodyPr/>
                    <a:lstStyle/>
                    <a:p>
                      <a:r>
                        <a:rPr lang="en-US" sz="1600" dirty="0">
                          <a:latin typeface="Arial"/>
                          <a:cs typeface="Arial"/>
                        </a:rPr>
                        <a:t>Description</a:t>
                      </a: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97665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RUP good practice</a:t>
            </a:r>
          </a:p>
        </p:txBody>
      </p:sp>
      <p:sp>
        <p:nvSpPr>
          <p:cNvPr id="124931" name="Rectangle 3"/>
          <p:cNvSpPr>
            <a:spLocks noGrp="1" noChangeArrowheads="1"/>
          </p:cNvSpPr>
          <p:nvPr>
            <p:ph type="body" idx="1"/>
          </p:nvPr>
        </p:nvSpPr>
        <p:spPr/>
        <p:txBody>
          <a:bodyPr/>
          <a:lstStyle/>
          <a:p>
            <a:r>
              <a:rPr lang="en-US" dirty="0"/>
              <a:t>Develop software iteratively</a:t>
            </a:r>
          </a:p>
          <a:p>
            <a:pPr lvl="1"/>
            <a:r>
              <a:rPr lang="en-US" dirty="0"/>
              <a:t>Plan increments based on customer priorities and deliver highest priority increments first.</a:t>
            </a:r>
          </a:p>
          <a:p>
            <a:r>
              <a:rPr lang="en-US" dirty="0"/>
              <a:t>Manage requirements</a:t>
            </a:r>
          </a:p>
          <a:p>
            <a:pPr lvl="1"/>
            <a:r>
              <a:rPr lang="en-US" dirty="0"/>
              <a:t>Explicitly document customer requirements and keep track of changes to these requirements.</a:t>
            </a:r>
          </a:p>
          <a:p>
            <a:r>
              <a:rPr lang="en-US" dirty="0"/>
              <a:t>Use component-based architectures</a:t>
            </a:r>
          </a:p>
          <a:p>
            <a:pPr lvl="1"/>
            <a:r>
              <a:rPr lang="en-US" dirty="0"/>
              <a:t>Organize the system architecture as a set of reusable components.</a:t>
            </a:r>
          </a:p>
        </p:txBody>
      </p:sp>
    </p:spTree>
    <p:extLst>
      <p:ext uri="{BB962C8B-B14F-4D97-AF65-F5344CB8AC3E}">
        <p14:creationId xmlns:p14="http://schemas.microsoft.com/office/powerpoint/2010/main" val="17636698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good practice</a:t>
            </a:r>
          </a:p>
        </p:txBody>
      </p:sp>
      <p:sp>
        <p:nvSpPr>
          <p:cNvPr id="3" name="Content Placeholder 2"/>
          <p:cNvSpPr>
            <a:spLocks noGrp="1"/>
          </p:cNvSpPr>
          <p:nvPr>
            <p:ph idx="1"/>
          </p:nvPr>
        </p:nvSpPr>
        <p:spPr/>
        <p:txBody>
          <a:bodyPr/>
          <a:lstStyle/>
          <a:p>
            <a:r>
              <a:rPr lang="en-US" dirty="0"/>
              <a:t>Visually model software</a:t>
            </a:r>
          </a:p>
          <a:p>
            <a:pPr lvl="1"/>
            <a:r>
              <a:rPr lang="en-US" dirty="0"/>
              <a:t>Use graphical UML models to present static and dynamic views of the software.</a:t>
            </a:r>
          </a:p>
          <a:p>
            <a:r>
              <a:rPr lang="en-US" dirty="0"/>
              <a:t>Verify software quality</a:t>
            </a:r>
          </a:p>
          <a:p>
            <a:pPr lvl="1"/>
            <a:r>
              <a:rPr lang="en-US" dirty="0"/>
              <a:t>Ensure that the software meet’s organizational quality standards.</a:t>
            </a:r>
          </a:p>
          <a:p>
            <a:r>
              <a:rPr lang="en-US" dirty="0"/>
              <a:t>Control changes to software</a:t>
            </a:r>
          </a:p>
          <a:p>
            <a:pPr lvl="1"/>
            <a:r>
              <a:rPr lang="en-US" dirty="0"/>
              <a:t>Manage software changes using a change management system and configuration management tools.</a:t>
            </a:r>
          </a:p>
        </p:txBody>
      </p:sp>
    </p:spTree>
    <p:extLst>
      <p:ext uri="{BB962C8B-B14F-4D97-AF65-F5344CB8AC3E}">
        <p14:creationId xmlns:p14="http://schemas.microsoft.com/office/powerpoint/2010/main" val="3292719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990600" y="609600"/>
            <a:ext cx="6111875" cy="6604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a:ea typeface="ＭＳ Ｐゴシック" pitchFamily="34" charset="-128"/>
              </a:rPr>
              <a:t>Still Other Process Models</a:t>
            </a:r>
          </a:p>
        </p:txBody>
      </p:sp>
      <p:sp>
        <p:nvSpPr>
          <p:cNvPr id="44034" name="Rectangle 3"/>
          <p:cNvSpPr>
            <a:spLocks noGrp="1" noChangeArrowheads="1"/>
          </p:cNvSpPr>
          <p:nvPr>
            <p:ph sz="quarter" idx="1"/>
          </p:nvPr>
        </p:nvSpPr>
        <p:spPr>
          <a:xfrm>
            <a:off x="609600" y="1447800"/>
            <a:ext cx="76200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85000" lnSpcReduction="10000"/>
          </a:bodyPr>
          <a:lstStyle/>
          <a:p>
            <a:pPr marL="285750" indent="-285750" algn="just" eaLnBrk="1" hangingPunct="1"/>
            <a:r>
              <a:rPr lang="en-US" altLang="en-US" dirty="0">
                <a:solidFill>
                  <a:schemeClr val="folHlink"/>
                </a:solidFill>
                <a:ea typeface="ＭＳ Ｐゴシック" pitchFamily="34" charset="-128"/>
              </a:rPr>
              <a:t>Component based development</a:t>
            </a:r>
            <a:r>
              <a:rPr lang="en-US" altLang="en-US" dirty="0">
                <a:ea typeface="ＭＳ Ｐゴシック" pitchFamily="34" charset="-128"/>
              </a:rPr>
              <a:t>—the process to apply when reuse is a development objective ( like spiral model)</a:t>
            </a:r>
          </a:p>
          <a:p>
            <a:pPr marL="285750" indent="-285750" algn="just" eaLnBrk="1" hangingPunct="1"/>
            <a:r>
              <a:rPr lang="en-US" altLang="en-US" dirty="0">
                <a:solidFill>
                  <a:schemeClr val="folHlink"/>
                </a:solidFill>
                <a:ea typeface="ＭＳ Ｐゴシック" pitchFamily="34" charset="-128"/>
              </a:rPr>
              <a:t>Formal methods</a:t>
            </a:r>
            <a:r>
              <a:rPr lang="en-US" altLang="en-US" dirty="0">
                <a:ea typeface="ＭＳ Ｐゴシック" pitchFamily="34" charset="-128"/>
              </a:rPr>
              <a:t>—emphasizes the mathematical specification of requirements ( easy to discover and eliminate ambiguity, incompleteness and inconsistency)</a:t>
            </a:r>
          </a:p>
          <a:p>
            <a:pPr marL="285750" indent="-285750" algn="just" eaLnBrk="1" hangingPunct="1"/>
            <a:r>
              <a:rPr lang="en-US" altLang="en-US" dirty="0">
                <a:solidFill>
                  <a:schemeClr val="folHlink"/>
                </a:solidFill>
                <a:ea typeface="ＭＳ Ｐゴシック" pitchFamily="34" charset="-128"/>
              </a:rPr>
              <a:t>Aspect Oriented software development (AOSD)</a:t>
            </a:r>
            <a:r>
              <a:rPr lang="en-US" altLang="en-US" dirty="0">
                <a:ea typeface="ＭＳ Ｐゴシック" pitchFamily="34" charset="-128"/>
              </a:rPr>
              <a:t>—provides a process and methodological approach for defining, specifying, designing, and constructing </a:t>
            </a:r>
            <a:r>
              <a:rPr lang="en-US" altLang="en-US" i="1" dirty="0">
                <a:ea typeface="ＭＳ Ｐゴシック" pitchFamily="34" charset="-128"/>
              </a:rPr>
              <a:t>aspects</a:t>
            </a:r>
          </a:p>
          <a:p>
            <a:pPr marL="285750" indent="-285750" algn="just" eaLnBrk="1" hangingPunct="1"/>
            <a:r>
              <a:rPr lang="en-US" altLang="en-US" dirty="0">
                <a:solidFill>
                  <a:schemeClr val="folHlink"/>
                </a:solidFill>
                <a:ea typeface="ＭＳ Ｐゴシック" pitchFamily="34" charset="-128"/>
              </a:rPr>
              <a:t>Unified Process</a:t>
            </a:r>
            <a:r>
              <a:rPr lang="en-US" altLang="en-US" dirty="0">
                <a:ea typeface="ＭＳ Ｐゴシック" pitchFamily="34" charset="-128"/>
              </a:rPr>
              <a:t>—a </a:t>
            </a:r>
            <a:r>
              <a:rPr lang="ja-JP" altLang="en-US" dirty="0">
                <a:latin typeface="Arial" pitchFamily="34" charset="0"/>
                <a:ea typeface="MS PMincho" pitchFamily="18" charset="-128"/>
              </a:rPr>
              <a:t>“</a:t>
            </a:r>
            <a:r>
              <a:rPr lang="en-US" altLang="ja-JP" dirty="0">
                <a:ea typeface="MS PMincho" pitchFamily="18" charset="-128"/>
              </a:rPr>
              <a:t>use-case driven, architecture-centric, iterative and incremental</a:t>
            </a:r>
            <a:r>
              <a:rPr lang="ja-JP" altLang="en-US" dirty="0">
                <a:latin typeface="Arial" pitchFamily="34" charset="0"/>
                <a:ea typeface="MS PMincho" pitchFamily="18" charset="-128"/>
              </a:rPr>
              <a:t>”</a:t>
            </a:r>
            <a:r>
              <a:rPr lang="en-US" altLang="ja-JP" dirty="0">
                <a:ea typeface="MS PMincho" pitchFamily="18" charset="-128"/>
              </a:rPr>
              <a:t> software process closely aligned with the Unified Modeling Language (UML) to model and develop object-oriented system iteratively and incrementally. </a:t>
            </a:r>
            <a:endParaRPr lang="en-US" altLang="en-US" dirty="0">
              <a:ea typeface="ＭＳ Ｐゴシック" pitchFamily="34" charset="-128"/>
            </a:endParaRPr>
          </a:p>
        </p:txBody>
      </p:sp>
      <p:sp>
        <p:nvSpPr>
          <p:cNvPr id="44035"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9ECE4FA-7517-4541-82F7-88942ADE5FE3}" type="slidenum">
              <a:rPr lang="en-US" altLang="en-US" sz="1000">
                <a:latin typeface="Helvetica" charset="0"/>
              </a:rPr>
              <a:pPr/>
              <a:t>36</a:t>
            </a:fld>
            <a:endParaRPr lang="en-US" altLang="en-US" sz="1000">
              <a:latin typeface="Helvetica" charset="0"/>
            </a:endParaRPr>
          </a:p>
        </p:txBody>
      </p:sp>
    </p:spTree>
    <p:extLst>
      <p:ext uri="{BB962C8B-B14F-4D97-AF65-F5344CB8AC3E}">
        <p14:creationId xmlns:p14="http://schemas.microsoft.com/office/powerpoint/2010/main" val="415143278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title"/>
          </p:nvPr>
        </p:nvSpPr>
        <p:spPr>
          <a:xfrm>
            <a:off x="1219200" y="1143000"/>
            <a:ext cx="7351713" cy="600075"/>
          </a:xfrm>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The Unified Process (UP)</a:t>
            </a:r>
          </a:p>
        </p:txBody>
      </p:sp>
      <p:sp>
        <p:nvSpPr>
          <p:cNvPr id="45058"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B4FFC837-3B80-4954-8EC1-214AF9302037}" type="slidenum">
              <a:rPr lang="en-US" altLang="en-US" sz="1000">
                <a:latin typeface="Helvetica" charset="0"/>
              </a:rPr>
              <a:pPr/>
              <a:t>37</a:t>
            </a:fld>
            <a:endParaRPr lang="en-US" altLang="en-US" sz="1000">
              <a:latin typeface="Helvetica" charset="0"/>
            </a:endParaRPr>
          </a:p>
        </p:txBody>
      </p:sp>
      <p:grpSp>
        <p:nvGrpSpPr>
          <p:cNvPr id="45059" name="Group 8"/>
          <p:cNvGrpSpPr>
            <a:grpSpLocks/>
          </p:cNvGrpSpPr>
          <p:nvPr/>
        </p:nvGrpSpPr>
        <p:grpSpPr bwMode="auto">
          <a:xfrm>
            <a:off x="2286000" y="1905000"/>
            <a:ext cx="4679950" cy="4244975"/>
            <a:chOff x="1132" y="638"/>
            <a:chExt cx="3496" cy="3177"/>
          </a:xfrm>
        </p:grpSpPr>
        <p:pic>
          <p:nvPicPr>
            <p:cNvPr id="18637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2" y="648"/>
              <a:ext cx="3496" cy="3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186373" name="Rectangle 5"/>
            <p:cNvSpPr>
              <a:spLocks noChangeArrowheads="1"/>
            </p:cNvSpPr>
            <p:nvPr/>
          </p:nvSpPr>
          <p:spPr bwMode="auto">
            <a:xfrm>
              <a:off x="1279" y="1100"/>
              <a:ext cx="868" cy="239"/>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lgn="ctr">
                <a:lnSpc>
                  <a:spcPct val="90000"/>
                </a:lnSpc>
                <a:defRPr/>
              </a:pPr>
              <a:r>
                <a:rPr lang="en-US" sz="1600">
                  <a:solidFill>
                    <a:schemeClr val="bg2"/>
                  </a:solidFill>
                  <a:latin typeface="Helvetica" charset="0"/>
                  <a:ea typeface="ＭＳ Ｐゴシック" charset="0"/>
                  <a:cs typeface="ＭＳ Ｐゴシック" charset="0"/>
                </a:rPr>
                <a:t>inception</a:t>
              </a:r>
              <a:endParaRPr lang="en-US" sz="1800" b="1">
                <a:solidFill>
                  <a:schemeClr val="bg2"/>
                </a:solidFill>
                <a:latin typeface="Helvetica" charset="0"/>
                <a:ea typeface="ＭＳ Ｐゴシック" charset="0"/>
                <a:cs typeface="ＭＳ Ｐゴシック" charset="0"/>
              </a:endParaRPr>
            </a:p>
          </p:txBody>
        </p:sp>
        <p:sp>
          <p:nvSpPr>
            <p:cNvPr id="186374" name="Rectangle 6"/>
            <p:cNvSpPr>
              <a:spLocks noChangeArrowheads="1"/>
            </p:cNvSpPr>
            <p:nvPr/>
          </p:nvSpPr>
          <p:spPr bwMode="auto">
            <a:xfrm>
              <a:off x="2496" y="638"/>
              <a:ext cx="924" cy="200"/>
            </a:xfrm>
            <a:prstGeom prst="rect">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en-US">
                <a:latin typeface="Arial" charset="0"/>
                <a:ea typeface="ＭＳ Ｐゴシック" charset="0"/>
                <a:cs typeface="ＭＳ Ｐゴシック" charset="0"/>
              </a:endParaRPr>
            </a:p>
          </p:txBody>
        </p:sp>
        <p:sp>
          <p:nvSpPr>
            <p:cNvPr id="186375" name="Text Box 7"/>
            <p:cNvSpPr txBox="1">
              <a:spLocks noChangeArrowheads="1"/>
            </p:cNvSpPr>
            <p:nvPr/>
          </p:nvSpPr>
          <p:spPr bwMode="auto">
            <a:xfrm>
              <a:off x="2554" y="655"/>
              <a:ext cx="888" cy="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nSpc>
                  <a:spcPct val="90000"/>
                </a:lnSpc>
                <a:defRPr/>
              </a:pPr>
              <a:r>
                <a:rPr lang="en-US" sz="1600">
                  <a:solidFill>
                    <a:schemeClr val="bg2"/>
                  </a:solidFill>
                  <a:latin typeface="Helvetica" charset="0"/>
                  <a:ea typeface="ＭＳ Ｐゴシック" charset="0"/>
                  <a:cs typeface="ＭＳ Ｐゴシック" charset="0"/>
                </a:rPr>
                <a:t>elaboration</a:t>
              </a:r>
            </a:p>
          </p:txBody>
        </p:sp>
      </p:grpSp>
    </p:spTree>
    <p:extLst>
      <p:ext uri="{BB962C8B-B14F-4D97-AF65-F5344CB8AC3E}">
        <p14:creationId xmlns:p14="http://schemas.microsoft.com/office/powerpoint/2010/main" val="1940538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3"/>
          <p:cNvSpPr>
            <a:spLocks noGrp="1" noChangeArrowheads="1"/>
          </p:cNvSpPr>
          <p:nvPr>
            <p:ph type="title"/>
          </p:nvPr>
        </p:nvSpPr>
        <p:spPr>
          <a:xfrm>
            <a:off x="1219200" y="914400"/>
            <a:ext cx="2971800" cy="836613"/>
          </a:xfrm>
        </p:spPr>
        <p:txBody>
          <a:bodyPr rtlCol="0">
            <a:normAutofit/>
          </a:bodyPr>
          <a:lstStyle/>
          <a:p>
            <a:pPr eaLnBrk="1" fontAlgn="auto" hangingPunct="1">
              <a:spcAft>
                <a:spcPts val="0"/>
              </a:spcAft>
              <a:defRPr/>
            </a:pPr>
            <a:r>
              <a:rPr lang="en-US">
                <a:solidFill>
                  <a:schemeClr val="tx1">
                    <a:lumMod val="85000"/>
                    <a:lumOff val="15000"/>
                  </a:schemeClr>
                </a:solidFill>
                <a:ea typeface="+mj-ea"/>
                <a:cs typeface="+mj-cs"/>
              </a:rPr>
              <a:t>UP Phases</a:t>
            </a:r>
          </a:p>
        </p:txBody>
      </p:sp>
      <p:sp>
        <p:nvSpPr>
          <p:cNvPr id="46082"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7D7ECC1-AD3E-4BB6-98E6-CBD3B07AE50B}" type="slidenum">
              <a:rPr lang="en-US" altLang="en-US" sz="1000">
                <a:latin typeface="Helvetica" charset="0"/>
              </a:rPr>
              <a:pPr/>
              <a:t>38</a:t>
            </a:fld>
            <a:endParaRPr lang="en-US" altLang="en-US" sz="1000">
              <a:latin typeface="Helvetica" charset="0"/>
            </a:endParaRPr>
          </a:p>
        </p:txBody>
      </p:sp>
      <p:grpSp>
        <p:nvGrpSpPr>
          <p:cNvPr id="46083" name="Group 5"/>
          <p:cNvGrpSpPr>
            <a:grpSpLocks/>
          </p:cNvGrpSpPr>
          <p:nvPr/>
        </p:nvGrpSpPr>
        <p:grpSpPr bwMode="auto">
          <a:xfrm>
            <a:off x="990600" y="1828800"/>
            <a:ext cx="7408863" cy="4416425"/>
            <a:chOff x="421" y="674"/>
            <a:chExt cx="5043" cy="3143"/>
          </a:xfrm>
        </p:grpSpPr>
        <p:sp>
          <p:nvSpPr>
            <p:cNvPr id="187394" name="Rectangle 2"/>
            <p:cNvSpPr>
              <a:spLocks noChangeArrowheads="1"/>
            </p:cNvSpPr>
            <p:nvPr/>
          </p:nvSpPr>
          <p:spPr bwMode="auto">
            <a:xfrm>
              <a:off x="421" y="674"/>
              <a:ext cx="5043" cy="3143"/>
            </a:xfrm>
            <a:prstGeom prst="rect">
              <a:avLst/>
            </a:prstGeom>
            <a:solidFill>
              <a:srgbClr val="96E3FE"/>
            </a:solidFill>
            <a:ln>
              <a:noFill/>
            </a:ln>
            <a:effectLst>
              <a:outerShdw blurRad="63500" dist="38099" dir="2700000" algn="ctr" rotWithShape="0">
                <a:schemeClr val="bg2">
                  <a:alpha val="74997"/>
                </a:schemeClr>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defRPr/>
              </a:pPr>
              <a:endParaRPr lang="en-US">
                <a:latin typeface="Arial" charset="0"/>
                <a:ea typeface="ＭＳ Ｐゴシック" charset="0"/>
                <a:cs typeface="ＭＳ Ｐゴシック" charset="0"/>
              </a:endParaRPr>
            </a:p>
          </p:txBody>
        </p:sp>
        <p:pic>
          <p:nvPicPr>
            <p:cNvPr id="1873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grpSp>
    </p:spTree>
    <p:extLst>
      <p:ext uri="{BB962C8B-B14F-4D97-AF65-F5344CB8AC3E}">
        <p14:creationId xmlns:p14="http://schemas.microsoft.com/office/powerpoint/2010/main" val="3719598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990600" y="838200"/>
            <a:ext cx="6111875" cy="660400"/>
          </a:xfrm>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a:ea typeface="ＭＳ Ｐゴシック" pitchFamily="34" charset="-128"/>
              </a:rPr>
              <a:t>Still Other Process Models</a:t>
            </a:r>
          </a:p>
        </p:txBody>
      </p:sp>
      <p:sp>
        <p:nvSpPr>
          <p:cNvPr id="44034" name="Rectangle 3"/>
          <p:cNvSpPr>
            <a:spLocks noGrp="1" noChangeArrowheads="1"/>
          </p:cNvSpPr>
          <p:nvPr>
            <p:ph idx="1"/>
          </p:nvPr>
        </p:nvSpPr>
        <p:spPr>
          <a:xfrm>
            <a:off x="685800" y="1752600"/>
            <a:ext cx="7620000" cy="4498975"/>
          </a:xfrm>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85000" lnSpcReduction="10000"/>
          </a:bodyPr>
          <a:lstStyle/>
          <a:p>
            <a:pPr marL="285750" indent="-285750" eaLnBrk="1" hangingPunct="1"/>
            <a:r>
              <a:rPr lang="en-US" altLang="en-US" dirty="0">
                <a:solidFill>
                  <a:schemeClr val="folHlink"/>
                </a:solidFill>
                <a:ea typeface="ＭＳ Ｐゴシック" pitchFamily="34" charset="-128"/>
              </a:rPr>
              <a:t>Component based development</a:t>
            </a:r>
            <a:r>
              <a:rPr lang="en-US" altLang="en-US" dirty="0">
                <a:ea typeface="ＭＳ Ｐゴシック" pitchFamily="34" charset="-128"/>
              </a:rPr>
              <a:t>—the process to apply when reuse is a development objective ( like spiral model)</a:t>
            </a:r>
          </a:p>
          <a:p>
            <a:pPr marL="285750" indent="-285750" eaLnBrk="1" hangingPunct="1"/>
            <a:r>
              <a:rPr lang="en-US" altLang="en-US" dirty="0">
                <a:solidFill>
                  <a:schemeClr val="folHlink"/>
                </a:solidFill>
                <a:ea typeface="ＭＳ Ｐゴシック" pitchFamily="34" charset="-128"/>
              </a:rPr>
              <a:t>Formal methods</a:t>
            </a:r>
            <a:r>
              <a:rPr lang="en-US" altLang="en-US" dirty="0">
                <a:ea typeface="ＭＳ Ｐゴシック" pitchFamily="34" charset="-128"/>
              </a:rPr>
              <a:t>—emphasizes the mathematical specification of requirements ( easy to discover and eliminate ambiguity, incompleteness and inconsistency)</a:t>
            </a:r>
          </a:p>
          <a:p>
            <a:pPr marL="285750" indent="-285750" eaLnBrk="1" hangingPunct="1"/>
            <a:r>
              <a:rPr lang="en-US" altLang="en-US" dirty="0">
                <a:solidFill>
                  <a:schemeClr val="folHlink"/>
                </a:solidFill>
                <a:ea typeface="ＭＳ Ｐゴシック" pitchFamily="34" charset="-128"/>
              </a:rPr>
              <a:t>Aspect Oriented software development (AOSD)</a:t>
            </a:r>
            <a:r>
              <a:rPr lang="en-US" altLang="en-US" dirty="0">
                <a:ea typeface="ＭＳ Ｐゴシック" pitchFamily="34" charset="-128"/>
              </a:rPr>
              <a:t>—provides a process and methodological approach for defining, specifying, designing, and constructing </a:t>
            </a:r>
            <a:r>
              <a:rPr lang="en-US" altLang="en-US" i="1" dirty="0">
                <a:ea typeface="ＭＳ Ｐゴシック" pitchFamily="34" charset="-128"/>
              </a:rPr>
              <a:t>aspects</a:t>
            </a:r>
          </a:p>
          <a:p>
            <a:pPr marL="285750" indent="-285750" eaLnBrk="1" hangingPunct="1"/>
            <a:r>
              <a:rPr lang="en-US" altLang="en-US" dirty="0">
                <a:solidFill>
                  <a:schemeClr val="folHlink"/>
                </a:solidFill>
                <a:ea typeface="ＭＳ Ｐゴシック" pitchFamily="34" charset="-128"/>
              </a:rPr>
              <a:t>Unified Process</a:t>
            </a:r>
            <a:r>
              <a:rPr lang="en-US" altLang="en-US" dirty="0">
                <a:ea typeface="ＭＳ Ｐゴシック" pitchFamily="34" charset="-128"/>
              </a:rPr>
              <a:t>—a </a:t>
            </a:r>
            <a:r>
              <a:rPr lang="ja-JP" altLang="en-US" dirty="0">
                <a:latin typeface="Arial" pitchFamily="34" charset="0"/>
                <a:ea typeface="MS PMincho" pitchFamily="18" charset="-128"/>
              </a:rPr>
              <a:t>“</a:t>
            </a:r>
            <a:r>
              <a:rPr lang="en-US" altLang="ja-JP" dirty="0">
                <a:ea typeface="MS PMincho" pitchFamily="18" charset="-128"/>
              </a:rPr>
              <a:t>use-case driven, architecture-centric, iterative and incremental</a:t>
            </a:r>
            <a:r>
              <a:rPr lang="ja-JP" altLang="en-US" dirty="0">
                <a:latin typeface="Arial" pitchFamily="34" charset="0"/>
                <a:ea typeface="MS PMincho" pitchFamily="18" charset="-128"/>
              </a:rPr>
              <a:t>”</a:t>
            </a:r>
            <a:r>
              <a:rPr lang="en-US" altLang="ja-JP" dirty="0">
                <a:ea typeface="MS PMincho" pitchFamily="18" charset="-128"/>
              </a:rPr>
              <a:t> software process closely aligned with the Unified Modeling Language (UML) to model and develop object-oriented system iteratively and incrementally. </a:t>
            </a:r>
            <a:endParaRPr lang="en-US" altLang="en-US" dirty="0">
              <a:ea typeface="ＭＳ Ｐゴシック" pitchFamily="34" charset="-128"/>
            </a:endParaRPr>
          </a:p>
        </p:txBody>
      </p:sp>
    </p:spTree>
    <p:extLst>
      <p:ext uri="{BB962C8B-B14F-4D97-AF65-F5344CB8AC3E}">
        <p14:creationId xmlns:p14="http://schemas.microsoft.com/office/powerpoint/2010/main" val="42708949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762000" y="381000"/>
            <a:ext cx="7620000" cy="685800"/>
          </a:xfrm>
        </p:spPr>
        <p:txBody>
          <a:bodyPr/>
          <a:lstStyle/>
          <a:p>
            <a:pPr eaLnBrk="1" hangingPunct="1"/>
            <a:r>
              <a:rPr lang="en-US" altLang="en-US" dirty="0">
                <a:ea typeface="ＭＳ Ｐゴシック" pitchFamily="34" charset="-128"/>
              </a:rPr>
              <a:t>A Generic Process Model</a:t>
            </a:r>
          </a:p>
        </p:txBody>
      </p:sp>
      <p:sp>
        <p:nvSpPr>
          <p:cNvPr id="19458" name="Rectangle 3"/>
          <p:cNvSpPr>
            <a:spLocks noGrp="1" noChangeArrowheads="1"/>
          </p:cNvSpPr>
          <p:nvPr>
            <p:ph sz="quarter" idx="1"/>
          </p:nvPr>
        </p:nvSpPr>
        <p:spPr>
          <a:xfrm>
            <a:off x="457200" y="1066800"/>
            <a:ext cx="8458200" cy="5105400"/>
          </a:xfrm>
        </p:spPr>
        <p:txBody>
          <a:bodyPr/>
          <a:lstStyle/>
          <a:p>
            <a:pPr eaLnBrk="1" hangingPunct="1">
              <a:buFont typeface="Wingdings" pitchFamily="2" charset="2"/>
              <a:buChar char="n"/>
            </a:pPr>
            <a:r>
              <a:rPr lang="en-US" altLang="en-US" dirty="0">
                <a:latin typeface="Palatino" charset="0"/>
                <a:ea typeface="ＭＳ Ｐゴシック" pitchFamily="34" charset="-128"/>
              </a:rPr>
              <a:t>As we discussed before, a generic process framework for software engineering defines five framework activities-communication, planning, modeling, construction, and deployment. </a:t>
            </a:r>
            <a:endParaRPr lang="en-US" altLang="en-US" dirty="0">
              <a:solidFill>
                <a:schemeClr val="folHlink"/>
              </a:solidFill>
              <a:latin typeface="Palatino" charset="0"/>
              <a:ea typeface="ＭＳ Ｐゴシック" pitchFamily="34" charset="-128"/>
            </a:endParaRPr>
          </a:p>
          <a:p>
            <a:pPr eaLnBrk="1" hangingPunct="1">
              <a:buFont typeface="Wingdings" pitchFamily="2" charset="2"/>
              <a:buChar char="n"/>
            </a:pPr>
            <a:r>
              <a:rPr lang="en-US" altLang="en-US" dirty="0">
                <a:latin typeface="Palatino" charset="0"/>
                <a:ea typeface="ＭＳ Ｐゴシック" pitchFamily="34" charset="-128"/>
              </a:rPr>
              <a:t>In addition, a set of umbrella activities- project tracking and control, risk management, quality assurance, configuration management, technical reviews, and others are applied throughout the process. </a:t>
            </a:r>
          </a:p>
          <a:p>
            <a:pPr eaLnBrk="1" hangingPunct="1">
              <a:buFont typeface="Wingdings" pitchFamily="2" charset="2"/>
              <a:buChar char="n"/>
            </a:pPr>
            <a:r>
              <a:rPr lang="en-US" altLang="en-US" dirty="0">
                <a:latin typeface="Palatino" charset="0"/>
                <a:ea typeface="ＭＳ Ｐゴシック" pitchFamily="34" charset="-128"/>
              </a:rPr>
              <a:t>Next question is: how the framework activities and the actions and tasks that occur within each activity are organized with respect to sequence and time? See the </a:t>
            </a:r>
            <a:r>
              <a:rPr lang="en-US" altLang="en-US" b="1" dirty="0">
                <a:latin typeface="Palatino" charset="0"/>
                <a:ea typeface="ＭＳ Ｐゴシック" pitchFamily="34" charset="-128"/>
              </a:rPr>
              <a:t>process flow </a:t>
            </a:r>
            <a:r>
              <a:rPr lang="en-US" altLang="en-US" dirty="0">
                <a:latin typeface="Palatino" charset="0"/>
                <a:ea typeface="ＭＳ Ｐゴシック" pitchFamily="34" charset="-128"/>
              </a:rPr>
              <a:t>for answer. </a:t>
            </a:r>
          </a:p>
        </p:txBody>
      </p:sp>
      <p:sp>
        <p:nvSpPr>
          <p:cNvPr id="19459"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A41C58B0-F93D-4CC6-B24F-E240FFFCAFFF}" type="slidenum">
              <a:rPr lang="en-US" altLang="en-US" sz="1000">
                <a:latin typeface="Helvetica" charset="0"/>
              </a:rPr>
              <a:pPr/>
              <a:t>4</a:t>
            </a:fld>
            <a:endParaRPr lang="en-US" altLang="en-US" sz="1000">
              <a:latin typeface="Helvetica" charset="0"/>
            </a:endParaRPr>
          </a:p>
        </p:txBody>
      </p:sp>
    </p:spTree>
    <p:extLst>
      <p:ext uri="{BB962C8B-B14F-4D97-AF65-F5344CB8AC3E}">
        <p14:creationId xmlns:p14="http://schemas.microsoft.com/office/powerpoint/2010/main" val="42769208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normAutofit lnSpcReduction="10000"/>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Rapid software development</a:t>
            </a:r>
          </a:p>
          <a:p>
            <a:pPr lvl="1"/>
            <a:r>
              <a:rPr lang="en-US" dirty="0"/>
              <a:t>Specification, design and implementation are inter-leaved</a:t>
            </a:r>
          </a:p>
          <a:p>
            <a:pPr lvl="1"/>
            <a:r>
              <a:rPr lang="en-US" dirty="0"/>
              <a:t>System is developed as a series of versions with stakeholders involved in version evaluation</a:t>
            </a:r>
          </a:p>
          <a:p>
            <a:pPr lvl="1"/>
            <a:r>
              <a:rPr lang="en-US" dirty="0"/>
              <a:t>User interfaces are often developed using an IDE and graphical toolset.</a:t>
            </a:r>
          </a:p>
        </p:txBody>
      </p:sp>
    </p:spTree>
    <p:extLst>
      <p:ext uri="{BB962C8B-B14F-4D97-AF65-F5344CB8AC3E}">
        <p14:creationId xmlns:p14="http://schemas.microsoft.com/office/powerpoint/2010/main" val="32050397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type="body" idx="1"/>
          </p:nvPr>
        </p:nvSpPr>
        <p:spPr/>
        <p:txBody>
          <a:bodyPr>
            <a:normAutofit lnSpcReduction="10000"/>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Tree>
    <p:extLst>
      <p:ext uri="{BB962C8B-B14F-4D97-AF65-F5344CB8AC3E}">
        <p14:creationId xmlns:p14="http://schemas.microsoft.com/office/powerpoint/2010/main" val="4164368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Tree>
    <p:extLst>
      <p:ext uri="{BB962C8B-B14F-4D97-AF65-F5344CB8AC3E}">
        <p14:creationId xmlns:p14="http://schemas.microsoft.com/office/powerpoint/2010/main" val="3467130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31331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r>
              <a:rPr lang="en-GB" dirty="0"/>
              <a:t>Custom system development within an organization, where there is a clear commitment from the customer to become involved in the development process and where there are not a lot of external rules and regulations that affect the software.</a:t>
            </a:r>
          </a:p>
          <a:p>
            <a:r>
              <a:rPr lang="en-GB" dirty="0"/>
              <a:t>Because of their focus on small, tightly-integrated teams, there are problems in scaling agile methods to large systems. </a:t>
            </a:r>
          </a:p>
          <a:p>
            <a:endParaRPr lang="en-US" dirty="0"/>
          </a:p>
        </p:txBody>
      </p:sp>
    </p:spTree>
    <p:extLst>
      <p:ext uri="{BB962C8B-B14F-4D97-AF65-F5344CB8AC3E}">
        <p14:creationId xmlns:p14="http://schemas.microsoft.com/office/powerpoint/2010/main" val="2248210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a:t>Problems with agile methods</a:t>
            </a:r>
          </a:p>
        </p:txBody>
      </p:sp>
      <p:sp>
        <p:nvSpPr>
          <p:cNvPr id="1167363" name="Rectangle 3"/>
          <p:cNvSpPr>
            <a:spLocks noGrp="1" noChangeArrowheads="1"/>
          </p:cNvSpPr>
          <p:nvPr>
            <p:ph type="body" idx="1"/>
          </p:nvPr>
        </p:nvSpPr>
        <p:spPr/>
        <p:txBody>
          <a:bodyPr/>
          <a:lstStyle/>
          <a:p>
            <a:r>
              <a:rPr lang="en-US" sz="2400"/>
              <a:t>It can be difficult to keep the interest of customers who are involved in the process.</a:t>
            </a:r>
          </a:p>
          <a:p>
            <a:r>
              <a:rPr lang="en-US" sz="2400"/>
              <a:t>Team members may be unsuited to the intense involvement that characterises agile methods.</a:t>
            </a:r>
          </a:p>
          <a:p>
            <a:r>
              <a:rPr lang="en-US" sz="2400"/>
              <a:t>Prioritising changes can be difficult where there are multiple stakeholders.</a:t>
            </a:r>
          </a:p>
          <a:p>
            <a:r>
              <a:rPr lang="en-US" sz="2400"/>
              <a:t>Maintaining simplicity requires extra work.</a:t>
            </a:r>
          </a:p>
          <a:p>
            <a:r>
              <a:rPr lang="en-US" sz="2400"/>
              <a:t>Contracts may be a problem as with other approaches to iterative development.</a:t>
            </a:r>
          </a:p>
        </p:txBody>
      </p:sp>
    </p:spTree>
    <p:extLst>
      <p:ext uri="{BB962C8B-B14F-4D97-AF65-F5344CB8AC3E}">
        <p14:creationId xmlns:p14="http://schemas.microsoft.com/office/powerpoint/2010/main" val="4052759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normAutofit lnSpcReduction="10000"/>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Tree>
    <p:extLst>
      <p:ext uri="{BB962C8B-B14F-4D97-AF65-F5344CB8AC3E}">
        <p14:creationId xmlns:p14="http://schemas.microsoft.com/office/powerpoint/2010/main" val="1754225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Tree>
    <p:extLst>
      <p:ext uri="{BB962C8B-B14F-4D97-AF65-F5344CB8AC3E}">
        <p14:creationId xmlns:p14="http://schemas.microsoft.com/office/powerpoint/2010/main" val="41159378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specification</a:t>
            </a:r>
            <a:r>
              <a:rPr lang="en-GB" dirty="0"/>
              <a:t> </a:t>
            </a:r>
            <a:endParaRPr lang="en-US" dirty="0"/>
          </a:p>
        </p:txBody>
      </p:sp>
      <p:pic>
        <p:nvPicPr>
          <p:cNvPr id="4" name="Picture 3" descr="3.2 PlanBasedAgile.eps"/>
          <p:cNvPicPr>
            <a:picLocks noChangeAspect="1"/>
          </p:cNvPicPr>
          <p:nvPr/>
        </p:nvPicPr>
        <p:blipFill>
          <a:blip r:embed="rId2" cstate="print"/>
          <a:stretch>
            <a:fillRect/>
          </a:stretch>
        </p:blipFill>
        <p:spPr>
          <a:xfrm>
            <a:off x="1734750" y="1785249"/>
            <a:ext cx="5731937" cy="4357990"/>
          </a:xfrm>
          <a:prstGeom prst="rect">
            <a:avLst/>
          </a:prstGeom>
        </p:spPr>
      </p:pic>
    </p:spTree>
    <p:extLst>
      <p:ext uri="{BB962C8B-B14F-4D97-AF65-F5344CB8AC3E}">
        <p14:creationId xmlns:p14="http://schemas.microsoft.com/office/powerpoint/2010/main" val="2816357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858" y="1524000"/>
            <a:ext cx="7467600" cy="1143000"/>
          </a:xfrm>
        </p:spPr>
        <p:txBody>
          <a:bodyPr>
            <a:normAutofit/>
          </a:bodyPr>
          <a:lstStyle/>
          <a:p>
            <a:pPr algn="ctr"/>
            <a:r>
              <a:rPr lang="en-US" sz="5400" b="1" dirty="0"/>
              <a:t>ANY QUERIES ????</a:t>
            </a:r>
          </a:p>
        </p:txBody>
      </p:sp>
      <p:sp>
        <p:nvSpPr>
          <p:cNvPr id="3" name="Slide Number Placeholder 2"/>
          <p:cNvSpPr>
            <a:spLocks noGrp="1"/>
          </p:cNvSpPr>
          <p:nvPr>
            <p:ph type="sldNum" sz="quarter" idx="11"/>
          </p:nvPr>
        </p:nvSpPr>
        <p:spPr/>
        <p:txBody>
          <a:bodyPr/>
          <a:lstStyle/>
          <a:p>
            <a:fld id="{B6F15528-21DE-4FAA-801E-634DDDAF4B2B}" type="slidenum">
              <a:rPr lang="en-US" smtClean="0"/>
              <a:pPr/>
              <a:t>49</a:t>
            </a:fld>
            <a:endParaRPr lang="en-US" dirty="0"/>
          </a:p>
        </p:txBody>
      </p:sp>
      <p:sp>
        <p:nvSpPr>
          <p:cNvPr id="4" name="Title 1"/>
          <p:cNvSpPr txBox="1">
            <a:spLocks/>
          </p:cNvSpPr>
          <p:nvPr/>
        </p:nvSpPr>
        <p:spPr>
          <a:xfrm>
            <a:off x="518652" y="4038600"/>
            <a:ext cx="7467600" cy="11430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5400" dirty="0">
                <a:solidFill>
                  <a:srgbClr val="575F6D"/>
                </a:solidFill>
              </a:rPr>
              <a:t> </a:t>
            </a:r>
            <a:endParaRPr lang="en-US" sz="5400" b="1" dirty="0">
              <a:solidFill>
                <a:srgbClr val="575F6D"/>
              </a:solidFill>
            </a:endParaRPr>
          </a:p>
        </p:txBody>
      </p:sp>
    </p:spTree>
    <p:extLst>
      <p:ext uri="{BB962C8B-B14F-4D97-AF65-F5344CB8AC3E}">
        <p14:creationId xmlns:p14="http://schemas.microsoft.com/office/powerpoint/2010/main" val="485389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38100" y="304800"/>
            <a:ext cx="6781800" cy="1600200"/>
          </a:xfrm>
        </p:spPr>
        <p:txBody>
          <a:bodyPr/>
          <a:lstStyle/>
          <a:p>
            <a:pPr eaLnBrk="1" hangingPunct="1"/>
            <a:r>
              <a:rPr lang="en-US" altLang="en-US">
                <a:ea typeface="ＭＳ Ｐゴシック" pitchFamily="34" charset="-128"/>
              </a:rPr>
              <a:t>Process Flow</a:t>
            </a:r>
          </a:p>
        </p:txBody>
      </p:sp>
      <p:sp>
        <p:nvSpPr>
          <p:cNvPr id="20482"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DCCF30B-EB8D-45F1-A196-3A0001F2FA9B}" type="slidenum">
              <a:rPr lang="en-US" altLang="en-US" sz="1000">
                <a:latin typeface="Helvetica" charset="0"/>
              </a:rPr>
              <a:pPr/>
              <a:t>5</a:t>
            </a:fld>
            <a:endParaRPr lang="en-US" altLang="en-US" sz="1000">
              <a:latin typeface="Helvetica" charset="0"/>
            </a:endParaRPr>
          </a:p>
        </p:txBody>
      </p:sp>
      <p:pic>
        <p:nvPicPr>
          <p:cNvPr id="20483" name="Picture 5" descr="Fig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4200" y="533400"/>
            <a:ext cx="5181600" cy="575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5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457200"/>
            <a:ext cx="7467600" cy="731838"/>
          </a:xfrm>
        </p:spPr>
        <p:txBody>
          <a:bodyPr/>
          <a:lstStyle/>
          <a:p>
            <a:pPr eaLnBrk="1" hangingPunct="1"/>
            <a:r>
              <a:rPr lang="en-US" altLang="en-US" dirty="0">
                <a:ea typeface="ＭＳ Ｐゴシック" pitchFamily="34" charset="-128"/>
              </a:rPr>
              <a:t>Process Flow</a:t>
            </a:r>
          </a:p>
        </p:txBody>
      </p:sp>
      <p:sp>
        <p:nvSpPr>
          <p:cNvPr id="21506" name="Rectangle 3"/>
          <p:cNvSpPr>
            <a:spLocks noGrp="1" noChangeArrowheads="1"/>
          </p:cNvSpPr>
          <p:nvPr>
            <p:ph sz="quarter" idx="1"/>
          </p:nvPr>
        </p:nvSpPr>
        <p:spPr>
          <a:xfrm>
            <a:off x="533400" y="1295400"/>
            <a:ext cx="7543800" cy="4572000"/>
          </a:xfrm>
        </p:spPr>
        <p:txBody>
          <a:bodyPr/>
          <a:lstStyle/>
          <a:p>
            <a:pPr eaLnBrk="1" hangingPunct="1">
              <a:buFont typeface="Wingdings" pitchFamily="2" charset="2"/>
              <a:buChar char="n"/>
            </a:pPr>
            <a:r>
              <a:rPr lang="en-US" altLang="en-US" dirty="0">
                <a:latin typeface="Palatino" charset="0"/>
                <a:ea typeface="ＭＳ Ｐゴシック" pitchFamily="34" charset="-128"/>
              </a:rPr>
              <a:t>Linear process flow executes each of the five activities in sequence. </a:t>
            </a:r>
          </a:p>
          <a:p>
            <a:pPr eaLnBrk="1" hangingPunct="1">
              <a:buFont typeface="Wingdings" pitchFamily="2" charset="2"/>
              <a:buChar char="n"/>
            </a:pPr>
            <a:r>
              <a:rPr lang="en-US" altLang="en-US" dirty="0">
                <a:solidFill>
                  <a:schemeClr val="tx1"/>
                </a:solidFill>
                <a:latin typeface="Palatino" charset="0"/>
                <a:ea typeface="ＭＳ Ｐゴシック" pitchFamily="34" charset="-128"/>
              </a:rPr>
              <a:t>An iterative process flow repeats one or more of the activities before proceeding to the next.</a:t>
            </a:r>
          </a:p>
          <a:p>
            <a:pPr eaLnBrk="1" hangingPunct="1">
              <a:buFont typeface="Wingdings" pitchFamily="2" charset="2"/>
              <a:buChar char="n"/>
            </a:pPr>
            <a:r>
              <a:rPr lang="en-US" altLang="en-US" dirty="0">
                <a:solidFill>
                  <a:schemeClr val="tx1"/>
                </a:solidFill>
                <a:latin typeface="Palatino" charset="0"/>
                <a:ea typeface="ＭＳ Ｐゴシック" pitchFamily="34" charset="-128"/>
              </a:rPr>
              <a:t>An evolutionary process flow executes the activities in a circular manner. Each circuit leads to a more complete version of the software. </a:t>
            </a:r>
          </a:p>
          <a:p>
            <a:pPr eaLnBrk="1" hangingPunct="1">
              <a:buFont typeface="Wingdings" pitchFamily="2" charset="2"/>
              <a:buChar char="n"/>
            </a:pPr>
            <a:r>
              <a:rPr lang="en-US" altLang="en-US" dirty="0">
                <a:solidFill>
                  <a:schemeClr val="tx1"/>
                </a:solidFill>
                <a:latin typeface="Palatino" charset="0"/>
                <a:ea typeface="ＭＳ Ｐゴシック" pitchFamily="34" charset="-128"/>
              </a:rPr>
              <a:t>A parallel process flow executes one or more activities in parallel with other activities ( modeling for one aspect of the software in parallel with construction of another aspect of the software. </a:t>
            </a:r>
          </a:p>
        </p:txBody>
      </p:sp>
      <p:sp>
        <p:nvSpPr>
          <p:cNvPr id="21507"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134BAB4F-7B1D-4A5A-BECC-386C27015FAE}" type="slidenum">
              <a:rPr lang="en-US" altLang="en-US" sz="1000">
                <a:latin typeface="Helvetica" charset="0"/>
              </a:rPr>
              <a:pPr/>
              <a:t>6</a:t>
            </a:fld>
            <a:endParaRPr lang="en-US" altLang="en-US" sz="1000">
              <a:latin typeface="Helvetica" charset="0"/>
            </a:endParaRPr>
          </a:p>
        </p:txBody>
      </p:sp>
    </p:spTree>
    <p:extLst>
      <p:ext uri="{BB962C8B-B14F-4D97-AF65-F5344CB8AC3E}">
        <p14:creationId xmlns:p14="http://schemas.microsoft.com/office/powerpoint/2010/main" val="94038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en-US">
                <a:ea typeface="ＭＳ Ｐゴシック" pitchFamily="34" charset="-128"/>
              </a:rPr>
              <a:t>Identifying a Task Set</a:t>
            </a:r>
          </a:p>
        </p:txBody>
      </p:sp>
      <p:sp>
        <p:nvSpPr>
          <p:cNvPr id="22530" name="Rectangle 3"/>
          <p:cNvSpPr>
            <a:spLocks noGrp="1" noChangeArrowheads="1"/>
          </p:cNvSpPr>
          <p:nvPr>
            <p:ph sz="quarter" idx="1"/>
          </p:nvPr>
        </p:nvSpPr>
        <p:spPr/>
        <p:txBody>
          <a:bodyPr/>
          <a:lstStyle/>
          <a:p>
            <a:pPr eaLnBrk="1" hangingPunct="1">
              <a:buFont typeface="Wingdings" pitchFamily="2" charset="2"/>
              <a:buChar char="n"/>
            </a:pPr>
            <a:r>
              <a:rPr lang="en-US" altLang="en-US">
                <a:latin typeface="Palatino" charset="0"/>
                <a:ea typeface="ＭＳ Ｐゴシック" pitchFamily="34" charset="-128"/>
              </a:rPr>
              <a:t>Before you can proceed with the process model, a key question: what </a:t>
            </a:r>
            <a:r>
              <a:rPr lang="en-US" altLang="en-US" b="1">
                <a:latin typeface="Palatino" charset="0"/>
                <a:ea typeface="ＭＳ Ｐゴシック" pitchFamily="34" charset="-128"/>
              </a:rPr>
              <a:t>actions</a:t>
            </a:r>
            <a:r>
              <a:rPr lang="en-US" altLang="en-US">
                <a:latin typeface="Palatino" charset="0"/>
                <a:ea typeface="ＭＳ Ｐゴシック" pitchFamily="34" charset="-128"/>
              </a:rPr>
              <a:t> are appropriate for a framework activity given the nature of the problem, the characteristics of the people and the stakeholders? </a:t>
            </a:r>
          </a:p>
          <a:p>
            <a:pPr eaLnBrk="1" hangingPunct="1">
              <a:buFont typeface="Wingdings" pitchFamily="2" charset="2"/>
              <a:buChar char="n"/>
            </a:pPr>
            <a:r>
              <a:rPr lang="en-US" altLang="en-US">
                <a:latin typeface="Palatino" charset="0"/>
                <a:ea typeface="ＭＳ Ｐゴシック" pitchFamily="34" charset="-128"/>
              </a:rPr>
              <a:t>A task set defines the actual work to be done to accomplish the objectives of a software engineering action.</a:t>
            </a:r>
          </a:p>
          <a:p>
            <a:pPr lvl="1" eaLnBrk="1" hangingPunct="1">
              <a:buFont typeface="Wingdings" pitchFamily="2" charset="2"/>
              <a:buChar char="n"/>
            </a:pPr>
            <a:r>
              <a:rPr lang="en-US" altLang="en-US">
                <a:solidFill>
                  <a:schemeClr val="folHlink"/>
                </a:solidFill>
                <a:latin typeface="Palatino" charset="0"/>
                <a:ea typeface="ＭＳ Ｐゴシック" pitchFamily="34" charset="-128"/>
              </a:rPr>
              <a:t>A list of the task to be accomplished</a:t>
            </a:r>
          </a:p>
          <a:p>
            <a:pPr lvl="1" eaLnBrk="1" hangingPunct="1">
              <a:buFont typeface="Wingdings" pitchFamily="2" charset="2"/>
              <a:buChar char="n"/>
            </a:pPr>
            <a:r>
              <a:rPr lang="en-US" altLang="en-US">
                <a:solidFill>
                  <a:schemeClr val="folHlink"/>
                </a:solidFill>
                <a:latin typeface="Palatino" charset="0"/>
                <a:ea typeface="ＭＳ Ｐゴシック" pitchFamily="34" charset="-128"/>
              </a:rPr>
              <a:t>A list of the work products to be produced</a:t>
            </a:r>
          </a:p>
          <a:p>
            <a:pPr lvl="1" eaLnBrk="1" hangingPunct="1">
              <a:buFont typeface="Wingdings" pitchFamily="2" charset="2"/>
              <a:buChar char="n"/>
            </a:pPr>
            <a:r>
              <a:rPr lang="en-US" altLang="en-US">
                <a:solidFill>
                  <a:schemeClr val="folHlink"/>
                </a:solidFill>
                <a:latin typeface="Palatino" charset="0"/>
                <a:ea typeface="ＭＳ Ｐゴシック" pitchFamily="34" charset="-128"/>
              </a:rPr>
              <a:t>A list of the quality assurance filters to be applied</a:t>
            </a:r>
          </a:p>
        </p:txBody>
      </p:sp>
      <p:sp>
        <p:nvSpPr>
          <p:cNvPr id="22531"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690F648E-FC6D-459D-9D88-062DC97A0DEB}" type="slidenum">
              <a:rPr lang="en-US" altLang="en-US" sz="1000">
                <a:latin typeface="Helvetica" charset="0"/>
              </a:rPr>
              <a:pPr/>
              <a:t>7</a:t>
            </a:fld>
            <a:endParaRPr lang="en-US" altLang="en-US" sz="1000">
              <a:latin typeface="Helvetica" charset="0"/>
            </a:endParaRPr>
          </a:p>
        </p:txBody>
      </p:sp>
    </p:spTree>
    <p:extLst>
      <p:ext uri="{BB962C8B-B14F-4D97-AF65-F5344CB8AC3E}">
        <p14:creationId xmlns:p14="http://schemas.microsoft.com/office/powerpoint/2010/main" val="423680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609600"/>
            <a:ext cx="7467600" cy="685800"/>
          </a:xfrm>
        </p:spPr>
        <p:txBody>
          <a:bodyPr/>
          <a:lstStyle/>
          <a:p>
            <a:pPr eaLnBrk="1" hangingPunct="1"/>
            <a:r>
              <a:rPr lang="en-US" altLang="en-US" dirty="0">
                <a:ea typeface="ＭＳ Ｐゴシック" pitchFamily="34" charset="-128"/>
              </a:rPr>
              <a:t>Identifying a Task Set</a:t>
            </a:r>
          </a:p>
        </p:txBody>
      </p:sp>
      <p:sp>
        <p:nvSpPr>
          <p:cNvPr id="23554" name="Rectangle 3"/>
          <p:cNvSpPr>
            <a:spLocks noGrp="1" noChangeArrowheads="1"/>
          </p:cNvSpPr>
          <p:nvPr>
            <p:ph sz="quarter" idx="1"/>
          </p:nvPr>
        </p:nvSpPr>
        <p:spPr>
          <a:xfrm>
            <a:off x="685800" y="1447800"/>
            <a:ext cx="7848600" cy="4419600"/>
          </a:xfrm>
        </p:spPr>
        <p:txBody>
          <a:bodyPr/>
          <a:lstStyle/>
          <a:p>
            <a:pPr eaLnBrk="1" hangingPunct="1">
              <a:buFont typeface="Wingdings" pitchFamily="2" charset="2"/>
              <a:buChar char="n"/>
            </a:pPr>
            <a:r>
              <a:rPr lang="en-US" altLang="en-US" dirty="0">
                <a:latin typeface="Palatino" charset="0"/>
                <a:ea typeface="ＭＳ Ｐゴシック" pitchFamily="34" charset="-128"/>
              </a:rPr>
              <a:t>For example, a small software project requested by one person with simple requirements, the communication activity might encompass little more than a phone all with the stakeholder. Therefore, the only necessary action is phone conversation, the work tasks of this action are:</a:t>
            </a:r>
          </a:p>
          <a:p>
            <a:pPr lvl="1" eaLnBrk="1" hangingPunct="1">
              <a:buFont typeface="Wingdings" pitchFamily="2" charset="2"/>
              <a:buChar char="n"/>
            </a:pPr>
            <a:r>
              <a:rPr lang="en-US" altLang="en-US" dirty="0">
                <a:solidFill>
                  <a:schemeClr val="folHlink"/>
                </a:solidFill>
                <a:latin typeface="Palatino" charset="0"/>
                <a:ea typeface="ＭＳ Ｐゴシック" pitchFamily="34" charset="-128"/>
              </a:rPr>
              <a:t>1. Make contact with stakeholder via telephone. </a:t>
            </a:r>
          </a:p>
          <a:p>
            <a:pPr lvl="1" eaLnBrk="1" hangingPunct="1">
              <a:buFont typeface="Wingdings" pitchFamily="2" charset="2"/>
              <a:buChar char="n"/>
            </a:pPr>
            <a:r>
              <a:rPr lang="en-US" altLang="en-US" dirty="0">
                <a:solidFill>
                  <a:schemeClr val="folHlink"/>
                </a:solidFill>
                <a:latin typeface="Palatino" charset="0"/>
                <a:ea typeface="ＭＳ Ｐゴシック" pitchFamily="34" charset="-128"/>
              </a:rPr>
              <a:t>2. Discuss requirements and take notes. </a:t>
            </a:r>
          </a:p>
          <a:p>
            <a:pPr lvl="1" eaLnBrk="1" hangingPunct="1">
              <a:buFont typeface="Wingdings" pitchFamily="2" charset="2"/>
              <a:buChar char="n"/>
            </a:pPr>
            <a:r>
              <a:rPr lang="en-US" altLang="en-US" dirty="0">
                <a:solidFill>
                  <a:schemeClr val="folHlink"/>
                </a:solidFill>
                <a:latin typeface="Palatino" charset="0"/>
                <a:ea typeface="ＭＳ Ｐゴシック" pitchFamily="34" charset="-128"/>
              </a:rPr>
              <a:t>3. Organize notes into a brief written statement of requirements. </a:t>
            </a:r>
          </a:p>
          <a:p>
            <a:pPr lvl="1" eaLnBrk="1" hangingPunct="1">
              <a:buFont typeface="Wingdings" pitchFamily="2" charset="2"/>
              <a:buChar char="n"/>
            </a:pPr>
            <a:r>
              <a:rPr lang="en-US" altLang="en-US" dirty="0">
                <a:solidFill>
                  <a:schemeClr val="folHlink"/>
                </a:solidFill>
                <a:latin typeface="Palatino" charset="0"/>
                <a:ea typeface="ＭＳ Ｐゴシック" pitchFamily="34" charset="-128"/>
              </a:rPr>
              <a:t>4. E-mail to stakeholder for review and approval. </a:t>
            </a:r>
          </a:p>
        </p:txBody>
      </p:sp>
      <p:sp>
        <p:nvSpPr>
          <p:cNvPr id="23555"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7AFDF4B6-DB45-4616-890C-9818F36A229E}" type="slidenum">
              <a:rPr lang="en-US" altLang="en-US" sz="1000">
                <a:latin typeface="Helvetica" charset="0"/>
              </a:rPr>
              <a:pPr/>
              <a:t>8</a:t>
            </a:fld>
            <a:endParaRPr lang="en-US" altLang="en-US" sz="1000">
              <a:latin typeface="Helvetica" charset="0"/>
            </a:endParaRPr>
          </a:p>
        </p:txBody>
      </p:sp>
    </p:spTree>
    <p:extLst>
      <p:ext uri="{BB962C8B-B14F-4D97-AF65-F5344CB8AC3E}">
        <p14:creationId xmlns:p14="http://schemas.microsoft.com/office/powerpoint/2010/main" val="4160645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altLang="en-US">
                <a:ea typeface="ＭＳ Ｐゴシック" pitchFamily="34" charset="-128"/>
              </a:rPr>
              <a:t>Example of a Task Set for Elicitation</a:t>
            </a:r>
          </a:p>
        </p:txBody>
      </p:sp>
      <p:sp>
        <p:nvSpPr>
          <p:cNvPr id="24578" name="Rectangle 3"/>
          <p:cNvSpPr>
            <a:spLocks noGrp="1" noChangeArrowheads="1"/>
          </p:cNvSpPr>
          <p:nvPr>
            <p:ph sz="quarter" idx="1"/>
          </p:nvPr>
        </p:nvSpPr>
        <p:spPr>
          <a:xfrm>
            <a:off x="609600" y="1371600"/>
            <a:ext cx="7848600" cy="4419600"/>
          </a:xfrm>
        </p:spPr>
        <p:txBody>
          <a:bodyPr/>
          <a:lstStyle/>
          <a:p>
            <a:pPr eaLnBrk="1" hangingPunct="1">
              <a:buFont typeface="Wingdings" pitchFamily="2" charset="2"/>
              <a:buChar char="n"/>
            </a:pPr>
            <a:r>
              <a:rPr lang="en-US" altLang="en-US">
                <a:solidFill>
                  <a:schemeClr val="tx1"/>
                </a:solidFill>
                <a:latin typeface="Palatino" charset="0"/>
                <a:ea typeface="ＭＳ Ｐゴシック" pitchFamily="34" charset="-128"/>
              </a:rPr>
              <a:t>The task sets for Requirements gathering action for a </a:t>
            </a:r>
            <a:r>
              <a:rPr lang="en-US" altLang="en-US" b="1">
                <a:solidFill>
                  <a:schemeClr val="tx1"/>
                </a:solidFill>
                <a:latin typeface="Palatino" charset="0"/>
                <a:ea typeface="ＭＳ Ｐゴシック" pitchFamily="34" charset="-128"/>
              </a:rPr>
              <a:t>simple</a:t>
            </a:r>
            <a:r>
              <a:rPr lang="en-US" altLang="en-US">
                <a:solidFill>
                  <a:schemeClr val="tx1"/>
                </a:solidFill>
                <a:latin typeface="Palatino" charset="0"/>
                <a:ea typeface="ＭＳ Ｐゴシック" pitchFamily="34" charset="-128"/>
              </a:rPr>
              <a:t> project may include:</a:t>
            </a:r>
          </a:p>
          <a:p>
            <a:pPr marL="777875" lvl="1" indent="-457200" eaLnBrk="1" hangingPunct="1">
              <a:buFont typeface="Impact" pitchFamily="34" charset="0"/>
              <a:buAutoNum type="arabicPeriod"/>
            </a:pPr>
            <a:r>
              <a:rPr lang="en-US" altLang="en-US">
                <a:solidFill>
                  <a:schemeClr val="tx1"/>
                </a:solidFill>
                <a:latin typeface="Palatino" charset="0"/>
                <a:ea typeface="ＭＳ Ｐゴシック" pitchFamily="34" charset="-128"/>
              </a:rPr>
              <a:t>Make a list of stakeholders for the project.</a:t>
            </a:r>
          </a:p>
          <a:p>
            <a:pPr marL="777875" lvl="1" indent="-457200" eaLnBrk="1" hangingPunct="1">
              <a:buFont typeface="Impact" pitchFamily="34" charset="0"/>
              <a:buAutoNum type="arabicPeriod"/>
            </a:pPr>
            <a:r>
              <a:rPr lang="en-US" altLang="en-US">
                <a:solidFill>
                  <a:schemeClr val="tx1"/>
                </a:solidFill>
                <a:latin typeface="Palatino" charset="0"/>
                <a:ea typeface="ＭＳ Ｐゴシック" pitchFamily="34" charset="-128"/>
              </a:rPr>
              <a:t>Invite all stakeholders to an informal meeting.</a:t>
            </a:r>
          </a:p>
          <a:p>
            <a:pPr marL="777875" lvl="1" indent="-457200" eaLnBrk="1" hangingPunct="1">
              <a:buFont typeface="Impact" pitchFamily="34" charset="0"/>
              <a:buAutoNum type="arabicPeriod"/>
            </a:pPr>
            <a:r>
              <a:rPr lang="en-US" altLang="en-US">
                <a:solidFill>
                  <a:schemeClr val="tx1"/>
                </a:solidFill>
                <a:latin typeface="Palatino" charset="0"/>
                <a:ea typeface="ＭＳ Ｐゴシック" pitchFamily="34" charset="-128"/>
              </a:rPr>
              <a:t>Ask each stakeholder to make a list of features and functions required.</a:t>
            </a:r>
          </a:p>
          <a:p>
            <a:pPr marL="777875" lvl="1" indent="-457200" eaLnBrk="1" hangingPunct="1">
              <a:buFont typeface="Impact" pitchFamily="34" charset="0"/>
              <a:buAutoNum type="arabicPeriod"/>
            </a:pPr>
            <a:r>
              <a:rPr lang="en-US" altLang="en-US">
                <a:solidFill>
                  <a:schemeClr val="tx1"/>
                </a:solidFill>
                <a:latin typeface="Palatino" charset="0"/>
                <a:ea typeface="ＭＳ Ｐゴシック" pitchFamily="34" charset="-128"/>
              </a:rPr>
              <a:t>Discuss requirements and build a final list.</a:t>
            </a:r>
          </a:p>
          <a:p>
            <a:pPr marL="777875" lvl="1" indent="-457200" eaLnBrk="1" hangingPunct="1">
              <a:buFont typeface="Impact" pitchFamily="34" charset="0"/>
              <a:buAutoNum type="arabicPeriod"/>
            </a:pPr>
            <a:r>
              <a:rPr lang="en-US" altLang="en-US">
                <a:solidFill>
                  <a:schemeClr val="tx1"/>
                </a:solidFill>
                <a:latin typeface="Palatino" charset="0"/>
                <a:ea typeface="ＭＳ Ｐゴシック" pitchFamily="34" charset="-128"/>
              </a:rPr>
              <a:t>Prioritize requirements.</a:t>
            </a:r>
          </a:p>
          <a:p>
            <a:pPr marL="777875" lvl="1" indent="-457200" eaLnBrk="1" hangingPunct="1">
              <a:buFont typeface="Impact" pitchFamily="34" charset="0"/>
              <a:buAutoNum type="arabicPeriod"/>
            </a:pPr>
            <a:r>
              <a:rPr lang="en-US" altLang="en-US">
                <a:solidFill>
                  <a:schemeClr val="tx1"/>
                </a:solidFill>
                <a:latin typeface="Palatino" charset="0"/>
                <a:ea typeface="ＭＳ Ｐゴシック" pitchFamily="34" charset="-128"/>
              </a:rPr>
              <a:t>Note areas of uncertainty. </a:t>
            </a:r>
          </a:p>
          <a:p>
            <a:pPr marL="777875" lvl="1" indent="-457200" eaLnBrk="1" hangingPunct="1">
              <a:buFont typeface="Wingdings" pitchFamily="2" charset="2"/>
              <a:buChar char="n"/>
            </a:pPr>
            <a:endParaRPr lang="en-US" altLang="en-US">
              <a:solidFill>
                <a:schemeClr val="folHlink"/>
              </a:solidFill>
              <a:latin typeface="Palatino" charset="0"/>
              <a:ea typeface="ＭＳ Ｐゴシック" pitchFamily="34" charset="-128"/>
            </a:endParaRPr>
          </a:p>
        </p:txBody>
      </p:sp>
      <p:sp>
        <p:nvSpPr>
          <p:cNvPr id="24579" name="Slide Number Placeholder 4"/>
          <p:cNvSpPr>
            <a:spLocks noGrp="1"/>
          </p:cNvSpPr>
          <p:nvPr>
            <p:ph type="sldNum" sz="quarter" idx="1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41154BF5-BDF6-47C7-B30D-8CBA9E0CF51C}" type="slidenum">
              <a:rPr lang="en-US" altLang="en-US" sz="1000">
                <a:latin typeface="Helvetica" charset="0"/>
              </a:rPr>
              <a:pPr/>
              <a:t>9</a:t>
            </a:fld>
            <a:endParaRPr lang="en-US" altLang="en-US" sz="1000">
              <a:latin typeface="Helvetica" charset="0"/>
            </a:endParaRPr>
          </a:p>
        </p:txBody>
      </p:sp>
    </p:spTree>
    <p:extLst>
      <p:ext uri="{BB962C8B-B14F-4D97-AF65-F5344CB8AC3E}">
        <p14:creationId xmlns:p14="http://schemas.microsoft.com/office/powerpoint/2010/main" val="9975874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4019</Words>
  <Application>Microsoft Office PowerPoint</Application>
  <PresentationFormat>On-screen Show (4:3)</PresentationFormat>
  <Paragraphs>313</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Century Schoolbook</vt:lpstr>
      <vt:lpstr>Helvetica</vt:lpstr>
      <vt:lpstr>Impact</vt:lpstr>
      <vt:lpstr>Palatino</vt:lpstr>
      <vt:lpstr>Times New Roman</vt:lpstr>
      <vt:lpstr>Wingdings</vt:lpstr>
      <vt:lpstr>Wingdings 2</vt:lpstr>
      <vt:lpstr>Oriel</vt:lpstr>
      <vt:lpstr>SOFTWARE DEVELOPMENT MODELS week 2</vt:lpstr>
      <vt:lpstr>Definition of Software Process </vt:lpstr>
      <vt:lpstr> A Generic Process Model</vt:lpstr>
      <vt:lpstr>A Generic Process Model</vt:lpstr>
      <vt:lpstr>Process Flow</vt:lpstr>
      <vt:lpstr>Process Flow</vt:lpstr>
      <vt:lpstr>Identifying a Task Set</vt:lpstr>
      <vt:lpstr>Identifying a Task Set</vt:lpstr>
      <vt:lpstr>Example of a Task Set for Elicitation</vt:lpstr>
      <vt:lpstr>Example of a Task Set for Elicitation</vt:lpstr>
      <vt:lpstr>Process Patterns</vt:lpstr>
      <vt:lpstr>Process Pattern Types</vt:lpstr>
      <vt:lpstr>An Example of Process Pattern</vt:lpstr>
      <vt:lpstr>Process Assessment and Improvement</vt:lpstr>
      <vt:lpstr>Prescriptive Models</vt:lpstr>
      <vt:lpstr>The Waterfall Model</vt:lpstr>
      <vt:lpstr>The V-Model</vt:lpstr>
      <vt:lpstr>The Incremental Model</vt:lpstr>
      <vt:lpstr>The Incremental Model</vt:lpstr>
      <vt:lpstr>Evolutionary Models</vt:lpstr>
      <vt:lpstr>Evolutionary Models: Prototyping</vt:lpstr>
      <vt:lpstr>Evolutionary Models: Prototyping</vt:lpstr>
      <vt:lpstr>Evolutionary Models: The Spiral</vt:lpstr>
      <vt:lpstr>Evolutionary Models: The Spiral</vt:lpstr>
      <vt:lpstr>Three Concerns on Evolutionary Processes</vt:lpstr>
      <vt:lpstr>Concurrent Model</vt:lpstr>
      <vt:lpstr>Concurrent Model</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Still Other Process Models</vt:lpstr>
      <vt:lpstr>The Unified Process (UP)</vt:lpstr>
      <vt:lpstr>UP Phases</vt:lpstr>
      <vt:lpstr>Still Other Process Models</vt:lpstr>
      <vt:lpstr>Rapid software development</vt:lpstr>
      <vt:lpstr>Agile methods</vt:lpstr>
      <vt:lpstr>Agile manifesto </vt:lpstr>
      <vt:lpstr>The principles of agile methods </vt:lpstr>
      <vt:lpstr>Agile method applicability</vt:lpstr>
      <vt:lpstr>Problems with agile methods</vt:lpstr>
      <vt:lpstr>Agile methods and software maintenance</vt:lpstr>
      <vt:lpstr>Plan-driven and agile development</vt:lpstr>
      <vt:lpstr>Plan-driven and agile specification </vt:lpstr>
      <vt:lpstr>ANY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MohSin</dc:creator>
  <cp:lastModifiedBy>Mirza Shuja</cp:lastModifiedBy>
  <cp:revision>6</cp:revision>
  <dcterms:created xsi:type="dcterms:W3CDTF">2006-08-16T00:00:00Z</dcterms:created>
  <dcterms:modified xsi:type="dcterms:W3CDTF">2022-09-09T07:44:11Z</dcterms:modified>
</cp:coreProperties>
</file>