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0" r:id="rId3"/>
    <p:sldId id="269" r:id="rId4"/>
    <p:sldId id="271" r:id="rId5"/>
    <p:sldId id="256" r:id="rId6"/>
    <p:sldId id="257" r:id="rId7"/>
    <p:sldId id="264" r:id="rId8"/>
    <p:sldId id="260" r:id="rId9"/>
    <p:sldId id="273" r:id="rId10"/>
    <p:sldId id="277" r:id="rId11"/>
    <p:sldId id="263" r:id="rId12"/>
    <p:sldId id="261" r:id="rId13"/>
    <p:sldId id="265" r:id="rId14"/>
    <p:sldId id="267" r:id="rId15"/>
    <p:sldId id="266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8" autoAdjust="0"/>
    <p:restoredTop sz="94660"/>
  </p:normalViewPr>
  <p:slideViewPr>
    <p:cSldViewPr snapToGrid="0">
      <p:cViewPr>
        <p:scale>
          <a:sx n="81" d="100"/>
          <a:sy n="81" d="100"/>
        </p:scale>
        <p:origin x="-32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5B6A7-28AE-45C8-B583-4F1A38F26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4" y="1146220"/>
            <a:ext cx="4723381" cy="448184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#include&lt;</a:t>
            </a:r>
            <a:r>
              <a:rPr lang="en-US" sz="2800" dirty="0" err="1"/>
              <a:t>iostream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 smtClean="0"/>
              <a:t>using </a:t>
            </a:r>
            <a:r>
              <a:rPr lang="en-US" sz="2800" dirty="0"/>
              <a:t>namespace </a:t>
            </a:r>
            <a:r>
              <a:rPr lang="en-US" sz="2800" dirty="0" err="1"/>
              <a:t>std</a:t>
            </a:r>
            <a:r>
              <a:rPr lang="en-US" sz="2800" dirty="0" smtClean="0"/>
              <a:t>;</a:t>
            </a:r>
          </a:p>
          <a:p>
            <a:pPr algn="l"/>
            <a:r>
              <a:rPr lang="en-US" sz="2800" dirty="0" smtClean="0"/>
              <a:t>template&lt;class </a:t>
            </a:r>
            <a:r>
              <a:rPr lang="en-US" sz="2800" dirty="0"/>
              <a:t>T, class U&gt;  void display(T </a:t>
            </a:r>
            <a:r>
              <a:rPr lang="en-US" sz="2800" dirty="0" err="1"/>
              <a:t>a,U</a:t>
            </a:r>
            <a:r>
              <a:rPr lang="en-US" sz="2800" dirty="0"/>
              <a:t> b</a:t>
            </a:r>
            <a:r>
              <a:rPr lang="en-US" sz="2800" dirty="0" smtClean="0"/>
              <a:t>)</a:t>
            </a:r>
          </a:p>
          <a:p>
            <a:pPr algn="l"/>
            <a:r>
              <a:rPr lang="en-US" sz="2800" dirty="0" smtClean="0"/>
              <a:t>{</a:t>
            </a:r>
          </a:p>
          <a:p>
            <a:pPr algn="l"/>
            <a:r>
              <a:rPr lang="en-US" sz="2800" dirty="0" err="1" smtClean="0"/>
              <a:t>cout</a:t>
            </a:r>
            <a:r>
              <a:rPr lang="en-US" sz="2800" dirty="0"/>
              <a:t>&lt;&lt;a&lt;&lt;</a:t>
            </a:r>
            <a:r>
              <a:rPr lang="en-US" sz="2800" dirty="0" err="1"/>
              <a:t>endl</a:t>
            </a:r>
            <a:r>
              <a:rPr lang="en-US" sz="2800" dirty="0" smtClean="0"/>
              <a:t>;</a:t>
            </a:r>
          </a:p>
          <a:p>
            <a:pPr algn="l"/>
            <a:r>
              <a:rPr lang="en-US" sz="2800" dirty="0" err="1" smtClean="0"/>
              <a:t>cout</a:t>
            </a:r>
            <a:r>
              <a:rPr lang="en-US" sz="2800" dirty="0"/>
              <a:t>&lt;&lt;b</a:t>
            </a:r>
            <a:r>
              <a:rPr lang="en-US" sz="2800" dirty="0" smtClean="0"/>
              <a:t>;</a:t>
            </a:r>
          </a:p>
          <a:p>
            <a:pPr algn="l"/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366655" y="872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 txBox="1">
            <a:spLocks/>
          </p:cNvSpPr>
          <p:nvPr/>
        </p:nvSpPr>
        <p:spPr>
          <a:xfrm>
            <a:off x="6190938" y="872836"/>
            <a:ext cx="3982925" cy="448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800" dirty="0" err="1"/>
              <a:t>main</a:t>
            </a:r>
            <a:r>
              <a:rPr lang="pl-PL" sz="2800" dirty="0" smtClean="0"/>
              <a:t>()</a:t>
            </a:r>
          </a:p>
          <a:p>
            <a:pPr algn="l"/>
            <a:r>
              <a:rPr lang="pl-PL" sz="2800" dirty="0" smtClean="0"/>
              <a:t>{ </a:t>
            </a:r>
          </a:p>
          <a:p>
            <a:pPr algn="l"/>
            <a:r>
              <a:rPr lang="pl-PL" sz="2800" dirty="0" smtClean="0"/>
              <a:t>display</a:t>
            </a:r>
            <a:r>
              <a:rPr lang="pl-PL" sz="2800" dirty="0"/>
              <a:t>("hello", 123);}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4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5" y="1146220"/>
            <a:ext cx="9736427" cy="448184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/>
              <a:t>Class Template </a:t>
            </a:r>
            <a:r>
              <a:rPr lang="en-US" sz="2800" dirty="0"/>
              <a:t>can also be defined similarly to the Function Template. When a class uses the concept of Template, then the class is known as generic class.</a:t>
            </a:r>
          </a:p>
          <a:p>
            <a:pPr algn="l"/>
            <a:r>
              <a:rPr lang="en-US" sz="2800" dirty="0"/>
              <a:t> template&lt;class </a:t>
            </a:r>
            <a:r>
              <a:rPr lang="en-US" sz="2800" dirty="0" err="1"/>
              <a:t>Ttype</a:t>
            </a:r>
            <a:r>
              <a:rPr lang="en-US" sz="2800" dirty="0"/>
              <a:t>&gt;  </a:t>
            </a:r>
          </a:p>
          <a:p>
            <a:pPr algn="l"/>
            <a:r>
              <a:rPr lang="en-US" sz="2800" dirty="0"/>
              <a:t>    class </a:t>
            </a:r>
            <a:r>
              <a:rPr lang="en-US" sz="2800" dirty="0" err="1"/>
              <a:t>class_name</a:t>
            </a:r>
            <a:r>
              <a:rPr lang="en-US" sz="2800" dirty="0"/>
              <a:t>  </a:t>
            </a:r>
          </a:p>
          <a:p>
            <a:pPr algn="l"/>
            <a:r>
              <a:rPr lang="en-US" sz="2800" dirty="0"/>
              <a:t>    {  </a:t>
            </a:r>
          </a:p>
          <a:p>
            <a:pPr algn="l"/>
            <a:r>
              <a:rPr lang="en-US" sz="2800" dirty="0"/>
              <a:t>      .  </a:t>
            </a:r>
          </a:p>
          <a:p>
            <a:pPr algn="l"/>
            <a:r>
              <a:rPr lang="en-US" sz="2800" dirty="0"/>
              <a:t>      .  </a:t>
            </a:r>
          </a:p>
          <a:p>
            <a:pPr algn="l"/>
            <a:r>
              <a:rPr lang="en-US" sz="28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5984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5" y="1146220"/>
            <a:ext cx="9736427" cy="448184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err="1"/>
              <a:t>Ttype</a:t>
            </a:r>
            <a:r>
              <a:rPr lang="en-US" sz="2800" dirty="0"/>
              <a:t> is a placeholder name which will be determined when the class is instantiated. We can define more than one generic data type using a comma-separated list. The </a:t>
            </a:r>
            <a:r>
              <a:rPr lang="en-US" sz="2800" dirty="0" err="1"/>
              <a:t>Ttype</a:t>
            </a:r>
            <a:r>
              <a:rPr lang="en-US" sz="2800" dirty="0"/>
              <a:t> can be used inside the class body.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create an instance of a class, Syntax </a:t>
            </a:r>
            <a:r>
              <a:rPr lang="en-US" sz="2800" dirty="0" err="1"/>
              <a:t>class_name</a:t>
            </a:r>
            <a:r>
              <a:rPr lang="en-US" sz="2800" dirty="0"/>
              <a:t>&lt;type&gt; </a:t>
            </a:r>
            <a:r>
              <a:rPr lang="en-US" sz="2800" dirty="0" err="1"/>
              <a:t>ob</a:t>
            </a:r>
            <a:r>
              <a:rPr lang="en-US" sz="2800" dirty="0"/>
              <a:t>;  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err="1"/>
              <a:t>class_name</a:t>
            </a:r>
            <a:r>
              <a:rPr lang="en-US" sz="2800" dirty="0"/>
              <a:t>: It is the name of the class.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type It is the type of the data that the class is operating on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err="1"/>
              <a:t>ob</a:t>
            </a:r>
            <a:r>
              <a:rPr lang="en-US" sz="2800" dirty="0"/>
              <a:t>: It is the name of the object..</a:t>
            </a:r>
          </a:p>
        </p:txBody>
      </p:sp>
    </p:spTree>
    <p:extLst>
      <p:ext uri="{BB962C8B-B14F-4D97-AF65-F5344CB8AC3E}">
        <p14:creationId xmlns:p14="http://schemas.microsoft.com/office/powerpoint/2010/main" val="41919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6" y="1146220"/>
            <a:ext cx="4693398" cy="448184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800" dirty="0"/>
              <a:t>#include &lt;iostream&gt;</a:t>
            </a:r>
          </a:p>
          <a:p>
            <a:pPr algn="l"/>
            <a:r>
              <a:rPr lang="en-US" sz="2800" dirty="0"/>
              <a:t>using namespace std;</a:t>
            </a:r>
          </a:p>
          <a:p>
            <a:pPr algn="l"/>
            <a:r>
              <a:rPr lang="en-US" sz="2800" dirty="0"/>
              <a:t>template &lt;class T&gt;</a:t>
            </a:r>
          </a:p>
          <a:p>
            <a:pPr algn="l"/>
            <a:r>
              <a:rPr lang="en-US" sz="2800" dirty="0"/>
              <a:t>class </a:t>
            </a:r>
            <a:r>
              <a:rPr lang="en-US" sz="2800" dirty="0" err="1"/>
              <a:t>lpu</a:t>
            </a:r>
            <a:r>
              <a:rPr lang="en-US" sz="2800" dirty="0"/>
              <a:t> {</a:t>
            </a:r>
          </a:p>
          <a:p>
            <a:pPr algn="l"/>
            <a:r>
              <a:rPr lang="en-US" sz="2800" dirty="0"/>
              <a:t>    T a, b;</a:t>
            </a:r>
          </a:p>
          <a:p>
            <a:pPr algn="l"/>
            <a:r>
              <a:rPr lang="en-US" sz="2800" dirty="0"/>
              <a:t>  public:</a:t>
            </a:r>
          </a:p>
          <a:p>
            <a:pPr algn="l"/>
            <a:r>
              <a:rPr lang="en-US" sz="2800" dirty="0"/>
              <a:t>      </a:t>
            </a:r>
            <a:r>
              <a:rPr lang="en-US" sz="2800" dirty="0" err="1"/>
              <a:t>setval</a:t>
            </a:r>
            <a:r>
              <a:rPr lang="en-US" sz="2800" dirty="0"/>
              <a:t> (T </a:t>
            </a:r>
            <a:r>
              <a:rPr lang="en-US" sz="2800" dirty="0" err="1"/>
              <a:t>i,T</a:t>
            </a:r>
            <a:r>
              <a:rPr lang="en-US" sz="2800" dirty="0"/>
              <a:t> j)</a:t>
            </a:r>
          </a:p>
          <a:p>
            <a:pPr algn="l"/>
            <a:r>
              <a:rPr lang="en-US" sz="2800" dirty="0"/>
              <a:t>          {a=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           b=j;}</a:t>
            </a:r>
          </a:p>
          <a:p>
            <a:pPr algn="l"/>
            <a:r>
              <a:rPr lang="en-US" sz="2800" dirty="0"/>
              <a:t>       T sum() </a:t>
            </a:r>
          </a:p>
          <a:p>
            <a:pPr algn="l"/>
            <a:r>
              <a:rPr lang="en-US" sz="2800" dirty="0"/>
              <a:t>	   { T z;</a:t>
            </a:r>
          </a:p>
          <a:p>
            <a:pPr algn="l"/>
            <a:r>
              <a:rPr lang="en-US" sz="2800" dirty="0"/>
              <a:t>         z=</a:t>
            </a:r>
            <a:r>
              <a:rPr lang="en-US" sz="2800" dirty="0" err="1"/>
              <a:t>a+b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         </a:t>
            </a:r>
            <a:r>
              <a:rPr lang="en-US" sz="2800" dirty="0" err="1"/>
              <a:t>cout</a:t>
            </a:r>
            <a:r>
              <a:rPr lang="en-US" sz="2800" dirty="0"/>
              <a:t>&lt;&lt;z&lt;&lt;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	}</a:t>
            </a:r>
          </a:p>
          <a:p>
            <a:pPr algn="l"/>
            <a:r>
              <a:rPr lang="en-US" sz="2800" dirty="0"/>
              <a:t>};</a:t>
            </a:r>
          </a:p>
          <a:p>
            <a:pPr algn="l"/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 txBox="1">
            <a:spLocks/>
          </p:cNvSpPr>
          <p:nvPr/>
        </p:nvSpPr>
        <p:spPr>
          <a:xfrm>
            <a:off x="6550701" y="968837"/>
            <a:ext cx="4017363" cy="448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main </a:t>
            </a:r>
            <a:r>
              <a:rPr lang="en-US" sz="2800" dirty="0"/>
              <a:t>() </a:t>
            </a:r>
            <a:endParaRPr lang="en-US" sz="2800" dirty="0" smtClean="0"/>
          </a:p>
          <a:p>
            <a:pPr algn="l"/>
            <a:r>
              <a:rPr lang="en-US" sz="2800" dirty="0" smtClean="0"/>
              <a:t>{ </a:t>
            </a:r>
            <a:r>
              <a:rPr lang="en-US" sz="2800" dirty="0" err="1"/>
              <a:t>lpu</a:t>
            </a:r>
            <a:r>
              <a:rPr lang="en-US" sz="2800" dirty="0"/>
              <a:t> &lt;</a:t>
            </a:r>
            <a:r>
              <a:rPr lang="en-US" sz="2800" dirty="0" err="1"/>
              <a:t>int</a:t>
            </a:r>
            <a:r>
              <a:rPr lang="en-US" sz="2800" dirty="0"/>
              <a:t>&gt; </a:t>
            </a:r>
            <a:r>
              <a:rPr lang="en-US" sz="2800" dirty="0" err="1"/>
              <a:t>obj</a:t>
            </a:r>
            <a:r>
              <a:rPr lang="en-US" sz="2800" dirty="0"/>
              <a:t>; </a:t>
            </a:r>
          </a:p>
          <a:p>
            <a:pPr algn="l"/>
            <a:r>
              <a:rPr lang="en-US" sz="2800" dirty="0"/>
              <a:t>  </a:t>
            </a:r>
            <a:r>
              <a:rPr lang="en-US" sz="2800" dirty="0" err="1"/>
              <a:t>lpu</a:t>
            </a:r>
            <a:r>
              <a:rPr lang="en-US" sz="2800" dirty="0"/>
              <a:t> &lt;float&gt; obj1; </a:t>
            </a:r>
          </a:p>
          <a:p>
            <a:pPr algn="l"/>
            <a:r>
              <a:rPr lang="en-US" sz="2800" dirty="0" err="1"/>
              <a:t>obj.setval</a:t>
            </a:r>
            <a:r>
              <a:rPr lang="en-US" sz="2800" dirty="0"/>
              <a:t>(10, 5);</a:t>
            </a:r>
          </a:p>
          <a:p>
            <a:pPr algn="l"/>
            <a:r>
              <a:rPr lang="en-US" sz="2800" dirty="0"/>
              <a:t>obj1.setval(1.1, 2.3);</a:t>
            </a:r>
          </a:p>
          <a:p>
            <a:pPr algn="l"/>
            <a:r>
              <a:rPr lang="en-US" sz="2800" dirty="0"/>
              <a:t>  </a:t>
            </a:r>
            <a:r>
              <a:rPr lang="en-US" sz="2800" dirty="0" err="1"/>
              <a:t>obj.sum</a:t>
            </a:r>
            <a:r>
              <a:rPr lang="en-US" sz="2800" dirty="0"/>
              <a:t>();</a:t>
            </a:r>
          </a:p>
          <a:p>
            <a:pPr algn="l"/>
            <a:r>
              <a:rPr lang="en-US" sz="2800" dirty="0"/>
              <a:t>  obj1.sum();</a:t>
            </a:r>
          </a:p>
          <a:p>
            <a:pPr algn="l"/>
            <a:r>
              <a:rPr lang="en-US" sz="2800" dirty="0"/>
              <a:t>}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299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5" y="1146220"/>
            <a:ext cx="9736427" cy="4481847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Notice that the variable </a:t>
            </a:r>
            <a:r>
              <a:rPr lang="en-US" sz="3200" dirty="0" err="1"/>
              <a:t>i</a:t>
            </a:r>
            <a:r>
              <a:rPr lang="en-US" sz="3200" dirty="0"/>
              <a:t> and j,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function sum() are of type T,. That means that they can be of any type.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created object with int type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create object with double type</a:t>
            </a:r>
          </a:p>
        </p:txBody>
      </p:sp>
    </p:spTree>
    <p:extLst>
      <p:ext uri="{BB962C8B-B14F-4D97-AF65-F5344CB8AC3E}">
        <p14:creationId xmlns:p14="http://schemas.microsoft.com/office/powerpoint/2010/main" val="425204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5" y="1146220"/>
            <a:ext cx="9736427" cy="448184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CLASS TEMPLATE WITH MULTIPLE PARAMETERS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We can use more than one generic data type in a class template, and each generic data type is separated by the comma</a:t>
            </a:r>
          </a:p>
          <a:p>
            <a:pPr algn="l"/>
            <a:r>
              <a:rPr lang="en-US" sz="2800" dirty="0"/>
              <a:t> template&lt;class T1, class T2, ......&gt;   </a:t>
            </a:r>
          </a:p>
          <a:p>
            <a:pPr algn="l"/>
            <a:r>
              <a:rPr lang="en-US" sz="2800" dirty="0"/>
              <a:t>    class </a:t>
            </a:r>
            <a:r>
              <a:rPr lang="en-US" sz="2800" dirty="0" err="1"/>
              <a:t>class_name</a:t>
            </a:r>
            <a:r>
              <a:rPr lang="en-US" sz="2800" dirty="0"/>
              <a:t>  </a:t>
            </a:r>
          </a:p>
          <a:p>
            <a:pPr algn="l"/>
            <a:r>
              <a:rPr lang="en-US" sz="2800" dirty="0"/>
              <a:t>    {  </a:t>
            </a:r>
          </a:p>
          <a:p>
            <a:pPr algn="l"/>
            <a:r>
              <a:rPr lang="en-US" sz="2800" dirty="0"/>
              <a:t>       // Body of the class.  </a:t>
            </a:r>
          </a:p>
          <a:p>
            <a:pPr algn="l"/>
            <a:r>
              <a:rPr lang="en-US" sz="28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72344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5" y="1146220"/>
            <a:ext cx="9736427" cy="4481847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4800" dirty="0"/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636150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5" y="1146220"/>
            <a:ext cx="9736427" cy="448184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616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493" y="1159099"/>
            <a:ext cx="9736427" cy="44432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Generics is the idea to allow type (Integer, String, … </a:t>
            </a:r>
            <a:r>
              <a:rPr lang="en-US" sz="2800" dirty="0" err="1"/>
              <a:t>etc</a:t>
            </a:r>
            <a:r>
              <a:rPr lang="en-US" sz="2800" dirty="0"/>
              <a:t> and user-defined types) to be a parameter to methods, classes and interfaces.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smtClean="0"/>
              <a:t>Generic </a:t>
            </a:r>
            <a:r>
              <a:rPr lang="en-US" sz="2800" dirty="0"/>
              <a:t>Programming enables the programmer to write a general algorithm which will work with all data types</a:t>
            </a:r>
            <a:r>
              <a:rPr lang="en-US" sz="2800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It eliminates the need to create different algorithms if the data type is an integer, string or a character.</a:t>
            </a:r>
          </a:p>
        </p:txBody>
      </p:sp>
    </p:spTree>
    <p:extLst>
      <p:ext uri="{BB962C8B-B14F-4D97-AF65-F5344CB8AC3E}">
        <p14:creationId xmlns:p14="http://schemas.microsoft.com/office/powerpoint/2010/main" val="23785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493" y="1159099"/>
            <a:ext cx="9736427" cy="444321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The advantages of Generic Programming are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    Code Reusability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    Avoid Function Overloading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    Once written it can be used for multiple times and cases.</a:t>
            </a:r>
          </a:p>
        </p:txBody>
      </p:sp>
    </p:spTree>
    <p:extLst>
      <p:ext uri="{BB962C8B-B14F-4D97-AF65-F5344CB8AC3E}">
        <p14:creationId xmlns:p14="http://schemas.microsoft.com/office/powerpoint/2010/main" val="280788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493" y="1159099"/>
            <a:ext cx="9736427" cy="44432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Generics can be implemented in C++ using Templates.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/>
              <a:t>simple idea is to pass data type as a parameter so that we don’t need to write the same code for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303429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5B6A7-28AE-45C8-B583-4F1A38F26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tEMPLATE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5" y="1146220"/>
            <a:ext cx="9736427" cy="448184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Templates </a:t>
            </a:r>
            <a:r>
              <a:rPr lang="en-US" sz="3200" dirty="0" smtClean="0"/>
              <a:t>allows </a:t>
            </a:r>
            <a:r>
              <a:rPr lang="en-US" sz="3200" dirty="0"/>
              <a:t>us to write generic programs. </a:t>
            </a:r>
            <a:endParaRPr lang="en-US" sz="32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b="1" dirty="0"/>
              <a:t>Templates can be represented in two ways: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/>
              <a:t> Function Templates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/>
              <a:t>  Class Templates</a:t>
            </a:r>
          </a:p>
        </p:txBody>
      </p:sp>
    </p:spTree>
    <p:extLst>
      <p:ext uri="{BB962C8B-B14F-4D97-AF65-F5344CB8AC3E}">
        <p14:creationId xmlns:p14="http://schemas.microsoft.com/office/powerpoint/2010/main" val="261625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5" y="1146220"/>
            <a:ext cx="9736427" cy="448184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 smtClean="0"/>
              <a:t>Generic </a:t>
            </a:r>
            <a:r>
              <a:rPr lang="en-US" sz="3200" dirty="0"/>
              <a:t>functions define a set of operations that can be applied to the various types of data.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The type of the data that the function will operate on depends on the type of the data passed as a parameter.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A Generic function is created by using the keyword template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169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5" y="1146220"/>
            <a:ext cx="9736427" cy="4481847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Where </a:t>
            </a:r>
            <a:r>
              <a:rPr lang="en-US" sz="2800" dirty="0" err="1"/>
              <a:t>Ttype</a:t>
            </a:r>
            <a:r>
              <a:rPr lang="en-US" sz="2800" dirty="0"/>
              <a:t>: It is a placeholder name for a data type used by the function</a:t>
            </a:r>
            <a:r>
              <a:rPr lang="en-US" sz="2800" dirty="0" smtClean="0"/>
              <a:t>. </a:t>
            </a:r>
            <a:r>
              <a:rPr lang="en-US" sz="2800" dirty="0"/>
              <a:t>It is only a placeholder that the compiler will automatically replace this placeholder with the actual data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E534CA-DFAF-4988-AA35-C2E0FE51A5B7}"/>
              </a:ext>
            </a:extLst>
          </p:cNvPr>
          <p:cNvSpPr txBox="1"/>
          <p:nvPr/>
        </p:nvSpPr>
        <p:spPr>
          <a:xfrm>
            <a:off x="1098999" y="1043188"/>
            <a:ext cx="698464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template &lt; class </a:t>
            </a:r>
            <a:r>
              <a:rPr lang="en-US" sz="2800" dirty="0" err="1"/>
              <a:t>Ttype</a:t>
            </a:r>
            <a:r>
              <a:rPr lang="en-US" sz="2800" dirty="0"/>
              <a:t>&gt; </a:t>
            </a:r>
            <a:r>
              <a:rPr lang="en-US" sz="2800" dirty="0" err="1"/>
              <a:t>ret_type</a:t>
            </a:r>
            <a:r>
              <a:rPr lang="en-US" sz="2800" dirty="0"/>
              <a:t> </a:t>
            </a:r>
            <a:r>
              <a:rPr lang="en-US" sz="2800" dirty="0" err="1"/>
              <a:t>func_name</a:t>
            </a:r>
            <a:r>
              <a:rPr lang="en-US" sz="2800" dirty="0"/>
              <a:t>(</a:t>
            </a:r>
            <a:r>
              <a:rPr lang="en-US" sz="2800" dirty="0" err="1"/>
              <a:t>parameter_list</a:t>
            </a:r>
            <a:r>
              <a:rPr lang="en-US" sz="2800" dirty="0"/>
              <a:t>)  </a:t>
            </a:r>
          </a:p>
          <a:p>
            <a:r>
              <a:rPr lang="en-US" sz="2800" dirty="0"/>
              <a:t>    {  </a:t>
            </a:r>
          </a:p>
          <a:p>
            <a:r>
              <a:rPr lang="en-US" sz="2800" dirty="0"/>
              <a:t>        // body of function.  </a:t>
            </a:r>
          </a:p>
          <a:p>
            <a:r>
              <a:rPr lang="en-US" sz="2800" dirty="0"/>
              <a:t>    }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4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35" y="1146220"/>
            <a:ext cx="4183734" cy="448184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#include 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pPr algn="l"/>
            <a:r>
              <a:rPr lang="en-US" sz="2800" dirty="0"/>
              <a:t>  using namespace </a:t>
            </a:r>
            <a:r>
              <a:rPr lang="en-US" sz="2800" dirty="0" err="1"/>
              <a:t>std</a:t>
            </a:r>
            <a:r>
              <a:rPr lang="en-US" sz="2800" dirty="0"/>
              <a:t>;  </a:t>
            </a:r>
          </a:p>
          <a:p>
            <a:pPr algn="l"/>
            <a:r>
              <a:rPr lang="en-US" sz="2800" dirty="0"/>
              <a:t>template&lt;class T&gt; </a:t>
            </a:r>
            <a:endParaRPr lang="en-US" sz="2800" dirty="0" smtClean="0"/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T</a:t>
            </a:r>
            <a:r>
              <a:rPr lang="en-US" sz="2800" dirty="0"/>
              <a:t> add(T </a:t>
            </a:r>
            <a:r>
              <a:rPr lang="en-US" sz="2800" dirty="0" err="1" smtClean="0"/>
              <a:t>a,T</a:t>
            </a:r>
            <a:r>
              <a:rPr lang="en-US" sz="2800" dirty="0"/>
              <a:t> </a:t>
            </a:r>
            <a:r>
              <a:rPr lang="en-US" sz="2800" dirty="0" smtClean="0"/>
              <a:t>b</a:t>
            </a:r>
            <a:r>
              <a:rPr lang="en-US" sz="2800" dirty="0"/>
              <a:t>) </a:t>
            </a:r>
            <a:endParaRPr lang="en-US" sz="2800" dirty="0" smtClean="0"/>
          </a:p>
          <a:p>
            <a:pPr algn="l"/>
            <a:r>
              <a:rPr lang="en-US" sz="2800" dirty="0"/>
              <a:t> {  </a:t>
            </a:r>
          </a:p>
          <a:p>
            <a:pPr algn="l"/>
            <a:r>
              <a:rPr lang="en-US" sz="2800" dirty="0"/>
              <a:t>    T result = </a:t>
            </a:r>
            <a:r>
              <a:rPr lang="en-US" sz="2800" dirty="0" err="1"/>
              <a:t>a+b</a:t>
            </a:r>
            <a:r>
              <a:rPr lang="en-US" sz="2800" dirty="0"/>
              <a:t>;    </a:t>
            </a:r>
          </a:p>
          <a:p>
            <a:pPr algn="l"/>
            <a:r>
              <a:rPr lang="en-US" sz="2800" dirty="0"/>
              <a:t>  </a:t>
            </a:r>
            <a:r>
              <a:rPr lang="en-US" sz="2800" dirty="0" err="1"/>
              <a:t>cout</a:t>
            </a:r>
            <a:r>
              <a:rPr lang="en-US" sz="2800" dirty="0"/>
              <a:t>&lt;&lt;result;    </a:t>
            </a:r>
          </a:p>
          <a:p>
            <a:pPr algn="l"/>
            <a:r>
              <a:rPr lang="en-US" sz="2800" dirty="0"/>
              <a:t>    } 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66655" y="872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63ABA165-1393-4883-A5E3-4A08692FEEB7}"/>
              </a:ext>
            </a:extLst>
          </p:cNvPr>
          <p:cNvSpPr txBox="1">
            <a:spLocks/>
          </p:cNvSpPr>
          <p:nvPr/>
        </p:nvSpPr>
        <p:spPr>
          <a:xfrm>
            <a:off x="6274942" y="924774"/>
            <a:ext cx="3404245" cy="448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800" dirty="0" smtClean="0"/>
              <a:t> </a:t>
            </a:r>
            <a:r>
              <a:rPr lang="pl-PL" sz="2800" dirty="0" err="1" smtClean="0"/>
              <a:t>main</a:t>
            </a:r>
            <a:r>
              <a:rPr lang="pl-PL" sz="2800" dirty="0" smtClean="0"/>
              <a:t>()</a:t>
            </a:r>
          </a:p>
          <a:p>
            <a:pPr algn="l"/>
            <a:r>
              <a:rPr lang="pl-PL" sz="2800" dirty="0" smtClean="0"/>
              <a:t>  {    </a:t>
            </a:r>
            <a:r>
              <a:rPr lang="pl-PL" sz="2800" dirty="0" err="1" smtClean="0"/>
              <a:t>int</a:t>
            </a:r>
            <a:r>
              <a:rPr lang="pl-PL" sz="2800" dirty="0" smtClean="0"/>
              <a:t> i =2;   </a:t>
            </a:r>
          </a:p>
          <a:p>
            <a:pPr algn="l"/>
            <a:r>
              <a:rPr lang="pl-PL" sz="2800" dirty="0" smtClean="0"/>
              <a:t>     </a:t>
            </a:r>
            <a:r>
              <a:rPr lang="pl-PL" sz="2800" dirty="0" err="1" smtClean="0"/>
              <a:t>int</a:t>
            </a:r>
            <a:r>
              <a:rPr lang="pl-PL" sz="2800" dirty="0" smtClean="0"/>
              <a:t> j =3;   </a:t>
            </a:r>
          </a:p>
          <a:p>
            <a:pPr algn="l"/>
            <a:r>
              <a:rPr lang="pl-PL" sz="2800" dirty="0" smtClean="0"/>
              <a:t>    </a:t>
            </a:r>
            <a:r>
              <a:rPr lang="pl-PL" sz="2800" dirty="0" err="1" smtClean="0"/>
              <a:t>float</a:t>
            </a:r>
            <a:r>
              <a:rPr lang="pl-PL" sz="2800" dirty="0" smtClean="0"/>
              <a:t> m = 2.3;</a:t>
            </a:r>
          </a:p>
          <a:p>
            <a:pPr algn="l"/>
            <a:r>
              <a:rPr lang="pl-PL" sz="2800" dirty="0" smtClean="0"/>
              <a:t>    </a:t>
            </a:r>
            <a:r>
              <a:rPr lang="pl-PL" sz="2800" dirty="0" err="1" smtClean="0"/>
              <a:t>float</a:t>
            </a:r>
            <a:r>
              <a:rPr lang="pl-PL" sz="2800" dirty="0" smtClean="0"/>
              <a:t> n = 1.2;   </a:t>
            </a:r>
          </a:p>
          <a:p>
            <a:pPr algn="l"/>
            <a:r>
              <a:rPr lang="pl-PL" sz="2800" dirty="0" smtClean="0"/>
              <a:t> </a:t>
            </a:r>
            <a:r>
              <a:rPr lang="pl-PL" sz="2800" dirty="0" err="1" smtClean="0"/>
              <a:t>add</a:t>
            </a:r>
            <a:r>
              <a:rPr lang="pl-PL" sz="2800" dirty="0" smtClean="0"/>
              <a:t>(</a:t>
            </a:r>
            <a:r>
              <a:rPr lang="pl-PL" sz="2800" dirty="0" err="1" smtClean="0"/>
              <a:t>i,j</a:t>
            </a:r>
            <a:r>
              <a:rPr lang="pl-PL" sz="2800" dirty="0" smtClean="0"/>
              <a:t>);    </a:t>
            </a:r>
          </a:p>
          <a:p>
            <a:pPr algn="l"/>
            <a:endParaRPr lang="pl-PL" sz="2800" dirty="0" smtClean="0"/>
          </a:p>
          <a:p>
            <a:pPr algn="l"/>
            <a:r>
              <a:rPr lang="pl-PL" sz="2800" dirty="0" err="1" smtClean="0"/>
              <a:t>add</a:t>
            </a:r>
            <a:r>
              <a:rPr lang="pl-PL" sz="2800" dirty="0" smtClean="0"/>
              <a:t>(</a:t>
            </a:r>
            <a:r>
              <a:rPr lang="pl-PL" sz="2800" dirty="0" err="1" smtClean="0"/>
              <a:t>m,n</a:t>
            </a:r>
            <a:r>
              <a:rPr lang="pl-PL" sz="2800" dirty="0" smtClean="0"/>
              <a:t>);   </a:t>
            </a:r>
          </a:p>
          <a:p>
            <a:pPr algn="l"/>
            <a:r>
              <a:rPr lang="pl-PL" sz="2800" dirty="0" smtClean="0"/>
              <a:t> }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9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{C96CD6F5-1992-43F5-BB55-1A6FF7AEB99B}tf10001105</Template>
  <TotalTime>561</TotalTime>
  <Words>557</Words>
  <Application>Microsoft Office PowerPoint</Application>
  <PresentationFormat>Custom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Crop</vt:lpstr>
      <vt:lpstr>Generic programming</vt:lpstr>
      <vt:lpstr>PowerPoint Presentation</vt:lpstr>
      <vt:lpstr>PowerPoint Presentation</vt:lpstr>
      <vt:lpstr>PowerPoint Presentation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Yasir Mir</dc:creator>
  <cp:lastModifiedBy>Windows User</cp:lastModifiedBy>
  <cp:revision>17</cp:revision>
  <dcterms:created xsi:type="dcterms:W3CDTF">2021-11-29T05:27:05Z</dcterms:created>
  <dcterms:modified xsi:type="dcterms:W3CDTF">2022-11-09T04:27:01Z</dcterms:modified>
</cp:coreProperties>
</file>