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68" r:id="rId9"/>
    <p:sldId id="259" r:id="rId10"/>
    <p:sldId id="263" r:id="rId11"/>
    <p:sldId id="261" r:id="rId12"/>
    <p:sldId id="264" r:id="rId13"/>
    <p:sldId id="262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7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ACDBD-CF5B-48F5-9447-B5357091339A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917A6-4463-4B54-B856-C1652AA5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711-3694-45A7-A9B2-AD28BB06C2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9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711-3694-45A7-A9B2-AD28BB06C2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8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711-3694-45A7-A9B2-AD28BB06C2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711-3694-45A7-A9B2-AD28BB06C2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711-3694-45A7-A9B2-AD28BB06C2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1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711-3694-45A7-A9B2-AD28BB06C2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3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711-3694-45A7-A9B2-AD28BB06C2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711-3694-45A7-A9B2-AD28BB06C2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4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711-3694-45A7-A9B2-AD28BB06C2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0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711-3694-45A7-A9B2-AD28BB06C2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5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711-3694-45A7-A9B2-AD28BB06C2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1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E711-3694-45A7-A9B2-AD28BB06C2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1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130" y="1996421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 err="1" smtClean="0"/>
              <a:t>Apriori</a:t>
            </a:r>
            <a:r>
              <a:rPr lang="en-US" sz="6600" b="1" dirty="0" smtClean="0"/>
              <a:t> Algorithm: Finding Frequent </a:t>
            </a:r>
            <a:r>
              <a:rPr lang="en-US" sz="6600" b="1" dirty="0" err="1" smtClean="0"/>
              <a:t>Itemsets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5860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err="1"/>
              <a:t>Apriori</a:t>
            </a:r>
            <a:r>
              <a:rPr lang="en-US" b="1" dirty="0"/>
              <a:t> Property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57575"/>
            <a:ext cx="10515600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property belongs to a special category of properties called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anti-monotonicity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 that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set cannot pass a test, all of its supersets will fail the same test as well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anti-monotonicity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5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err="1" smtClean="0"/>
              <a:t>Apriori</a:t>
            </a:r>
            <a:r>
              <a:rPr lang="en-US" b="1" dirty="0" smtClean="0"/>
              <a:t> Algorithm: Pseudo Code</a:t>
            </a:r>
            <a:endParaRPr 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14718" y="1110410"/>
            <a:ext cx="103632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2"/>
                </a:solidFill>
              </a:rPr>
              <a:t>Join Step</a:t>
            </a:r>
            <a:r>
              <a:rPr lang="en-US" sz="2400" dirty="0" smtClean="0"/>
              <a:t>: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is generated by joining L</a:t>
            </a:r>
            <a:r>
              <a:rPr lang="en-US" sz="2400" baseline="-25000" dirty="0" smtClean="0"/>
              <a:t>k-1</a:t>
            </a:r>
            <a:r>
              <a:rPr lang="en-US" sz="2400" dirty="0" smtClean="0"/>
              <a:t>with itself.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Prune Step</a:t>
            </a:r>
            <a:r>
              <a:rPr lang="en-US" sz="2400" dirty="0" smtClean="0"/>
              <a:t>:  Any (k-1)-itemset that is not frequent cannot be a subset of a frequent k-itemset.</a:t>
            </a:r>
          </a:p>
          <a:p>
            <a:pPr marL="0" indent="0">
              <a:buNone/>
            </a:pPr>
            <a:endParaRPr lang="en-US" sz="2400" dirty="0" smtClean="0"/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i="1" dirty="0" err="1" smtClean="0"/>
              <a:t>C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: Candidate itemset of size k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i="1" dirty="0" err="1" smtClean="0"/>
              <a:t>L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 : frequent itemset of size k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dirty="0" smtClean="0"/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i="1" dirty="0" smtClean="0"/>
              <a:t>L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= {frequent items};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b="1" dirty="0" smtClean="0">
                <a:solidFill>
                  <a:srgbClr val="F83F24"/>
                </a:solidFill>
              </a:rPr>
              <a:t>for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 = 1; </a:t>
            </a:r>
            <a:r>
              <a:rPr lang="en-US" sz="2400" i="1" dirty="0" err="1" smtClean="0"/>
              <a:t>L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 !=</a:t>
            </a:r>
            <a:r>
              <a:rPr lang="en-US" sz="2400" dirty="0" smtClean="0">
                <a:sym typeface="Symbol" panose="05050102010706020507" pitchFamily="18" charset="2"/>
              </a:rPr>
              <a:t></a:t>
            </a:r>
            <a:r>
              <a:rPr lang="en-US" sz="2400" dirty="0" smtClean="0"/>
              <a:t>; </a:t>
            </a:r>
            <a:r>
              <a:rPr lang="en-US" sz="2400" i="1" dirty="0" smtClean="0"/>
              <a:t>k</a:t>
            </a:r>
            <a:r>
              <a:rPr lang="en-US" sz="2400" dirty="0" smtClean="0"/>
              <a:t>++) </a:t>
            </a:r>
            <a:r>
              <a:rPr lang="en-US" sz="2400" b="1" dirty="0" smtClean="0">
                <a:solidFill>
                  <a:srgbClr val="F83F24"/>
                </a:solidFill>
              </a:rPr>
              <a:t>do begin</a:t>
            </a:r>
            <a:endParaRPr lang="en-US" sz="2400" dirty="0" smtClean="0"/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dirty="0" smtClean="0"/>
              <a:t>     </a:t>
            </a:r>
            <a:r>
              <a:rPr lang="en-US" sz="2400" i="1" dirty="0" smtClean="0"/>
              <a:t>C</a:t>
            </a:r>
            <a:r>
              <a:rPr lang="en-US" sz="2400" i="1" baseline="-25000" dirty="0" smtClean="0"/>
              <a:t>k+1</a:t>
            </a:r>
            <a:r>
              <a:rPr lang="en-US" sz="2400" dirty="0" smtClean="0"/>
              <a:t> = candidates generated from </a:t>
            </a:r>
            <a:r>
              <a:rPr lang="en-US" sz="2400" i="1" dirty="0" err="1" smtClean="0"/>
              <a:t>L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F83F24"/>
                </a:solidFill>
              </a:rPr>
              <a:t>for each</a:t>
            </a:r>
            <a:r>
              <a:rPr lang="en-US" sz="2400" dirty="0" smtClean="0"/>
              <a:t> transaction </a:t>
            </a:r>
            <a:r>
              <a:rPr lang="en-US" sz="2400" i="1" dirty="0" smtClean="0"/>
              <a:t>t</a:t>
            </a:r>
            <a:r>
              <a:rPr lang="en-US" sz="2400" dirty="0" smtClean="0"/>
              <a:t> in database do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sz="2400" dirty="0" smtClean="0"/>
              <a:t>       increment the count of all candidates in </a:t>
            </a:r>
            <a:r>
              <a:rPr lang="en-US" sz="2400" i="1" dirty="0" smtClean="0"/>
              <a:t>C</a:t>
            </a:r>
            <a:r>
              <a:rPr lang="en-US" sz="2400" i="1" baseline="-25000" dirty="0" smtClean="0"/>
              <a:t>k+1</a:t>
            </a:r>
            <a:r>
              <a:rPr lang="en-US" sz="2400" dirty="0" smtClean="0"/>
              <a:t> that are contained in </a:t>
            </a:r>
            <a:r>
              <a:rPr lang="en-US" sz="2400" i="1" dirty="0" smtClean="0"/>
              <a:t>t.</a:t>
            </a:r>
            <a:endParaRPr lang="en-US" sz="2400" dirty="0" smtClean="0"/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dirty="0" smtClean="0"/>
              <a:t>             </a:t>
            </a:r>
            <a:r>
              <a:rPr lang="en-US" sz="2400" i="1" dirty="0" smtClean="0"/>
              <a:t>L</a:t>
            </a:r>
            <a:r>
              <a:rPr lang="en-US" sz="2400" i="1" baseline="-25000" dirty="0" smtClean="0"/>
              <a:t>k+1</a:t>
            </a:r>
            <a:r>
              <a:rPr lang="en-US" sz="2400" dirty="0" smtClean="0"/>
              <a:t>  = candidates in </a:t>
            </a:r>
            <a:r>
              <a:rPr lang="en-US" sz="2400" i="1" dirty="0" smtClean="0"/>
              <a:t>C</a:t>
            </a:r>
            <a:r>
              <a:rPr lang="en-US" sz="2400" i="1" baseline="-25000" dirty="0" smtClean="0"/>
              <a:t>k+1</a:t>
            </a:r>
            <a:r>
              <a:rPr lang="en-US" sz="2400" dirty="0" smtClean="0"/>
              <a:t> with </a:t>
            </a:r>
            <a:r>
              <a:rPr lang="en-US" sz="2400" dirty="0" err="1" smtClean="0"/>
              <a:t>min_support</a:t>
            </a:r>
            <a:endParaRPr lang="en-US" sz="2400" dirty="0" smtClean="0"/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dirty="0" smtClean="0"/>
              <a:t>   </a:t>
            </a:r>
            <a:r>
              <a:rPr lang="en-US" sz="2400" b="1" dirty="0" smtClean="0">
                <a:solidFill>
                  <a:srgbClr val="F83F24"/>
                </a:solidFill>
              </a:rPr>
              <a:t> end</a:t>
            </a:r>
            <a:endParaRPr lang="en-US" sz="2400" dirty="0" smtClean="0"/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b="1" dirty="0" smtClean="0">
                <a:solidFill>
                  <a:srgbClr val="F83F24"/>
                </a:solidFill>
              </a:rPr>
              <a:t>return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</a:t>
            </a:r>
            <a:r>
              <a:rPr lang="en-US" sz="2400" i="1" baseline="-25000" dirty="0" smtClean="0"/>
              <a:t>k</a:t>
            </a:r>
            <a:r>
              <a:rPr lang="en-US" sz="2400" dirty="0" smtClean="0"/>
              <a:t> </a:t>
            </a:r>
            <a:r>
              <a:rPr lang="en-US" sz="2400" i="1" dirty="0" err="1" smtClean="0"/>
              <a:t>L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31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67889"/>
            <a:ext cx="9829800" cy="4267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Gabriola" pitchFamily="82" charset="0"/>
              </a:rPr>
              <a:t>Let L3 be {{1 2 3}, {1 2 4}, {1 3 4}, {1 3 5}, {2 3 4}}</a:t>
            </a:r>
          </a:p>
          <a:p>
            <a:pPr>
              <a:lnSpc>
                <a:spcPct val="90000"/>
              </a:lnSpc>
            </a:pPr>
            <a:r>
              <a:rPr lang="en-US" sz="3200" b="1" dirty="0">
                <a:latin typeface="Gabriola" pitchFamily="82" charset="0"/>
              </a:rPr>
              <a:t>In the join step:</a:t>
            </a:r>
          </a:p>
          <a:p>
            <a:pPr lvl="1">
              <a:lnSpc>
                <a:spcPct val="90000"/>
              </a:lnSpc>
            </a:pPr>
            <a:r>
              <a:rPr lang="en-US" sz="2800" kern="1200" dirty="0">
                <a:latin typeface="Gabriola" pitchFamily="82" charset="0"/>
                <a:ea typeface="+mn-ea"/>
                <a:cs typeface="+mn-cs"/>
              </a:rPr>
              <a:t>{1 2 3} joins with {1 2 4} to produce {1 2 3 4}</a:t>
            </a:r>
          </a:p>
          <a:p>
            <a:pPr lvl="1">
              <a:lnSpc>
                <a:spcPct val="90000"/>
              </a:lnSpc>
            </a:pPr>
            <a:r>
              <a:rPr lang="en-US" sz="2800" kern="1200" dirty="0">
                <a:latin typeface="Gabriola" pitchFamily="82" charset="0"/>
                <a:ea typeface="+mn-ea"/>
                <a:cs typeface="+mn-cs"/>
              </a:rPr>
              <a:t>{1 3 4} joins with {1 3 5} to produce {1 3 4 5}</a:t>
            </a:r>
          </a:p>
          <a:p>
            <a:pPr lvl="1">
              <a:lnSpc>
                <a:spcPct val="90000"/>
              </a:lnSpc>
            </a:pPr>
            <a:r>
              <a:rPr lang="en-US" sz="2800" kern="1200" dirty="0">
                <a:latin typeface="Gabriola" pitchFamily="82" charset="0"/>
                <a:ea typeface="+mn-ea"/>
                <a:cs typeface="+mn-cs"/>
              </a:rPr>
              <a:t>After the join step, </a:t>
            </a:r>
            <a:r>
              <a:rPr lang="en-US" i="1" dirty="0"/>
              <a:t>C</a:t>
            </a:r>
            <a:r>
              <a:rPr lang="en-US" baseline="-25000" dirty="0"/>
              <a:t>4</a:t>
            </a:r>
            <a:r>
              <a:rPr lang="en-US" sz="2800" dirty="0"/>
              <a:t> </a:t>
            </a:r>
            <a:r>
              <a:rPr lang="en-US" sz="2800" kern="1200" dirty="0">
                <a:latin typeface="Gabriola" pitchFamily="82" charset="0"/>
              </a:rPr>
              <a:t>will be {{1 2 3 4}, {1 3 4 5}}</a:t>
            </a:r>
          </a:p>
          <a:p>
            <a:pPr>
              <a:lnSpc>
                <a:spcPct val="90000"/>
              </a:lnSpc>
            </a:pPr>
            <a:r>
              <a:rPr lang="en-US" sz="3200" b="1" dirty="0">
                <a:latin typeface="Gabriola" pitchFamily="82" charset="0"/>
              </a:rPr>
              <a:t>In the prune step:</a:t>
            </a:r>
          </a:p>
          <a:p>
            <a:pPr lvl="1">
              <a:lnSpc>
                <a:spcPct val="90000"/>
              </a:lnSpc>
            </a:pPr>
            <a:r>
              <a:rPr lang="en-US" sz="2800" kern="1200" dirty="0">
                <a:latin typeface="Gabriola" pitchFamily="82" charset="0"/>
              </a:rPr>
              <a:t>{1 2 3 4} is tested for existence of 3-item subsets within</a:t>
            </a:r>
            <a:r>
              <a:rPr lang="en-US" sz="2800" dirty="0"/>
              <a:t> </a:t>
            </a:r>
            <a:r>
              <a:rPr lang="en-US" i="1" dirty="0"/>
              <a:t>L</a:t>
            </a:r>
            <a:r>
              <a:rPr lang="en-US" baseline="-25000" dirty="0"/>
              <a:t>3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sz="2800" kern="1200" dirty="0">
                <a:latin typeface="Gabriola" pitchFamily="82" charset="0"/>
              </a:rPr>
              <a:t>thus for {1 2 3}, {1 3 4}, and {2 3 4}</a:t>
            </a:r>
          </a:p>
          <a:p>
            <a:pPr lvl="1">
              <a:lnSpc>
                <a:spcPct val="90000"/>
              </a:lnSpc>
            </a:pPr>
            <a:r>
              <a:rPr lang="en-US" sz="2800" kern="1200" dirty="0">
                <a:latin typeface="Gabriola" pitchFamily="82" charset="0"/>
                <a:ea typeface="+mn-ea"/>
                <a:cs typeface="+mn-cs"/>
              </a:rPr>
              <a:t>{1 3 4 5} is tested for {1 3 4}, {1 4 5}, and {3 4 5}, with {1 4 5} not found, and thus this set is deleted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Gabriola" pitchFamily="82" charset="0"/>
              </a:rPr>
              <a:t>We then will be left with only {1 2 3 4} in C4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2070847" y="255876"/>
            <a:ext cx="7315200" cy="7159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APRIORI CANDIDATE GENERATION</a:t>
            </a:r>
            <a:endParaRPr lang="ru-RU" sz="3000" b="1" spc="50" dirty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086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cs typeface="Tahoma" panose="020B0604030504040204" pitchFamily="34" charset="0"/>
              </a:rPr>
              <a:t>Performance </a:t>
            </a:r>
            <a:r>
              <a:rPr lang="en-US" b="1" dirty="0">
                <a:solidFill>
                  <a:schemeClr val="accent2"/>
                </a:solidFill>
              </a:rPr>
              <a:t>Bottlenecks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24752" y="2002938"/>
            <a:ext cx="105290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bottleneck of </a:t>
            </a:r>
            <a:r>
              <a:rPr lang="en-US" sz="3200" i="1" dirty="0" err="1"/>
              <a:t>Apriori</a:t>
            </a:r>
            <a:r>
              <a:rPr lang="en-US" sz="3200" dirty="0"/>
              <a:t>: </a:t>
            </a:r>
            <a:r>
              <a:rPr lang="en-US" sz="3200" u="sng" dirty="0"/>
              <a:t>candidate generation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b="1" u="sng" dirty="0" smtClean="0"/>
              <a:t>Huge </a:t>
            </a:r>
            <a:r>
              <a:rPr lang="en-US" sz="2800" b="1" u="sng" dirty="0"/>
              <a:t>candidate sets:</a:t>
            </a:r>
          </a:p>
          <a:p>
            <a:pPr lvl="2"/>
            <a:r>
              <a:rPr lang="en-US" sz="2400" dirty="0"/>
              <a:t>10</a:t>
            </a:r>
            <a:r>
              <a:rPr lang="en-US" sz="2400" baseline="30000" dirty="0"/>
              <a:t>4</a:t>
            </a:r>
            <a:r>
              <a:rPr lang="en-US" sz="2400" dirty="0"/>
              <a:t> frequent 1-itemset will generate 10</a:t>
            </a:r>
            <a:r>
              <a:rPr lang="en-US" sz="2400" baseline="30000" dirty="0"/>
              <a:t>7</a:t>
            </a:r>
            <a:r>
              <a:rPr lang="en-US" sz="2400" dirty="0"/>
              <a:t> candidate 2-itemsets</a:t>
            </a:r>
          </a:p>
          <a:p>
            <a:pPr lvl="2"/>
            <a:r>
              <a:rPr lang="en-US" sz="2400" dirty="0"/>
              <a:t>To discover a frequent pattern of size 100, e.g., {a</a:t>
            </a:r>
            <a:r>
              <a:rPr lang="en-US" sz="2400" baseline="-25000" dirty="0"/>
              <a:t>1</a:t>
            </a:r>
            <a:r>
              <a:rPr lang="en-US" sz="2400" dirty="0"/>
              <a:t>, a</a:t>
            </a:r>
            <a:r>
              <a:rPr lang="en-US" sz="2400" baseline="-25000" dirty="0"/>
              <a:t>2</a:t>
            </a:r>
            <a:r>
              <a:rPr lang="en-US" sz="2400" dirty="0"/>
              <a:t>, …, a</a:t>
            </a:r>
            <a:r>
              <a:rPr lang="en-US" sz="2400" baseline="-25000" dirty="0"/>
              <a:t>100</a:t>
            </a:r>
            <a:r>
              <a:rPr lang="en-US" sz="2400" dirty="0"/>
              <a:t>}, one needs to generate 2</a:t>
            </a:r>
            <a:r>
              <a:rPr lang="en-US" sz="2400" baseline="30000" dirty="0"/>
              <a:t>100 </a:t>
            </a:r>
            <a:r>
              <a:rPr lang="en-US" sz="2400" dirty="0">
                <a:sym typeface="Symbol" panose="05050102010706020507" pitchFamily="18" charset="2"/>
              </a:rPr>
              <a:t></a:t>
            </a:r>
            <a:r>
              <a:rPr lang="en-US" sz="2400" dirty="0"/>
              <a:t> 10</a:t>
            </a:r>
            <a:r>
              <a:rPr lang="en-US" sz="2400" baseline="30000" dirty="0"/>
              <a:t>30</a:t>
            </a:r>
            <a:r>
              <a:rPr lang="en-US" sz="2400" dirty="0"/>
              <a:t> candidates.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b="1" u="sng" dirty="0" smtClean="0"/>
              <a:t>Multiple </a:t>
            </a:r>
            <a:r>
              <a:rPr lang="en-US" sz="2800" b="1" u="sng" dirty="0"/>
              <a:t>scans of database: </a:t>
            </a:r>
          </a:p>
          <a:p>
            <a:pPr lvl="2"/>
            <a:r>
              <a:rPr lang="en-US" sz="2400" dirty="0"/>
              <a:t>Needs (</a:t>
            </a:r>
            <a:r>
              <a:rPr lang="en-US" sz="2400" i="1" dirty="0"/>
              <a:t>n </a:t>
            </a:r>
            <a:r>
              <a:rPr lang="en-US" sz="2400" dirty="0"/>
              <a:t>+</a:t>
            </a:r>
            <a:r>
              <a:rPr lang="en-US" sz="2400" i="1" dirty="0"/>
              <a:t>1 </a:t>
            </a:r>
            <a:r>
              <a:rPr lang="en-US" sz="2400" dirty="0"/>
              <a:t>) scans, </a:t>
            </a:r>
            <a:r>
              <a:rPr lang="en-US" sz="2400" i="1" dirty="0"/>
              <a:t>n</a:t>
            </a:r>
            <a:r>
              <a:rPr lang="en-US" sz="2400" dirty="0"/>
              <a:t>  is the length of the longest pattern</a:t>
            </a:r>
          </a:p>
        </p:txBody>
      </p:sp>
    </p:spTree>
    <p:extLst>
      <p:ext uri="{BB962C8B-B14F-4D97-AF65-F5344CB8AC3E}">
        <p14:creationId xmlns:p14="http://schemas.microsoft.com/office/powerpoint/2010/main" val="171076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smtClean="0"/>
              <a:t>Example  Min Support=2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9822"/>
            <a:ext cx="10515600" cy="4998158"/>
          </a:xfrm>
        </p:spPr>
        <p:txBody>
          <a:bodyPr/>
          <a:lstStyle/>
          <a:p>
            <a:r>
              <a:rPr lang="en-IN" smtClean="0"/>
              <a:t>TID    Items        Items    Support     TID         Items          </a:t>
            </a:r>
          </a:p>
          <a:p>
            <a:r>
              <a:rPr lang="en-IN" smtClean="0"/>
              <a:t>1      b d c a           a            3                1           d a b c </a:t>
            </a:r>
          </a:p>
          <a:p>
            <a:r>
              <a:rPr lang="en-IN" smtClean="0"/>
              <a:t>2      e d c              b            3                2            d c</a:t>
            </a:r>
          </a:p>
          <a:p>
            <a:r>
              <a:rPr lang="en-IN" smtClean="0"/>
              <a:t>3      a b                 c            3                 3            a b</a:t>
            </a:r>
          </a:p>
          <a:p>
            <a:r>
              <a:rPr lang="en-IN" smtClean="0"/>
              <a:t>4     a c d              d             4                 4           d a c </a:t>
            </a:r>
          </a:p>
          <a:p>
            <a:r>
              <a:rPr lang="en-IN" smtClean="0"/>
              <a:t>5     f g d b           </a:t>
            </a:r>
            <a:r>
              <a:rPr lang="en-IN" smtClean="0">
                <a:solidFill>
                  <a:srgbClr val="FF0000"/>
                </a:solidFill>
              </a:rPr>
              <a:t>e             1                  </a:t>
            </a:r>
            <a:r>
              <a:rPr lang="en-IN" smtClean="0"/>
              <a:t>5           d  b</a:t>
            </a:r>
          </a:p>
          <a:p>
            <a:r>
              <a:rPr lang="en-IN">
                <a:solidFill>
                  <a:srgbClr val="FF0000"/>
                </a:solidFill>
              </a:rPr>
              <a:t> </a:t>
            </a:r>
            <a:r>
              <a:rPr lang="en-IN" smtClean="0">
                <a:solidFill>
                  <a:srgbClr val="FF0000"/>
                </a:solidFill>
              </a:rPr>
              <a:t>                             f             1</a:t>
            </a:r>
          </a:p>
          <a:p>
            <a:r>
              <a:rPr lang="en-IN">
                <a:solidFill>
                  <a:srgbClr val="FF0000"/>
                </a:solidFill>
              </a:rPr>
              <a:t> </a:t>
            </a:r>
            <a:r>
              <a:rPr lang="en-IN" smtClean="0">
                <a:solidFill>
                  <a:srgbClr val="FF0000"/>
                </a:solidFill>
              </a:rPr>
              <a:t>                              g           1</a:t>
            </a:r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44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smtClean="0"/>
              <a:t>Example  Min Support=2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9822"/>
            <a:ext cx="10515600" cy="4998158"/>
          </a:xfrm>
        </p:spPr>
        <p:txBody>
          <a:bodyPr/>
          <a:lstStyle/>
          <a:p>
            <a:r>
              <a:rPr lang="en-IN" smtClean="0"/>
              <a:t>    TID         Items          </a:t>
            </a:r>
          </a:p>
          <a:p>
            <a:r>
              <a:rPr lang="en-IN" smtClean="0"/>
              <a:t>1               d a b c </a:t>
            </a:r>
          </a:p>
          <a:p>
            <a:r>
              <a:rPr lang="en-IN" smtClean="0"/>
              <a:t>2               d c</a:t>
            </a:r>
          </a:p>
          <a:p>
            <a:r>
              <a:rPr lang="en-IN" smtClean="0"/>
              <a:t>3               a b</a:t>
            </a:r>
          </a:p>
          <a:p>
            <a:r>
              <a:rPr lang="en-IN" smtClean="0"/>
              <a:t>4             d a c         </a:t>
            </a:r>
          </a:p>
          <a:p>
            <a:r>
              <a:rPr lang="en-IN" smtClean="0"/>
              <a:t>5              d  b</a:t>
            </a:r>
          </a:p>
          <a:p>
            <a:r>
              <a:rPr lang="en-IN">
                <a:solidFill>
                  <a:srgbClr val="FF0000"/>
                </a:solidFill>
              </a:rPr>
              <a:t> </a:t>
            </a:r>
            <a:r>
              <a:rPr lang="en-IN" smtClean="0">
                <a:solidFill>
                  <a:srgbClr val="FF0000"/>
                </a:solidFill>
              </a:rPr>
              <a:t>                             </a:t>
            </a:r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22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04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INTRODUCTION</a:t>
            </a:r>
            <a:endParaRPr lang="en-US" sz="5400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465605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Apriori</a:t>
            </a:r>
            <a:r>
              <a:rPr lang="en-US" sz="24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 algorithm proposed by R. Agrawal and R. </a:t>
            </a:r>
            <a:r>
              <a:rPr lang="en-US" sz="2400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Srikant</a:t>
            </a:r>
            <a:r>
              <a:rPr lang="en-US" sz="24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 in 1994 for mining frequent </a:t>
            </a:r>
            <a:r>
              <a:rPr lang="en-US" sz="2400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itemsets</a:t>
            </a:r>
            <a:r>
              <a:rPr lang="en-US" sz="24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Apriori</a:t>
            </a:r>
            <a:r>
              <a:rPr lang="en-US" sz="24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 employs an iterative approach known as a </a:t>
            </a:r>
            <a:r>
              <a:rPr lang="en-US" sz="2400" b="1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level-wise</a:t>
            </a:r>
            <a:r>
              <a:rPr lang="en-US" sz="24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 search, where k-</a:t>
            </a:r>
            <a:r>
              <a:rPr lang="en-US" sz="2400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itemsets</a:t>
            </a:r>
            <a:r>
              <a:rPr lang="en-US" sz="24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 are used to explore (k + 1)-</a:t>
            </a:r>
            <a:r>
              <a:rPr lang="en-US" sz="2400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itemsets</a:t>
            </a:r>
            <a:r>
              <a:rPr lang="en-US" sz="24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Adobe Kaiti Std 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3823886"/>
            <a:ext cx="10515600" cy="287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b="1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Method: 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Initially, scan DB once to get frequent 1-itemset.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Generate length (k+1) candidate </a:t>
            </a:r>
            <a:r>
              <a:rPr lang="en-US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itemsets</a:t>
            </a:r>
            <a:r>
              <a:rPr lang="en-US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 from length k frequent </a:t>
            </a:r>
            <a:r>
              <a:rPr lang="en-US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itemsets</a:t>
            </a:r>
            <a:r>
              <a:rPr lang="en-US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Test the MINIMUM SUPPORT.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Terminate when no frequent or candidate set can be generated.</a:t>
            </a:r>
            <a:endParaRPr lang="en-US" dirty="0">
              <a:latin typeface="Times New Roman" panose="02020603050405020304" pitchFamily="18" charset="0"/>
              <a:ea typeface="Adobe Kaiti Std R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04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INTRODUCTION</a:t>
            </a:r>
            <a:endParaRPr lang="en-US" sz="5400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317687"/>
            <a:ext cx="10515600" cy="5549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First, the set of frequent 1-itemsets is found by scanning the database to accumulate the count for each item, and collecting those items that satisfy minimum support. The resulting set is denoted by L1.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Next, L1 is used to find L2 , the set of frequent 2-itemsets, which is used to find L3, and so on, until no more frequent k-</a:t>
            </a:r>
            <a:r>
              <a:rPr lang="en-US" sz="2900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itemsets</a:t>
            </a:r>
            <a:r>
              <a:rPr lang="en-US" sz="29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 can be found. The finding of each </a:t>
            </a:r>
            <a:r>
              <a:rPr lang="en-US" sz="2900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Lk</a:t>
            </a:r>
            <a:r>
              <a:rPr lang="en-US" sz="29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 requires one full scan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0281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3432" y="304800"/>
            <a:ext cx="7793038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/>
              <a:t>The Apriori Algorithm—An Example </a:t>
            </a:r>
          </a:p>
        </p:txBody>
      </p:sp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1524001" y="1371600"/>
            <a:ext cx="198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Database TDB</a:t>
            </a:r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3700463" y="2273300"/>
            <a:ext cx="1090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1</a:t>
            </a:r>
            <a:r>
              <a:rPr lang="en-US" baseline="30000">
                <a:latin typeface="Times New Roman" panose="02020603050405020304" pitchFamily="18" charset="0"/>
              </a:rPr>
              <a:t>st</a:t>
            </a:r>
            <a:r>
              <a:rPr lang="en-US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14344" name="Line 5"/>
          <p:cNvSpPr>
            <a:spLocks noChangeShapeType="1"/>
          </p:cNvSpPr>
          <p:nvPr/>
        </p:nvSpPr>
        <p:spPr bwMode="auto">
          <a:xfrm>
            <a:off x="3821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5" name="Text Box 6"/>
          <p:cNvSpPr txBox="1">
            <a:spLocks noChangeArrowheads="1"/>
          </p:cNvSpPr>
          <p:nvPr/>
        </p:nvSpPr>
        <p:spPr bwMode="auto">
          <a:xfrm>
            <a:off x="4283075" y="17208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>
                <a:latin typeface="Times New Roman" panose="02020603050405020304" pitchFamily="18" charset="0"/>
              </a:rPr>
              <a:t>C</a:t>
            </a:r>
            <a:r>
              <a:rPr lang="en-US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46" name="Text Box 7"/>
          <p:cNvSpPr txBox="1">
            <a:spLocks noChangeArrowheads="1"/>
          </p:cNvSpPr>
          <p:nvPr/>
        </p:nvSpPr>
        <p:spPr bwMode="auto">
          <a:xfrm>
            <a:off x="6870701" y="156368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>
                <a:latin typeface="Times New Roman" panose="02020603050405020304" pitchFamily="18" charset="0"/>
              </a:rPr>
              <a:t>L</a:t>
            </a:r>
            <a:r>
              <a:rPr lang="en-US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47" name="Text Box 8"/>
          <p:cNvSpPr txBox="1">
            <a:spLocks noChangeArrowheads="1"/>
          </p:cNvSpPr>
          <p:nvPr/>
        </p:nvSpPr>
        <p:spPr bwMode="auto">
          <a:xfrm>
            <a:off x="1825626" y="372903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>
                <a:latin typeface="Times New Roman" panose="02020603050405020304" pitchFamily="18" charset="0"/>
              </a:rPr>
              <a:t>L</a:t>
            </a:r>
            <a:r>
              <a:rPr lang="en-US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48" name="Text Box 9"/>
          <p:cNvSpPr txBox="1">
            <a:spLocks noChangeArrowheads="1"/>
          </p:cNvSpPr>
          <p:nvPr/>
        </p:nvSpPr>
        <p:spPr bwMode="auto">
          <a:xfrm>
            <a:off x="4252913" y="33321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>
                <a:latin typeface="Times New Roman" panose="02020603050405020304" pitchFamily="18" charset="0"/>
              </a:rPr>
              <a:t>C</a:t>
            </a:r>
            <a:r>
              <a:rPr lang="en-US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49" name="Text Box 10"/>
          <p:cNvSpPr txBox="1">
            <a:spLocks noChangeArrowheads="1"/>
          </p:cNvSpPr>
          <p:nvPr/>
        </p:nvSpPr>
        <p:spPr bwMode="auto">
          <a:xfrm>
            <a:off x="7540625" y="3382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>
                <a:latin typeface="Times New Roman" panose="02020603050405020304" pitchFamily="18" charset="0"/>
              </a:rPr>
              <a:t>C</a:t>
            </a:r>
            <a:r>
              <a:rPr lang="en-US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50" name="Line 11"/>
          <p:cNvSpPr>
            <a:spLocks noChangeShapeType="1"/>
          </p:cNvSpPr>
          <p:nvPr/>
        </p:nvSpPr>
        <p:spPr bwMode="auto">
          <a:xfrm flipH="1">
            <a:off x="6651626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1" name="Text Box 12"/>
          <p:cNvSpPr txBox="1">
            <a:spLocks noChangeArrowheads="1"/>
          </p:cNvSpPr>
          <p:nvPr/>
        </p:nvSpPr>
        <p:spPr bwMode="auto">
          <a:xfrm>
            <a:off x="6632575" y="3751263"/>
            <a:ext cx="115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2</a:t>
            </a:r>
            <a:r>
              <a:rPr lang="en-US" baseline="30000">
                <a:latin typeface="Times New Roman" panose="02020603050405020304" pitchFamily="18" charset="0"/>
              </a:rPr>
              <a:t>nd</a:t>
            </a:r>
            <a:r>
              <a:rPr lang="en-US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14352" name="AutoShape 13"/>
          <p:cNvSpPr>
            <a:spLocks noChangeArrowheads="1"/>
          </p:cNvSpPr>
          <p:nvPr/>
        </p:nvSpPr>
        <p:spPr bwMode="auto">
          <a:xfrm>
            <a:off x="9402344" y="2968682"/>
            <a:ext cx="888252" cy="572938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53" name="Line 14"/>
          <p:cNvSpPr>
            <a:spLocks noChangeShapeType="1"/>
          </p:cNvSpPr>
          <p:nvPr/>
        </p:nvSpPr>
        <p:spPr bwMode="auto">
          <a:xfrm>
            <a:off x="4059239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4" name="Text Box 15"/>
          <p:cNvSpPr txBox="1">
            <a:spLocks noChangeArrowheads="1"/>
          </p:cNvSpPr>
          <p:nvPr/>
        </p:nvSpPr>
        <p:spPr bwMode="auto">
          <a:xfrm>
            <a:off x="2222500" y="58023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>
                <a:latin typeface="Times New Roman" panose="02020603050405020304" pitchFamily="18" charset="0"/>
              </a:rPr>
              <a:t>C</a:t>
            </a:r>
            <a:r>
              <a:rPr lang="en-US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55" name="Text Box 16"/>
          <p:cNvSpPr txBox="1">
            <a:spLocks noChangeArrowheads="1"/>
          </p:cNvSpPr>
          <p:nvPr/>
        </p:nvSpPr>
        <p:spPr bwMode="auto">
          <a:xfrm>
            <a:off x="5638801" y="5791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>
                <a:latin typeface="Times New Roman" panose="02020603050405020304" pitchFamily="18" charset="0"/>
              </a:rPr>
              <a:t>L</a:t>
            </a:r>
            <a:r>
              <a:rPr lang="en-US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56" name="Text Box 17"/>
          <p:cNvSpPr txBox="1">
            <a:spLocks noChangeArrowheads="1"/>
          </p:cNvSpPr>
          <p:nvPr/>
        </p:nvSpPr>
        <p:spPr bwMode="auto">
          <a:xfrm>
            <a:off x="4232275" y="5881688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3</a:t>
            </a:r>
            <a:r>
              <a:rPr lang="en-US" baseline="30000">
                <a:latin typeface="Times New Roman" panose="02020603050405020304" pitchFamily="18" charset="0"/>
              </a:rPr>
              <a:t>rd</a:t>
            </a:r>
            <a:r>
              <a:rPr lang="en-US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14357" name="AutoShape 18"/>
          <p:cNvSpPr>
            <a:spLocks noChangeArrowheads="1"/>
          </p:cNvSpPr>
          <p:nvPr/>
        </p:nvSpPr>
        <p:spPr bwMode="auto">
          <a:xfrm>
            <a:off x="1725614" y="5240487"/>
            <a:ext cx="327818" cy="550713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58" name="Line 19"/>
          <p:cNvSpPr>
            <a:spLocks noChangeShapeType="1"/>
          </p:cNvSpPr>
          <p:nvPr/>
        </p:nvSpPr>
        <p:spPr bwMode="auto">
          <a:xfrm>
            <a:off x="68580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9" name="Line 20"/>
          <p:cNvSpPr>
            <a:spLocks noChangeShapeType="1"/>
          </p:cNvSpPr>
          <p:nvPr/>
        </p:nvSpPr>
        <p:spPr bwMode="auto">
          <a:xfrm flipH="1">
            <a:off x="4191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/>
        </p:nvGraphicFramePr>
        <p:xfrm>
          <a:off x="1676400" y="1828800"/>
          <a:ext cx="1905000" cy="1554390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/>
        </p:nvGraphicFramePr>
        <p:xfrm>
          <a:off x="4953000" y="1219200"/>
          <a:ext cx="1752600" cy="1865376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{D}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/>
        </p:nvGraphicFramePr>
        <p:xfrm>
          <a:off x="7467600" y="1371600"/>
          <a:ext cx="1752600" cy="1554480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/>
        </p:nvGraphicFramePr>
        <p:xfrm>
          <a:off x="8077200" y="3581401"/>
          <a:ext cx="1143000" cy="217646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/>
        </p:nvGraphicFramePr>
        <p:xfrm>
          <a:off x="4724400" y="3429000"/>
          <a:ext cx="1752600" cy="2005584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{A, 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{A,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/>
        </p:nvGraphicFramePr>
        <p:xfrm>
          <a:off x="2286000" y="3862388"/>
          <a:ext cx="1752600" cy="1432560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76" name="Group 148"/>
          <p:cNvGraphicFramePr>
            <a:graphicFrameLocks noGrp="1"/>
          </p:cNvGraphicFramePr>
          <p:nvPr/>
        </p:nvGraphicFramePr>
        <p:xfrm>
          <a:off x="2667000" y="5867401"/>
          <a:ext cx="1143000" cy="658813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84" name="Group 156"/>
          <p:cNvGraphicFramePr>
            <a:graphicFrameLocks noGrp="1"/>
          </p:cNvGraphicFramePr>
          <p:nvPr/>
        </p:nvGraphicFramePr>
        <p:xfrm>
          <a:off x="6096000" y="5867400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506" name="Text Box 167"/>
          <p:cNvSpPr txBox="1">
            <a:spLocks noChangeArrowheads="1"/>
          </p:cNvSpPr>
          <p:nvPr/>
        </p:nvSpPr>
        <p:spPr bwMode="auto">
          <a:xfrm>
            <a:off x="2547701" y="990601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Sup</a:t>
            </a:r>
            <a:r>
              <a:rPr lang="en-US" baseline="-25000"/>
              <a:t>min</a:t>
            </a:r>
            <a:r>
              <a:rPr lang="en-US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7675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Minimum Support =50% CONFIDENCE=75%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TID        Items                                                               Supp</a:t>
            </a:r>
          </a:p>
          <a:p>
            <a:r>
              <a:rPr lang="en-IN" smtClean="0"/>
              <a:t>1       Bread, Cheese, Egg, Juice             Bread          4      4/5=80%</a:t>
            </a:r>
          </a:p>
          <a:p>
            <a:r>
              <a:rPr lang="en-IN" smtClean="0"/>
              <a:t>2      Bread</a:t>
            </a:r>
            <a:r>
              <a:rPr lang="en-IN"/>
              <a:t>, Cheese</a:t>
            </a:r>
            <a:r>
              <a:rPr lang="en-IN" smtClean="0"/>
              <a:t>, Juice                        Cheese      3      3/5= 60%</a:t>
            </a:r>
          </a:p>
          <a:p>
            <a:r>
              <a:rPr lang="en-IN" smtClean="0"/>
              <a:t>3     Bread, Milk, Yogurt                           </a:t>
            </a:r>
            <a:r>
              <a:rPr lang="en-IN" smtClean="0">
                <a:solidFill>
                  <a:srgbClr val="FF0000"/>
                </a:solidFill>
              </a:rPr>
              <a:t>Egg             1       1/5=20%</a:t>
            </a:r>
          </a:p>
          <a:p>
            <a:r>
              <a:rPr lang="en-IN" smtClean="0"/>
              <a:t>4     Bread, Juice, Milk                               Milk          3    60%</a:t>
            </a:r>
          </a:p>
          <a:p>
            <a:r>
              <a:rPr lang="en-IN"/>
              <a:t>5</a:t>
            </a:r>
            <a:r>
              <a:rPr lang="en-IN" smtClean="0"/>
              <a:t>    Cheese, Juice, Milk                             Juice          4  80%</a:t>
            </a:r>
          </a:p>
          <a:p>
            <a:r>
              <a:rPr lang="en-IN" smtClean="0"/>
              <a:t>                                                                     </a:t>
            </a:r>
            <a:r>
              <a:rPr lang="en-IN" smtClean="0">
                <a:solidFill>
                  <a:srgbClr val="FF0000"/>
                </a:solidFill>
              </a:rPr>
              <a:t>Yogurt       1  20%</a:t>
            </a:r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8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Minimum Support =50% CONFIDENCE=75%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TID        Items                                                                            Supp    </a:t>
            </a:r>
          </a:p>
          <a:p>
            <a:r>
              <a:rPr lang="en-IN" smtClean="0"/>
              <a:t>1       Bread, Cheese, Egg, Juice        </a:t>
            </a:r>
            <a:r>
              <a:rPr lang="en-IN" smtClean="0">
                <a:solidFill>
                  <a:srgbClr val="FF0000"/>
                </a:solidFill>
              </a:rPr>
              <a:t>(Bread, ch)         2         2/5= 40%</a:t>
            </a:r>
          </a:p>
          <a:p>
            <a:r>
              <a:rPr lang="en-IN" smtClean="0"/>
              <a:t>2      Bread</a:t>
            </a:r>
            <a:r>
              <a:rPr lang="en-IN"/>
              <a:t>, Cheese</a:t>
            </a:r>
            <a:r>
              <a:rPr lang="en-IN" smtClean="0"/>
              <a:t>, Juice                 (Bread, Ju)           3         60%</a:t>
            </a:r>
          </a:p>
          <a:p>
            <a:r>
              <a:rPr lang="en-IN" smtClean="0"/>
              <a:t>3     Bread, Milk, Yogurt                      </a:t>
            </a:r>
            <a:r>
              <a:rPr lang="en-IN" smtClean="0">
                <a:solidFill>
                  <a:srgbClr val="FF0000"/>
                </a:solidFill>
              </a:rPr>
              <a:t>(Bread, Milk)       2      40%</a:t>
            </a:r>
          </a:p>
          <a:p>
            <a:r>
              <a:rPr lang="en-IN" smtClean="0"/>
              <a:t>4     Bread, Juice, Milk                          (Cheese, Juice</a:t>
            </a:r>
            <a:r>
              <a:rPr lang="en-IN"/>
              <a:t>)</a:t>
            </a:r>
            <a:r>
              <a:rPr lang="en-IN" smtClean="0"/>
              <a:t>   3       60%                                                                                                          </a:t>
            </a:r>
          </a:p>
          <a:p>
            <a:r>
              <a:rPr lang="en-IN" smtClean="0"/>
              <a:t>5     Ch, Juice, Milk                                </a:t>
            </a:r>
            <a:r>
              <a:rPr lang="en-IN" smtClean="0">
                <a:solidFill>
                  <a:srgbClr val="FF0000"/>
                </a:solidFill>
              </a:rPr>
              <a:t>(Cheese, Milk)   1         20%</a:t>
            </a:r>
          </a:p>
          <a:p>
            <a:r>
              <a:rPr lang="en-IN" smtClean="0">
                <a:solidFill>
                  <a:srgbClr val="FF0000"/>
                </a:solidFill>
              </a:rPr>
              <a:t>                                                                  (Juice, Milk)      2          40%</a:t>
            </a:r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98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Minimum Support =50% CONFIDENCE=75%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TID        Items                                                                            Supp    </a:t>
            </a:r>
          </a:p>
          <a:p>
            <a:r>
              <a:rPr lang="en-IN" smtClean="0"/>
              <a:t>1       Bread, Cheese, Egg, Juice        </a:t>
            </a:r>
          </a:p>
          <a:p>
            <a:r>
              <a:rPr lang="en-IN" smtClean="0"/>
              <a:t>2      Bread, Cheese, Juice                 (Bread, Ju)           </a:t>
            </a:r>
            <a:r>
              <a:rPr lang="en-IN" smtClean="0">
                <a:solidFill>
                  <a:schemeClr val="accent1"/>
                </a:solidFill>
              </a:rPr>
              <a:t>Juice-&gt;Bread</a:t>
            </a:r>
          </a:p>
          <a:p>
            <a:r>
              <a:rPr lang="en-IN" smtClean="0"/>
              <a:t>3     Bread, Milk, Yogurt                     </a:t>
            </a:r>
            <a:r>
              <a:rPr lang="en-IN" smtClean="0">
                <a:solidFill>
                  <a:schemeClr val="accent1"/>
                </a:solidFill>
              </a:rPr>
              <a:t>Bread-&gt;Juice        </a:t>
            </a:r>
          </a:p>
          <a:p>
            <a:r>
              <a:rPr lang="en-IN" smtClean="0"/>
              <a:t>4     Bread, Juice, Milk                          (Cheese, Juice</a:t>
            </a:r>
            <a:r>
              <a:rPr lang="en-IN"/>
              <a:t>)</a:t>
            </a:r>
            <a:r>
              <a:rPr lang="en-IN" smtClean="0"/>
              <a:t>   3       60%                                                                                                          </a:t>
            </a:r>
          </a:p>
          <a:p>
            <a:r>
              <a:rPr lang="en-IN" smtClean="0"/>
              <a:t>5     Ch, Juice, Milk                            </a:t>
            </a:r>
            <a:r>
              <a:rPr lang="en-IN" smtClean="0">
                <a:solidFill>
                  <a:schemeClr val="accent1"/>
                </a:solidFill>
              </a:rPr>
              <a:t>CH-&gt;JU</a:t>
            </a:r>
            <a:r>
              <a:rPr lang="en-IN" smtClean="0"/>
              <a:t>  100%</a:t>
            </a:r>
          </a:p>
          <a:p>
            <a:r>
              <a:rPr lang="en-IN" smtClean="0">
                <a:solidFill>
                  <a:schemeClr val="accent1"/>
                </a:solidFill>
              </a:rPr>
              <a:t>                                                                JU-&gt;CH</a:t>
            </a:r>
            <a:r>
              <a:rPr lang="en-IN" smtClean="0"/>
              <a:t> 75%</a:t>
            </a:r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3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Minimum Support =50% CONFIDENCE=75%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mtClean="0"/>
              <a:t>TID        Items                                                                            Supp    </a:t>
            </a:r>
          </a:p>
          <a:p>
            <a:r>
              <a:rPr lang="en-IN" smtClean="0"/>
              <a:t>1       Bread, Cheese, Egg, Juice        </a:t>
            </a:r>
          </a:p>
          <a:p>
            <a:r>
              <a:rPr lang="en-IN" smtClean="0"/>
              <a:t>2      Bread, Cheese, Juice                 (Bread, Ju)           Juice-&gt;Bread</a:t>
            </a:r>
          </a:p>
          <a:p>
            <a:r>
              <a:rPr lang="en-IN" smtClean="0"/>
              <a:t>3     Bread, Milk, Yogurt                     Bread-&gt;Juice        </a:t>
            </a:r>
          </a:p>
          <a:p>
            <a:r>
              <a:rPr lang="en-IN" smtClean="0"/>
              <a:t>4     Bread, Juice, Milk                          Conf(B-&gt;J)= S(BUJ)/S(B)                                                                                                          </a:t>
            </a:r>
          </a:p>
          <a:p>
            <a:r>
              <a:rPr lang="en-IN" smtClean="0"/>
              <a:t>5     Ch, Juice, Milk                                                    = 3/5</a:t>
            </a:r>
            <a:r>
              <a:rPr lang="en-IN" b="1" smtClean="0"/>
              <a:t>/</a:t>
            </a:r>
            <a:r>
              <a:rPr lang="en-IN" smtClean="0"/>
              <a:t>4/5 =3/4=75%</a:t>
            </a:r>
          </a:p>
          <a:p>
            <a:r>
              <a:rPr lang="en-IN"/>
              <a:t> </a:t>
            </a:r>
            <a:r>
              <a:rPr lang="en-IN" smtClean="0"/>
              <a:t>                                                              Conf(J-&gt;B)= S(JUB)/S(J)=3/5/4/5=75%</a:t>
            </a:r>
          </a:p>
          <a:p>
            <a:r>
              <a:rPr lang="en-IN" smtClean="0"/>
              <a:t>                                                                </a:t>
            </a:r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96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47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 smtClean="0"/>
              <a:t>Apriori</a:t>
            </a:r>
            <a:r>
              <a:rPr lang="en-US" sz="5400" b="1" dirty="0" smtClean="0"/>
              <a:t> Property</a:t>
            </a:r>
            <a:endParaRPr lang="en-US" sz="5400" b="1" dirty="0"/>
          </a:p>
        </p:txBody>
      </p:sp>
      <p:sp>
        <p:nvSpPr>
          <p:cNvPr id="4" name="Rectangle 3"/>
          <p:cNvSpPr/>
          <p:nvPr/>
        </p:nvSpPr>
        <p:spPr>
          <a:xfrm>
            <a:off x="744071" y="918571"/>
            <a:ext cx="10515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To improve the efficiency of the level-wise generation of frequent </a:t>
            </a:r>
            <a:r>
              <a:rPr lang="en-US" sz="2800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itemsets</a:t>
            </a:r>
            <a:r>
              <a:rPr lang="en-US" sz="28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, an important property called the </a:t>
            </a:r>
            <a:r>
              <a:rPr lang="en-US" sz="2800" b="1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Apriori</a:t>
            </a:r>
            <a:r>
              <a:rPr lang="en-US" sz="2800" b="1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 property </a:t>
            </a:r>
            <a:r>
              <a:rPr lang="en-US" sz="28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is used to reduce the search space.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All nonempty subsets of a frequent itemset must also be frequent.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By definition, if an itemset I does not satisfy the minimum support threshold, min sup, then I is not frequent</a:t>
            </a:r>
            <a:r>
              <a:rPr lang="en-US" sz="2800" i="1" dirty="0" smtClean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, that </a:t>
            </a:r>
            <a:r>
              <a:rPr lang="en-US" sz="2800" i="1" dirty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is, </a:t>
            </a:r>
            <a:r>
              <a:rPr lang="en-US" sz="2800" i="1" dirty="0" smtClean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P(I) </a:t>
            </a:r>
            <a:r>
              <a:rPr lang="en-US" sz="2800" i="1" dirty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&lt; </a:t>
            </a:r>
            <a:r>
              <a:rPr lang="en-US" sz="2800" i="1" dirty="0" smtClean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min_sup</a:t>
            </a:r>
            <a:r>
              <a:rPr lang="en-US" sz="2800" i="1" dirty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. If an item A is added to the itemset I , then the resulting </a:t>
            </a:r>
            <a:r>
              <a:rPr lang="en-US" sz="2800" i="1" dirty="0" smtClean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itemset (</a:t>
            </a:r>
            <a:r>
              <a:rPr lang="en-US" sz="2800" i="1" dirty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i.e., </a:t>
            </a:r>
            <a:r>
              <a:rPr lang="en-US" sz="2800" i="1" dirty="0" smtClean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 U A</a:t>
            </a:r>
            <a:r>
              <a:rPr lang="en-US" sz="2800" i="1" dirty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) cannot occur more frequently than I . Therefore, I </a:t>
            </a:r>
            <a:r>
              <a:rPr lang="en-US" sz="2800" i="1" dirty="0" smtClean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U </a:t>
            </a:r>
            <a:r>
              <a:rPr lang="en-US" sz="2800" i="1" dirty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A is not frequent either</a:t>
            </a:r>
            <a:r>
              <a:rPr lang="en-US" sz="2800" i="1" dirty="0" smtClean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, that </a:t>
            </a:r>
            <a:r>
              <a:rPr lang="en-US" sz="2800" i="1" dirty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is, </a:t>
            </a:r>
            <a:r>
              <a:rPr lang="en-US" sz="2800" i="1" dirty="0" smtClean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P(I U A) &lt; min_sup</a:t>
            </a:r>
            <a:r>
              <a:rPr lang="en-US" sz="2800" i="1" dirty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03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1319</Words>
  <Application>Microsoft Office PowerPoint</Application>
  <PresentationFormat>Widescreen</PresentationFormat>
  <Paragraphs>184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Adobe Caslon Pro</vt:lpstr>
      <vt:lpstr>Adobe Kaiti Std R</vt:lpstr>
      <vt:lpstr>Arial</vt:lpstr>
      <vt:lpstr>Calibri</vt:lpstr>
      <vt:lpstr>Calibri Light</vt:lpstr>
      <vt:lpstr>Gabriola</vt:lpstr>
      <vt:lpstr>Symbol</vt:lpstr>
      <vt:lpstr>Tahoma</vt:lpstr>
      <vt:lpstr>Times New Roman</vt:lpstr>
      <vt:lpstr>Wingdings</vt:lpstr>
      <vt:lpstr>Office Theme</vt:lpstr>
      <vt:lpstr>Apriori Algorithm: Finding Frequent Itemsets</vt:lpstr>
      <vt:lpstr>INTRODUCTION</vt:lpstr>
      <vt:lpstr>INTRODUCTION</vt:lpstr>
      <vt:lpstr>The Apriori Algorithm—An Example </vt:lpstr>
      <vt:lpstr>Minimum Support =50% CONFIDENCE=75%</vt:lpstr>
      <vt:lpstr>Minimum Support =50% CONFIDENCE=75%</vt:lpstr>
      <vt:lpstr>Minimum Support =50% CONFIDENCE=75%</vt:lpstr>
      <vt:lpstr>Minimum Support =50% CONFIDENCE=75%</vt:lpstr>
      <vt:lpstr>Apriori Property</vt:lpstr>
      <vt:lpstr>Apriori Property</vt:lpstr>
      <vt:lpstr>Apriori Algorithm: Pseudo Code</vt:lpstr>
      <vt:lpstr>APRIORI CANDIDATE GENERATION</vt:lpstr>
      <vt:lpstr>Performance Bottlenecks</vt:lpstr>
      <vt:lpstr>Example  Min Support=2</vt:lpstr>
      <vt:lpstr>Example  Min Support=2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Apriori Algorithm: Finding Frequent Itemsets</dc:title>
  <dc:creator>Rajesh</dc:creator>
  <cp:lastModifiedBy>Geeta Sharma</cp:lastModifiedBy>
  <cp:revision>37</cp:revision>
  <dcterms:created xsi:type="dcterms:W3CDTF">2013-09-08T12:20:24Z</dcterms:created>
  <dcterms:modified xsi:type="dcterms:W3CDTF">2021-11-08T09:03:44Z</dcterms:modified>
</cp:coreProperties>
</file>