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54"/>
  </p:notesMasterIdLst>
  <p:sldIdLst>
    <p:sldId id="257" r:id="rId2"/>
    <p:sldId id="258" r:id="rId3"/>
    <p:sldId id="265" r:id="rId4"/>
    <p:sldId id="321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26C59-D308-412B-9794-26BD187D6BA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8CF7-A388-401A-8C25-D6BC177F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9AE3F0E-6AC6-4774-9622-56FB0A8A00AF}" type="slidenum">
              <a:rPr lang="en-US" altLang="en-US"/>
              <a:pPr eaLnBrk="0" hangingPunct="0"/>
              <a:t>3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0" tIns="45870" rIns="91740" bIns="4587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984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F0ABA165-EF22-46E1-849C-DAB84F9680C0}" type="slidenum">
              <a:rPr lang="en-US" altLang="en-US"/>
              <a:pPr eaLnBrk="0" hangingPunct="0"/>
              <a:t>13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193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8AA3FAD-84BD-45D6-98E7-8FB553FD0EC6}" type="slidenum">
              <a:rPr lang="en-US" altLang="en-US"/>
              <a:pPr eaLnBrk="0" hangingPunct="0"/>
              <a:t>14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4212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30F3C413-182C-4CDA-ABFA-16168AAEF73D}" type="slidenum">
              <a:rPr lang="en-US" altLang="en-US"/>
              <a:pPr eaLnBrk="0" hangingPunct="0"/>
              <a:t>15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334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3007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105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817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8975"/>
            <a:ext cx="4521200" cy="339248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15918"/>
            <a:ext cx="5030132" cy="40848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0674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639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803AAF2-EEFE-4A9D-AE4B-B26AB20634F0}" type="slidenum">
              <a:rPr lang="en-US" altLang="en-US"/>
              <a:pPr eaLnBrk="0" hangingPunct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34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9618FB2-3D7D-4767-AD46-BC4D874C0828}" type="slidenum">
              <a:rPr lang="en-US" altLang="en-US"/>
              <a:pPr eaLnBrk="0" hangingPunct="0"/>
              <a:t>22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26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75FC10E-326D-4BA2-A005-36C920A8E172}" type="slidenum">
              <a:rPr lang="en-US" altLang="en-US"/>
              <a:pPr eaLnBrk="0" hangingPunct="0"/>
              <a:t>5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831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68189E3-AD58-4CC7-98D8-6DD6E7A744F9}" type="slidenum">
              <a:rPr lang="en-US" altLang="en-US"/>
              <a:pPr algn="r"/>
              <a:t>23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795863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75EAE54-EA2C-46F8-B962-86C71D7F35B4}" type="slidenum">
              <a:rPr lang="en-US" altLang="en-US"/>
              <a:pPr algn="r"/>
              <a:t>24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7855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E7734D9-DB2B-4E81-9B0F-0A1A6883EE35}" type="slidenum">
              <a:rPr lang="en-US" altLang="en-US"/>
              <a:pPr eaLnBrk="0" hangingPunct="0"/>
              <a:t>25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2978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4D2C2E6-F99D-4906-8C1A-0336D836B904}" type="slidenum">
              <a:rPr lang="en-US" altLang="en-US"/>
              <a:pPr eaLnBrk="0" hangingPunct="0"/>
              <a:t>26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6973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CC8346A-E16B-4076-A8C1-3E4B0FD25C02}" type="slidenum">
              <a:rPr lang="en-US" altLang="en-US"/>
              <a:pPr eaLnBrk="0" hangingPunct="0"/>
              <a:t>27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9927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C4794AB-955C-480C-B6AA-F9A884837C92}" type="slidenum">
              <a:rPr lang="en-US" altLang="en-US"/>
              <a:pPr algn="r"/>
              <a:t>28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8975"/>
            <a:ext cx="4521200" cy="33924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15918"/>
            <a:ext cx="5030132" cy="40848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0388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63F2461-8D04-4567-A819-EF1A3D43E462}" type="slidenum">
              <a:rPr lang="en-US" altLang="en-US"/>
              <a:pPr eaLnBrk="0" hangingPunct="0"/>
              <a:t>29</a:t>
            </a:fld>
            <a:endParaRPr lang="en-US" alt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2739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AED6A858-140A-47A3-8500-05AD7CE46399}" type="slidenum">
              <a:rPr lang="en-US" altLang="en-US"/>
              <a:pPr eaLnBrk="0" hangingPunct="0"/>
              <a:t>30</a:t>
            </a:fld>
            <a:endParaRPr lang="en-US" alt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685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C6ECD61-1B85-438A-9821-798B9C6048BE}" type="slidenum">
              <a:rPr lang="en-US" altLang="en-US"/>
              <a:pPr eaLnBrk="0" hangingPunct="0"/>
              <a:t>31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9152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4EB5876C-1236-4C94-BD2F-1DAFD2B20EFD}" type="slidenum">
              <a:rPr lang="en-US" altLang="en-US"/>
              <a:pPr eaLnBrk="0" hangingPunct="0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9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9AE3F0E-6AC6-4774-9622-56FB0A8A00AF}" type="slidenum">
              <a:rPr lang="en-US" altLang="en-US"/>
              <a:pPr eaLnBrk="0" hangingPunct="0"/>
              <a:t>6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0" tIns="45870" rIns="91740" bIns="4587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766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9AACF20B-6D82-4C9C-80B5-E78CF8FCD4EE}" type="slidenum">
              <a:rPr lang="en-US" altLang="en-US"/>
              <a:pPr eaLnBrk="0" hangingPunct="0"/>
              <a:t>33</a:t>
            </a:fld>
            <a:endParaRPr lang="en-US" alt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9315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9CBE86A7-6299-4470-841D-C55E9BFE01B7}" type="slidenum">
              <a:rPr lang="en-US" altLang="en-US"/>
              <a:pPr eaLnBrk="0" hangingPunct="0"/>
              <a:t>34</a:t>
            </a:fld>
            <a:endParaRPr lang="en-US" alt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992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A7B1ACD4-54FC-4487-9610-7717D55B9565}" type="slidenum">
              <a:rPr lang="en-US" altLang="en-US"/>
              <a:pPr eaLnBrk="0" hangingPunct="0"/>
              <a:t>35</a:t>
            </a:fld>
            <a:endParaRPr lang="en-US" alt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9410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6AE9CB8-24B6-4D97-B25F-AAE8AB0C992C}" type="slidenum">
              <a:rPr lang="en-US" altLang="en-US"/>
              <a:pPr eaLnBrk="0" hangingPunct="0"/>
              <a:t>36</a:t>
            </a:fld>
            <a:endParaRPr lang="en-US" alt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0259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DFB79F1E-FA41-4463-AABC-D16C331D3AE3}" type="slidenum">
              <a:rPr lang="en-US" altLang="en-US"/>
              <a:pPr eaLnBrk="0" hangingPunct="0"/>
              <a:t>37</a:t>
            </a:fld>
            <a:endParaRPr lang="en-US" alt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93156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A096E41-BB4C-4DF5-BB93-68065BEB495A}" type="slidenum">
              <a:rPr lang="en-US" altLang="en-US"/>
              <a:pPr eaLnBrk="0" hangingPunct="0"/>
              <a:t>38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48659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10508F5-35D0-43B1-9741-6EA858AD676A}" type="slidenum">
              <a:rPr lang="en-US" altLang="en-US"/>
              <a:pPr algn="r"/>
              <a:t>39</a:t>
            </a:fld>
            <a:endParaRPr lang="en-US" alt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5766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F52B1BF-6558-4D73-B4F0-30BAEC046EE3}" type="slidenum">
              <a:rPr lang="en-US" altLang="en-US"/>
              <a:pPr algn="r"/>
              <a:t>40</a:t>
            </a:fld>
            <a:endParaRPr lang="en-US" alt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6368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2FAF1BF-81C9-4FF8-A346-6690D1DBBDB1}" type="slidenum">
              <a:rPr lang="en-US" altLang="en-US"/>
              <a:pPr algn="r"/>
              <a:t>41</a:t>
            </a:fld>
            <a:endParaRPr lang="en-US" alt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3903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BABCBCC-C19B-4C27-B3C8-92980128CECF}" type="slidenum">
              <a:rPr lang="en-US" altLang="en-US"/>
              <a:pPr algn="r"/>
              <a:t>42</a:t>
            </a:fld>
            <a:endParaRPr lang="en-US" alt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599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75FC10E-326D-4BA2-A005-36C920A8E172}" type="slidenum">
              <a:rPr lang="en-US" altLang="en-US"/>
              <a:pPr eaLnBrk="0" hangingPunct="0"/>
              <a:t>7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13993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4C0A9A7-9B63-4558-A46F-54AF483011AC}" type="slidenum">
              <a:rPr lang="en-US" altLang="en-US"/>
              <a:pPr eaLnBrk="0" hangingPunct="0"/>
              <a:t>43</a:t>
            </a:fld>
            <a:endParaRPr lang="en-US" alt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1200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63EA1D4-C45B-44E6-9E7C-0DD1A3F58DFC}" type="slidenum">
              <a:rPr lang="en-US" altLang="en-US"/>
              <a:pPr eaLnBrk="0" hangingPunct="0"/>
              <a:t>44</a:t>
            </a:fld>
            <a:endParaRPr lang="en-US" alt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51611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B773253-D775-4475-A18A-290511BA2899}" type="slidenum">
              <a:rPr lang="en-US" altLang="en-US"/>
              <a:pPr algn="r"/>
              <a:t>45</a:t>
            </a:fld>
            <a:endParaRPr lang="en-US" alt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0983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8F30420-2B68-4811-9F3C-8573740770B4}" type="slidenum">
              <a:rPr lang="en-US" altLang="en-US"/>
              <a:pPr eaLnBrk="0" hangingPunct="0"/>
              <a:t>46</a:t>
            </a:fld>
            <a:endParaRPr lang="en-US" alt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39914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B3FF08E-9B3D-4589-B8A3-67B2C47AF873}" type="slidenum">
              <a:rPr lang="en-US" altLang="en-US"/>
              <a:pPr eaLnBrk="0" hangingPunct="0"/>
              <a:t>47</a:t>
            </a:fld>
            <a:endParaRPr lang="en-US" alt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24541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6BFFB07-CC2F-4C99-888E-973F827EBAC1}" type="slidenum">
              <a:rPr lang="en-US" altLang="en-US"/>
              <a:pPr algn="r"/>
              <a:t>48</a:t>
            </a:fld>
            <a:endParaRPr lang="en-US" alt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9021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CAB2DB0-653F-4573-9263-6D8689715439}" type="slidenum">
              <a:rPr lang="en-US" altLang="en-US"/>
              <a:pPr algn="r"/>
              <a:t>49</a:t>
            </a:fld>
            <a:endParaRPr lang="en-US" alt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83245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383882DF-B41A-48E6-9182-06E457EE2190}" type="slidenum">
              <a:rPr lang="en-US" altLang="en-US"/>
              <a:pPr eaLnBrk="0" hangingPunct="0"/>
              <a:t>50</a:t>
            </a:fld>
            <a:endParaRPr lang="en-US" alt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156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4149A494-D67E-4BC7-9875-24A28A313DB0}" type="slidenum">
              <a:rPr lang="en-US" altLang="en-US"/>
              <a:pPr eaLnBrk="0" hangingPunct="0"/>
              <a:t>51</a:t>
            </a:fld>
            <a:endParaRPr lang="en-US" alt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99339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4FA7166-F86F-4078-A7A3-62B891B4057A}" type="slidenum">
              <a:rPr lang="en-US" altLang="en-US"/>
              <a:pPr eaLnBrk="0" hangingPunct="0"/>
              <a:t>52</a:t>
            </a:fld>
            <a:endParaRPr lang="en-US" altLang="en-US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904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BDFB4D79-79A0-4744-891A-725F0742E9F1}" type="slidenum">
              <a:rPr lang="en-US" altLang="en-US"/>
              <a:pPr eaLnBrk="0" hangingPunct="0"/>
              <a:t>8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933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BD4A199D-9F28-4B93-84D4-5C6EF5723223}" type="slidenum">
              <a:rPr lang="en-US" altLang="en-US"/>
              <a:pPr eaLnBrk="0" hangingPunct="0"/>
              <a:t>9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404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76C5929-717C-4A44-B3E5-7BD247F5425F}" type="slidenum">
              <a:rPr lang="en-US" altLang="en-US"/>
              <a:pPr eaLnBrk="0" hangingPunct="0"/>
              <a:t>10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670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18FDF19-44EE-4974-8AC6-88DA285DF457}" type="slidenum">
              <a:rPr lang="en-US" altLang="en-US"/>
              <a:pPr algn="r"/>
              <a:t>11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148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F9485A2F-6A97-4138-ADFC-3655CD588B16}" type="slidenum">
              <a:rPr lang="en-US" altLang="en-US"/>
              <a:pPr eaLnBrk="0" hangingPunct="0"/>
              <a:t>12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894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550A-7899-4B3B-98BE-A02135EB8AAF}" type="datetime4">
              <a:rPr lang="en-US"/>
              <a:pPr>
                <a:defRPr/>
              </a:pPr>
              <a:t>February 21, 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AC1B0-0B78-4FC0-9F0F-C4258193D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45962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BA6816-5754-4790-B452-422F1B2F3332}" type="datetimeFigureOut">
              <a:rPr lang="en-US" smtClean="0"/>
              <a:t>2/21/2022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52253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Algerian" pitchFamily="82" charset="0"/>
              </a:rPr>
              <a:t>UNIT </a:t>
            </a:r>
            <a:r>
              <a:rPr lang="en-US" sz="7200" dirty="0" err="1" smtClean="0">
                <a:solidFill>
                  <a:schemeClr val="tx1"/>
                </a:solidFill>
                <a:latin typeface="Algerian" pitchFamily="82" charset="0"/>
              </a:rPr>
              <a:t>IIi</a:t>
            </a:r>
            <a:endParaRPr lang="en-US" sz="72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How to Handle Missing Data?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 most probable value: inference-based such as Bayesian formula or decision tree</a:t>
            </a:r>
          </a:p>
        </p:txBody>
      </p:sp>
      <p:sp>
        <p:nvSpPr>
          <p:cNvPr id="9728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FFF2094-A16D-42F4-80B6-04CEB38921F8}" type="slidenum">
              <a:rPr lang="en-US" altLang="en-US" sz="1200"/>
              <a:pPr algn="l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749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243B4DB-8250-4F10-AF9F-214A2F80635B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Noisy Data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Noise: random error or variance in a measured variable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Incorrect attribute values may be due to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faulty data collection instruments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data entry problems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data transmission problems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technology limitation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inconsistency in naming convention 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Other data problems which require data cleaning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duplicate records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incomplete data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41676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How to Handle Noisy Data?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Binning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first sort data and partition into (equal-frequency) bins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then one can smooth by bin means,  smooth by bin median, smooth by bin boundaries, etc.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Regression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smooth by fitting the data into regression functions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Clustering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detect and remove outliers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detect suspicious values and check by human (e.g., deal with possible outliers)</a:t>
            </a:r>
          </a:p>
        </p:txBody>
      </p:sp>
      <p:sp>
        <p:nvSpPr>
          <p:cNvPr id="10137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82427B3-F54D-4BA3-9AB3-2F9FB8546D8F}" type="slidenum">
              <a:rPr lang="en-US" altLang="en-US" sz="1200"/>
              <a:pPr algn="l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258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Cleaning as a Process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Iterative and interactive (e.g., Potter’s Wheels)</a:t>
            </a:r>
          </a:p>
        </p:txBody>
      </p:sp>
      <p:sp>
        <p:nvSpPr>
          <p:cNvPr id="10342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88B882A9-CFFC-49D2-88C4-6B1EFEC75A20}" type="slidenum">
              <a:rPr lang="en-US" altLang="en-US" sz="1200"/>
              <a:pPr algn="l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268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Integration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Data integration</a:t>
            </a:r>
            <a:r>
              <a:rPr lang="en-US" altLang="en-US" sz="2000" dirty="0" smtClean="0">
                <a:solidFill>
                  <a:schemeClr val="bg1"/>
                </a:solidFill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Schema integration: e.g.,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A.cust</a:t>
            </a:r>
            <a:r>
              <a:rPr lang="en-US" altLang="en-US" sz="2000" dirty="0" smtClean="0">
                <a:solidFill>
                  <a:schemeClr val="bg1"/>
                </a:solidFill>
              </a:rPr>
              <a:t>-id </a:t>
            </a:r>
            <a:r>
              <a:rPr lang="en-US" altLang="en-US" sz="2000" dirty="0" smtClean="0">
                <a:solidFill>
                  <a:schemeClr val="bg1"/>
                </a:solidFill>
                <a:sym typeface="Symbol" pitchFamily="18" charset="2"/>
              </a:rPr>
              <a:t> </a:t>
            </a:r>
            <a:r>
              <a:rPr lang="en-US" altLang="en-US" sz="2000" dirty="0" err="1" smtClean="0">
                <a:solidFill>
                  <a:schemeClr val="bg1"/>
                </a:solidFill>
                <a:sym typeface="Symbol" pitchFamily="18" charset="2"/>
              </a:rPr>
              <a:t>B.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cust</a:t>
            </a:r>
            <a:r>
              <a:rPr lang="en-US" altLang="en-US" sz="2000" dirty="0" smtClean="0">
                <a:solidFill>
                  <a:schemeClr val="bg1"/>
                </a:solidFill>
              </a:rPr>
              <a:t>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Entity identification problem: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Possible reasons: different representations, different scales, e.g., metric vs. British units</a:t>
            </a:r>
          </a:p>
        </p:txBody>
      </p:sp>
      <p:sp>
        <p:nvSpPr>
          <p:cNvPr id="10752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3D8FF1C4-136D-4D6A-9710-8B689B0DEBD0}" type="slidenum">
              <a:rPr lang="en-US" altLang="en-US" sz="1200"/>
              <a:pPr algn="l"/>
              <a:t>14</a:t>
            </a:fld>
            <a:endParaRPr lang="en-US" altLang="en-US" sz="12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35B41700-7BFB-4A9E-B8A8-D6DABE70EB65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22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Handling Redundancy in Data Integration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 smtClean="0">
                <a:solidFill>
                  <a:schemeClr val="bg1"/>
                </a:solidFill>
              </a:rPr>
              <a:t>Object identification</a:t>
            </a:r>
            <a:r>
              <a:rPr lang="en-US" altLang="en-US" dirty="0" smtClean="0">
                <a:solidFill>
                  <a:schemeClr val="bg1"/>
                </a:solidFill>
              </a:rPr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 smtClean="0">
                <a:solidFill>
                  <a:schemeClr val="bg1"/>
                </a:solidFill>
              </a:rPr>
              <a:t>Derivable data:</a:t>
            </a:r>
            <a:r>
              <a:rPr lang="en-US" altLang="en-US" dirty="0" smtClean="0">
                <a:solidFill>
                  <a:schemeClr val="bg1"/>
                </a:solidFill>
              </a:rPr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Redundant attributes may be able to be detected by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correlation analysis </a:t>
            </a:r>
            <a:r>
              <a:rPr lang="en-US" altLang="en-US" sz="2400" dirty="0" smtClean="0">
                <a:solidFill>
                  <a:schemeClr val="bg1"/>
                </a:solidFill>
              </a:rPr>
              <a:t>and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 covariance analysis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Careful integration of the data from multiple sources may help reduce/avoid redundancies and inconsistencies and improve mining speed and quality</a:t>
            </a:r>
          </a:p>
        </p:txBody>
      </p:sp>
      <p:sp>
        <p:nvSpPr>
          <p:cNvPr id="10957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F90F3DEC-722B-4CDE-A510-FD0E7106C262}" type="slidenum">
              <a:rPr lang="en-US" altLang="en-US" sz="1200"/>
              <a:pPr algn="l"/>
              <a:t>15</a:t>
            </a:fld>
            <a:endParaRPr lang="en-US" altLang="en-US" sz="1200"/>
          </a:p>
        </p:txBody>
      </p:sp>
      <p:sp>
        <p:nvSpPr>
          <p:cNvPr id="10957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9BBF0A4-84D0-45D7-81D7-0FBEB608BCE2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62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Correlation Analysis (Nominal Data)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dirty="0" smtClean="0">
                <a:solidFill>
                  <a:schemeClr val="bg1"/>
                </a:solidFill>
              </a:rPr>
              <a:t>Χ</a:t>
            </a:r>
            <a:r>
              <a:rPr lang="en-US" altLang="en-US" sz="2400" b="1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 (chi-square) test</a:t>
            </a:r>
            <a:endParaRPr lang="el-GR" alt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larger the </a:t>
            </a: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cells that contribute the most to the </a:t>
            </a: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Both are causally linked to the third variable: population</a:t>
            </a:r>
          </a:p>
        </p:txBody>
      </p:sp>
      <p:graphicFrame>
        <p:nvGraphicFramePr>
          <p:cNvPr id="11162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87575" y="1858963"/>
          <a:ext cx="4540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58963"/>
                        <a:ext cx="4540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37273BE-8AEB-4563-9E29-881D6E86C0CD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638673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Chi-Square Calculation: An Example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(chi-square) calculation (numbers in parenthesis are expected counts calculated based on the data distribution in the two categories)</a:t>
            </a:r>
            <a:endParaRPr lang="el-GR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It shows that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like_science_fiction</a:t>
            </a:r>
            <a:r>
              <a:rPr lang="en-US" altLang="en-US" sz="2400" dirty="0" smtClean="0">
                <a:solidFill>
                  <a:schemeClr val="bg1"/>
                </a:solidFill>
              </a:rPr>
              <a:t> and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play_chess</a:t>
            </a:r>
            <a:r>
              <a:rPr lang="en-US" altLang="en-US" sz="2400" dirty="0" smtClean="0">
                <a:solidFill>
                  <a:schemeClr val="bg1"/>
                </a:solidFill>
              </a:rPr>
              <a:t> are correlated in the group</a:t>
            </a:r>
          </a:p>
        </p:txBody>
      </p:sp>
      <p:graphicFrame>
        <p:nvGraphicFramePr>
          <p:cNvPr id="11366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3588" y="4749800"/>
          <a:ext cx="77676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749800"/>
                        <a:ext cx="77676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CC296A0-45A7-45C1-AA89-9547263D468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graphicFrame>
        <p:nvGraphicFramePr>
          <p:cNvPr id="267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06361"/>
              </p:ext>
            </p:extLst>
          </p:nvPr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2615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Correlation Analysis (Numeric Data)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Correlation coefficient (also called Pearson’s product moment coefficient)</a:t>
            </a: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where n is the number of tuples,       and      are the respective means of A and B,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A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B </a:t>
            </a:r>
            <a:r>
              <a:rPr lang="en-US" altLang="en-US" sz="2000" dirty="0" smtClean="0">
                <a:solidFill>
                  <a:schemeClr val="bg1"/>
                </a:solidFill>
              </a:rPr>
              <a:t>are the respective standard deviation of A and B, and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dirty="0" smtClean="0">
                <a:solidFill>
                  <a:schemeClr val="bg1"/>
                </a:solidFill>
              </a:rPr>
              <a:t>(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b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en-US" sz="2000" dirty="0" smtClean="0">
                <a:solidFill>
                  <a:schemeClr val="bg1"/>
                </a:solidFill>
              </a:rPr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If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400" dirty="0" smtClean="0">
                <a:solidFill>
                  <a:schemeClr val="bg1"/>
                </a:solidFill>
              </a:rPr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400" dirty="0" smtClean="0">
                <a:solidFill>
                  <a:schemeClr val="bg1"/>
                </a:solidFill>
              </a:rPr>
              <a:t> = 0: independent; 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AB</a:t>
            </a:r>
            <a:r>
              <a:rPr lang="en-US" altLang="en-US" sz="2400" dirty="0" smtClean="0">
                <a:solidFill>
                  <a:schemeClr val="bg1"/>
                </a:solidFill>
              </a:rPr>
              <a:t> &lt; 0: negatively correlated</a:t>
            </a:r>
          </a:p>
        </p:txBody>
      </p:sp>
      <p:graphicFrame>
        <p:nvGraphicFramePr>
          <p:cNvPr id="11571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65663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57536FD-C62F-425C-BDC3-A157E523AA6F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graphicFrame>
        <p:nvGraphicFramePr>
          <p:cNvPr id="115719" name="Object 6"/>
          <p:cNvGraphicFramePr>
            <a:graphicFrameLocks noChangeAspect="1"/>
          </p:cNvGraphicFramePr>
          <p:nvPr/>
        </p:nvGraphicFramePr>
        <p:xfrm>
          <a:off x="5562600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5505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Correlation (viewed as linear relationship)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Correlation measures the linear relationship between objects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To compute correlation, we standardize data objects, A and B, and then take their dot product</a:t>
            </a:r>
          </a:p>
        </p:txBody>
      </p:sp>
      <p:sp>
        <p:nvSpPr>
          <p:cNvPr id="11776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B491C78F-31FE-415D-93B1-C4ECD6F6A8EF}" type="slidenum">
              <a:rPr lang="en-US" altLang="en-US" sz="1200"/>
              <a:pPr algn="l"/>
              <a:t>19</a:t>
            </a:fld>
            <a:endParaRPr lang="en-US" altLang="en-US" sz="1200"/>
          </a:p>
        </p:txBody>
      </p:sp>
      <p:graphicFrame>
        <p:nvGraphicFramePr>
          <p:cNvPr id="1177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45283"/>
              </p:ext>
            </p:extLst>
          </p:nvPr>
        </p:nvGraphicFramePr>
        <p:xfrm>
          <a:off x="1670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1778000" imgH="228600" progId="Equation.3">
                  <p:embed/>
                </p:oleObj>
              </mc:Choice>
              <mc:Fallback>
                <p:oleObj name="Equation" r:id="rId4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43288"/>
                        <a:ext cx="53213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6" imgW="1752600" imgH="228600" progId="Equation.3">
                  <p:embed/>
                </p:oleObj>
              </mc:Choice>
              <mc:Fallback>
                <p:oleObj name="Equation" r:id="rId6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357688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6"/>
          <p:cNvGraphicFramePr>
            <a:graphicFrameLocks noChangeAspect="1"/>
          </p:cNvGraphicFramePr>
          <p:nvPr/>
        </p:nvGraphicFramePr>
        <p:xfrm>
          <a:off x="1647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8" imgW="1574800" imgH="203200" progId="Equation.3">
                  <p:embed/>
                </p:oleObj>
              </mc:Choice>
              <mc:Fallback>
                <p:oleObj name="Equation" r:id="rId8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9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Topics to </a:t>
            </a: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>be covered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integration and transformation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Discretization and concept hierarchy generation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Covariance (Numeric Data)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438" y="3581400"/>
            <a:ext cx="8839200" cy="304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800" dirty="0" smtClean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where n is the number of tuples,      and      are the respective mean or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expected values</a:t>
            </a:r>
            <a:r>
              <a:rPr lang="en-US" altLang="en-US" sz="2000" dirty="0" smtClean="0">
                <a:solidFill>
                  <a:schemeClr val="bg1"/>
                </a:solidFill>
              </a:rPr>
              <a:t> of A and B,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A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B </a:t>
            </a:r>
            <a:r>
              <a:rPr lang="en-US" altLang="en-US" sz="2000" dirty="0" smtClean="0">
                <a:solidFill>
                  <a:schemeClr val="bg1"/>
                </a:solidFill>
              </a:rPr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Positive covariance</a:t>
            </a:r>
            <a:r>
              <a:rPr lang="en-US" altLang="en-US" sz="2000" dirty="0" smtClean="0">
                <a:solidFill>
                  <a:schemeClr val="bg1"/>
                </a:solidFill>
              </a:rPr>
              <a:t>: If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Negative covariance</a:t>
            </a:r>
            <a:r>
              <a:rPr lang="en-US" altLang="en-US" sz="2000" dirty="0" smtClean="0">
                <a:solidFill>
                  <a:schemeClr val="bg1"/>
                </a:solidFill>
              </a:rPr>
              <a:t>: If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&lt; 0 then if A is larger than its expected value, B is likely to be smaller than its expected value.</a:t>
            </a:r>
          </a:p>
          <a:p>
            <a:r>
              <a:rPr lang="en-US" altLang="en-US" sz="2000" b="1" dirty="0" smtClean="0">
                <a:solidFill>
                  <a:schemeClr val="bg1"/>
                </a:solidFill>
              </a:rPr>
              <a:t>Independence</a:t>
            </a:r>
            <a:r>
              <a:rPr lang="en-US" alt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Cov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000" dirty="0" smtClean="0">
                <a:solidFill>
                  <a:schemeClr val="bg1"/>
                </a:solidFill>
              </a:rPr>
              <a:t> = 0 but the converse is not true:</a:t>
            </a:r>
          </a:p>
          <a:p>
            <a:pPr lvl="1"/>
            <a:r>
              <a:rPr lang="en-US" altLang="en-US" sz="1800" dirty="0" smtClean="0">
                <a:solidFill>
                  <a:schemeClr val="bg1"/>
                </a:solidFill>
              </a:rPr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sp>
        <p:nvSpPr>
          <p:cNvPr id="11981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097A1CF-5607-45E8-99E9-9DFDA78AC6C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graphicFrame>
        <p:nvGraphicFramePr>
          <p:cNvPr id="119815" name="Object 13"/>
          <p:cNvGraphicFramePr>
            <a:graphicFrameLocks noChangeAspect="1"/>
          </p:cNvGraphicFramePr>
          <p:nvPr/>
        </p:nvGraphicFramePr>
        <p:xfrm>
          <a:off x="4657725" y="3124200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124200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14"/>
          <p:cNvGraphicFramePr>
            <a:graphicFrameLocks noChangeAspect="1"/>
          </p:cNvGraphicFramePr>
          <p:nvPr/>
        </p:nvGraphicFramePr>
        <p:xfrm>
          <a:off x="5486400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Box 2"/>
          <p:cNvSpPr txBox="1">
            <a:spLocks noChangeArrowheads="1"/>
          </p:cNvSpPr>
          <p:nvPr/>
        </p:nvSpPr>
        <p:spPr bwMode="auto">
          <a:xfrm>
            <a:off x="569913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2979341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2592388"/>
            <a:ext cx="8534400" cy="39608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defRPr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E(A) = (2 + 3 + 5 + 4 + 6)</a:t>
            </a:r>
            <a:r>
              <a:rPr lang="en-US" sz="2000" dirty="0" smtClean="0">
                <a:solidFill>
                  <a:schemeClr val="bg1"/>
                </a:solidFill>
              </a:rPr>
              <a:t>/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20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E(B) = (5 + 8 + 10 + 11 + 14) /5 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48/5 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bg1"/>
                </a:solidFill>
                <a:ea typeface="+mn-ea"/>
                <a:cs typeface="+mn-cs"/>
              </a:rPr>
              <a:t>Cov</a:t>
            </a:r>
            <a:r>
              <a:rPr lang="en-US" sz="2000" dirty="0" smtClean="0">
                <a:solidFill>
                  <a:schemeClr val="bg1"/>
                </a:solidFill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Thus, A and B rise together since </a:t>
            </a:r>
            <a:r>
              <a:rPr lang="en-US" sz="2000" dirty="0" err="1" smtClean="0">
                <a:solidFill>
                  <a:schemeClr val="bg1"/>
                </a:solidFill>
              </a:rPr>
              <a:t>Cov</a:t>
            </a:r>
            <a:r>
              <a:rPr lang="en-US" sz="2000" dirty="0" smtClean="0">
                <a:solidFill>
                  <a:schemeClr val="bg1"/>
                </a:solidFill>
              </a:rPr>
              <a:t>(A, B) &gt; 0.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18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9503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Data Reduction Strategies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59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Data reduction</a:t>
            </a:r>
            <a:r>
              <a:rPr lang="en-US" altLang="en-US" sz="2000" dirty="0" smtClean="0">
                <a:solidFill>
                  <a:schemeClr val="bg1"/>
                </a:solidFill>
              </a:rPr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Why data reduction? 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— </a:t>
            </a:r>
            <a:r>
              <a:rPr lang="en-US" altLang="en-US" sz="2000" dirty="0" smtClean="0">
                <a:solidFill>
                  <a:schemeClr val="bg1"/>
                </a:solidFill>
              </a:rPr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Dimensionality reduction, e.g., 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>
                <a:solidFill>
                  <a:schemeClr val="bg1"/>
                </a:solidFill>
              </a:rPr>
              <a:t>Numerosity</a:t>
            </a:r>
            <a:r>
              <a:rPr lang="en-US" altLang="en-US" sz="2000" dirty="0" smtClean="0">
                <a:solidFill>
                  <a:schemeClr val="bg1"/>
                </a:solidFill>
              </a:rPr>
              <a:t> reduction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35254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82868CA-D705-4C3B-80EF-018C2DAF80B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 Dimensionality Reduction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Supervised and nonlinear techniques (e.g., 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14203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E931962-1949-4DFF-8D0A-D487C775EF05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8800" y="304800"/>
            <a:ext cx="85852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Mapping Data to a New Space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pic>
        <p:nvPicPr>
          <p:cNvPr id="1300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8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Two Sine Waves</a:t>
            </a:r>
          </a:p>
        </p:txBody>
      </p:sp>
      <p:sp>
        <p:nvSpPr>
          <p:cNvPr id="130059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Two Sine Waves + Noise</a:t>
            </a:r>
          </a:p>
        </p:txBody>
      </p:sp>
      <p:sp>
        <p:nvSpPr>
          <p:cNvPr id="130060" name="Text Box 11"/>
          <p:cNvSpPr txBox="1"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Frequency</a:t>
            </a:r>
          </a:p>
        </p:txBody>
      </p:sp>
      <p:sp>
        <p:nvSpPr>
          <p:cNvPr id="130061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1198563" algn="l"/>
              </a:tabLst>
            </a:pPr>
            <a:r>
              <a:rPr lang="en-US" altLang="en-US" b="1" dirty="0">
                <a:solidFill>
                  <a:schemeClr val="bg1"/>
                </a:solidFill>
                <a:cs typeface="Tahoma" pitchFamily="34" charset="0"/>
              </a:rPr>
              <a:t>Fourier transform</a:t>
            </a:r>
          </a:p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1198563" algn="l"/>
              </a:tabLst>
            </a:pPr>
            <a:r>
              <a:rPr lang="en-US" altLang="en-US" b="1" dirty="0">
                <a:solidFill>
                  <a:schemeClr val="bg1"/>
                </a:solidFill>
                <a:cs typeface="Tahoma" pitchFamily="34" charset="0"/>
              </a:rPr>
              <a:t>Wavelet transform </a:t>
            </a:r>
          </a:p>
        </p:txBody>
      </p:sp>
    </p:spTree>
    <p:extLst>
      <p:ext uri="{BB962C8B-B14F-4D97-AF65-F5344CB8AC3E}">
        <p14:creationId xmlns:p14="http://schemas.microsoft.com/office/powerpoint/2010/main" val="4049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0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Principal Component Analysis (PCA)</a:t>
            </a:r>
          </a:p>
        </p:txBody>
      </p:sp>
      <p:sp>
        <p:nvSpPr>
          <p:cNvPr id="132101" name="Rectangle 41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3209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88E43055-CF5F-47E8-BFF7-71901C8B7461}" type="slidenum">
              <a:rPr lang="en-US" altLang="en-US" sz="1200"/>
              <a:pPr algn="l"/>
              <a:t>25</a:t>
            </a:fld>
            <a:endParaRPr lang="en-US" altLang="en-US" sz="1200"/>
          </a:p>
        </p:txBody>
      </p:sp>
      <p:grpSp>
        <p:nvGrpSpPr>
          <p:cNvPr id="132099" name="Group 39"/>
          <p:cNvGrpSpPr>
            <a:grpSpLocks/>
          </p:cNvGrpSpPr>
          <p:nvPr/>
        </p:nvGrpSpPr>
        <p:grpSpPr bwMode="auto">
          <a:xfrm>
            <a:off x="2078038" y="2922588"/>
            <a:ext cx="4343400" cy="3536950"/>
            <a:chOff x="1526" y="1936"/>
            <a:chExt cx="2177" cy="1983"/>
          </a:xfrm>
          <a:solidFill>
            <a:schemeClr val="bg1"/>
          </a:solidFill>
        </p:grpSpPr>
        <p:sp>
          <p:nvSpPr>
            <p:cNvPr id="132102" name="Text Box 13"/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x</a:t>
              </a:r>
              <a:r>
                <a:rPr lang="en-US" alt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2103" name="Line 15"/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4" name="Line 16"/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5" name="Line 17"/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6" name="Oval 18"/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7" name="Oval 19"/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8" name="Oval 20"/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9" name="Oval 21"/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0" name="Oval 22"/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1" name="Oval 23"/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2" name="Oval 24"/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3" name="Oval 25"/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4" name="Oval 26"/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5" name="Oval 27"/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6" name="Oval 28"/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7" name="Oval 29"/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8" name="Oval 30"/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9" name="Oval 31"/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0" name="Oval 32"/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1" name="Oval 33"/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2" name="Oval 34"/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3" name="Freeform 35"/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041 h 968"/>
                <a:gd name="T2" fmla="*/ 212 w 1457"/>
                <a:gd name="T3" fmla="*/ 507 h 968"/>
                <a:gd name="T4" fmla="*/ 716 w 1457"/>
                <a:gd name="T5" fmla="*/ 173 h 968"/>
                <a:gd name="T6" fmla="*/ 1356 w 1457"/>
                <a:gd name="T7" fmla="*/ 27 h 968"/>
                <a:gd name="T8" fmla="*/ 1324 w 1457"/>
                <a:gd name="T9" fmla="*/ 330 h 968"/>
                <a:gd name="T10" fmla="*/ 940 w 1457"/>
                <a:gd name="T11" fmla="*/ 917 h 968"/>
                <a:gd name="T12" fmla="*/ 188 w 1457"/>
                <a:gd name="T13" fmla="*/ 1241 h 968"/>
                <a:gd name="T14" fmla="*/ 4 w 1457"/>
                <a:gd name="T15" fmla="*/ 1041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Oval 36"/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5" name="Text Box 37"/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x</a:t>
              </a:r>
              <a:r>
                <a:rPr lang="en-US" alt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2126" name="Text Box 38"/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e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6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Subset Selection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students' ID is often irrelevant to the task of predicting students' GPA</a:t>
            </a:r>
          </a:p>
        </p:txBody>
      </p:sp>
      <p:sp>
        <p:nvSpPr>
          <p:cNvPr id="13414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A2B7594-4725-4EF0-BEA9-5D60EE455EEF}" type="slidenum">
              <a:rPr lang="en-US" altLang="en-US" sz="1200"/>
              <a:pPr algn="l"/>
              <a:t>26</a:t>
            </a:fld>
            <a:endParaRPr lang="en-US" altLang="en-US" sz="1200"/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Heuristic Search in Attribute Selection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There are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2</a:t>
            </a:r>
            <a:r>
              <a:rPr lang="en-US" altLang="en-US" sz="2400" i="1" baseline="30000" dirty="0" smtClean="0">
                <a:solidFill>
                  <a:schemeClr val="bg1"/>
                </a:solidFill>
              </a:rPr>
              <a:t>d</a:t>
            </a:r>
            <a:r>
              <a:rPr lang="en-US" altLang="en-US" sz="2400" dirty="0" smtClean="0">
                <a:solidFill>
                  <a:schemeClr val="bg1"/>
                </a:solidFill>
              </a:rPr>
              <a:t> possible attribute combinations of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d</a:t>
            </a:r>
            <a:r>
              <a:rPr lang="en-US" altLang="en-US" sz="2400" dirty="0" smtClean="0">
                <a:solidFill>
                  <a:schemeClr val="bg1"/>
                </a:solidFill>
              </a:rPr>
              <a:t>  attributes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Typical heuristic attribute selection methods: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step-wise feature selection: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The best single-attribute is picked first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Then next best attribute condition to the first, ...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Step-wise attribute elimination: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Repeatedly eliminate the worst attribute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combined attribute selection and elimination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Optimal branch and bound: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Use attribute elimination and backtracking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3619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0120123E-E080-436B-A604-D4707453D3BB}" type="slidenum">
              <a:rPr lang="en-US" altLang="en-US" sz="1200"/>
              <a:pPr algn="l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1748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5A06A63-CD07-49B1-82E6-F4CC069A7638}" type="slidenum">
              <a:rPr lang="en-US" altLang="en-US" sz="1200"/>
              <a:pPr algn="r" eaLnBrk="1" hangingPunct="1"/>
              <a:t>28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Creation (Feature Generation)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Create new attributes (features) that can capture the important information in a data set more effectively than the original ones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Three general methodologies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extraction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 Domain-specific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Mapping data to new space (see: data reduction)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E.g., Fourier transformation, wavelet transformation, manifold approaches (not covered)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construction 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Combining features (see: discriminative frequent patterns in Chapter 7)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Data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36549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9906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Data Reduction 2: </a:t>
            </a:r>
            <a:r>
              <a:rPr lang="en-US" altLang="en-US" sz="4000" dirty="0" err="1" smtClean="0">
                <a:solidFill>
                  <a:schemeClr val="bg1"/>
                </a:solidFill>
              </a:rPr>
              <a:t>Numerosity</a:t>
            </a:r>
            <a:r>
              <a:rPr lang="en-US" altLang="en-US" sz="4000" dirty="0" smtClean="0">
                <a:solidFill>
                  <a:schemeClr val="bg1"/>
                </a:solidFill>
              </a:rPr>
              <a:t> Reduction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Reduce data volume by choosing alternative,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smaller forms</a:t>
            </a:r>
            <a:r>
              <a:rPr lang="en-US" altLang="en-US" sz="2400" dirty="0" smtClean="0">
                <a:solidFill>
                  <a:schemeClr val="bg1"/>
                </a:solidFill>
              </a:rPr>
              <a:t> of data representation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Parametric methods</a:t>
            </a:r>
            <a:r>
              <a:rPr lang="en-US" altLang="en-US" sz="2400" dirty="0" smtClean="0">
                <a:solidFill>
                  <a:schemeClr val="bg1"/>
                </a:solidFill>
              </a:rPr>
              <a:t> (e.g., regression)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Assume the data fits some model, estimate model parameters, store only the parameters, and discard the data (except possible outliers)</a:t>
            </a:r>
            <a:endParaRPr lang="en-US" altLang="en-US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Ex.: Log-linear models—obtain value at a point in </a:t>
            </a:r>
            <a:r>
              <a:rPr lang="en-US" altLang="en-US" i="1" dirty="0" smtClean="0">
                <a:solidFill>
                  <a:schemeClr val="bg1"/>
                </a:solidFill>
              </a:rPr>
              <a:t>m</a:t>
            </a:r>
            <a:r>
              <a:rPr lang="en-US" altLang="en-US" dirty="0" smtClean="0">
                <a:solidFill>
                  <a:schemeClr val="bg1"/>
                </a:solidFill>
              </a:rPr>
              <a:t>-D space as the product on appropriate marginal subspaces 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Non-parametric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</a:t>
            </a:r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Do not assume models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Major families: histograms, clustering, sampling, … </a:t>
            </a:r>
          </a:p>
        </p:txBody>
      </p:sp>
      <p:sp>
        <p:nvSpPr>
          <p:cNvPr id="1402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DA52EEAA-1A69-480E-BEA2-C9FD197192C7}" type="slidenum">
              <a:rPr lang="en-US" altLang="en-US" sz="1200"/>
              <a:pPr algn="l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49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Data Quality: Why Preprocess the Data?</a:t>
            </a:r>
            <a:endParaRPr lang="en-US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4946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smtClean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Interpretability: how easily the data can be understood?</a:t>
            </a:r>
          </a:p>
        </p:txBody>
      </p:sp>
    </p:spTree>
    <p:extLst>
      <p:ext uri="{BB962C8B-B14F-4D97-AF65-F5344CB8AC3E}">
        <p14:creationId xmlns:p14="http://schemas.microsoft.com/office/powerpoint/2010/main" val="34071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Parametric Data Reduction: Regression and Log-Linear Models</a:t>
            </a:r>
          </a:p>
        </p:txBody>
      </p:sp>
      <p:sp>
        <p:nvSpPr>
          <p:cNvPr id="142340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Linear regression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Data modeled to fit a straight line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Often uses the least-square method to fit the line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  <a:sym typeface="Symbol" pitchFamily="18" charset="2"/>
              </a:rPr>
              <a:t>Multiple regression</a:t>
            </a:r>
            <a:endParaRPr lang="en-US" altLang="en-US" sz="2400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  <a:sym typeface="Symbol" pitchFamily="18" charset="2"/>
              </a:rPr>
              <a:t>Log-linear model</a:t>
            </a:r>
            <a:endParaRPr lang="en-US" altLang="en-US" sz="2400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Approximates discrete multidimensional probability distributions</a:t>
            </a:r>
          </a:p>
        </p:txBody>
      </p:sp>
      <p:sp>
        <p:nvSpPr>
          <p:cNvPr id="14233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C25CFD79-868E-4206-A92E-CFB10CB5AB04}" type="slidenum">
              <a:rPr lang="en-US" altLang="en-US" sz="1200"/>
              <a:pPr algn="l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15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248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144388" name="Rectangle 28"/>
          <p:cNvSpPr>
            <a:spLocks noGrp="1" noChangeArrowheads="1"/>
          </p:cNvSpPr>
          <p:nvPr>
            <p:ph sz="half" idx="1"/>
          </p:nvPr>
        </p:nvSpPr>
        <p:spPr>
          <a:xfrm>
            <a:off x="304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Regression analysis: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 collective name for techniques for the modeling and analysis of numerical data consisting of values of a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dependent variable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(also called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response variable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measurement</a:t>
            </a:r>
            <a:r>
              <a:rPr lang="en-US" altLang="en-US" sz="2000" dirty="0" smtClean="0">
                <a:solidFill>
                  <a:schemeClr val="bg1"/>
                </a:solidFill>
              </a:rPr>
              <a:t>) and of one or more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independent variables</a:t>
            </a:r>
            <a:r>
              <a:rPr lang="en-US" altLang="en-US" sz="2000" dirty="0" smtClean="0">
                <a:solidFill>
                  <a:schemeClr val="bg1"/>
                </a:solidFill>
              </a:rPr>
              <a:t> (aka.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explanatory variables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or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predictors</a:t>
            </a:r>
            <a:r>
              <a:rPr lang="en-US" alt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parameters are estimated so as to give a "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best fit</a:t>
            </a:r>
            <a:r>
              <a:rPr lang="en-US" altLang="en-US" sz="2000" dirty="0" smtClean="0">
                <a:solidFill>
                  <a:schemeClr val="bg1"/>
                </a:solidFill>
              </a:rPr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Most commonly the best fit is evaluated by using the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least squares method</a:t>
            </a:r>
            <a:r>
              <a:rPr lang="en-US" altLang="en-US" sz="2000" dirty="0" smtClean="0">
                <a:solidFill>
                  <a:schemeClr val="bg1"/>
                </a:solidFill>
              </a:rPr>
              <a:t>, but other criteria have also been used</a:t>
            </a:r>
          </a:p>
        </p:txBody>
      </p:sp>
      <p:sp>
        <p:nvSpPr>
          <p:cNvPr id="144389" name="Rectangle 31"/>
          <p:cNvSpPr>
            <a:spLocks noGrp="1" noChangeArrowheads="1"/>
          </p:cNvSpPr>
          <p:nvPr>
            <p:ph sz="half" idx="2"/>
          </p:nvPr>
        </p:nvSpPr>
        <p:spPr>
          <a:xfrm>
            <a:off x="5486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Used for prediction (including forecasting of time-series data), inference, hypothesis testing, and modeling of causal relationships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438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EEFDAD-E6E0-46A9-BCFA-F695E32B215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4390" name="Text Box 20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y</a:t>
            </a:r>
          </a:p>
        </p:txBody>
      </p:sp>
      <p:grpSp>
        <p:nvGrpSpPr>
          <p:cNvPr id="144391" name="Group 30"/>
          <p:cNvGrpSpPr>
            <a:grpSpLocks/>
          </p:cNvGrpSpPr>
          <p:nvPr/>
        </p:nvGrpSpPr>
        <p:grpSpPr bwMode="auto">
          <a:xfrm>
            <a:off x="5486400" y="254000"/>
            <a:ext cx="3363913" cy="3175000"/>
            <a:chOff x="3456" y="64"/>
            <a:chExt cx="2119" cy="2000"/>
          </a:xfrm>
          <a:solidFill>
            <a:schemeClr val="bg1"/>
          </a:solidFill>
        </p:grpSpPr>
        <p:sp>
          <p:nvSpPr>
            <p:cNvPr id="144392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93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94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5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6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7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8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9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0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1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2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3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4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5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6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7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4409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y = x + 1</a:t>
              </a:r>
            </a:p>
          </p:txBody>
        </p:sp>
        <p:sp>
          <p:nvSpPr>
            <p:cNvPr id="144410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11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12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13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X1</a:t>
              </a:r>
            </a:p>
          </p:txBody>
        </p:sp>
        <p:sp>
          <p:nvSpPr>
            <p:cNvPr id="144414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144415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Regress Analysis and Log-Linear Models</a:t>
            </a:r>
            <a:endParaRPr lang="en-US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Linear regression</a:t>
            </a:r>
            <a:r>
              <a:rPr lang="en-US" alt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Y = </a:t>
            </a:r>
            <a:r>
              <a:rPr lang="en-US" altLang="en-US" sz="2000" i="1" dirty="0" smtClean="0">
                <a:solidFill>
                  <a:schemeClr val="bg1"/>
                </a:solidFill>
                <a:sym typeface="Symbol" pitchFamily="18" charset="2"/>
              </a:rPr>
              <a:t>w X + b</a:t>
            </a:r>
            <a:endParaRPr lang="en-US" altLang="en-US" sz="2000" i="1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Two regression coefficients, </a:t>
            </a:r>
            <a:r>
              <a:rPr lang="en-US" altLang="en-US" sz="2000" i="1" dirty="0" smtClean="0">
                <a:solidFill>
                  <a:schemeClr val="bg1"/>
                </a:solidFill>
                <a:sym typeface="Symbol" pitchFamily="18" charset="2"/>
              </a:rPr>
              <a:t>w</a:t>
            </a:r>
            <a:r>
              <a:rPr lang="en-US" altLang="en-US" sz="2000" dirty="0" smtClean="0">
                <a:solidFill>
                  <a:schemeClr val="bg1"/>
                </a:solidFill>
                <a:sym typeface="Symbol" pitchFamily="18" charset="2"/>
              </a:rPr>
              <a:t> and </a:t>
            </a:r>
            <a:r>
              <a:rPr lang="en-US" altLang="en-US" sz="2000" i="1" dirty="0" smtClean="0">
                <a:solidFill>
                  <a:schemeClr val="bg1"/>
                </a:solidFill>
                <a:sym typeface="Symbol" pitchFamily="18" charset="2"/>
              </a:rPr>
              <a:t>b,</a:t>
            </a:r>
            <a:r>
              <a:rPr lang="en-US" altLang="en-US" sz="2000" dirty="0" smtClean="0">
                <a:solidFill>
                  <a:schemeClr val="bg1"/>
                </a:solidFill>
              </a:rPr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Using the least squares criterion to the known values of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Y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Y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2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…, X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X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2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Multiple regression</a:t>
            </a:r>
            <a:r>
              <a:rPr lang="en-US" alt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Y = b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0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 + b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 X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 + b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2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 X</a:t>
            </a:r>
            <a:r>
              <a:rPr lang="en-US" altLang="en-US" sz="2000" i="1" baseline="-25000" dirty="0" smtClean="0">
                <a:solidFill>
                  <a:schemeClr val="bg1"/>
                </a:solidFill>
              </a:rPr>
              <a:t>2</a:t>
            </a:r>
            <a:endParaRPr lang="en-US" altLang="en-US" sz="2000" i="1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Log-linear models</a:t>
            </a:r>
            <a:r>
              <a:rPr lang="en-US" altLang="en-US" sz="2000" dirty="0" smtClean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Useful for dimensionality reduction and data smoothing</a:t>
            </a:r>
            <a:endParaRPr lang="en-US" altLang="en-US" sz="2000" i="1" baseline="-25000" dirty="0" smtClean="0">
              <a:solidFill>
                <a:schemeClr val="bg1"/>
              </a:solidFill>
            </a:endParaRPr>
          </a:p>
        </p:txBody>
      </p:sp>
      <p:sp>
        <p:nvSpPr>
          <p:cNvPr id="14643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49F75EF-B9D1-4E28-8ADA-9FBBF33EC6D4}" type="slidenum">
              <a:rPr lang="en-US" altLang="en-US" sz="1200"/>
              <a:pPr algn="l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46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4848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F3E20324-575C-4FA5-B5E1-3659DC32748C}" type="slidenum">
              <a:rPr lang="en-US" altLang="en-US" sz="1200"/>
              <a:pPr algn="l"/>
              <a:t>33</a:t>
            </a:fld>
            <a:endParaRPr lang="en-US" altLang="en-US" sz="1200"/>
          </a:p>
        </p:txBody>
      </p:sp>
      <p:graphicFrame>
        <p:nvGraphicFramePr>
          <p:cNvPr id="148485" name="Object 4"/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hart" r:id="rId4" imgW="7915252" imgH="3848108" progId="MSGraph.Chart.8">
                  <p:embed followColorScheme="full"/>
                </p:oleObj>
              </mc:Choice>
              <mc:Fallback>
                <p:oleObj name="Chart" r:id="rId4" imgW="7915252" imgH="384810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7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Cluster analysis will be studied in depth in Chapter 10</a:t>
            </a:r>
            <a:endParaRPr lang="en-US" altLang="en-US" sz="2400" dirty="0" smtClean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5053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D32969A-A49D-425E-9C67-B5BC8343F907}" type="slidenum">
              <a:rPr lang="en-US" altLang="en-US" sz="1200"/>
              <a:pPr algn="l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68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Sampling: obtaining a small sample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s</a:t>
            </a:r>
            <a:r>
              <a:rPr lang="en-US" altLang="en-US" sz="2400" dirty="0" smtClean="0">
                <a:solidFill>
                  <a:schemeClr val="bg1"/>
                </a:solidFill>
              </a:rPr>
              <a:t> to represent the whole data set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Key principle: Choose a representative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Sampling may not reduce database I/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Os</a:t>
            </a:r>
            <a:r>
              <a:rPr lang="en-US" altLang="en-US" sz="2400" dirty="0" smtClean="0">
                <a:solidFill>
                  <a:schemeClr val="bg1"/>
                </a:solidFill>
              </a:rPr>
              <a:t> (page at a time)</a:t>
            </a:r>
          </a:p>
        </p:txBody>
      </p:sp>
      <p:sp>
        <p:nvSpPr>
          <p:cNvPr id="15257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66EB0404-874A-491C-A785-C425E67F76DD}" type="slidenum">
              <a:rPr lang="en-US" altLang="en-US" sz="1200"/>
              <a:pPr algn="l"/>
              <a:t>35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99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Types of Sampling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</a:rPr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</a:rPr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</a:rPr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bg1"/>
                </a:solidFill>
              </a:rPr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5462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6AC1269-F7FF-42EE-AB63-3BA9B0C198D7}" type="slidenum">
              <a:rPr lang="en-US" altLang="en-US" sz="1200"/>
              <a:pPr algn="l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67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782BA01-9419-46B8-9E3F-DA5140DC6E7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chemeClr val="bg1"/>
                </a:solidFill>
              </a:rPr>
              <a:t>Sampling: With or without Replacement</a:t>
            </a:r>
          </a:p>
        </p:txBody>
      </p:sp>
      <p:sp>
        <p:nvSpPr>
          <p:cNvPr id="156676" name="Text Box 3"/>
          <p:cNvSpPr txBox="1">
            <a:spLocks noChangeArrowheads="1"/>
          </p:cNvSpPr>
          <p:nvPr/>
        </p:nvSpPr>
        <p:spPr bwMode="auto">
          <a:xfrm rot="-1013563">
            <a:off x="3723675" y="2810858"/>
            <a:ext cx="22252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SRSWOR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(simple random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 sample without 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replacement)</a:t>
            </a:r>
          </a:p>
        </p:txBody>
      </p:sp>
      <p:grpSp>
        <p:nvGrpSpPr>
          <p:cNvPr id="156677" name="Group 4"/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156698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9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700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701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</p:grpSp>
      <p:sp>
        <p:nvSpPr>
          <p:cNvPr id="156678" name="Text Box 9"/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SRSWR</a:t>
            </a:r>
          </a:p>
        </p:txBody>
      </p:sp>
      <p:grpSp>
        <p:nvGrpSpPr>
          <p:cNvPr id="156679" name="Group 10"/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156694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5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6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7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</p:grpSp>
      <p:grpSp>
        <p:nvGrpSpPr>
          <p:cNvPr id="156680" name="Group 15"/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156683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4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5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6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7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8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9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0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1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2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3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Raw Data</a:t>
              </a:r>
            </a:p>
          </p:txBody>
        </p:sp>
      </p:grpSp>
      <p:sp>
        <p:nvSpPr>
          <p:cNvPr id="156681" name="Line 27"/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28"/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Sampling: Cluster or Stratified Sampling</a:t>
            </a:r>
          </a:p>
        </p:txBody>
      </p:sp>
      <p:sp>
        <p:nvSpPr>
          <p:cNvPr id="15872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A9597F-3F09-43E7-8CC6-5E4B778A9A84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grpSp>
        <p:nvGrpSpPr>
          <p:cNvPr id="158724" name="Group 3"/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158745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6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7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8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49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0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1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2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3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4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8755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6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7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8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59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0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1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2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3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8764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58765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158766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7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8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69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0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1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2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3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4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5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776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27 w 869"/>
                  <a:gd name="T1" fmla="*/ 186 h 1173"/>
                  <a:gd name="T2" fmla="*/ 26 w 869"/>
                  <a:gd name="T3" fmla="*/ 222 h 1173"/>
                  <a:gd name="T4" fmla="*/ 24 w 869"/>
                  <a:gd name="T5" fmla="*/ 255 h 1173"/>
                  <a:gd name="T6" fmla="*/ 23 w 869"/>
                  <a:gd name="T7" fmla="*/ 268 h 1173"/>
                  <a:gd name="T8" fmla="*/ 23 w 869"/>
                  <a:gd name="T9" fmla="*/ 272 h 1173"/>
                  <a:gd name="T10" fmla="*/ 21 w 869"/>
                  <a:gd name="T11" fmla="*/ 276 h 1173"/>
                  <a:gd name="T12" fmla="*/ 11 w 869"/>
                  <a:gd name="T13" fmla="*/ 269 h 1173"/>
                  <a:gd name="T14" fmla="*/ 4 w 869"/>
                  <a:gd name="T15" fmla="*/ 252 h 1173"/>
                  <a:gd name="T16" fmla="*/ 1 w 869"/>
                  <a:gd name="T17" fmla="*/ 237 h 1173"/>
                  <a:gd name="T18" fmla="*/ 0 w 869"/>
                  <a:gd name="T19" fmla="*/ 225 h 1173"/>
                  <a:gd name="T20" fmla="*/ 2 w 869"/>
                  <a:gd name="T21" fmla="*/ 118 h 1173"/>
                  <a:gd name="T22" fmla="*/ 4 w 869"/>
                  <a:gd name="T23" fmla="*/ 55 h 1173"/>
                  <a:gd name="T24" fmla="*/ 6 w 869"/>
                  <a:gd name="T25" fmla="*/ 39 h 1173"/>
                  <a:gd name="T26" fmla="*/ 7 w 869"/>
                  <a:gd name="T27" fmla="*/ 32 h 1173"/>
                  <a:gd name="T28" fmla="*/ 11 w 869"/>
                  <a:gd name="T29" fmla="*/ 17 h 1173"/>
                  <a:gd name="T30" fmla="*/ 13 w 869"/>
                  <a:gd name="T31" fmla="*/ 11 h 1173"/>
                  <a:gd name="T32" fmla="*/ 16 w 869"/>
                  <a:gd name="T33" fmla="*/ 0 h 1173"/>
                  <a:gd name="T34" fmla="*/ 26 w 869"/>
                  <a:gd name="T35" fmla="*/ 20 h 1173"/>
                  <a:gd name="T36" fmla="*/ 29 w 869"/>
                  <a:gd name="T37" fmla="*/ 48 h 1173"/>
                  <a:gd name="T38" fmla="*/ 31 w 869"/>
                  <a:gd name="T39" fmla="*/ 59 h 1173"/>
                  <a:gd name="T40" fmla="*/ 32 w 869"/>
                  <a:gd name="T41" fmla="*/ 72 h 1173"/>
                  <a:gd name="T42" fmla="*/ 29 w 869"/>
                  <a:gd name="T43" fmla="*/ 167 h 1173"/>
                  <a:gd name="T44" fmla="*/ 27 w 869"/>
                  <a:gd name="T45" fmla="*/ 186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8725" name="Rectangle 36"/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 sz="2400"/>
          </a:p>
        </p:txBody>
      </p:sp>
      <p:grpSp>
        <p:nvGrpSpPr>
          <p:cNvPr id="158726" name="Group 37"/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158729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0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1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2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3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4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5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6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7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8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9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0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1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2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3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4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27 w 869"/>
                <a:gd name="T1" fmla="*/ 186 h 1173"/>
                <a:gd name="T2" fmla="*/ 26 w 869"/>
                <a:gd name="T3" fmla="*/ 222 h 1173"/>
                <a:gd name="T4" fmla="*/ 24 w 869"/>
                <a:gd name="T5" fmla="*/ 255 h 1173"/>
                <a:gd name="T6" fmla="*/ 23 w 869"/>
                <a:gd name="T7" fmla="*/ 268 h 1173"/>
                <a:gd name="T8" fmla="*/ 23 w 869"/>
                <a:gd name="T9" fmla="*/ 272 h 1173"/>
                <a:gd name="T10" fmla="*/ 21 w 869"/>
                <a:gd name="T11" fmla="*/ 276 h 1173"/>
                <a:gd name="T12" fmla="*/ 11 w 869"/>
                <a:gd name="T13" fmla="*/ 269 h 1173"/>
                <a:gd name="T14" fmla="*/ 4 w 869"/>
                <a:gd name="T15" fmla="*/ 252 h 1173"/>
                <a:gd name="T16" fmla="*/ 1 w 869"/>
                <a:gd name="T17" fmla="*/ 237 h 1173"/>
                <a:gd name="T18" fmla="*/ 0 w 869"/>
                <a:gd name="T19" fmla="*/ 225 h 1173"/>
                <a:gd name="T20" fmla="*/ 2 w 869"/>
                <a:gd name="T21" fmla="*/ 118 h 1173"/>
                <a:gd name="T22" fmla="*/ 4 w 869"/>
                <a:gd name="T23" fmla="*/ 55 h 1173"/>
                <a:gd name="T24" fmla="*/ 6 w 869"/>
                <a:gd name="T25" fmla="*/ 39 h 1173"/>
                <a:gd name="T26" fmla="*/ 7 w 869"/>
                <a:gd name="T27" fmla="*/ 32 h 1173"/>
                <a:gd name="T28" fmla="*/ 11 w 869"/>
                <a:gd name="T29" fmla="*/ 17 h 1173"/>
                <a:gd name="T30" fmla="*/ 13 w 869"/>
                <a:gd name="T31" fmla="*/ 11 h 1173"/>
                <a:gd name="T32" fmla="*/ 16 w 869"/>
                <a:gd name="T33" fmla="*/ 0 h 1173"/>
                <a:gd name="T34" fmla="*/ 26 w 869"/>
                <a:gd name="T35" fmla="*/ 20 h 1173"/>
                <a:gd name="T36" fmla="*/ 29 w 869"/>
                <a:gd name="T37" fmla="*/ 48 h 1173"/>
                <a:gd name="T38" fmla="*/ 31 w 869"/>
                <a:gd name="T39" fmla="*/ 59 h 1173"/>
                <a:gd name="T40" fmla="*/ 32 w 869"/>
                <a:gd name="T41" fmla="*/ 72 h 1173"/>
                <a:gd name="T42" fmla="*/ 29 w 869"/>
                <a:gd name="T43" fmla="*/ 167 h 1173"/>
                <a:gd name="T44" fmla="*/ 27 w 869"/>
                <a:gd name="T45" fmla="*/ 186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27" name="Text Box 54"/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Raw Data </a:t>
            </a:r>
          </a:p>
        </p:txBody>
      </p:sp>
      <p:sp>
        <p:nvSpPr>
          <p:cNvPr id="158728" name="Text Box 55"/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val="11310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416E1B-B717-44C3-9934-6FF58F6E868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Cube Aggregation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The aggregated data for an 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Queries regarding aggregated information should be answered using data cube, when possible</a:t>
            </a:r>
          </a:p>
        </p:txBody>
      </p:sp>
    </p:spTree>
    <p:extLst>
      <p:ext uri="{BB962C8B-B14F-4D97-AF65-F5344CB8AC3E}">
        <p14:creationId xmlns:p14="http://schemas.microsoft.com/office/powerpoint/2010/main" val="2423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media.geeksforgeeks.org/wp-content/uploads/20190312184006/Data-Preprocessin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391400" cy="594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128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5BE859-9FD1-4045-BC2E-1041D783BC74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Reduction 3: Data Compression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String compression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There are extensive theories and well-tuned algorithms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Typically lossless, but only limited manipulation is possible without expansion</a:t>
            </a:r>
            <a:endParaRPr lang="en-US" altLang="en-US" dirty="0" smtClean="0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Typically </a:t>
            </a:r>
            <a:r>
              <a:rPr lang="en-US" altLang="en-US" dirty="0" err="1" smtClean="0">
                <a:solidFill>
                  <a:schemeClr val="bg1"/>
                </a:solidFill>
                <a:sym typeface="Symbol" pitchFamily="18" charset="2"/>
              </a:rPr>
              <a:t>lossy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 compression, with progressive refinement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Dimensionality and </a:t>
            </a:r>
            <a:r>
              <a:rPr lang="en-US" altLang="en-US" sz="2400" dirty="0" err="1" smtClean="0">
                <a:solidFill>
                  <a:schemeClr val="bg1"/>
                </a:solidFill>
                <a:sym typeface="Symbol" pitchFamily="18" charset="2"/>
              </a:rPr>
              <a:t>numerosity</a:t>
            </a:r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 reduction may also be considered as forms of data compression</a:t>
            </a:r>
          </a:p>
          <a:p>
            <a:pPr lvl="1" eaLnBrk="1" hangingPunct="1"/>
            <a:endParaRPr lang="en-US" altLang="en-US" dirty="0" smtClean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0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1A78D4-6F4C-4504-AE8E-3E4580E987C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576421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Compression</a:t>
            </a:r>
          </a:p>
        </p:txBody>
      </p:sp>
      <p:sp>
        <p:nvSpPr>
          <p:cNvPr id="164868" name="AutoShape 3"/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Original Data</a:t>
            </a:r>
          </a:p>
        </p:txBody>
      </p:sp>
      <p:sp>
        <p:nvSpPr>
          <p:cNvPr id="164869" name="AutoShape 4"/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Compressed 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Data</a:t>
            </a:r>
          </a:p>
        </p:txBody>
      </p:sp>
      <p:sp>
        <p:nvSpPr>
          <p:cNvPr id="164870" name="Line 5"/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Line 6"/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Text Box 7"/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lossless</a:t>
            </a:r>
          </a:p>
        </p:txBody>
      </p:sp>
      <p:sp>
        <p:nvSpPr>
          <p:cNvPr id="164873" name="AutoShape 8"/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Original Data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Approximated </a:t>
            </a:r>
          </a:p>
        </p:txBody>
      </p:sp>
      <p:sp>
        <p:nvSpPr>
          <p:cNvPr id="164874" name="Line 9"/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5" name="Text Box 10"/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 err="1">
                <a:solidFill>
                  <a:schemeClr val="bg1"/>
                </a:solidFill>
                <a:latin typeface="Times New Roman" pitchFamily="18" charset="0"/>
              </a:rPr>
              <a:t>lossy</a:t>
            </a:r>
            <a:endParaRPr lang="en-US" alt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3444C95-BF59-43DD-8863-0006A4D44A09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0549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305800" cy="5334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A function that maps the entire set of values of a given attribute to a new set of replacement values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s.t.</a:t>
            </a:r>
            <a:r>
              <a:rPr lang="en-US" altLang="en-US" sz="2000" dirty="0" smtClean="0">
                <a:solidFill>
                  <a:schemeClr val="bg1"/>
                </a:solidFill>
              </a:rPr>
              <a:t>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bg1"/>
                </a:solidFill>
              </a:rPr>
              <a:t>Discretization: Concept hierarchy climbing</a:t>
            </a:r>
          </a:p>
        </p:txBody>
      </p:sp>
    </p:spTree>
    <p:extLst>
      <p:ext uri="{BB962C8B-B14F-4D97-AF65-F5344CB8AC3E}">
        <p14:creationId xmlns:p14="http://schemas.microsoft.com/office/powerpoint/2010/main" val="28218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Min-max normalization</a:t>
            </a:r>
            <a:r>
              <a:rPr lang="en-US" altLang="en-US" sz="2000" dirty="0" smtClean="0">
                <a:solidFill>
                  <a:schemeClr val="bg1"/>
                </a:solidFill>
              </a:rPr>
              <a:t>: to [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new_min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000" dirty="0" smtClean="0">
                <a:solidFill>
                  <a:schemeClr val="bg1"/>
                </a:solidFill>
              </a:rPr>
              <a:t>,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new_max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000" dirty="0" smtClean="0">
                <a:solidFill>
                  <a:schemeClr val="bg1"/>
                </a:solidFill>
              </a:rPr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Z-score normalization</a:t>
            </a:r>
            <a:r>
              <a:rPr lang="en-US" altLang="en-US" sz="2000" dirty="0" smtClean="0">
                <a:solidFill>
                  <a:schemeClr val="bg1"/>
                </a:solidFill>
              </a:rPr>
              <a:t> (</a:t>
            </a:r>
            <a:r>
              <a:rPr lang="el-GR" altLang="en-US" sz="2000" dirty="0" smtClean="0">
                <a:solidFill>
                  <a:schemeClr val="bg1"/>
                </a:solidFill>
              </a:rPr>
              <a:t>μ</a:t>
            </a:r>
            <a:r>
              <a:rPr lang="en-US" altLang="en-US" sz="2000" dirty="0" smtClean="0">
                <a:solidFill>
                  <a:schemeClr val="bg1"/>
                </a:solidFill>
              </a:rPr>
              <a:t>: mean,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dirty="0" smtClean="0">
                <a:solidFill>
                  <a:schemeClr val="bg1"/>
                </a:solidFill>
              </a:rPr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Ex. Let </a:t>
            </a:r>
            <a:r>
              <a:rPr lang="el-GR" altLang="en-US" sz="2000" dirty="0" smtClean="0">
                <a:solidFill>
                  <a:schemeClr val="bg1"/>
                </a:solidFill>
              </a:rPr>
              <a:t>μ</a:t>
            </a:r>
            <a:r>
              <a:rPr lang="en-US" altLang="en-US" sz="2000" dirty="0" smtClean="0">
                <a:solidFill>
                  <a:schemeClr val="bg1"/>
                </a:solidFill>
              </a:rPr>
              <a:t> = 54,000,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dirty="0" smtClean="0">
                <a:solidFill>
                  <a:schemeClr val="bg1"/>
                </a:solidFill>
              </a:rPr>
              <a:t> = 16,000.  Then</a:t>
            </a:r>
            <a:endParaRPr lang="el-GR" alt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Normalization by decimal scaling</a:t>
            </a:r>
          </a:p>
        </p:txBody>
      </p:sp>
      <p:graphicFrame>
        <p:nvGraphicFramePr>
          <p:cNvPr id="17101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1655677"/>
              </p:ext>
            </p:extLst>
          </p:nvPr>
        </p:nvGraphicFramePr>
        <p:xfrm>
          <a:off x="5577681" y="3048000"/>
          <a:ext cx="2514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681" y="3048000"/>
                        <a:ext cx="2514600" cy="474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4600575"/>
          <a:ext cx="1952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6" imgW="1498600" imgH="419100" progId="Equation.3">
                  <p:embed/>
                </p:oleObj>
              </mc:Choice>
              <mc:Fallback>
                <p:oleObj name="Equation" r:id="rId6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00575"/>
                        <a:ext cx="19526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172AF6-3260-44DC-B843-3ECD39714530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graphicFrame>
        <p:nvGraphicFramePr>
          <p:cNvPr id="1710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589799"/>
              </p:ext>
            </p:extLst>
          </p:nvPr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8" imgW="3340100" imgH="393700" progId="Equation.3">
                  <p:embed/>
                </p:oleObj>
              </mc:Choice>
              <mc:Fallback>
                <p:oleObj name="Equation" r:id="rId8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6"/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10" imgW="634725" imgH="393529" progId="Equation.3">
                  <p:embed/>
                </p:oleObj>
              </mc:Choice>
              <mc:Fallback>
                <p:oleObj name="Equation" r:id="rId10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6" name="Object 7"/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12" imgW="495085" imgH="393529" progId="Equation.3">
                  <p:embed/>
                </p:oleObj>
              </mc:Choice>
              <mc:Fallback>
                <p:oleObj name="Equation" r:id="rId12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14" imgW="114151" imgH="215619" progId="Equation.3">
                  <p:embed/>
                </p:oleObj>
              </mc:Choice>
              <mc:Fallback>
                <p:oleObj name="Equation" r:id="rId1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>
                <a:latin typeface="Times New Roman" pitchFamily="18" charset="0"/>
              </a:rPr>
              <a:t>Where </a:t>
            </a:r>
            <a:r>
              <a:rPr lang="en-US" altLang="en-US" sz="2400" i="1">
                <a:latin typeface="Times New Roman" pitchFamily="18" charset="0"/>
              </a:rPr>
              <a:t>j</a:t>
            </a:r>
            <a:r>
              <a:rPr lang="en-US" altLang="en-US" sz="2000">
                <a:latin typeface="Times New Roman" pitchFamily="18" charset="0"/>
              </a:rPr>
              <a:t> is the smallest integer such that Max(|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z="2000">
                <a:latin typeface="Times New Roman" pitchFamily="18" charset="0"/>
              </a:rPr>
              <a:t>|) &lt; 1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16348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Discretization 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Prepare for further analysis, e.g., classification</a:t>
            </a:r>
          </a:p>
        </p:txBody>
      </p:sp>
      <p:sp>
        <p:nvSpPr>
          <p:cNvPr id="17305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1477037D-0AF6-4974-99B2-C868810C99DA}" type="slidenum">
              <a:rPr lang="en-US" altLang="en-US" sz="1200"/>
              <a:pPr algn="l"/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39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39F4FF1-4667-4683-9FAF-0567B9B61F23}" type="slidenum">
              <a:rPr lang="en-US" altLang="en-US" sz="1200"/>
              <a:pPr algn="r" eaLnBrk="1" hangingPunct="1"/>
              <a:t>45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Data Discretization Methods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Binning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Clustering analysis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Decision-tree analysis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Correlation (e.g., </a:t>
            </a:r>
            <a:r>
              <a:rPr lang="en-US" altLang="en-US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dirty="0" smtClean="0">
                <a:solidFill>
                  <a:schemeClr val="bg1"/>
                </a:solidFill>
              </a:rPr>
              <a:t>) analysis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val="29764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Simple Discretization: Binning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771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Equal-width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Divides the range into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N</a:t>
            </a:r>
            <a:r>
              <a:rPr lang="en-US" altLang="en-US" sz="2000" dirty="0" smtClean="0">
                <a:solidFill>
                  <a:schemeClr val="bg1"/>
                </a:solidFill>
              </a:rPr>
              <a:t> intervals of equal size: uniform grid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if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A</a:t>
            </a:r>
            <a:r>
              <a:rPr lang="en-US" altLang="en-US" sz="2000" dirty="0" smtClean="0">
                <a:solidFill>
                  <a:schemeClr val="bg1"/>
                </a:solidFill>
              </a:rPr>
              <a:t> and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B</a:t>
            </a:r>
            <a:r>
              <a:rPr lang="en-US" altLang="en-US" sz="2000" dirty="0" smtClean="0">
                <a:solidFill>
                  <a:schemeClr val="bg1"/>
                </a:solidFill>
              </a:rPr>
              <a:t> are the lowest and highest values of the attribute, the width of intervals will be: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W </a:t>
            </a:r>
            <a:r>
              <a:rPr lang="en-US" altLang="en-US" sz="2000" dirty="0" smtClean="0">
                <a:solidFill>
                  <a:schemeClr val="bg1"/>
                </a:solidFill>
              </a:rPr>
              <a:t>= (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B </a:t>
            </a:r>
            <a:r>
              <a:rPr lang="en-US" altLang="en-US" sz="2000" dirty="0" smtClean="0">
                <a:solidFill>
                  <a:schemeClr val="bg1"/>
                </a:solidFill>
              </a:rPr>
              <a:t>–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A</a:t>
            </a:r>
            <a:r>
              <a:rPr lang="en-US" altLang="en-US" sz="2000" dirty="0" smtClean="0">
                <a:solidFill>
                  <a:schemeClr val="bg1"/>
                </a:solidFill>
              </a:rPr>
              <a:t>)/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N.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Skewed data is not handled well</a:t>
            </a:r>
            <a:endParaRPr lang="en-US" altLang="en-US" sz="2000" i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Equal-depth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Divides the range into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N</a:t>
            </a:r>
            <a:r>
              <a:rPr lang="en-US" altLang="en-US" sz="2000" dirty="0" smtClean="0">
                <a:solidFill>
                  <a:schemeClr val="bg1"/>
                </a:solidFill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 smtClean="0">
                <a:solidFill>
                  <a:schemeClr val="bg1"/>
                </a:solidFill>
              </a:rPr>
              <a:t>Managing categorical attributes can be tricky</a:t>
            </a:r>
          </a:p>
        </p:txBody>
      </p:sp>
      <p:sp>
        <p:nvSpPr>
          <p:cNvPr id="17715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A352A31-256D-4B8D-8287-405DF6988B23}" type="slidenum">
              <a:rPr lang="en-US" altLang="en-US" sz="1200"/>
              <a:pPr algn="l"/>
              <a:t>46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062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Binning Methods for Data Smoothing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77200" cy="5029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bg1"/>
                </a:solidFill>
              </a:rPr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*  Partition into equal-frequency (</a:t>
            </a:r>
            <a:r>
              <a:rPr lang="en-US" altLang="en-US" sz="2000" b="1" dirty="0" err="1" smtClean="0">
                <a:solidFill>
                  <a:schemeClr val="bg1"/>
                </a:solidFill>
              </a:rPr>
              <a:t>equi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-depth</a:t>
            </a:r>
            <a:r>
              <a:rPr lang="en-US" altLang="en-US" sz="2000" dirty="0" smtClean="0">
                <a:solidFill>
                  <a:schemeClr val="bg1"/>
                </a:solidFill>
              </a:rPr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*  Smoothing by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bin means</a:t>
            </a:r>
            <a:r>
              <a:rPr lang="en-US" altLang="en-US" sz="2000" dirty="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*  Smoothing by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bin boundaries</a:t>
            </a:r>
            <a:r>
              <a:rPr lang="en-US" altLang="en-US" sz="2000" dirty="0" smtClean="0">
                <a:solidFill>
                  <a:schemeClr val="bg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      - Bin 3: 26, 26, 26, 34</a:t>
            </a:r>
          </a:p>
        </p:txBody>
      </p:sp>
      <p:sp>
        <p:nvSpPr>
          <p:cNvPr id="17920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6095927-162E-439F-B6CD-D9A96CB6F8A9}" type="slidenum">
              <a:rPr lang="en-US" altLang="en-US" sz="1200"/>
              <a:pPr algn="l"/>
              <a:t>47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0685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558C611A-AD6E-43CF-BEAB-8C608F8DF90F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Discretization Without Using Class Labels</a:t>
            </a:r>
            <a:br>
              <a:rPr lang="en-US" altLang="en-US" sz="3200" dirty="0" smtClean="0">
                <a:solidFill>
                  <a:schemeClr val="bg1"/>
                </a:solidFill>
              </a:rPr>
            </a:br>
            <a:r>
              <a:rPr lang="en-US" altLang="en-US" sz="3200" dirty="0" smtClean="0">
                <a:solidFill>
                  <a:schemeClr val="bg1"/>
                </a:solidFill>
              </a:rPr>
              <a:t>(Binning vs. Clustering) </a:t>
            </a:r>
          </a:p>
        </p:txBody>
      </p:sp>
      <p:pic>
        <p:nvPicPr>
          <p:cNvPr id="181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5" name="Text Box 6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81256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Data</a:t>
            </a:r>
          </a:p>
        </p:txBody>
      </p:sp>
      <p:sp>
        <p:nvSpPr>
          <p:cNvPr id="181257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Equal interval width (binning)</a:t>
            </a:r>
          </a:p>
        </p:txBody>
      </p:sp>
      <p:sp>
        <p:nvSpPr>
          <p:cNvPr id="181258" name="Text Box 9"/>
          <p:cNvSpPr txBox="1">
            <a:spLocks noChangeArrowheads="1"/>
          </p:cNvSpPr>
          <p:nvPr/>
        </p:nvSpPr>
        <p:spPr bwMode="auto">
          <a:xfrm>
            <a:off x="1143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Equal frequency (binning)</a:t>
            </a:r>
          </a:p>
        </p:txBody>
      </p:sp>
      <p:sp>
        <p:nvSpPr>
          <p:cNvPr id="181259" name="Text Box 10"/>
          <p:cNvSpPr txBox="1">
            <a:spLocks noChangeArrowheads="1"/>
          </p:cNvSpPr>
          <p:nvPr/>
        </p:nvSpPr>
        <p:spPr bwMode="auto">
          <a:xfrm>
            <a:off x="4572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K-means clustering leads to better results</a:t>
            </a:r>
          </a:p>
        </p:txBody>
      </p:sp>
      <p:pic>
        <p:nvPicPr>
          <p:cNvPr id="18126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68725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6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911DABB-FF86-46D5-B10A-F733B062D0F9}" type="slidenum">
              <a:rPr lang="en-US" altLang="en-US" sz="1200"/>
              <a:pPr algn="r" eaLnBrk="1" hangingPunct="1"/>
              <a:t>49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>
                <a:solidFill>
                  <a:schemeClr val="bg1"/>
                </a:solidFill>
                <a:cs typeface="Times New Roman" pitchFamily="18" charset="0"/>
              </a:rPr>
              <a:t>Discretization by </a:t>
            </a:r>
            <a:r>
              <a:rPr lang="en-US" altLang="en-US" sz="4000" smtClean="0">
                <a:solidFill>
                  <a:schemeClr val="bg1"/>
                </a:solidFill>
              </a:rPr>
              <a:t>Classification &amp; Correlation Analysis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94700" cy="51816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Using </a:t>
            </a:r>
            <a:r>
              <a:rPr lang="en-US" altLang="en-US" sz="2000" i="1" dirty="0" smtClean="0">
                <a:solidFill>
                  <a:schemeClr val="bg1"/>
                </a:solidFill>
                <a:cs typeface="Times New Roman" pitchFamily="18" charset="0"/>
              </a:rPr>
              <a:t>entropy</a:t>
            </a: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 to determine split point (discretization point)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Top-down, recursive split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Details to be covered in Chapter 7</a:t>
            </a:r>
            <a:endParaRPr lang="en-US" altLang="en-US" sz="20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Correlation analysis (e.g., Chi-merge: </a:t>
            </a:r>
            <a:r>
              <a:rPr lang="el-GR" altLang="en-US" sz="2000" dirty="0" smtClean="0">
                <a:solidFill>
                  <a:schemeClr val="bg1"/>
                </a:solidFill>
                <a:cs typeface="Tahoma" pitchFamily="34" charset="0"/>
              </a:rPr>
              <a:t>χ</a:t>
            </a:r>
            <a:r>
              <a:rPr lang="en-US" altLang="en-US" sz="2000" baseline="30000" dirty="0" smtClean="0">
                <a:solidFill>
                  <a:schemeClr val="bg1"/>
                </a:solidFill>
                <a:cs typeface="Tahoma" pitchFamily="34" charset="0"/>
              </a:rPr>
              <a:t>2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-based discretization</a:t>
            </a:r>
            <a:r>
              <a:rPr lang="en-US" altLang="en-US" sz="2000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altLang="en-US" sz="2000" dirty="0" smtClean="0">
              <a:solidFill>
                <a:schemeClr val="bg1"/>
              </a:solidFill>
              <a:cs typeface="Tahoma" pitchFamily="34" charset="0"/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 dirty="0" smtClean="0">
                <a:solidFill>
                  <a:schemeClr val="bg1"/>
                </a:solidFill>
                <a:cs typeface="Tahoma" pitchFamily="34" charset="0"/>
              </a:rPr>
              <a:t>χ</a:t>
            </a:r>
            <a:r>
              <a:rPr lang="en-US" altLang="en-US" sz="2000" baseline="30000" dirty="0" smtClean="0">
                <a:solidFill>
                  <a:schemeClr val="bg1"/>
                </a:solidFill>
                <a:cs typeface="Tahoma" pitchFamily="34" charset="0"/>
              </a:rPr>
              <a:t>2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Merge performed recursively, until a predefined stopping condition</a:t>
            </a: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83302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Major Tasks in Data Preprocessing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Concept hierarchy generation</a:t>
            </a:r>
          </a:p>
        </p:txBody>
      </p:sp>
      <p:sp>
        <p:nvSpPr>
          <p:cNvPr id="890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862F20B-DBD3-4EF1-A8E1-A757AC4834EE}" type="slidenum">
              <a:rPr lang="en-US" altLang="en-US" sz="1200"/>
              <a:pPr algn="l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263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Concept Hierarchy Generation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Concept hierarchy</a:t>
            </a:r>
            <a:r>
              <a:rPr lang="en-US" altLang="en-US" sz="2000" dirty="0" smtClean="0">
                <a:solidFill>
                  <a:schemeClr val="bg1"/>
                </a:solidFill>
              </a:rPr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Concept hierarchies facilitate </a:t>
            </a:r>
            <a:r>
              <a:rPr lang="en-US" altLang="en-US" sz="2000" u="sng" dirty="0" smtClean="0">
                <a:solidFill>
                  <a:schemeClr val="bg1"/>
                </a:solidFill>
              </a:rPr>
              <a:t>drilling and rolling</a:t>
            </a:r>
            <a:r>
              <a:rPr lang="en-US" altLang="en-US" sz="2000" dirty="0" smtClean="0">
                <a:solidFill>
                  <a:schemeClr val="bg1"/>
                </a:solidFill>
              </a:rPr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Concept hierarchy formation: Recursively reduce the data by collecting and replacing low level concepts (such as numeric values for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age</a:t>
            </a:r>
            <a:r>
              <a:rPr lang="en-US" altLang="en-US" sz="2000" dirty="0" smtClean="0">
                <a:solidFill>
                  <a:schemeClr val="bg1"/>
                </a:solidFill>
              </a:rPr>
              <a:t>) by higher level concepts (such as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youth, adult</a:t>
            </a:r>
            <a:r>
              <a:rPr lang="en-US" altLang="en-US" sz="2000" dirty="0" smtClean="0">
                <a:solidFill>
                  <a:schemeClr val="bg1"/>
                </a:solidFill>
              </a:rPr>
              <a:t>, 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senior</a:t>
            </a:r>
            <a:r>
              <a:rPr lang="en-US" alt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8534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1045CA2-2086-448C-8955-8FF4FAD81281}" type="slidenum">
              <a:rPr lang="en-US" altLang="en-US" sz="1200"/>
              <a:pPr algn="l"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09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991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Concept Hierarchy Generation for Nominal Data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 dirty="0" smtClean="0">
                <a:solidFill>
                  <a:schemeClr val="bg1"/>
                </a:solidFill>
              </a:rPr>
              <a:t>street</a:t>
            </a:r>
            <a:r>
              <a:rPr lang="en-US" altLang="en-US" dirty="0" smtClean="0">
                <a:solidFill>
                  <a:schemeClr val="bg1"/>
                </a:solidFill>
              </a:rPr>
              <a:t> &lt; </a:t>
            </a:r>
            <a:r>
              <a:rPr lang="en-US" altLang="en-US" i="1" dirty="0" smtClean="0">
                <a:solidFill>
                  <a:schemeClr val="bg1"/>
                </a:solidFill>
              </a:rPr>
              <a:t>city</a:t>
            </a:r>
            <a:r>
              <a:rPr lang="en-US" altLang="en-US" dirty="0" smtClean="0">
                <a:solidFill>
                  <a:schemeClr val="bg1"/>
                </a:solidFill>
              </a:rPr>
              <a:t> &lt; </a:t>
            </a:r>
            <a:r>
              <a:rPr lang="en-US" altLang="en-US" i="1" dirty="0" smtClean="0">
                <a:solidFill>
                  <a:schemeClr val="bg1"/>
                </a:solidFill>
              </a:rPr>
              <a:t>state</a:t>
            </a:r>
            <a:r>
              <a:rPr lang="en-US" altLang="en-US" dirty="0" smtClean="0">
                <a:solidFill>
                  <a:schemeClr val="bg1"/>
                </a:solidFill>
              </a:rPr>
              <a:t> &lt; </a:t>
            </a:r>
            <a:r>
              <a:rPr lang="en-US" altLang="en-US" i="1" dirty="0" smtClean="0">
                <a:solidFill>
                  <a:schemeClr val="bg1"/>
                </a:solidFill>
              </a:rPr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only </a:t>
            </a:r>
            <a:r>
              <a:rPr lang="en-US" altLang="en-US" i="1" dirty="0" smtClean="0">
                <a:solidFill>
                  <a:schemeClr val="bg1"/>
                </a:solidFill>
              </a:rPr>
              <a:t>street</a:t>
            </a:r>
            <a:r>
              <a:rPr lang="en-US" altLang="en-US" dirty="0" smtClean="0">
                <a:solidFill>
                  <a:schemeClr val="bg1"/>
                </a:solidFill>
              </a:rPr>
              <a:t> &lt; </a:t>
            </a:r>
            <a:r>
              <a:rPr lang="en-US" altLang="en-US" i="1" dirty="0" smtClean="0">
                <a:solidFill>
                  <a:schemeClr val="bg1"/>
                </a:solidFill>
              </a:rPr>
              <a:t>city</a:t>
            </a:r>
            <a:r>
              <a:rPr lang="en-US" altLang="en-US" dirty="0" smtClean="0">
                <a:solidFill>
                  <a:schemeClr val="bg1"/>
                </a:solidFill>
              </a:rPr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for a set of attributes: {</a:t>
            </a:r>
            <a:r>
              <a:rPr lang="en-US" altLang="en-US" i="1" dirty="0" smtClean="0">
                <a:solidFill>
                  <a:schemeClr val="bg1"/>
                </a:solidFill>
              </a:rPr>
              <a:t>street, city, state, country</a:t>
            </a:r>
            <a:r>
              <a:rPr lang="en-US" altLang="en-US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8739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A4875AA-FD0E-49E9-BC95-5C24335F78B3}" type="slidenum">
              <a:rPr lang="en-US" altLang="en-US" sz="1200"/>
              <a:pPr algn="l"/>
              <a:t>51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967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Automatic Concept Hierarchy Generation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Exceptions, e.g., weekday, month, quarter, year</a:t>
            </a:r>
          </a:p>
        </p:txBody>
      </p:sp>
      <p:sp>
        <p:nvSpPr>
          <p:cNvPr id="18944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253B9C7-A897-4C96-A3D6-BE5C5D62D243}" type="slidenum">
              <a:rPr lang="en-US" altLang="en-US" sz="1200"/>
              <a:pPr algn="l"/>
              <a:t>52</a:t>
            </a:fld>
            <a:endParaRPr lang="en-US" altLang="en-US" sz="1200"/>
          </a:p>
        </p:txBody>
      </p:sp>
      <p:grpSp>
        <p:nvGrpSpPr>
          <p:cNvPr id="189445" name="Group 4"/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189446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89447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province_or_ state</a:t>
              </a:r>
            </a:p>
          </p:txBody>
        </p:sp>
        <p:sp>
          <p:nvSpPr>
            <p:cNvPr id="189448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city</a:t>
              </a:r>
            </a:p>
          </p:txBody>
        </p:sp>
        <p:sp>
          <p:nvSpPr>
            <p:cNvPr id="189449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street</a:t>
              </a:r>
            </a:p>
          </p:txBody>
        </p:sp>
        <p:sp>
          <p:nvSpPr>
            <p:cNvPr id="189450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1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2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3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15 distinct values</a:t>
              </a:r>
            </a:p>
          </p:txBody>
        </p:sp>
        <p:sp>
          <p:nvSpPr>
            <p:cNvPr id="189454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365 distinct values</a:t>
              </a:r>
            </a:p>
          </p:txBody>
        </p:sp>
        <p:sp>
          <p:nvSpPr>
            <p:cNvPr id="189455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3567 distinct values</a:t>
              </a:r>
            </a:p>
          </p:txBody>
        </p:sp>
        <p:sp>
          <p:nvSpPr>
            <p:cNvPr id="189456" name="Text Box 15"/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  <a:latin typeface="Times New Roman" pitchFamily="18" charset="0"/>
                </a:rPr>
                <a:t>674,339 distinct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Data Quality: Why Preprocess the Data?</a:t>
            </a:r>
            <a:endParaRPr lang="en-US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4946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dirty="0" smtClean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Interpretability: how easily the data can be understood?</a:t>
            </a:r>
          </a:p>
        </p:txBody>
      </p:sp>
      <p:sp>
        <p:nvSpPr>
          <p:cNvPr id="8704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7F02B2D0-B2B7-486F-AF24-C7F58615594E}" type="slidenum">
              <a:rPr lang="en-US" altLang="en-US" sz="1200"/>
              <a:pPr algn="l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931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Major Tasks in Data Preprocessing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err="1" smtClean="0"/>
              <a:t>Numerosity</a:t>
            </a:r>
            <a:r>
              <a:rPr lang="en-US" altLang="en-US" sz="2000" dirty="0" smtClean="0"/>
              <a:t>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Concept hierarchy generation</a:t>
            </a:r>
          </a:p>
        </p:txBody>
      </p:sp>
      <p:sp>
        <p:nvSpPr>
          <p:cNvPr id="890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862F20B-DBD3-4EF1-A8E1-A757AC4834EE}" type="slidenum">
              <a:rPr lang="en-US" altLang="en-US" sz="1200"/>
              <a:pPr algn="l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4983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incomplete</a:t>
            </a:r>
            <a:r>
              <a:rPr lang="en-US" altLang="en-US" sz="2000" dirty="0" smtClean="0">
                <a:solidFill>
                  <a:schemeClr val="bg1"/>
                </a:solidFill>
              </a:rPr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e.g.,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Occupation</a:t>
            </a:r>
            <a:r>
              <a:rPr lang="en-US" altLang="en-US" sz="2000" dirty="0" smtClean="0">
                <a:solidFill>
                  <a:schemeClr val="bg1"/>
                </a:solidFill>
              </a:rPr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noisy</a:t>
            </a:r>
            <a:r>
              <a:rPr lang="en-US" altLang="en-US" sz="2000" dirty="0" smtClean="0">
                <a:solidFill>
                  <a:schemeClr val="bg1"/>
                </a:solidFill>
              </a:rPr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e.g.,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Salary</a:t>
            </a:r>
            <a:r>
              <a:rPr lang="en-US" altLang="en-US" sz="2000" dirty="0" smtClean="0">
                <a:solidFill>
                  <a:schemeClr val="bg1"/>
                </a:solidFill>
              </a:rPr>
              <a:t>=“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−</a:t>
            </a:r>
            <a:r>
              <a:rPr lang="en-US" altLang="en-US" sz="2000" dirty="0" smtClean="0">
                <a:solidFill>
                  <a:schemeClr val="bg1"/>
                </a:solidFill>
              </a:rPr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inconsistent</a:t>
            </a:r>
            <a:r>
              <a:rPr lang="en-US" altLang="en-US" sz="2000" dirty="0" smtClean="0">
                <a:solidFill>
                  <a:schemeClr val="bg1"/>
                </a:solidFill>
              </a:rPr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dirty="0" smtClean="0">
                <a:solidFill>
                  <a:schemeClr val="bg1"/>
                </a:solidFill>
              </a:rPr>
              <a:t>Age</a:t>
            </a:r>
            <a:r>
              <a:rPr lang="en-US" altLang="en-US" sz="2000" dirty="0" smtClean="0">
                <a:solidFill>
                  <a:schemeClr val="bg1"/>
                </a:solidFill>
              </a:rPr>
              <a:t>=“42”,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Birthday</a:t>
            </a:r>
            <a:r>
              <a:rPr lang="en-US" altLang="en-US" sz="2000" dirty="0" smtClean="0">
                <a:solidFill>
                  <a:schemeClr val="bg1"/>
                </a:solidFill>
              </a:rPr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dirty="0" smtClean="0">
                <a:solidFill>
                  <a:schemeClr val="bg1"/>
                </a:solidFill>
              </a:rPr>
              <a:t>Intentional</a:t>
            </a:r>
            <a:r>
              <a:rPr lang="en-US" altLang="en-US" sz="2000" b="1" u="sng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(e.g.,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disguised missing</a:t>
            </a:r>
            <a:r>
              <a:rPr lang="en-US" altLang="en-US" sz="2000" dirty="0" smtClean="0">
                <a:solidFill>
                  <a:schemeClr val="bg1"/>
                </a:solidFill>
              </a:rPr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Jan. 1 as everyone’s birthday?</a:t>
            </a:r>
          </a:p>
        </p:txBody>
      </p:sp>
      <p:sp>
        <p:nvSpPr>
          <p:cNvPr id="9318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4D588A1D-8424-4AD4-9ED4-339ED19FD4AA}" type="slidenum">
              <a:rPr lang="en-US" altLang="en-US" sz="1200"/>
              <a:pPr algn="l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128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Incomplete (Missing) Data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Missing data may need to be inferred</a:t>
            </a:r>
          </a:p>
        </p:txBody>
      </p:sp>
      <p:sp>
        <p:nvSpPr>
          <p:cNvPr id="9523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22F20B4B-0326-42FF-BD35-9018D16FB8B0}" type="slidenum">
              <a:rPr lang="en-US" altLang="en-US" sz="1200"/>
              <a:pPr algn="l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45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1470</TotalTime>
  <Words>3909</Words>
  <Application>Microsoft Office PowerPoint</Application>
  <PresentationFormat>On-screen Show (4:3)</PresentationFormat>
  <Paragraphs>568</Paragraphs>
  <Slides>52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Algerian</vt:lpstr>
      <vt:lpstr>Arial</vt:lpstr>
      <vt:lpstr>Calibri</vt:lpstr>
      <vt:lpstr>Cambria</vt:lpstr>
      <vt:lpstr>Symbol</vt:lpstr>
      <vt:lpstr>Tahoma</vt:lpstr>
      <vt:lpstr>Times New Roman</vt:lpstr>
      <vt:lpstr>Wingdings</vt:lpstr>
      <vt:lpstr>Adjacency</vt:lpstr>
      <vt:lpstr>Equation</vt:lpstr>
      <vt:lpstr>Chart</vt:lpstr>
      <vt:lpstr>UNIT IIi</vt:lpstr>
      <vt:lpstr>Topics to be covered </vt:lpstr>
      <vt:lpstr>Data Quality: Why Preprocess the Data?</vt:lpstr>
      <vt:lpstr>PowerPoint Presentation</vt:lpstr>
      <vt:lpstr>Major Tasks in Data Preprocessing</vt:lpstr>
      <vt:lpstr>Data Quality: Why Preprocess the Data?</vt:lpstr>
      <vt:lpstr>Major Tasks in 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Correlation (viewed as linear relationship)</vt:lpstr>
      <vt:lpstr>Covariance (Numeric Data)</vt:lpstr>
      <vt:lpstr>Co-Variance: An Example</vt:lpstr>
      <vt:lpstr>Data Reduction Strategies</vt:lpstr>
      <vt:lpstr> Dimensionality Reduction</vt:lpstr>
      <vt:lpstr>Mapping Data to a New Space</vt:lpstr>
      <vt:lpstr>Principal Component Analysis (PCA)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Data Reduction 3: Data Compression</vt:lpstr>
      <vt:lpstr>Data Compression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for Nominal Data</vt:lpstr>
      <vt:lpstr>Automatic Concept Hierarchy Generation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admin</dc:creator>
  <cp:lastModifiedBy>User</cp:lastModifiedBy>
  <cp:revision>14</cp:revision>
  <dcterms:created xsi:type="dcterms:W3CDTF">2021-08-20T10:07:35Z</dcterms:created>
  <dcterms:modified xsi:type="dcterms:W3CDTF">2022-02-21T05:40:08Z</dcterms:modified>
</cp:coreProperties>
</file>