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91" r:id="rId3"/>
    <p:sldId id="293" r:id="rId4"/>
    <p:sldId id="294" r:id="rId5"/>
    <p:sldId id="443" r:id="rId6"/>
    <p:sldId id="444" r:id="rId7"/>
    <p:sldId id="258" r:id="rId8"/>
    <p:sldId id="286" r:id="rId9"/>
    <p:sldId id="446" r:id="rId10"/>
    <p:sldId id="259" r:id="rId11"/>
    <p:sldId id="287" r:id="rId12"/>
    <p:sldId id="261" r:id="rId13"/>
    <p:sldId id="264" r:id="rId14"/>
    <p:sldId id="265" r:id="rId15"/>
    <p:sldId id="266" r:id="rId16"/>
    <p:sldId id="267" r:id="rId17"/>
    <p:sldId id="447" r:id="rId18"/>
    <p:sldId id="448" r:id="rId19"/>
    <p:sldId id="449" r:id="rId20"/>
    <p:sldId id="450" r:id="rId21"/>
    <p:sldId id="262" r:id="rId22"/>
    <p:sldId id="263" r:id="rId23"/>
    <p:sldId id="439" r:id="rId24"/>
    <p:sldId id="440" r:id="rId25"/>
    <p:sldId id="441" r:id="rId26"/>
    <p:sldId id="434" r:id="rId27"/>
    <p:sldId id="435" r:id="rId28"/>
    <p:sldId id="451" r:id="rId29"/>
    <p:sldId id="436" r:id="rId30"/>
    <p:sldId id="437" r:id="rId31"/>
    <p:sldId id="438" r:id="rId32"/>
    <p:sldId id="295" r:id="rId33"/>
    <p:sldId id="342"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433" r:id="rId87"/>
    <p:sldId id="298"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299" r:id="rId101"/>
    <p:sldId id="397" r:id="rId102"/>
    <p:sldId id="398" r:id="rId103"/>
    <p:sldId id="399" r:id="rId104"/>
    <p:sldId id="400" r:id="rId105"/>
    <p:sldId id="401" r:id="rId106"/>
    <p:sldId id="402" r:id="rId107"/>
    <p:sldId id="403" r:id="rId108"/>
    <p:sldId id="404" r:id="rId109"/>
    <p:sldId id="405" r:id="rId110"/>
    <p:sldId id="406" r:id="rId111"/>
    <p:sldId id="407" r:id="rId112"/>
    <p:sldId id="408" r:id="rId113"/>
    <p:sldId id="409" r:id="rId114"/>
    <p:sldId id="410" r:id="rId115"/>
    <p:sldId id="411" r:id="rId116"/>
    <p:sldId id="412" r:id="rId117"/>
    <p:sldId id="413" r:id="rId118"/>
    <p:sldId id="414" r:id="rId119"/>
    <p:sldId id="415" r:id="rId120"/>
    <p:sldId id="416" r:id="rId121"/>
    <p:sldId id="417" r:id="rId122"/>
    <p:sldId id="418" r:id="rId123"/>
    <p:sldId id="419"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0844" autoAdjust="0"/>
  </p:normalViewPr>
  <p:slideViewPr>
    <p:cSldViewPr snapToGrid="0">
      <p:cViewPr varScale="1">
        <p:scale>
          <a:sx n="66" d="100"/>
          <a:sy n="66" d="100"/>
        </p:scale>
        <p:origin x="-90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903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260261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375451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xmlns=""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178191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17219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4E9E5F-4FBD-4D36-B252-716675317888}"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13019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4E9E5F-4FBD-4D36-B252-716675317888}" type="datetimeFigureOut">
              <a:rPr lang="en-US" smtClean="0"/>
              <a:pPr/>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28057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E9E5F-4FBD-4D36-B252-716675317888}" type="datetimeFigureOut">
              <a:rPr lang="en-US" smtClean="0"/>
              <a:pPr/>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122265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pPr/>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364375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241146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355596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E5F-4FBD-4D36-B252-716675317888}" type="datetimeFigureOut">
              <a:rPr lang="en-US" smtClean="0"/>
              <a:pPr/>
              <a:t>8/30/2022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CE81-7701-4393-8CF2-EA143621B2CE}" type="slidenum">
              <a:rPr lang="en-US" smtClean="0"/>
              <a:pPr/>
              <a:t>‹#›</a:t>
            </a:fld>
            <a:endParaRPr lang="en-US"/>
          </a:p>
        </p:txBody>
      </p:sp>
    </p:spTree>
    <p:extLst>
      <p:ext uri="{BB962C8B-B14F-4D97-AF65-F5344CB8AC3E}">
        <p14:creationId xmlns:p14="http://schemas.microsoft.com/office/powerpoint/2010/main" xmlns="" val="21859435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Sperry_Univac" TargetMode="External"/><Relationship Id="rId13" Type="http://schemas.openxmlformats.org/officeDocument/2006/relationships/hyperlink" Target="https://en.wikipedia.org/wiki/Metaphor_Computer_Systems" TargetMode="External"/><Relationship Id="rId3" Type="http://schemas.openxmlformats.org/officeDocument/2006/relationships/hyperlink" Target="https://en.wikipedia.org/wiki/Dartmouth_College" TargetMode="External"/><Relationship Id="rId7" Type="http://schemas.openxmlformats.org/officeDocument/2006/relationships/hyperlink" Target="https://en.wikipedia.org/wiki/Wikipedia:Citation_needed" TargetMode="External"/><Relationship Id="rId12" Type="http://schemas.openxmlformats.org/officeDocument/2006/relationships/hyperlink" Target="https://en.wikipedia.org/wiki/DBC_1012" TargetMode="External"/><Relationship Id="rId2" Type="http://schemas.openxmlformats.org/officeDocument/2006/relationships/hyperlink" Target="https://en.wikipedia.org/wiki/General_Mills"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11" Type="http://schemas.openxmlformats.org/officeDocument/2006/relationships/hyperlink" Target="https://en.wikipedia.org/wiki/Teradata" TargetMode="External"/><Relationship Id="rId5" Type="http://schemas.openxmlformats.org/officeDocument/2006/relationships/hyperlink" Target="https://en.wikipedia.org/wiki/ACNielsen" TargetMode="External"/><Relationship Id="rId10" Type="http://schemas.openxmlformats.org/officeDocument/2006/relationships/hyperlink" Target="https://en.wikipedia.org/wiki/Fourth-generation_programming_language" TargetMode="External"/><Relationship Id="rId4" Type="http://schemas.openxmlformats.org/officeDocument/2006/relationships/hyperlink" Target="https://en.wikipedia.org/wiki/Data_warehouse" TargetMode="External"/><Relationship Id="rId9" Type="http://schemas.openxmlformats.org/officeDocument/2006/relationships/hyperlink" Target="https://en.wikipedia.org/wiki/MAPPER" TargetMode="External"/><Relationship Id="rId14" Type="http://schemas.openxmlformats.org/officeDocument/2006/relationships/hyperlink" Target="https://en.wikipedia.org/wiki/David_Liddl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_warehouse" TargetMode="External"/><Relationship Id="rId2" Type="http://schemas.openxmlformats.org/officeDocument/2006/relationships/hyperlink" Target="https://en.wikipedia.org/wiki/Sperry_Corporation" TargetMode="External"/><Relationship Id="rId1" Type="http://schemas.openxmlformats.org/officeDocument/2006/relationships/slideLayout" Target="../slideLayouts/slideLayout2.xml"/><Relationship Id="rId5" Type="http://schemas.openxmlformats.org/officeDocument/2006/relationships/hyperlink" Target="https://en.wikipedia.org/wiki/Bill_Inmon" TargetMode="External"/><Relationship Id="rId4" Type="http://schemas.openxmlformats.org/officeDocument/2006/relationships/hyperlink" Target="https://en.wikipedia.org/wiki/Ralph_Kimb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_warehouse" TargetMode="External"/><Relationship Id="rId2" Type="http://schemas.openxmlformats.org/officeDocument/2006/relationships/hyperlink" Target="https://en.wikipedia.org/wiki/Ralph_Kimball"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5" Type="http://schemas.openxmlformats.org/officeDocument/2006/relationships/hyperlink" Target="https://en.wikipedia.org/wiki/Data_vault_modeling" TargetMode="External"/><Relationship Id="rId4" Type="http://schemas.openxmlformats.org/officeDocument/2006/relationships/hyperlink" Target="https://en.wikipedia.org/w/index.php?title=Dan_Linstedt&amp;action=edit&amp;redlink=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arklogic.com/product/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acle.com/index.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uru99.com/top-20-etl-database-warehousing-tools.html" TargetMode="External"/><Relationship Id="rId2" Type="http://schemas.openxmlformats.org/officeDocument/2006/relationships/hyperlink" Target="https://aws.amazon.com/redshift/?nc2=h_m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949226"/>
            <a:ext cx="11152031" cy="2352318"/>
          </a:xfrm>
        </p:spPr>
        <p:txBody>
          <a:bodyPr>
            <a:normAutofit fontScale="90000"/>
          </a:bodyPr>
          <a:lstStyle/>
          <a:p>
            <a:pPr algn="ctr">
              <a:lnSpc>
                <a:spcPct val="150000"/>
              </a:lnSpc>
            </a:pPr>
            <a:r>
              <a:rPr lang="en-US" dirty="0" smtClean="0">
                <a:latin typeface="Matura MT Script Capitals" panose="03020802060602070202" pitchFamily="66" charset="0"/>
              </a:rPr>
              <a:t>Data Warehousing </a:t>
            </a:r>
            <a:br>
              <a:rPr lang="en-US" dirty="0" smtClean="0">
                <a:latin typeface="Matura MT Script Capitals" panose="03020802060602070202" pitchFamily="66" charset="0"/>
              </a:rPr>
            </a:br>
            <a:r>
              <a:rPr lang="en-US" dirty="0" smtClean="0">
                <a:latin typeface="Matura MT Script Capitals" panose="03020802060602070202" pitchFamily="66" charset="0"/>
              </a:rPr>
              <a:t>and </a:t>
            </a:r>
            <a:br>
              <a:rPr lang="en-US" dirty="0" smtClean="0">
                <a:latin typeface="Matura MT Script Capitals" panose="03020802060602070202" pitchFamily="66" charset="0"/>
              </a:rPr>
            </a:br>
            <a:r>
              <a:rPr lang="en-US" dirty="0" smtClean="0">
                <a:latin typeface="Matura MT Script Capitals" panose="03020802060602070202" pitchFamily="66" charset="0"/>
              </a:rPr>
              <a:t>Data Mining </a:t>
            </a:r>
            <a:endParaRPr lang="en-US" dirty="0">
              <a:latin typeface="Matura MT Script Capitals" panose="03020802060602070202" pitchFamily="66" charset="0"/>
            </a:endParaRPr>
          </a:p>
        </p:txBody>
      </p:sp>
    </p:spTree>
    <p:extLst>
      <p:ext uri="{BB962C8B-B14F-4D97-AF65-F5344CB8AC3E}">
        <p14:creationId xmlns:p14="http://schemas.microsoft.com/office/powerpoint/2010/main" xmlns="" val="36262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213" y="309593"/>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a:t>
            </a:r>
            <a:r>
              <a:rPr lang="en-US" sz="2400" dirty="0" smtClean="0">
                <a:latin typeface="Times New Roman" panose="02020603050405020304" pitchFamily="18" charset="0"/>
                <a:cs typeface="Times New Roman" panose="02020603050405020304" pitchFamily="18" charset="0"/>
              </a:rPr>
              <a:t>data according to </a:t>
            </a:r>
            <a:r>
              <a:rPr lang="en-US" sz="2400" dirty="0">
                <a:latin typeface="Times New Roman" panose="02020603050405020304" pitchFamily="18" charset="0"/>
                <a:cs typeface="Times New Roman" panose="02020603050405020304" pitchFamily="18" charset="0"/>
              </a:rPr>
              <a:t>target specific subjects. </a:t>
            </a:r>
          </a:p>
          <a:p>
            <a:pPr algn="just"/>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 It </a:t>
            </a:r>
            <a:r>
              <a:rPr lang="en-US" sz="2400" i="1" dirty="0">
                <a:latin typeface="Times New Roman" panose="02020603050405020304" pitchFamily="18" charset="0"/>
                <a:cs typeface="Times New Roman" panose="02020603050405020304" pitchFamily="18" charset="0"/>
              </a:rPr>
              <a:t>may store data regarding total Sales, Number of Customers, etc. and not </a:t>
            </a:r>
            <a:r>
              <a:rPr lang="en-US" sz="2400" i="1" dirty="0" smtClean="0">
                <a:latin typeface="Times New Roman" panose="02020603050405020304" pitchFamily="18" charset="0"/>
                <a:cs typeface="Times New Roman" panose="02020603050405020304" pitchFamily="18" charset="0"/>
              </a:rPr>
              <a:t>general </a:t>
            </a:r>
            <a:r>
              <a:rPr lang="en-US" sz="2400" i="1" dirty="0">
                <a:latin typeface="Times New Roman" panose="02020603050405020304" pitchFamily="18" charset="0"/>
                <a:cs typeface="Times New Roman" panose="02020603050405020304" pitchFamily="18" charset="0"/>
              </a:rPr>
              <a:t>data on everyday operations</a:t>
            </a:r>
            <a:r>
              <a:rPr lang="en-US" sz="28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smtClean="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smtClean="0">
                <a:latin typeface="Times New Roman" panose="02020603050405020304" pitchFamily="18" charset="0"/>
                <a:cs typeface="Times New Roman" panose="02020603050405020304" pitchFamily="18" charset="0"/>
              </a:rPr>
              <a:t>Example:</a:t>
            </a:r>
            <a:r>
              <a:rPr lang="en-US" sz="2400" i="1" dirty="0" smtClean="0">
                <a:latin typeface="Times New Roman" panose="02020603050405020304" pitchFamily="18" charset="0"/>
                <a:cs typeface="Times New Roman" panose="02020603050405020304" pitchFamily="18" charset="0"/>
              </a:rPr>
              <a:t> Sales data may be on RDB, Customer information on Flat files, etc</a:t>
            </a:r>
            <a:r>
              <a:rPr lang="en-US" sz="2000" i="1" dirty="0" smtClean="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Time </a:t>
            </a:r>
            <a:r>
              <a:rPr lang="en-US" sz="2400" b="1" i="1" dirty="0">
                <a:solidFill>
                  <a:srgbClr val="FF0000"/>
                </a:solidFill>
                <a:latin typeface="Times New Roman" panose="02020603050405020304" pitchFamily="18" charset="0"/>
                <a:cs typeface="Times New Roman" panose="02020603050405020304" pitchFamily="18" charset="0"/>
              </a:rPr>
              <a:t>Variant : </a:t>
            </a:r>
            <a:r>
              <a:rPr lang="en-US" sz="2400" dirty="0" smtClean="0">
                <a:latin typeface="Times New Roman" panose="02020603050405020304" pitchFamily="18" charset="0"/>
                <a:cs typeface="Times New Roman" panose="02020603050405020304" pitchFamily="18" charset="0"/>
              </a:rPr>
              <a:t>Data are stored to provide information from an historic perspective. </a:t>
            </a:r>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Data of sales in last 5 years, etc.</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Non-Volatile : </a:t>
            </a:r>
            <a:r>
              <a:rPr lang="en-US" sz="2400" dirty="0" smtClean="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348007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smtClean="0">
                <a:solidFill>
                  <a:schemeClr val="tx1"/>
                </a:solidFill>
                <a:latin typeface="Algerian" pitchFamily="82" charset="0"/>
              </a:rPr>
              <a:t>Data warehouse implementation </a:t>
            </a:r>
            <a:endParaRPr lang="en-US" dirty="0">
              <a:solidFill>
                <a:schemeClr val="tx1"/>
              </a:solidFill>
              <a:latin typeface="Algerian" pitchFamily="82" charset="0"/>
            </a:endParaRPr>
          </a:p>
        </p:txBody>
      </p:sp>
    </p:spTree>
    <p:extLst>
      <p:ext uri="{BB962C8B-B14F-4D97-AF65-F5344CB8AC3E}">
        <p14:creationId xmlns:p14="http://schemas.microsoft.com/office/powerpoint/2010/main" xmlns="" val="10426601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4" y="1360489"/>
            <a:ext cx="9783763"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dirty="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dirty="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xmlns="" val="21562372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xmlns="" val="23359280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7"/>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xmlns="" val="26982730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943601" y="1949450"/>
            <a:ext cx="6132513" cy="481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4" name="Rectangle 5"/>
          <p:cNvSpPr>
            <a:spLocks noChangeArrowheads="1"/>
          </p:cNvSpPr>
          <p:nvPr/>
        </p:nvSpPr>
        <p:spPr bwMode="auto">
          <a:xfrm>
            <a:off x="231776" y="3013075"/>
            <a:ext cx="5495925"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xmlns="" val="20031678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4"/>
            <a:ext cx="9783763"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xmlns="" val="19270310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5"/>
            <a:ext cx="9783763" cy="3970318"/>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can be defined 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[city, item, year]: sum(</a:t>
            </a:r>
            <a:r>
              <a:rPr lang="en-US" sz="2400" b="1" dirty="0" err="1">
                <a:latin typeface="Arial Rounded MT Bold" panose="020F0704030504030204" pitchFamily="34" charset="0"/>
                <a:cs typeface="+mn-cs"/>
              </a:rPr>
              <a:t>sales_in_dollars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eight subsets of the set {city, item, year }, including the empty subset.</a:t>
            </a:r>
          </a:p>
        </p:txBody>
      </p:sp>
    </p:spTree>
    <p:extLst>
      <p:ext uri="{BB962C8B-B14F-4D97-AF65-F5344CB8AC3E}">
        <p14:creationId xmlns:p14="http://schemas.microsoft.com/office/powerpoint/2010/main" xmlns="" val="17291814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9"/>
            <a:ext cx="9783763" cy="3724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xmlns="" val="30786015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 y="284165"/>
            <a:ext cx="12044363"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a:t>
            </a:r>
            <a:r>
              <a:rPr lang="en-US" sz="3200" b="1" dirty="0" smtClean="0">
                <a:solidFill>
                  <a:schemeClr val="tx1"/>
                </a:solidFill>
                <a:latin typeface="D3 Biscuitism Bold" panose="020B0600000000000000" pitchFamily="34" charset="0"/>
              </a:rPr>
              <a:t>cube ???”</a:t>
            </a:r>
            <a:endParaRPr lang="en-US" sz="3200" b="1" dirty="0">
              <a:solidFill>
                <a:schemeClr val="tx1"/>
              </a:solidFill>
              <a:latin typeface="D3 Biscuitism Bold" panose="020B0600000000000000" pitchFamily="34" charset="0"/>
            </a:endParaRP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xmlns="" val="11002027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5"/>
            <a:ext cx="12192000"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endParaRPr lang="en-US" sz="3200" dirty="0">
              <a:solidFill>
                <a:schemeClr val="tx1"/>
              </a:solidFill>
            </a:endParaRPr>
          </a:p>
        </p:txBody>
      </p:sp>
      <p:sp>
        <p:nvSpPr>
          <p:cNvPr id="4" name="Rectangle 3"/>
          <p:cNvSpPr>
            <a:spLocks noRot="1" noChangeAspect="1" noMove="1" noResize="1" noEditPoints="1" noAdjustHandles="1" noChangeArrowheads="1" noChangeShapeType="1" noTextEdit="1"/>
          </p:cNvSpPr>
          <p:nvPr/>
        </p:nvSpPr>
        <p:spPr>
          <a:xfrm>
            <a:off x="1202919" y="1887544"/>
            <a:ext cx="9784080" cy="4524315"/>
          </a:xfrm>
          <a:prstGeom prst="rect">
            <a:avLst/>
          </a:prstGeom>
          <a:blipFill rotWithShape="0">
            <a:blip r:embed="rId2"/>
            <a:stretch>
              <a:fillRect l="-810" r="-997" b="-674"/>
            </a:stretch>
          </a:blipFill>
          <a:ln>
            <a:solidFill>
              <a:schemeClr val="accent2"/>
            </a:solidFill>
          </a:ln>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extLst/>
          </a:blip>
          <a:stretch>
            <a:fillRect/>
          </a:stretch>
        </p:blipFill>
        <p:spPr>
          <a:xfrm>
            <a:off x="3303152" y="2675967"/>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blip>
          <a:stretch>
            <a:fillRect/>
          </a:stretch>
        </p:blipFill>
        <p:spPr>
          <a:xfrm>
            <a:off x="4302687" y="3790790"/>
            <a:ext cx="2098643"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13834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smtClean="0">
                <a:latin typeface="Adobe Caslon Pro Bold" panose="0205070206050A020403" pitchFamily="18" charset="0"/>
              </a:rPr>
              <a:t>Heterogeneous </a:t>
            </a:r>
            <a:r>
              <a:rPr lang="en-US" altLang="en-GB" dirty="0">
                <a:latin typeface="Adobe Caslon Pro Bold" panose="0205070206050A020403" pitchFamily="18" charset="0"/>
              </a:rPr>
              <a:t>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11</a:t>
            </a:fld>
            <a:endParaRPr lang="en-US" altLang="en-GB"/>
          </a:p>
        </p:txBody>
      </p:sp>
      <p:sp>
        <p:nvSpPr>
          <p:cNvPr id="39941" name="Rectangle 5"/>
          <p:cNvSpPr>
            <a:spLocks noChangeArrowheads="1"/>
          </p:cNvSpPr>
          <p:nvPr/>
        </p:nvSpPr>
        <p:spPr bwMode="auto">
          <a:xfrm>
            <a:off x="1524001" y="1839913"/>
            <a:ext cx="3887788"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9"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3"/>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3066" y="2209801"/>
            <a:ext cx="1240724" cy="646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27401" y="4789488"/>
            <a:ext cx="1759777" cy="3699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6"/>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9" y="4103688"/>
            <a:ext cx="2213042" cy="3699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90" y="4383091"/>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8023" y="3886200"/>
            <a:ext cx="843307" cy="10195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1" y="2057403"/>
          <a:ext cx="1530351" cy="1069975"/>
        </p:xfrm>
        <a:graphic>
          <a:graphicData uri="http://schemas.openxmlformats.org/presentationml/2006/ole">
            <p:oleObj spid="_x0000_s1227" name="ClipArt" r:id="rId3" imgW="3661153" imgH="3565212" progId="">
              <p:embed/>
            </p:oleObj>
          </a:graphicData>
        </a:graphic>
      </p:graphicFrame>
      <p:pic>
        <p:nvPicPr>
          <p:cNvPr id="40173" name="Picture 237"/>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251949" y="1612900"/>
            <a:ext cx="628651"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xmlns="" val="2080519736"/>
              </p:ext>
            </p:extLst>
          </p:nvPr>
        </p:nvGraphicFramePr>
        <p:xfrm>
          <a:off x="4107551" y="2578632"/>
          <a:ext cx="674687" cy="995893"/>
        </p:xfrm>
        <a:graphic>
          <a:graphicData uri="http://schemas.openxmlformats.org/presentationml/2006/ole">
            <p:oleObj spid="_x0000_s1228" name="ClipArt" r:id="rId5" imgW="1353112" imgH="3659599" progId="">
              <p:embed/>
            </p:oleObj>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1" y="1770066"/>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p:oleObj spid="_x0000_s1229" name="Clip" r:id="rId6" imgW="873252" imgH="822960" progId="">
              <p:embed/>
            </p:oleObj>
          </a:graphicData>
        </a:graphic>
      </p:graphicFrame>
    </p:spTree>
    <p:extLst>
      <p:ext uri="{BB962C8B-B14F-4D97-AF65-F5344CB8AC3E}">
        <p14:creationId xmlns:p14="http://schemas.microsoft.com/office/powerpoint/2010/main" xmlns="" val="23740675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1"/>
            <a:ext cx="9783763"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xmlns="" val="17572550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284165"/>
            <a:ext cx="9758363" cy="1508125"/>
          </a:xfrm>
        </p:spPr>
        <p:txBody>
          <a:bodyPr/>
          <a:lstStyle/>
          <a:p>
            <a:pPr algn="ctr" fontAlgn="auto">
              <a:spcAft>
                <a:spcPts val="0"/>
              </a:spcAft>
              <a:defRPr/>
            </a:pPr>
            <a:r>
              <a:rPr lang="en-US" sz="3600" b="1" dirty="0">
                <a:solidFill>
                  <a:schemeClr val="tx1"/>
                </a:solidFill>
                <a:latin typeface="Brush StrokeFast" pitchFamily="50" charset="0"/>
              </a:rPr>
              <a:t>Partial Materialization: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Selected Computation of Cuboids</a:t>
            </a:r>
          </a:p>
        </p:txBody>
      </p:sp>
      <p:sp>
        <p:nvSpPr>
          <p:cNvPr id="17411" name="Rectangle 3"/>
          <p:cNvSpPr>
            <a:spLocks noChangeArrowheads="1"/>
          </p:cNvSpPr>
          <p:nvPr/>
        </p:nvSpPr>
        <p:spPr bwMode="auto">
          <a:xfrm>
            <a:off x="1203326" y="1792289"/>
            <a:ext cx="9785351"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dirty="0">
                <a:latin typeface="Arial Rounded MT Bold" pitchFamily="34" charset="0"/>
              </a:rPr>
              <a:t>No materialization</a:t>
            </a:r>
            <a:r>
              <a:rPr lang="en-US" sz="2400" b="1" dirty="0">
                <a:latin typeface="Arial Rounded MT Bold" pitchFamily="34" charset="0"/>
              </a:rPr>
              <a:t>: </a:t>
            </a:r>
            <a:r>
              <a:rPr lang="en-US" sz="2400" dirty="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dirty="0">
                <a:latin typeface="Arial Rounded MT Bold" pitchFamily="34" charset="0"/>
              </a:rPr>
              <a:t>Full materialization:</a:t>
            </a:r>
            <a:r>
              <a:rPr lang="en-US" sz="2400" b="1" dirty="0">
                <a:latin typeface="Arial Rounded MT Bold" pitchFamily="34" charset="0"/>
              </a:rPr>
              <a:t> </a:t>
            </a:r>
            <a:r>
              <a:rPr lang="en-US" sz="2400" dirty="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xmlns="" val="9594525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446213" y="1808114"/>
            <a:ext cx="9783763"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dirty="0">
                <a:latin typeface="Arial Rounded MT Bold" pitchFamily="34" charset="0"/>
              </a:rPr>
              <a:t>Partial materialization</a:t>
            </a:r>
            <a:r>
              <a:rPr lang="en-US" sz="2400" b="1" dirty="0">
                <a:latin typeface="Arial Rounded MT Bold" pitchFamily="34" charset="0"/>
              </a:rPr>
              <a:t>: </a:t>
            </a:r>
            <a:endParaRPr lang="en-US" sz="2400" b="1" dirty="0" smtClean="0">
              <a:latin typeface="Arial Rounded MT Bold" pitchFamily="34" charset="0"/>
            </a:endParaRPr>
          </a:p>
          <a:p>
            <a:pPr algn="just">
              <a:lnSpc>
                <a:spcPct val="150000"/>
              </a:lnSpc>
            </a:pPr>
            <a:r>
              <a:rPr lang="en-US" sz="2400" dirty="0" smtClean="0">
                <a:latin typeface="Arial Rounded MT Bold" pitchFamily="34" charset="0"/>
              </a:rPr>
              <a:t>We </a:t>
            </a:r>
            <a:r>
              <a:rPr lang="en-US" sz="2400" dirty="0">
                <a:latin typeface="Arial Rounded MT Bold" pitchFamily="34" charset="0"/>
              </a:rPr>
              <a:t>may compute a subset of the cube, which contains only those cells that satisfy some user-specified criterion. It is also referred to as </a:t>
            </a:r>
            <a:r>
              <a:rPr lang="en-US" sz="2400" b="1" dirty="0">
                <a:latin typeface="Arial Rounded MT Bold" pitchFamily="34" charset="0"/>
              </a:rPr>
              <a:t>sub-cube</a:t>
            </a:r>
            <a:r>
              <a:rPr lang="en-US" sz="2400" dirty="0">
                <a:latin typeface="Arial Rounded MT Bold" pitchFamily="34" charset="0"/>
              </a:rPr>
              <a:t>.</a:t>
            </a:r>
          </a:p>
          <a:p>
            <a:pPr marL="342900" indent="-342900" algn="just">
              <a:lnSpc>
                <a:spcPct val="150000"/>
              </a:lnSpc>
              <a:buFont typeface="Wingdings" pitchFamily="2" charset="2"/>
              <a:buChar char="§"/>
            </a:pPr>
            <a:endParaRPr lang="en-US" sz="2400" dirty="0">
              <a:latin typeface="Arial Rounded MT Bold" pitchFamily="34" charset="0"/>
            </a:endParaRPr>
          </a:p>
        </p:txBody>
      </p:sp>
    </p:spTree>
    <p:extLst>
      <p:ext uri="{BB962C8B-B14F-4D97-AF65-F5344CB8AC3E}">
        <p14:creationId xmlns:p14="http://schemas.microsoft.com/office/powerpoint/2010/main" xmlns="" val="19146302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1" y="93664"/>
            <a:ext cx="10448925" cy="1698625"/>
          </a:xfrm>
        </p:spPr>
        <p:txBody>
          <a:bodyPr>
            <a:noAutofit/>
          </a:bodyPr>
          <a:lstStyle/>
          <a:p>
            <a:pPr algn="ctr" fontAlgn="auto">
              <a:lnSpc>
                <a:spcPct val="150000"/>
              </a:lnSpc>
              <a:spcAft>
                <a:spcPts val="0"/>
              </a:spcAft>
              <a:defRPr/>
            </a:pPr>
            <a:r>
              <a:rPr lang="en-US" sz="3600" b="1" dirty="0">
                <a:solidFill>
                  <a:schemeClr val="tx1"/>
                </a:solidFill>
                <a:latin typeface="Brush StrokeFast" pitchFamily="50" charset="0"/>
              </a:rPr>
              <a:t>Indexing OLAP Data: </a:t>
            </a:r>
            <a:r>
              <a:rPr lang="en-US" sz="3600" b="1" dirty="0" smtClean="0">
                <a:solidFill>
                  <a:schemeClr val="tx1"/>
                </a:solidFill>
                <a:latin typeface="Brush StrokeFast" pitchFamily="50" charset="0"/>
              </a:rPr>
              <a:t/>
            </a:r>
            <a:br>
              <a:rPr lang="en-US" sz="3600" b="1" dirty="0" smtClean="0">
                <a:solidFill>
                  <a:schemeClr val="tx1"/>
                </a:solidFill>
                <a:latin typeface="Brush StrokeFast" pitchFamily="50" charset="0"/>
              </a:rPr>
            </a:br>
            <a:r>
              <a:rPr lang="en-US" sz="3600" b="1" dirty="0" smtClean="0">
                <a:solidFill>
                  <a:schemeClr val="tx1"/>
                </a:solidFill>
                <a:latin typeface="Brush StrokeFast" pitchFamily="50" charset="0"/>
              </a:rPr>
              <a:t>Bitmap </a:t>
            </a:r>
            <a:r>
              <a:rPr lang="en-US" sz="3600" b="1" dirty="0">
                <a:solidFill>
                  <a:schemeClr val="tx1"/>
                </a:solidFill>
                <a:latin typeface="Brush StrokeFast" pitchFamily="50" charset="0"/>
              </a:rPr>
              <a:t>Index and Join Index</a:t>
            </a:r>
          </a:p>
        </p:txBody>
      </p:sp>
      <p:sp>
        <p:nvSpPr>
          <p:cNvPr id="19459" name="Rectangle 3"/>
          <p:cNvSpPr>
            <a:spLocks noChangeArrowheads="1"/>
          </p:cNvSpPr>
          <p:nvPr/>
        </p:nvSpPr>
        <p:spPr bwMode="auto">
          <a:xfrm>
            <a:off x="869951" y="2012951"/>
            <a:ext cx="10448925"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dirty="0">
                <a:latin typeface="Arial Rounded MT Bold" pitchFamily="34" charset="0"/>
              </a:rPr>
              <a:t> Bitmap indexes have traditionally been considered to work well for data </a:t>
            </a:r>
            <a:r>
              <a:rPr lang="en-US" sz="2400" b="1" dirty="0">
                <a:latin typeface="Arial Rounded MT Bold" pitchFamily="34" charset="0"/>
              </a:rPr>
              <a:t>such as gender</a:t>
            </a:r>
            <a:r>
              <a:rPr lang="en-US" sz="2400" dirty="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xmlns="" val="38062513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960438" y="592139"/>
            <a:ext cx="9783763"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dirty="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dirty="0">
                <a:latin typeface="Arial Rounded MT Bold" pitchFamily="34" charset="0"/>
              </a:rPr>
              <a:t>If the attribute has the </a:t>
            </a:r>
            <a:r>
              <a:rPr lang="en-US" sz="2400" b="1" dirty="0">
                <a:latin typeface="Arial Rounded MT Bold" pitchFamily="34" charset="0"/>
              </a:rPr>
              <a:t>value v</a:t>
            </a:r>
            <a:r>
              <a:rPr lang="en-US" sz="2400" dirty="0">
                <a:latin typeface="Arial Rounded MT Bold" pitchFamily="34" charset="0"/>
              </a:rPr>
              <a:t> for a given row in the data table, then the bit representing that value is </a:t>
            </a:r>
            <a:r>
              <a:rPr lang="en-US" sz="2400" b="1" dirty="0">
                <a:latin typeface="Arial Rounded MT Bold" pitchFamily="34" charset="0"/>
              </a:rPr>
              <a:t>set to 1 </a:t>
            </a:r>
            <a:r>
              <a:rPr lang="en-US" sz="2400" dirty="0">
                <a:latin typeface="Arial Rounded MT Bold" pitchFamily="34" charset="0"/>
              </a:rPr>
              <a:t>in the corresponding row of the bitmap index. All other bits for that row are </a:t>
            </a:r>
            <a:r>
              <a:rPr lang="en-US" sz="2400" b="1" dirty="0">
                <a:latin typeface="Arial Rounded MT Bold" pitchFamily="34" charset="0"/>
              </a:rPr>
              <a:t>set to 0</a:t>
            </a:r>
            <a:r>
              <a:rPr lang="en-US" sz="2400" dirty="0">
                <a:latin typeface="Arial Rounded MT Bold" pitchFamily="34" charset="0"/>
              </a:rPr>
              <a:t>.</a:t>
            </a:r>
          </a:p>
        </p:txBody>
      </p:sp>
    </p:spTree>
    <p:extLst>
      <p:ext uri="{BB962C8B-B14F-4D97-AF65-F5344CB8AC3E}">
        <p14:creationId xmlns:p14="http://schemas.microsoft.com/office/powerpoint/2010/main" xmlns="" val="31793066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855665" y="2046288"/>
            <a:ext cx="10479087" cy="464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376780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a:t>
            </a:r>
            <a:r>
              <a:rPr lang="en-US" b="1" dirty="0" smtClean="0">
                <a:solidFill>
                  <a:schemeClr val="bg1"/>
                </a:solidFill>
                <a:latin typeface="Brush StrokeFast" pitchFamily="50" charset="0"/>
              </a:rPr>
              <a:t>Index Facts</a:t>
            </a:r>
            <a:endParaRPr lang="en-US" dirty="0"/>
          </a:p>
        </p:txBody>
      </p:sp>
      <p:sp>
        <p:nvSpPr>
          <p:cNvPr id="22531" name="Rectangle 3"/>
          <p:cNvSpPr>
            <a:spLocks noChangeArrowheads="1"/>
          </p:cNvSpPr>
          <p:nvPr/>
        </p:nvSpPr>
        <p:spPr bwMode="auto">
          <a:xfrm>
            <a:off x="1203325" y="2030415"/>
            <a:ext cx="9783763"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xmlns="" val="17187519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9"/>
            <a:ext cx="9783763"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2"/>
            <a:ext cx="8026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xmlns="" val="33215153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80974" y="2020890"/>
            <a:ext cx="7094539"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dirty="0">
                <a:latin typeface="Arial Rounded MT Bold" pitchFamily="34" charset="0"/>
              </a:rPr>
              <a:t>In data warehouses, join index relates the values of the </a:t>
            </a:r>
            <a:r>
              <a:rPr lang="en-US" altLang="zh-CN" sz="2400" b="1" u="sng" dirty="0">
                <a:latin typeface="Arial Rounded MT Bold" pitchFamily="34" charset="0"/>
              </a:rPr>
              <a:t>dimensions</a:t>
            </a:r>
            <a:r>
              <a:rPr lang="en-US" altLang="zh-CN" sz="2400" dirty="0">
                <a:latin typeface="Arial Rounded MT Bold" pitchFamily="34" charset="0"/>
              </a:rPr>
              <a:t> of a star schema to </a:t>
            </a:r>
            <a:r>
              <a:rPr lang="en-US" altLang="zh-CN" sz="2400" b="1" u="sng" dirty="0">
                <a:latin typeface="Arial Rounded MT Bold" pitchFamily="34" charset="0"/>
              </a:rPr>
              <a:t>rows</a:t>
            </a:r>
            <a:r>
              <a:rPr lang="en-US" altLang="zh-CN" sz="2400" dirty="0">
                <a:latin typeface="Arial Rounded MT Bold" pitchFamily="34" charset="0"/>
              </a:rPr>
              <a:t> in the fact table.</a:t>
            </a:r>
          </a:p>
          <a:p>
            <a:pPr marL="342900" indent="-342900" algn="just">
              <a:lnSpc>
                <a:spcPct val="150000"/>
              </a:lnSpc>
              <a:buFont typeface="Wingdings" pitchFamily="2" charset="2"/>
              <a:buChar char="§"/>
            </a:pPr>
            <a:endParaRPr lang="en-US" altLang="zh-CN" sz="2400" b="1" dirty="0">
              <a:latin typeface="Arial Rounded MT Bold" pitchFamily="34" charset="0"/>
            </a:endParaRPr>
          </a:p>
          <a:p>
            <a:pPr marL="342900" indent="-342900" algn="just">
              <a:lnSpc>
                <a:spcPct val="150000"/>
              </a:lnSpc>
              <a:buFont typeface="Wingdings" pitchFamily="2" charset="2"/>
              <a:buChar char="§"/>
            </a:pPr>
            <a:r>
              <a:rPr lang="en-US" altLang="zh-CN" sz="2400" b="1" dirty="0">
                <a:latin typeface="Arial Rounded MT Bold" pitchFamily="34" charset="0"/>
              </a:rPr>
              <a:t>E.g</a:t>
            </a:r>
            <a:r>
              <a:rPr lang="en-US" altLang="zh-CN" sz="2400" dirty="0">
                <a:latin typeface="Arial Rounded MT Bold" pitchFamily="34" charset="0"/>
              </a:rPr>
              <a:t>. </a:t>
            </a:r>
            <a:r>
              <a:rPr lang="en-US" altLang="zh-CN" sz="2400" u="sng" dirty="0">
                <a:latin typeface="Arial Rounded MT Bold" pitchFamily="34" charset="0"/>
              </a:rPr>
              <a:t>fact table</a:t>
            </a:r>
            <a:r>
              <a:rPr lang="en-US" altLang="zh-CN" sz="2400" dirty="0">
                <a:latin typeface="Arial Rounded MT Bold" pitchFamily="34" charset="0"/>
              </a:rPr>
              <a:t>: </a:t>
            </a:r>
            <a:r>
              <a:rPr lang="en-US" altLang="zh-CN" sz="2400" i="1" dirty="0">
                <a:latin typeface="Arial Rounded MT Bold" pitchFamily="34" charset="0"/>
              </a:rPr>
              <a:t>Sales </a:t>
            </a:r>
            <a:r>
              <a:rPr lang="en-US" altLang="zh-CN" sz="2400" dirty="0">
                <a:latin typeface="Arial Rounded MT Bold" pitchFamily="34" charset="0"/>
              </a:rPr>
              <a:t>and two dimensions </a:t>
            </a:r>
            <a:r>
              <a:rPr lang="en-US" altLang="zh-CN" sz="2400" i="1" dirty="0">
                <a:latin typeface="Arial Rounded MT Bold" pitchFamily="34" charset="0"/>
              </a:rPr>
              <a:t>city</a:t>
            </a:r>
            <a:r>
              <a:rPr lang="en-US" altLang="zh-CN" sz="2400" dirty="0">
                <a:latin typeface="Arial Rounded MT Bold" pitchFamily="34" charset="0"/>
              </a:rPr>
              <a:t> and </a:t>
            </a:r>
            <a:r>
              <a:rPr lang="en-US" altLang="zh-CN" sz="2400" i="1" dirty="0">
                <a:latin typeface="Arial Rounded MT Bold" pitchFamily="34" charset="0"/>
              </a:rPr>
              <a:t>product.</a:t>
            </a:r>
          </a:p>
          <a:p>
            <a:pPr marL="342900" indent="-342900" algn="just">
              <a:lnSpc>
                <a:spcPct val="150000"/>
              </a:lnSpc>
              <a:buFont typeface="Wingdings" pitchFamily="2" charset="2"/>
              <a:buChar char="§"/>
            </a:pPr>
            <a:endParaRPr lang="en-US" altLang="zh-CN" sz="2400" i="1" dirty="0">
              <a:latin typeface="Arial Rounded MT Bold" pitchFamily="34" charset="0"/>
            </a:endParaRPr>
          </a:p>
          <a:p>
            <a:pPr marL="342900" indent="-342900" algn="just">
              <a:lnSpc>
                <a:spcPct val="150000"/>
              </a:lnSpc>
              <a:buFont typeface="Wingdings" pitchFamily="2" charset="2"/>
              <a:buChar char="§"/>
            </a:pPr>
            <a:r>
              <a:rPr lang="en-US" altLang="zh-CN" sz="2400" dirty="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96164" y="1612900"/>
            <a:ext cx="4795837" cy="524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4261506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solidFill>
                  <a:schemeClr val="bg1"/>
                </a:solidFill>
                <a:latin typeface="Brush StrokeFast" pitchFamily="50" charset="0"/>
              </a:rPr>
              <a:t>Example</a:t>
            </a:r>
            <a:endParaRPr lang="en-US" b="1" dirty="0">
              <a:solidFill>
                <a:schemeClr val="bg1"/>
              </a:solidFill>
              <a:latin typeface="Brush StrokeFast" pitchFamily="50" charset="0"/>
            </a:endParaRPr>
          </a:p>
        </p:txBody>
      </p:sp>
      <p:pic>
        <p:nvPicPr>
          <p:cNvPr id="25603"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71451" y="284163"/>
            <a:ext cx="11891963" cy="6465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9684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a:t>
            </a:r>
            <a:r>
              <a:rPr lang="en-US" dirty="0" smtClean="0">
                <a:latin typeface="Adobe Caslon Pro Bold" panose="0205070206050A020403" pitchFamily="18" charset="0"/>
              </a:rPr>
              <a:t>Warehouse…….</a:t>
            </a:r>
            <a:endParaRPr lang="en-US" dirty="0">
              <a:latin typeface="Adobe Caslon Pro Bold" panose="0205070206050A020403" pitchFamily="18" charset="0"/>
            </a:endParaRPr>
          </a:p>
        </p:txBody>
      </p:sp>
      <p:sp>
        <p:nvSpPr>
          <p:cNvPr id="4" name="Rectangle 3"/>
          <p:cNvSpPr/>
          <p:nvPr/>
        </p:nvSpPr>
        <p:spPr>
          <a:xfrm>
            <a:off x="838200" y="1484628"/>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Integrates </a:t>
            </a:r>
            <a:r>
              <a:rPr lang="en-US" sz="2400" dirty="0">
                <a:latin typeface="Times New Roman" panose="02020603050405020304" pitchFamily="18" charset="0"/>
                <a:cs typeface="Times New Roman" panose="02020603050405020304" pitchFamily="18" charset="0"/>
              </a:rPr>
              <a:t>data from heterogeneous systems.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Stores </a:t>
            </a:r>
            <a:r>
              <a:rPr lang="en-US" sz="2400" dirty="0">
                <a:latin typeface="Times New Roman" panose="02020603050405020304" pitchFamily="18" charset="0"/>
                <a:cs typeface="Times New Roman" panose="02020603050405020304" pitchFamily="18" charset="0"/>
              </a:rPr>
              <a:t>HUGE amount of data, </a:t>
            </a:r>
            <a:r>
              <a:rPr lang="en-US" sz="2400" dirty="0" smtClean="0">
                <a:latin typeface="Times New Roman" panose="02020603050405020304" pitchFamily="18" charset="0"/>
                <a:cs typeface="Times New Roman" panose="02020603050405020304" pitchFamily="18" charset="0"/>
              </a:rPr>
              <a:t>more historical </a:t>
            </a:r>
            <a:r>
              <a:rPr lang="en-US" sz="2400" dirty="0">
                <a:latin typeface="Times New Roman" panose="02020603050405020304" pitchFamily="18" charset="0"/>
                <a:cs typeface="Times New Roman" panose="02020603050405020304" pitchFamily="18" charset="0"/>
              </a:rPr>
              <a:t>than current data.</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not require data to be highly accurate.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Queries </a:t>
            </a:r>
            <a:r>
              <a:rPr lang="en-US" sz="2400" dirty="0">
                <a:latin typeface="Times New Roman" panose="02020603050405020304" pitchFamily="18" charset="0"/>
                <a:cs typeface="Times New Roman" panose="02020603050405020304" pitchFamily="18" charset="0"/>
              </a:rPr>
              <a:t>are generally complex.</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is to execute statistical queries and provide results </a:t>
            </a:r>
            <a:r>
              <a:rPr lang="en-US" sz="2400" dirty="0" smtClean="0">
                <a:latin typeface="Times New Roman" panose="02020603050405020304" pitchFamily="18" charset="0"/>
                <a:cs typeface="Times New Roman" panose="02020603050405020304" pitchFamily="18" charset="0"/>
              </a:rPr>
              <a:t>which can influence </a:t>
            </a:r>
            <a:r>
              <a:rPr lang="en-US" sz="2400" dirty="0">
                <a:latin typeface="Times New Roman" panose="02020603050405020304" pitchFamily="18" charset="0"/>
                <a:cs typeface="Times New Roman" panose="02020603050405020304" pitchFamily="18" charset="0"/>
              </a:rPr>
              <a:t>decision making </a:t>
            </a:r>
            <a:r>
              <a:rPr lang="en-US" sz="2400" dirty="0" smtClean="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of the Enterprise.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systems are thus called Online Analytical Processing Systems </a:t>
            </a:r>
            <a:r>
              <a:rPr lang="en-US" sz="2400" dirty="0" smtClean="0">
                <a:latin typeface="Times New Roman" panose="02020603050405020304" pitchFamily="18" charset="0"/>
                <a:cs typeface="Times New Roman" panose="02020603050405020304" pitchFamily="18" charset="0"/>
              </a:rPr>
              <a:t>(OLAP).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676212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4" y="284165"/>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950913" y="942977"/>
            <a:ext cx="9783763"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to speed up query processing in data cubes. Given materialized views, query processing should proceed as follows: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should be applied.</a:t>
            </a:r>
          </a:p>
        </p:txBody>
      </p:sp>
    </p:spTree>
    <p:extLst>
      <p:ext uri="{BB962C8B-B14F-4D97-AF65-F5344CB8AC3E}">
        <p14:creationId xmlns:p14="http://schemas.microsoft.com/office/powerpoint/2010/main" xmlns="" val="4027266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0" y="1082676"/>
            <a:ext cx="9783763"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2400" dirty="0">
                <a:latin typeface="Arial Rounded MT Bold" pitchFamily="34" charset="0"/>
              </a:rPr>
              <a:t>Suppose that we define a data cube for </a:t>
            </a:r>
            <a:r>
              <a:rPr lang="en-US" sz="2400" dirty="0" err="1">
                <a:latin typeface="Arial Rounded MT Bold" pitchFamily="34" charset="0"/>
              </a:rPr>
              <a:t>AllElectronics</a:t>
            </a:r>
            <a:r>
              <a:rPr lang="en-US" sz="2400" dirty="0">
                <a:latin typeface="Arial Rounded MT Bold" pitchFamily="34" charset="0"/>
              </a:rPr>
              <a:t> of the form </a:t>
            </a:r>
            <a:r>
              <a:rPr lang="en-US" sz="2400" b="1" dirty="0">
                <a:latin typeface="Arial Rounded MT Bold" pitchFamily="34" charset="0"/>
              </a:rPr>
              <a:t>“sales cube [time, item, location]: sum(sales in dollars).”</a:t>
            </a:r>
          </a:p>
          <a:p>
            <a:pPr algn="just">
              <a:lnSpc>
                <a:spcPct val="150000"/>
              </a:lnSpc>
            </a:pPr>
            <a:r>
              <a:rPr lang="en-US" sz="2400" b="1" dirty="0">
                <a:latin typeface="Arial Rounded MT Bold" pitchFamily="34" charset="0"/>
              </a:rPr>
              <a:t>The dimension hierarchies used are </a:t>
            </a:r>
          </a:p>
          <a:p>
            <a:pPr algn="just">
              <a:lnSpc>
                <a:spcPct val="150000"/>
              </a:lnSpc>
            </a:pPr>
            <a:r>
              <a:rPr lang="en-US" sz="2400" b="1" dirty="0">
                <a:latin typeface="Arial Rounded MT Bold" pitchFamily="34" charset="0"/>
              </a:rPr>
              <a:t>“day &lt; month &lt; quarter &lt; year ”                                       for time ; </a:t>
            </a:r>
          </a:p>
          <a:p>
            <a:pPr algn="just">
              <a:lnSpc>
                <a:spcPct val="150000"/>
              </a:lnSpc>
            </a:pPr>
            <a:r>
              <a:rPr lang="en-US" sz="2400" b="1" dirty="0">
                <a:latin typeface="Arial Rounded MT Bold" pitchFamily="34" charset="0"/>
              </a:rPr>
              <a:t>“item name &lt; brand &lt; type ”                                              for item; </a:t>
            </a:r>
          </a:p>
          <a:p>
            <a:pPr algn="just">
              <a:lnSpc>
                <a:spcPct val="150000"/>
              </a:lnSpc>
            </a:pPr>
            <a:r>
              <a:rPr lang="en-US" sz="2400" b="1" dirty="0">
                <a:latin typeface="Arial Rounded MT Bold" pitchFamily="34" charset="0"/>
              </a:rPr>
              <a:t>“street &lt; city &lt; province or state &lt; country ”               for location.</a:t>
            </a:r>
          </a:p>
        </p:txBody>
      </p:sp>
    </p:spTree>
    <p:extLst>
      <p:ext uri="{BB962C8B-B14F-4D97-AF65-F5344CB8AC3E}">
        <p14:creationId xmlns:p14="http://schemas.microsoft.com/office/powerpoint/2010/main" xmlns="" val="30398683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1211264" y="1177926"/>
            <a:ext cx="11174412" cy="33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2800" dirty="0">
                <a:latin typeface="Arial Rounded MT Bold" pitchFamily="34" charset="0"/>
              </a:rPr>
              <a:t>cuboid 1: {year, </a:t>
            </a:r>
            <a:r>
              <a:rPr lang="en-US" sz="2800" dirty="0" err="1">
                <a:latin typeface="Arial Rounded MT Bold" pitchFamily="34" charset="0"/>
              </a:rPr>
              <a:t>item_name</a:t>
            </a:r>
            <a:r>
              <a:rPr lang="en-US" sz="2800" dirty="0">
                <a:latin typeface="Arial Rounded MT Bold" pitchFamily="34" charset="0"/>
              </a:rPr>
              <a:t>, city}</a:t>
            </a:r>
          </a:p>
          <a:p>
            <a:pPr algn="just">
              <a:lnSpc>
                <a:spcPct val="150000"/>
              </a:lnSpc>
            </a:pPr>
            <a:r>
              <a:rPr lang="en-US" sz="2800" dirty="0">
                <a:latin typeface="Arial Rounded MT Bold" pitchFamily="34" charset="0"/>
              </a:rPr>
              <a:t>cuboid 2: {year, brand, country }</a:t>
            </a:r>
          </a:p>
          <a:p>
            <a:pPr algn="just">
              <a:lnSpc>
                <a:spcPct val="150000"/>
              </a:lnSpc>
            </a:pPr>
            <a:r>
              <a:rPr lang="en-US" sz="2800" dirty="0">
                <a:latin typeface="Arial Rounded MT Bold" pitchFamily="34" charset="0"/>
              </a:rPr>
              <a:t>cuboid 3: {year, brand, </a:t>
            </a:r>
            <a:r>
              <a:rPr lang="en-US" sz="2800" dirty="0" err="1">
                <a:latin typeface="Arial Rounded MT Bold" pitchFamily="34" charset="0"/>
              </a:rPr>
              <a:t>province_or_state</a:t>
            </a:r>
            <a:r>
              <a:rPr lang="en-US" sz="2800" dirty="0">
                <a:latin typeface="Arial Rounded MT Bold" pitchFamily="34" charset="0"/>
              </a:rPr>
              <a:t>}</a:t>
            </a:r>
          </a:p>
          <a:p>
            <a:pPr algn="just">
              <a:lnSpc>
                <a:spcPct val="150000"/>
              </a:lnSpc>
            </a:pPr>
            <a:r>
              <a:rPr lang="en-US" sz="2800" dirty="0">
                <a:latin typeface="Arial Rounded MT Bold" pitchFamily="34" charset="0"/>
              </a:rPr>
              <a:t>cuboid 4: {</a:t>
            </a:r>
            <a:r>
              <a:rPr lang="en-US" sz="2800" dirty="0" err="1">
                <a:latin typeface="Arial Rounded MT Bold" pitchFamily="34" charset="0"/>
              </a:rPr>
              <a:t>item_name</a:t>
            </a:r>
            <a:r>
              <a:rPr lang="en-US" sz="2800" dirty="0">
                <a:latin typeface="Arial Rounded MT Bold" pitchFamily="34" charset="0"/>
              </a:rPr>
              <a:t>, </a:t>
            </a:r>
            <a:r>
              <a:rPr lang="en-US" sz="2800" dirty="0" err="1">
                <a:latin typeface="Arial Rounded MT Bold" pitchFamily="34" charset="0"/>
              </a:rPr>
              <a:t>province_or_state</a:t>
            </a:r>
            <a:r>
              <a:rPr lang="en-US" sz="2800" dirty="0">
                <a:latin typeface="Arial Rounded MT Bold" pitchFamily="34" charset="0"/>
              </a:rPr>
              <a:t> }, where year = 2010</a:t>
            </a:r>
          </a:p>
          <a:p>
            <a:pPr algn="just">
              <a:lnSpc>
                <a:spcPct val="150000"/>
              </a:lnSpc>
            </a:pPr>
            <a:r>
              <a:rPr lang="en-US" sz="2800" i="1" dirty="0">
                <a:latin typeface="Adobe Garamond Pro Bold"/>
              </a:rPr>
              <a:t>“Which of these four cuboids should be selected to process the query?” </a:t>
            </a:r>
          </a:p>
        </p:txBody>
      </p:sp>
    </p:spTree>
    <p:extLst>
      <p:ext uri="{BB962C8B-B14F-4D97-AF65-F5344CB8AC3E}">
        <p14:creationId xmlns:p14="http://schemas.microsoft.com/office/powerpoint/2010/main" xmlns="" val="33189338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4" y="911348"/>
            <a:ext cx="9783763" cy="33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dirty="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dirty="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dirty="0">
                <a:latin typeface="Arial Rounded MT Bold" pitchFamily="34" charset="0"/>
              </a:rPr>
              <a:t>Cuboids 1, 3, and 4 can be used to process the query</a:t>
            </a:r>
          </a:p>
        </p:txBody>
      </p:sp>
    </p:spTree>
    <p:extLst>
      <p:ext uri="{BB962C8B-B14F-4D97-AF65-F5344CB8AC3E}">
        <p14:creationId xmlns:p14="http://schemas.microsoft.com/office/powerpoint/2010/main" xmlns="" val="2920768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50"/>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3" y="1063390"/>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a:t>
            </a:r>
            <a:r>
              <a:rPr lang="en-US" sz="2400" dirty="0" smtClean="0">
                <a:latin typeface="Times New Roman" panose="02020603050405020304" pitchFamily="18" charset="0"/>
                <a:cs typeface="Times New Roman" panose="02020603050405020304" pitchFamily="18" charset="0"/>
              </a:rPr>
              <a:t>Concurrency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Locking </a:t>
            </a:r>
            <a:r>
              <a:rPr lang="en-US" sz="2400" dirty="0">
                <a:latin typeface="Times New Roman" panose="02020603050405020304" pitchFamily="18" charset="0"/>
                <a:cs typeface="Times New Roman" panose="02020603050405020304" pitchFamily="18" charset="0"/>
              </a:rPr>
              <a:t>which provide good performance for short and simple OLTP queries. An OLAP query is very complex and does not require these properties. Use of OLAP query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OLTP system degrades its performance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 </a:t>
            </a:r>
            <a:r>
              <a:rPr lang="en-US" sz="2400" b="1" i="1" dirty="0" smtClean="0">
                <a:latin typeface="Times New Roman" panose="02020603050405020304" pitchFamily="18" charset="0"/>
                <a:cs typeface="Times New Roman" panose="02020603050405020304" pitchFamily="18" charset="0"/>
              </a:rPr>
              <a:t>operational database </a:t>
            </a:r>
            <a:r>
              <a:rPr lang="en-US" sz="2400" dirty="0" smtClean="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On the other hand, </a:t>
            </a:r>
            <a:r>
              <a:rPr lang="en-US" sz="2400" b="1" i="1" dirty="0" smtClean="0">
                <a:latin typeface="Times New Roman" panose="02020603050405020304" pitchFamily="18" charset="0"/>
                <a:cs typeface="Times New Roman" panose="02020603050405020304" pitchFamily="18" charset="0"/>
              </a:rPr>
              <a:t>data warehouse </a:t>
            </a:r>
            <a:r>
              <a:rPr lang="en-US" sz="2400" dirty="0" smtClean="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0283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5"/>
            <a:ext cx="10515600" cy="1325563"/>
          </a:xfrm>
        </p:spPr>
        <p:txBody>
          <a:bodyPr>
            <a:normAutofit/>
          </a:bodyPr>
          <a:lstStyle/>
          <a:p>
            <a:r>
              <a:rPr lang="en-US" dirty="0" smtClean="0">
                <a:latin typeface="Adobe Caslon Pro Bold" panose="0205070206050A020403" pitchFamily="18" charset="0"/>
              </a:rPr>
              <a:t>Origin/Evolution </a:t>
            </a:r>
            <a:r>
              <a:rPr lang="en-US" dirty="0">
                <a:latin typeface="Adobe Caslon Pro Bold" panose="0205070206050A020403" pitchFamily="18" charset="0"/>
              </a:rPr>
              <a:t>of Data Warehouse</a:t>
            </a:r>
          </a:p>
        </p:txBody>
      </p:sp>
      <p:pic>
        <p:nvPicPr>
          <p:cNvPr id="5" name="Picture 4"/>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2025740" y="1291445"/>
            <a:ext cx="8599331" cy="5318007"/>
          </a:xfrm>
          <a:prstGeom prst="rect">
            <a:avLst/>
          </a:prstGeom>
        </p:spPr>
      </p:pic>
    </p:spTree>
    <p:extLst>
      <p:ext uri="{BB962C8B-B14F-4D97-AF65-F5344CB8AC3E}">
        <p14:creationId xmlns:p14="http://schemas.microsoft.com/office/powerpoint/2010/main" xmlns="" val="1364402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1596107" y="415680"/>
            <a:ext cx="8810023" cy="6074603"/>
          </a:xfrm>
          <a:prstGeom prst="rect">
            <a:avLst/>
          </a:prstGeom>
        </p:spPr>
      </p:pic>
    </p:spTree>
    <p:extLst>
      <p:ext uri="{BB962C8B-B14F-4D97-AF65-F5344CB8AC3E}">
        <p14:creationId xmlns:p14="http://schemas.microsoft.com/office/powerpoint/2010/main" xmlns="" val="3703681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7" y="255834"/>
            <a:ext cx="10515600" cy="6740307"/>
          </a:xfrm>
          <a:prstGeom prst="rect">
            <a:avLst/>
          </a:prstGeom>
        </p:spPr>
        <p:txBody>
          <a:bodyPr wrap="square">
            <a:spAutoFit/>
          </a:bodyPr>
          <a:lstStyle/>
          <a:p>
            <a:pPr algn="just"/>
            <a:r>
              <a:rPr lang="en-US" sz="3600" dirty="0">
                <a:latin typeface="Times New Roman" panose="02020603050405020304" pitchFamily="18" charset="0"/>
                <a:cs typeface="Times New Roman" panose="02020603050405020304" pitchFamily="18" charset="0"/>
              </a:rPr>
              <a:t>In the early </a:t>
            </a:r>
            <a:r>
              <a:rPr lang="en-US" sz="3600" b="1" i="1" dirty="0">
                <a:latin typeface="Times New Roman" panose="02020603050405020304" pitchFamily="18" charset="0"/>
                <a:cs typeface="Times New Roman" panose="02020603050405020304" pitchFamily="18" charset="0"/>
              </a:rPr>
              <a:t>1960s</a:t>
            </a:r>
            <a:r>
              <a:rPr lang="en-US" sz="3600" dirty="0">
                <a:latin typeface="Times New Roman" panose="02020603050405020304" pitchFamily="18" charset="0"/>
                <a:cs typeface="Times New Roman" panose="02020603050405020304" pitchFamily="18" charset="0"/>
              </a:rPr>
              <a:t>, the world of computation consisted of creating individual applications that were run using master </a:t>
            </a:r>
            <a:r>
              <a:rPr lang="en-US" sz="3600" dirty="0" smtClean="0">
                <a:latin typeface="Times New Roman" panose="02020603050405020304" pitchFamily="18" charset="0"/>
                <a:cs typeface="Times New Roman" panose="02020603050405020304" pitchFamily="18" charset="0"/>
              </a:rPr>
              <a:t>files, usually </a:t>
            </a:r>
            <a:r>
              <a:rPr lang="en-US" sz="3600" dirty="0">
                <a:latin typeface="Times New Roman" panose="02020603050405020304" pitchFamily="18" charset="0"/>
                <a:cs typeface="Times New Roman" panose="02020603050405020304" pitchFamily="18" charset="0"/>
              </a:rPr>
              <a:t>built in an early language such as Fortran or COBOL</a:t>
            </a:r>
            <a:r>
              <a:rPr lang="en-US" sz="3600" dirty="0" smtClean="0">
                <a:latin typeface="Times New Roman" panose="02020603050405020304" pitchFamily="18" charset="0"/>
                <a:cs typeface="Times New Roman" panose="02020603050405020304" pitchFamily="18" charset="0"/>
              </a:rPr>
              <a:t>. The master files were housed on </a:t>
            </a:r>
            <a:r>
              <a:rPr lang="en-US" sz="3600" b="1" dirty="0" smtClean="0">
                <a:latin typeface="Times New Roman" panose="02020603050405020304" pitchFamily="18" charset="0"/>
                <a:cs typeface="Times New Roman" panose="02020603050405020304" pitchFamily="18" charset="0"/>
              </a:rPr>
              <a:t>magnetic tape</a:t>
            </a:r>
            <a:r>
              <a:rPr lang="en-US" sz="3600" dirty="0" smtClean="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Around the </a:t>
            </a:r>
            <a:r>
              <a:rPr lang="en-US" sz="3600" b="1" i="1" dirty="0" smtClean="0">
                <a:latin typeface="Times New Roman" panose="02020603050405020304" pitchFamily="18" charset="0"/>
                <a:cs typeface="Times New Roman" panose="02020603050405020304" pitchFamily="18" charset="0"/>
              </a:rPr>
              <a:t>mid-1960s</a:t>
            </a:r>
            <a:r>
              <a:rPr lang="en-US" sz="3600" dirty="0" smtClean="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616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471490"/>
            <a:ext cx="10972800" cy="4525963"/>
          </a:xfrm>
        </p:spPr>
        <p:txBody>
          <a:bodyPr>
            <a:noAutofit/>
          </a:bodyPr>
          <a:lstStyle/>
          <a:p>
            <a:pPr algn="just"/>
            <a:r>
              <a:rPr lang="en-US" sz="2800" dirty="0">
                <a:latin typeface="Times New Roman" panose="02020603050405020304" pitchFamily="18" charset="0"/>
                <a:cs typeface="Times New Roman" panose="02020603050405020304" pitchFamily="18" charset="0"/>
              </a:rPr>
              <a:t>By </a:t>
            </a:r>
            <a:r>
              <a:rPr lang="en-US" sz="2800" b="1" i="1" dirty="0">
                <a:latin typeface="Times New Roman" panose="02020603050405020304" pitchFamily="18" charset="0"/>
                <a:cs typeface="Times New Roman" panose="02020603050405020304" pitchFamily="18" charset="0"/>
              </a:rPr>
              <a:t>1970</a:t>
            </a:r>
            <a:r>
              <a:rPr lang="en-US" sz="2800" dirty="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800" b="1" dirty="0">
                <a:latin typeface="Times New Roman" panose="02020603050405020304" pitchFamily="18" charset="0"/>
                <a:cs typeface="Times New Roman" panose="02020603050405020304" pitchFamily="18" charset="0"/>
              </a:rPr>
              <a:t>Disk storage</a:t>
            </a:r>
            <a:r>
              <a:rPr lang="en-US" sz="2800" dirty="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a:t>
            </a:r>
            <a:r>
              <a:rPr lang="en-US" sz="2800" b="1" i="1" dirty="0">
                <a:latin typeface="Times New Roman" panose="02020603050405020304" pitchFamily="18" charset="0"/>
                <a:cs typeface="Times New Roman" panose="02020603050405020304" pitchFamily="18" charset="0"/>
              </a:rPr>
              <a:t>mid-1970s</a:t>
            </a:r>
            <a:r>
              <a:rPr lang="en-US" sz="2800" dirty="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1980s, more new technologies, such as PCs and fourth-generation languages (4GLs), began to surface.</a:t>
            </a:r>
          </a:p>
          <a:p>
            <a:endParaRPr lang="en-US" sz="2800" dirty="0"/>
          </a:p>
        </p:txBody>
      </p:sp>
    </p:spTree>
    <p:extLst>
      <p:ext uri="{BB962C8B-B14F-4D97-AF65-F5344CB8AC3E}">
        <p14:creationId xmlns:p14="http://schemas.microsoft.com/office/powerpoint/2010/main" xmlns="" val="3693247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5739"/>
            <a:ext cx="10972800" cy="5940428"/>
          </a:xfrm>
        </p:spPr>
        <p:txBody>
          <a:bodyPr>
            <a:noAutofit/>
          </a:bodyPr>
          <a:lstStyle/>
          <a:p>
            <a:r>
              <a:rPr lang="en-US" sz="2400" dirty="0"/>
              <a:t>Key developments in early years of data warehousing:</a:t>
            </a:r>
          </a:p>
          <a:p>
            <a:r>
              <a:rPr lang="en-US" sz="2400" dirty="0"/>
              <a:t>1960s – </a:t>
            </a:r>
            <a:r>
              <a:rPr lang="en-US" sz="2400" dirty="0">
                <a:hlinkClick r:id="rId2" tooltip="General Mills"/>
              </a:rPr>
              <a:t>General Mills</a:t>
            </a:r>
            <a:r>
              <a:rPr lang="en-US" sz="2400" dirty="0"/>
              <a:t> and </a:t>
            </a:r>
            <a:r>
              <a:rPr lang="en-US" sz="2400" dirty="0">
                <a:hlinkClick r:id="rId3" tooltip="Dartmouth College"/>
              </a:rPr>
              <a:t>Dartmouth College</a:t>
            </a:r>
            <a:r>
              <a:rPr lang="en-US" sz="2400" dirty="0"/>
              <a:t>, in a joint research project, develop the terms </a:t>
            </a:r>
            <a:r>
              <a:rPr lang="en-US" sz="2400" i="1" dirty="0"/>
              <a:t>dimensions</a:t>
            </a:r>
            <a:r>
              <a:rPr lang="en-US" sz="2400" dirty="0"/>
              <a:t> and </a:t>
            </a:r>
            <a:r>
              <a:rPr lang="en-US" sz="2400" i="1" dirty="0"/>
              <a:t>facts</a:t>
            </a:r>
            <a:r>
              <a:rPr lang="en-US" sz="2400" dirty="0"/>
              <a:t>.</a:t>
            </a:r>
            <a:r>
              <a:rPr lang="en-US" sz="2400" baseline="30000" dirty="0">
                <a:hlinkClick r:id="rId4"/>
              </a:rPr>
              <a:t>[11]</a:t>
            </a:r>
            <a:endParaRPr lang="en-US" sz="2400" dirty="0"/>
          </a:p>
          <a:p>
            <a:r>
              <a:rPr lang="en-US" sz="2400" dirty="0"/>
              <a:t>1970s – </a:t>
            </a:r>
            <a:r>
              <a:rPr lang="en-US" sz="2400" dirty="0">
                <a:hlinkClick r:id="rId5" tooltip="ACNielsen"/>
              </a:rPr>
              <a:t>ACNielsen</a:t>
            </a:r>
            <a:r>
              <a:rPr lang="en-US" sz="2400" dirty="0"/>
              <a:t> and IRI provide dimensional data marts for retail sales.</a:t>
            </a:r>
            <a:r>
              <a:rPr lang="en-US" sz="2400" baseline="30000" dirty="0">
                <a:hlinkClick r:id="rId4"/>
              </a:rPr>
              <a:t>[11]</a:t>
            </a:r>
            <a:endParaRPr lang="en-US" sz="2400" dirty="0"/>
          </a:p>
          <a:p>
            <a:r>
              <a:rPr lang="en-US" sz="2400" dirty="0"/>
              <a:t>1970s – </a:t>
            </a:r>
            <a:r>
              <a:rPr lang="en-US" sz="2400" dirty="0">
                <a:hlinkClick r:id="rId6" tooltip="Bill Inmon"/>
              </a:rPr>
              <a:t>Bill </a:t>
            </a:r>
            <a:r>
              <a:rPr lang="en-US" sz="2400" dirty="0" err="1">
                <a:hlinkClick r:id="rId6" tooltip="Bill Inmon"/>
              </a:rPr>
              <a:t>Inmon</a:t>
            </a:r>
            <a:r>
              <a:rPr lang="en-US" sz="2400" dirty="0"/>
              <a:t> begins to define and discuss the term Data Warehouse.</a:t>
            </a:r>
            <a:r>
              <a:rPr lang="en-US" sz="2400" baseline="30000" dirty="0"/>
              <a:t>[</a:t>
            </a:r>
            <a:r>
              <a:rPr lang="en-US" sz="2400" i="1" baseline="30000" dirty="0">
                <a:hlinkClick r:id="rId7" tooltip="Wikipedia:Citation needed"/>
              </a:rPr>
              <a:t>citation needed</a:t>
            </a:r>
            <a:r>
              <a:rPr lang="en-US" sz="2400" baseline="30000" dirty="0"/>
              <a:t>]</a:t>
            </a:r>
            <a:endParaRPr lang="en-US" sz="2400" dirty="0"/>
          </a:p>
          <a:p>
            <a:r>
              <a:rPr lang="en-US" sz="2400" dirty="0"/>
              <a:t>1975 – </a:t>
            </a:r>
            <a:r>
              <a:rPr lang="en-US" sz="2400" dirty="0">
                <a:hlinkClick r:id="rId8" tooltip="Sperry Univac"/>
              </a:rPr>
              <a:t>Sperry Univac</a:t>
            </a:r>
            <a:r>
              <a:rPr lang="en-US" sz="2400" dirty="0"/>
              <a:t> introduces </a:t>
            </a:r>
            <a:r>
              <a:rPr lang="en-US" sz="2400" dirty="0">
                <a:hlinkClick r:id="rId9" tooltip="MAPPER"/>
              </a:rPr>
              <a:t>MAPPER</a:t>
            </a:r>
            <a:r>
              <a:rPr lang="en-US" sz="2400" dirty="0"/>
              <a:t> (</a:t>
            </a:r>
            <a:r>
              <a:rPr lang="en-US" sz="2400" dirty="0" err="1"/>
              <a:t>MAintain</a:t>
            </a:r>
            <a:r>
              <a:rPr lang="en-US" sz="2400" dirty="0"/>
              <a:t>, Prepare, and Produce Executive Reports), a database management and reporting system that includes the world's first </a:t>
            </a:r>
            <a:r>
              <a:rPr lang="en-US" sz="2400" dirty="0">
                <a:hlinkClick r:id="rId10" tooltip="Fourth-generation programming language"/>
              </a:rPr>
              <a:t>4GL</a:t>
            </a:r>
            <a:r>
              <a:rPr lang="en-US" sz="2400" dirty="0"/>
              <a:t>. It is the first platform designed for building Information Centers (a forerunner of contemporary data warehouse technology).</a:t>
            </a:r>
          </a:p>
          <a:p>
            <a:r>
              <a:rPr lang="en-US" sz="2400" dirty="0"/>
              <a:t>1983 – </a:t>
            </a:r>
            <a:r>
              <a:rPr lang="en-US" sz="2400" dirty="0">
                <a:hlinkClick r:id="rId11" tooltip="Teradata"/>
              </a:rPr>
              <a:t>Teradata</a:t>
            </a:r>
            <a:r>
              <a:rPr lang="en-US" sz="2400" dirty="0"/>
              <a:t> introduces the </a:t>
            </a:r>
            <a:r>
              <a:rPr lang="en-US" sz="2400" dirty="0">
                <a:hlinkClick r:id="rId12" tooltip="DBC 1012"/>
              </a:rPr>
              <a:t>DBC/1012</a:t>
            </a:r>
            <a:r>
              <a:rPr lang="en-US" sz="2400" dirty="0"/>
              <a:t> database computer specifically designed for decision support.</a:t>
            </a:r>
            <a:r>
              <a:rPr lang="en-US" sz="2400" baseline="30000" dirty="0">
                <a:hlinkClick r:id="rId4"/>
              </a:rPr>
              <a:t>[12]</a:t>
            </a:r>
            <a:endParaRPr lang="en-US" sz="2400" dirty="0"/>
          </a:p>
          <a:p>
            <a:r>
              <a:rPr lang="en-US" sz="2400" dirty="0"/>
              <a:t>1984 – </a:t>
            </a:r>
            <a:r>
              <a:rPr lang="en-US" sz="2400" dirty="0">
                <a:hlinkClick r:id="rId13" tooltip="Metaphor Computer Systems"/>
              </a:rPr>
              <a:t>Metaphor Computer Systems</a:t>
            </a:r>
            <a:r>
              <a:rPr lang="en-US" sz="2400" dirty="0"/>
              <a:t>, founded by </a:t>
            </a:r>
            <a:r>
              <a:rPr lang="en-US" sz="2400" dirty="0">
                <a:hlinkClick r:id="rId14" tooltip="David Liddle"/>
              </a:rPr>
              <a:t>David </a:t>
            </a:r>
            <a:r>
              <a:rPr lang="en-US" sz="2400" dirty="0" err="1">
                <a:hlinkClick r:id="rId14" tooltip="David Liddle"/>
              </a:rPr>
              <a:t>Liddle</a:t>
            </a:r>
            <a:r>
              <a:rPr lang="en-US" sz="2400" dirty="0"/>
              <a:t> and Don </a:t>
            </a:r>
            <a:r>
              <a:rPr lang="en-US" sz="2400" dirty="0" err="1"/>
              <a:t>Massaro</a:t>
            </a:r>
            <a:r>
              <a:rPr lang="en-US" sz="2400" dirty="0"/>
              <a:t>, releases a hardware/software package and GUI for business users to create a database management and analytic system</a:t>
            </a:r>
            <a:r>
              <a:rPr lang="en-US" sz="2400" dirty="0" smtClean="0"/>
              <a:t>.</a:t>
            </a:r>
            <a:endParaRPr lang="en-US" sz="2400" dirty="0"/>
          </a:p>
        </p:txBody>
      </p:sp>
    </p:spTree>
    <p:extLst>
      <p:ext uri="{BB962C8B-B14F-4D97-AF65-F5344CB8AC3E}">
        <p14:creationId xmlns:p14="http://schemas.microsoft.com/office/powerpoint/2010/main" xmlns="" val="2508611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2" y="100015"/>
            <a:ext cx="11291888" cy="6572248"/>
          </a:xfrm>
        </p:spPr>
        <p:txBody>
          <a:bodyPr>
            <a:normAutofit fontScale="85000" lnSpcReduction="20000"/>
          </a:bodyPr>
          <a:lstStyle/>
          <a:p>
            <a:r>
              <a:rPr lang="en-US" dirty="0"/>
              <a:t>1985 - </a:t>
            </a:r>
            <a:r>
              <a:rPr lang="en-US" dirty="0">
                <a:hlinkClick r:id="rId2" tooltip="Sperry Corporation"/>
              </a:rPr>
              <a:t>Sperry Corporation</a:t>
            </a:r>
            <a:r>
              <a:rPr lang="en-US" dirty="0"/>
              <a:t> publishes an article (</a:t>
            </a:r>
            <a:r>
              <a:rPr lang="en-US" dirty="0" err="1"/>
              <a:t>Martyn</a:t>
            </a:r>
            <a:r>
              <a:rPr lang="en-US" dirty="0"/>
              <a:t> Jones and Philip Newman) on information centers, where they introduce the term MAPPER data warehouse in the context of information centers.</a:t>
            </a:r>
          </a:p>
          <a:p>
            <a:r>
              <a:rPr lang="en-US" dirty="0"/>
              <a:t>1988 – Barry Devlin and Paul Murphy publish the article "An architecture for a business and information system" where they introduce the term "business data warehouse".</a:t>
            </a:r>
            <a:r>
              <a:rPr lang="en-US" baseline="30000" dirty="0">
                <a:hlinkClick r:id="rId3"/>
              </a:rPr>
              <a:t>[13]</a:t>
            </a:r>
            <a:endParaRPr lang="en-US" dirty="0"/>
          </a:p>
          <a:p>
            <a:r>
              <a:rPr lang="en-US" dirty="0"/>
              <a:t>1990 – Red Brick Systems, founded by </a:t>
            </a:r>
            <a:r>
              <a:rPr lang="en-US" dirty="0">
                <a:hlinkClick r:id="rId4" tooltip="Ralph Kimball"/>
              </a:rPr>
              <a:t>Ralph Kimball</a:t>
            </a:r>
            <a:r>
              <a:rPr lang="en-US" dirty="0"/>
              <a:t>, introduces Red Brick Warehouse, a database management system specifically for data warehousing.</a:t>
            </a:r>
          </a:p>
          <a:p>
            <a:r>
              <a:rPr lang="en-US" dirty="0"/>
              <a:t>1991 - James M. Kerr authors The IRM Imperative, which suggests data resources could be reported as an asset on a balance sheet, furthering commercial interest in the establishment of data warehouses.</a:t>
            </a:r>
          </a:p>
          <a:p>
            <a:r>
              <a:rPr lang="en-US" dirty="0"/>
              <a:t>1991 – Prism Solutions, founded by </a:t>
            </a:r>
            <a:r>
              <a:rPr lang="en-US" dirty="0">
                <a:hlinkClick r:id="rId5" tooltip="Bill Inmon"/>
              </a:rPr>
              <a:t>Bill </a:t>
            </a:r>
            <a:r>
              <a:rPr lang="en-US" dirty="0" err="1">
                <a:hlinkClick r:id="rId5" tooltip="Bill Inmon"/>
              </a:rPr>
              <a:t>Inmon</a:t>
            </a:r>
            <a:r>
              <a:rPr lang="en-US" dirty="0"/>
              <a:t>, introduces Prism Warehouse Manager, software for developing a data warehouse.</a:t>
            </a:r>
          </a:p>
          <a:p>
            <a:r>
              <a:rPr lang="en-US" dirty="0"/>
              <a:t>1992 – </a:t>
            </a:r>
            <a:r>
              <a:rPr lang="en-US" dirty="0">
                <a:hlinkClick r:id="rId5" tooltip="Bill Inmon"/>
              </a:rPr>
              <a:t>Bill </a:t>
            </a:r>
            <a:r>
              <a:rPr lang="en-US" dirty="0" err="1">
                <a:hlinkClick r:id="rId5" tooltip="Bill Inmon"/>
              </a:rPr>
              <a:t>Inmon</a:t>
            </a:r>
            <a:r>
              <a:rPr lang="en-US" dirty="0"/>
              <a:t> publishes the book </a:t>
            </a:r>
            <a:r>
              <a:rPr lang="en-US" i="1" dirty="0"/>
              <a:t>Building the Data Warehouse</a:t>
            </a:r>
            <a:r>
              <a:rPr lang="en-US" dirty="0"/>
              <a:t>.</a:t>
            </a:r>
            <a:r>
              <a:rPr lang="en-US" baseline="30000" dirty="0">
                <a:hlinkClick r:id="rId3"/>
              </a:rPr>
              <a:t>[14]</a:t>
            </a:r>
            <a:endParaRPr lang="en-US" dirty="0"/>
          </a:p>
          <a:p>
            <a:r>
              <a:rPr lang="en-US" dirty="0"/>
              <a:t>1995 – The Data Warehousing Institute, a for-profit organization that promotes data warehousing, is founded.</a:t>
            </a:r>
          </a:p>
          <a:p>
            <a:endParaRPr lang="en-US" dirty="0"/>
          </a:p>
          <a:p>
            <a:endParaRPr lang="en-US" dirty="0"/>
          </a:p>
        </p:txBody>
      </p:sp>
    </p:spTree>
    <p:extLst>
      <p:ext uri="{BB962C8B-B14F-4D97-AF65-F5344CB8AC3E}">
        <p14:creationId xmlns:p14="http://schemas.microsoft.com/office/powerpoint/2010/main" xmlns="" val="3554804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smtClean="0">
                <a:solidFill>
                  <a:srgbClr val="FF0000"/>
                </a:solidFill>
                <a:latin typeface="Algerian" pitchFamily="82" charset="0"/>
              </a:rPr>
              <a:t>UNIT 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xmlns="" val="1434298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4" y="214316"/>
            <a:ext cx="11077575" cy="6472234"/>
          </a:xfrm>
        </p:spPr>
        <p:txBody>
          <a:bodyPr>
            <a:normAutofit fontScale="85000" lnSpcReduction="20000"/>
          </a:bodyPr>
          <a:lstStyle/>
          <a:p>
            <a:r>
              <a:rPr lang="en-US" dirty="0"/>
              <a:t>1996 – </a:t>
            </a:r>
            <a:r>
              <a:rPr lang="en-US" dirty="0">
                <a:hlinkClick r:id="rId2" tooltip="Ralph Kimball"/>
              </a:rPr>
              <a:t>Ralph Kimball</a:t>
            </a:r>
            <a:r>
              <a:rPr lang="en-US" dirty="0"/>
              <a:t> publishes the book </a:t>
            </a:r>
            <a:r>
              <a:rPr lang="en-US" i="1" dirty="0"/>
              <a:t>The Data Warehouse Toolkit</a:t>
            </a:r>
            <a:r>
              <a:rPr lang="en-US" dirty="0"/>
              <a:t>.</a:t>
            </a:r>
            <a:r>
              <a:rPr lang="en-US" baseline="30000" dirty="0">
                <a:hlinkClick r:id="rId3"/>
              </a:rPr>
              <a:t>[15]</a:t>
            </a:r>
            <a:endParaRPr lang="en-US" dirty="0"/>
          </a:p>
          <a:p>
            <a:r>
              <a:rPr lang="en-US" dirty="0"/>
              <a:t>2000 – </a:t>
            </a:r>
            <a:r>
              <a:rPr lang="en-US" dirty="0">
                <a:hlinkClick r:id="rId4" tooltip="Dan Linstedt (page does not exist)"/>
              </a:rPr>
              <a:t>Dan </a:t>
            </a:r>
            <a:r>
              <a:rPr lang="en-US" dirty="0" err="1">
                <a:hlinkClick r:id="rId4" tooltip="Dan Linstedt (page does not exist)"/>
              </a:rPr>
              <a:t>Linstedt</a:t>
            </a:r>
            <a:r>
              <a:rPr lang="en-US" dirty="0"/>
              <a:t> releases in the public domain the </a:t>
            </a:r>
            <a:r>
              <a:rPr lang="en-US" dirty="0">
                <a:hlinkClick r:id="rId5" tooltip="Data vault modeling"/>
              </a:rPr>
              <a:t>Data vault modeling</a:t>
            </a:r>
            <a:r>
              <a:rPr lang="en-US" dirty="0"/>
              <a:t>, conceived in 1990 as an alternative to </a:t>
            </a:r>
            <a:r>
              <a:rPr lang="en-US" dirty="0" err="1"/>
              <a:t>Inmon</a:t>
            </a:r>
            <a:r>
              <a:rPr lang="en-US" dirty="0"/>
              <a:t> and Kimball to provide long-term historical storage of data coming in from multiple operational systems, with emphasis on tracing, auditing and resilience to change of the source data model.</a:t>
            </a:r>
          </a:p>
          <a:p>
            <a:r>
              <a:rPr lang="en-US" dirty="0"/>
              <a:t>2008 – </a:t>
            </a:r>
            <a:r>
              <a:rPr lang="en-US" dirty="0">
                <a:hlinkClick r:id="rId6" tooltip="Bill Inmon"/>
              </a:rPr>
              <a:t>Bill </a:t>
            </a:r>
            <a:r>
              <a:rPr lang="en-US" dirty="0" err="1">
                <a:hlinkClick r:id="rId6" tooltip="Bill Inmon"/>
              </a:rPr>
              <a:t>Inmon</a:t>
            </a:r>
            <a:r>
              <a:rPr lang="en-US" dirty="0"/>
              <a:t>, along with Derek Strauss and </a:t>
            </a:r>
            <a:r>
              <a:rPr lang="en-US" dirty="0" err="1"/>
              <a:t>Genia</a:t>
            </a:r>
            <a:r>
              <a:rPr lang="en-US" dirty="0"/>
              <a:t> </a:t>
            </a:r>
            <a:r>
              <a:rPr lang="en-US" dirty="0" err="1"/>
              <a:t>Neushloss</a:t>
            </a:r>
            <a:r>
              <a:rPr lang="en-US" dirty="0"/>
              <a:t>, publishes "DW 2.0: The Architecture for the Next Generation of Data Warehousing", explaining his top-down approach to data warehousing and coining the term, data-warehousing 2.0.</a:t>
            </a:r>
          </a:p>
          <a:p>
            <a:r>
              <a:rPr lang="en-US" dirty="0"/>
              <a:t>2012 – </a:t>
            </a:r>
            <a:r>
              <a:rPr lang="en-US" dirty="0">
                <a:hlinkClick r:id="rId6" tooltip="Bill Inmon"/>
              </a:rPr>
              <a:t>Bill </a:t>
            </a:r>
            <a:r>
              <a:rPr lang="en-US" dirty="0" err="1">
                <a:hlinkClick r:id="rId6" tooltip="Bill Inmon"/>
              </a:rPr>
              <a:t>Inmon</a:t>
            </a:r>
            <a:r>
              <a:rPr lang="en-US" dirty="0"/>
              <a:t> develops and makes public technology known as "textual disambiguation". Textual disambiguation applies context to raw text and reformats the raw text and context into a standard data base format. Once raw text is passed through textual disambiguation, it can easily and efficiently be accessed and analyzed by standard business intelligence technology. Textual disambiguation is accomplished through the execution of textual ETL. Textual disambiguation is useful wherever raw text is found, such as in documents, </a:t>
            </a:r>
            <a:r>
              <a:rPr lang="en-US" dirty="0" err="1"/>
              <a:t>Hadoop</a:t>
            </a:r>
            <a:r>
              <a:rPr lang="en-US" dirty="0"/>
              <a:t>, email, and so forth.</a:t>
            </a:r>
          </a:p>
          <a:p>
            <a:endParaRPr lang="en-US" dirty="0"/>
          </a:p>
        </p:txBody>
      </p:sp>
    </p:spTree>
    <p:extLst>
      <p:ext uri="{BB962C8B-B14F-4D97-AF65-F5344CB8AC3E}">
        <p14:creationId xmlns:p14="http://schemas.microsoft.com/office/powerpoint/2010/main" xmlns="" val="1472881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481036"/>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3" y="2015434"/>
            <a:ext cx="10515600" cy="397031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major task of </a:t>
            </a:r>
            <a:r>
              <a:rPr lang="en-US" sz="2800" b="1" i="1" u="sng" dirty="0" smtClean="0">
                <a:latin typeface="Times New Roman" panose="02020603050405020304" pitchFamily="18" charset="0"/>
                <a:cs typeface="Times New Roman" panose="02020603050405020304" pitchFamily="18" charset="0"/>
              </a:rPr>
              <a:t>operational </a:t>
            </a:r>
            <a:r>
              <a:rPr lang="en-US" sz="2800" b="1" i="1" u="sng" dirty="0">
                <a:latin typeface="Times New Roman" panose="02020603050405020304" pitchFamily="18" charset="0"/>
                <a:cs typeface="Times New Roman" panose="02020603050405020304" pitchFamily="18" charset="0"/>
              </a:rPr>
              <a:t>database systems </a:t>
            </a:r>
            <a:r>
              <a:rPr lang="en-US" sz="28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800" b="1" i="1" dirty="0" smtClean="0">
                <a:solidFill>
                  <a:srgbClr val="FF0000"/>
                </a:solidFill>
                <a:latin typeface="Times New Roman" panose="02020603050405020304" pitchFamily="18" charset="0"/>
                <a:cs typeface="Times New Roman" panose="02020603050405020304" pitchFamily="18" charset="0"/>
              </a:rPr>
              <a:t>Online Transaction Processing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OLTP) </a:t>
            </a:r>
            <a:r>
              <a:rPr lang="en-US" sz="2800" dirty="0" smtClean="0">
                <a:latin typeface="Times New Roman" panose="02020603050405020304" pitchFamily="18" charset="0"/>
                <a:cs typeface="Times New Roman" panose="02020603050405020304" pitchFamily="18" charset="0"/>
              </a:rPr>
              <a:t>systems. It covers most </a:t>
            </a:r>
            <a:r>
              <a:rPr lang="en-US" sz="2800" dirty="0">
                <a:latin typeface="Times New Roman" panose="02020603050405020304" pitchFamily="18" charset="0"/>
                <a:cs typeface="Times New Roman" panose="02020603050405020304" pitchFamily="18" charset="0"/>
              </a:rPr>
              <a:t>of the day-to-day operations of an organization </a:t>
            </a:r>
            <a:r>
              <a:rPr lang="en-US" sz="2800" dirty="0" smtClean="0">
                <a:latin typeface="Times New Roman" panose="02020603050405020304" pitchFamily="18" charset="0"/>
                <a:cs typeface="Times New Roman" panose="02020603050405020304" pitchFamily="18" charset="0"/>
              </a:rPr>
              <a:t>such as </a:t>
            </a:r>
            <a:r>
              <a:rPr lang="en-US" sz="2800" dirty="0">
                <a:latin typeface="Times New Roman" panose="02020603050405020304" pitchFamily="18" charset="0"/>
                <a:cs typeface="Times New Roman" panose="02020603050405020304" pitchFamily="18" charset="0"/>
              </a:rPr>
              <a:t>purchasing, inventory, manufacturing, banking, payroll, registration, and accounting</a:t>
            </a:r>
            <a:r>
              <a:rPr lang="en-US" sz="2800" dirty="0" smtClean="0"/>
              <a:t>.</a:t>
            </a:r>
          </a:p>
          <a:p>
            <a:pPr algn="just"/>
            <a:endParaRPr lang="en-US" sz="2800" dirty="0"/>
          </a:p>
          <a:p>
            <a:pPr algn="just"/>
            <a:r>
              <a:rPr lang="en-US" sz="2800" b="1" i="1" u="sng" dirty="0">
                <a:latin typeface="Times New Roman" panose="02020603050405020304" pitchFamily="18" charset="0"/>
                <a:cs typeface="Times New Roman" panose="02020603050405020304" pitchFamily="18" charset="0"/>
              </a:rPr>
              <a:t>Data warehouse systems</a:t>
            </a:r>
            <a:r>
              <a:rPr lang="en-US" sz="2800" dirty="0">
                <a:latin typeface="Times New Roman" panose="02020603050405020304" pitchFamily="18" charset="0"/>
                <a:cs typeface="Times New Roman" panose="02020603050405020304" pitchFamily="18" charset="0"/>
              </a:rPr>
              <a:t>, on the other hand, serve users or knowledge workers </a:t>
            </a:r>
            <a:r>
              <a:rPr lang="en-US" sz="2800" dirty="0" smtClean="0">
                <a:latin typeface="Times New Roman" panose="02020603050405020304" pitchFamily="18" charset="0"/>
                <a:cs typeface="Times New Roman" panose="02020603050405020304" pitchFamily="18" charset="0"/>
              </a:rPr>
              <a:t>in the </a:t>
            </a:r>
            <a:r>
              <a:rPr lang="en-US" sz="2800" dirty="0">
                <a:latin typeface="Times New Roman" panose="02020603050405020304" pitchFamily="18" charset="0"/>
                <a:cs typeface="Times New Roman" panose="02020603050405020304" pitchFamily="18" charset="0"/>
              </a:rPr>
              <a:t>role of data analysis and decision making</a:t>
            </a:r>
            <a:r>
              <a:rPr lang="en-US" sz="2800" dirty="0" smtClean="0">
                <a:latin typeface="Times New Roman" panose="02020603050405020304" pitchFamily="18" charset="0"/>
                <a:cs typeface="Times New Roman" panose="02020603050405020304" pitchFamily="18" charset="0"/>
              </a:rPr>
              <a:t>. These systems are known as online analytical processing (OLAP) systems.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9431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733202112"/>
              </p:ext>
            </p:extLst>
          </p:nvPr>
        </p:nvGraphicFramePr>
        <p:xfrm>
          <a:off x="0" y="0"/>
          <a:ext cx="12192002" cy="6858000"/>
        </p:xfrm>
        <a:graphic>
          <a:graphicData uri="http://schemas.openxmlformats.org/drawingml/2006/table">
            <a:tbl>
              <a:tblPr firstRow="1" bandRow="1">
                <a:tableStyleId>{073A0DAA-6AF3-43AB-8588-CEC1D06C72B9}</a:tableStyleId>
              </a:tblPr>
              <a:tblGrid>
                <a:gridCol w="1914407"/>
                <a:gridCol w="5191464"/>
                <a:gridCol w="5086131"/>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Operational DB Systems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Warehouse Systems</a:t>
                      </a:r>
                      <a:endParaRPr lang="en-US" sz="2400" dirty="0">
                        <a:latin typeface="Times New Roman" panose="02020603050405020304" pitchFamily="18" charset="0"/>
                        <a:cs typeface="Times New Roman" panose="02020603050405020304" pitchFamily="18" charset="0"/>
                      </a:endParaRPr>
                    </a:p>
                  </a:txBody>
                  <a:tcPr/>
                </a:tc>
              </a:tr>
              <a:tr h="1210167">
                <a:tc>
                  <a:txBody>
                    <a:bodyPr/>
                    <a:lstStyle/>
                    <a:p>
                      <a:pPr algn="ctr"/>
                      <a:endParaRPr lang="en-US" b="1"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Users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OLTP system is customer-oriented and used by clerks, clients, and IT professionals.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endParaRPr lang="en-US" dirty="0">
                        <a:latin typeface="Times New Roman" panose="02020603050405020304" pitchFamily="18" charset="0"/>
                        <a:cs typeface="Times New Roman" panose="02020603050405020304" pitchFamily="18" charset="0"/>
                      </a:endParaRPr>
                    </a:p>
                  </a:txBody>
                  <a:tcPr/>
                </a:tc>
              </a:tr>
              <a:tr h="795131">
                <a:tc>
                  <a:txBody>
                    <a:bodyPr/>
                    <a:lstStyle/>
                    <a:p>
                      <a:pPr algn="ctr"/>
                      <a:r>
                        <a:rPr lang="en-US" b="1" dirty="0" smtClean="0">
                          <a:latin typeface="Times New Roman" panose="02020603050405020304" pitchFamily="18" charset="0"/>
                          <a:cs typeface="Times New Roman" panose="02020603050405020304" pitchFamily="18" charset="0"/>
                        </a:rPr>
                        <a:t>Data Contents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Current and detailed data and is subject to modifications.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Historical data</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generally not modified.</a:t>
                      </a:r>
                      <a:endParaRPr lang="en-US" dirty="0">
                        <a:latin typeface="Times New Roman" panose="02020603050405020304" pitchFamily="18" charset="0"/>
                        <a:cs typeface="Times New Roman" panose="02020603050405020304" pitchFamily="18" charset="0"/>
                      </a:endParaRPr>
                    </a:p>
                  </a:txBody>
                  <a:tcPr/>
                </a:tc>
              </a:tr>
              <a:tr h="1135901">
                <a:tc>
                  <a:txBody>
                    <a:bodyPr/>
                    <a:lstStyle/>
                    <a:p>
                      <a:pPr algn="ctr"/>
                      <a:r>
                        <a:rPr lang="en-US" b="1" dirty="0" smtClean="0">
                          <a:latin typeface="Times New Roman" panose="02020603050405020304" pitchFamily="18" charset="0"/>
                          <a:cs typeface="Times New Roman" panose="02020603050405020304" pitchFamily="18" charset="0"/>
                        </a:rPr>
                        <a:t>Database Design</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E-R model.</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Application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Multidimensional model (Star, Snowflake…).</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Subject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1410681">
                <a:tc>
                  <a:txBody>
                    <a:bodyPr/>
                    <a:lstStyle/>
                    <a:p>
                      <a:pPr algn="ctr"/>
                      <a:r>
                        <a:rPr lang="en-US" b="1" dirty="0" smtClean="0">
                          <a:latin typeface="Times New Roman" panose="02020603050405020304" pitchFamily="18" charset="0"/>
                          <a:cs typeface="Times New Roman" panose="02020603050405020304" pitchFamily="18" charset="0"/>
                        </a:rPr>
                        <a:t>Access Pattern</a:t>
                      </a:r>
                    </a:p>
                    <a:p>
                      <a:pPr algn="ctr"/>
                      <a:r>
                        <a:rPr lang="en-US" b="1" dirty="0" smtClean="0">
                          <a:latin typeface="Times New Roman" panose="02020603050405020304" pitchFamily="18" charset="0"/>
                          <a:cs typeface="Times New Roman" panose="02020603050405020304" pitchFamily="18" charset="0"/>
                        </a:rPr>
                        <a:t>(Nature of Query)</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OLTP systems mainly consist for Short and  atomic</a:t>
                      </a:r>
                      <a:r>
                        <a:rPr lang="en-US" baseline="0" dirty="0" smtClean="0">
                          <a:latin typeface="Times New Roman" panose="02020603050405020304" pitchFamily="18" charset="0"/>
                          <a:cs typeface="Times New Roman" panose="02020603050405020304" pitchFamily="18" charset="0"/>
                        </a:rPr>
                        <a:t> transaction</a:t>
                      </a:r>
                      <a:r>
                        <a:rPr lang="en-US" dirty="0" smtClean="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smtClean="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Mostly read only queries, operate on HUGE volumes of data, queries are quite complex.</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Database Size</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 Gigabytes to higher order Gigabytes.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 &gt; = Terabytes or Petabytes.</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View</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Detailed</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Summarized.</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xmlns="" val="2249920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96109012"/>
              </p:ext>
            </p:extLst>
          </p:nvPr>
        </p:nvGraphicFramePr>
        <p:xfrm>
          <a:off x="328612" y="185736"/>
          <a:ext cx="11672890" cy="6629936"/>
        </p:xfrm>
        <a:graphic>
          <a:graphicData uri="http://schemas.openxmlformats.org/drawingml/2006/table">
            <a:tbl>
              <a:tblPr/>
              <a:tblGrid>
                <a:gridCol w="2228851"/>
                <a:gridCol w="4557712"/>
                <a:gridCol w="4886327"/>
              </a:tblGrid>
              <a:tr h="297371">
                <a:tc>
                  <a:txBody>
                    <a:bodyPr/>
                    <a:lstStyle/>
                    <a:p>
                      <a:pPr algn="ctr"/>
                      <a:r>
                        <a:rPr lang="en-US" sz="1800" b="1" dirty="0">
                          <a:effectLst/>
                        </a:rPr>
                        <a:t>Parameter</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002060"/>
                          </a:solidFill>
                          <a:effectLst/>
                        </a:rPr>
                        <a:t>Database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FF0000"/>
                          </a:solidFill>
                          <a:effectLst/>
                        </a:rPr>
                        <a:t>Data Warehouse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297371">
                <a:tc>
                  <a:txBody>
                    <a:bodyPr/>
                    <a:lstStyle/>
                    <a:p>
                      <a:r>
                        <a:rPr lang="en-US" sz="1600" dirty="0">
                          <a:effectLst/>
                        </a:rPr>
                        <a:t>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designed to record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Is designed to analyze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56294">
                <a:tc>
                  <a:txBody>
                    <a:bodyPr/>
                    <a:lstStyle/>
                    <a:p>
                      <a:r>
                        <a:rPr lang="en-US" sz="1600">
                          <a:effectLst/>
                        </a:rPr>
                        <a:t>Processing Method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The database uses the Online Transactional Processing (OLTP)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warehouse uses Online Analytical Processing (OLAP).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18503">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The database helps to perform fundamental operations for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warehouse allows you to analyze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74756">
                <a:tc>
                  <a:txBody>
                    <a:bodyPr/>
                    <a:lstStyle/>
                    <a:p>
                      <a:r>
                        <a:rPr lang="en-US" sz="1600">
                          <a:effectLst/>
                        </a:rPr>
                        <a:t>Tables and Joins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Tables and joins of a database are complex as they are 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Table and joins are simple in a data warehouse because they are denormalized.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333040">
                <a:tc>
                  <a:txBody>
                    <a:bodyPr/>
                    <a:lstStyle/>
                    <a:p>
                      <a:r>
                        <a:rPr lang="en-US" sz="1600">
                          <a:effectLst/>
                        </a:rPr>
                        <a:t>Orientation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an application-oriented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It is a subject-oriented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Storage limit</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Generally limited to a single application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Stores data from any number of applications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556294">
                <a:tc>
                  <a:txBody>
                    <a:bodyPr/>
                    <a:lstStyle/>
                    <a:p>
                      <a:r>
                        <a:rPr lang="en-US" sz="1600">
                          <a:effectLst/>
                        </a:rPr>
                        <a:t>Availability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Data is available real-time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is refreshed from source systems as and when needed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ER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28521">
                <a:tc>
                  <a:txBody>
                    <a:bodyPr/>
                    <a:lstStyle/>
                    <a:p>
                      <a:r>
                        <a:rPr lang="en-US" sz="1600">
                          <a:effectLst/>
                        </a:rPr>
                        <a:t>Technique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Capture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Analyze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18503">
                <a:tc>
                  <a:txBody>
                    <a:bodyPr/>
                    <a:lstStyle/>
                    <a:p>
                      <a:r>
                        <a:rPr lang="en-US" sz="1600">
                          <a:effectLst/>
                        </a:rPr>
                        <a:t>Data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Data stored in the Database is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Current and Historical Data is stored in Data Warehouse. May not be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903966">
                <a:tc>
                  <a:txBody>
                    <a:bodyPr/>
                    <a:lstStyle/>
                    <a:p>
                      <a:r>
                        <a:rPr lang="en-US" sz="1600">
                          <a:effectLst/>
                        </a:rPr>
                        <a:t>Storage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Flat Relational Approach method is used for data storage.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 House uses dimensional and normalized approach for the data structure. Example: Star and snowflake schema.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Query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Simple transaction queries are used.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Complex queries are used for analysis 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333040">
                <a:tc>
                  <a:txBody>
                    <a:bodyPr/>
                    <a:lstStyle/>
                    <a:p>
                      <a:r>
                        <a:rPr lang="en-US" sz="1600" dirty="0">
                          <a:effectLst/>
                        </a:rPr>
                        <a:t>Data Summary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002060"/>
                          </a:solidFill>
                          <a:effectLst/>
                        </a:rPr>
                        <a:t>Detailed Data is stored in a database.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FF0000"/>
                          </a:solidFill>
                          <a:effectLst/>
                        </a:rPr>
                        <a:t>It stores highly summarized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3808208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865637469"/>
              </p:ext>
            </p:extLst>
          </p:nvPr>
        </p:nvGraphicFramePr>
        <p:xfrm>
          <a:off x="475392" y="206114"/>
          <a:ext cx="11426798" cy="6526376"/>
        </p:xfrm>
        <a:graphic>
          <a:graphicData uri="http://schemas.openxmlformats.org/drawingml/2006/table">
            <a:tbl>
              <a:tblPr/>
              <a:tblGrid>
                <a:gridCol w="3296508"/>
                <a:gridCol w="8130290"/>
              </a:tblGrid>
              <a:tr h="251442">
                <a:tc gridSpan="2">
                  <a:txBody>
                    <a:bodyPr/>
                    <a:lstStyle/>
                    <a:p>
                      <a:pPr algn="ctr"/>
                      <a:r>
                        <a:rPr lang="en-US" sz="2400" b="1" dirty="0" smtClean="0">
                          <a:effectLst/>
                        </a:rPr>
                        <a:t>Applications of Database</a:t>
                      </a:r>
                      <a:endParaRPr lang="en-US" sz="2400" b="1"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000"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251442">
                <a:tc>
                  <a:txBody>
                    <a:bodyPr/>
                    <a:lstStyle/>
                    <a:p>
                      <a:pPr algn="ctr"/>
                      <a:r>
                        <a:rPr lang="en-US" sz="2400" b="1" dirty="0">
                          <a:effectLst/>
                        </a:rPr>
                        <a:t>Sector</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400" b="1" dirty="0">
                          <a:effectLst/>
                        </a:rPr>
                        <a:t>Usage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817188">
                <a:tc>
                  <a:txBody>
                    <a:bodyPr/>
                    <a:lstStyle/>
                    <a:p>
                      <a:r>
                        <a:rPr lang="en-US" sz="2400" dirty="0">
                          <a:effectLst/>
                        </a:rPr>
                        <a:t>Banking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Use in the banking sector for customer information, account-related activities, payments, deposits, loans, credit cards,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Airlines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reservations and schedule information.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40024">
                <a:tc>
                  <a:txBody>
                    <a:bodyPr/>
                    <a:lstStyle/>
                    <a:p>
                      <a:r>
                        <a:rPr lang="en-US" sz="2400">
                          <a:effectLst/>
                        </a:rPr>
                        <a:t>Universities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To store student information, course registrations, colleges, and results.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Telecommunication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It helps to store call records, monthly bills, balance maintenance,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28606">
                <a:tc>
                  <a:txBody>
                    <a:bodyPr/>
                    <a:lstStyle/>
                    <a:p>
                      <a:r>
                        <a:rPr lang="en-US" sz="2400">
                          <a:effectLst/>
                        </a:rPr>
                        <a:t>Finance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Helps you to store information related stock, sales, and purchases of stocks and bonds.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Sales &amp; Production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storing customer, product and sales details.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28606">
                <a:tc>
                  <a:txBody>
                    <a:bodyPr/>
                    <a:lstStyle/>
                    <a:p>
                      <a:r>
                        <a:rPr lang="en-US" sz="2400">
                          <a:effectLst/>
                        </a:rPr>
                        <a:t>Manufacturing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It is used for the data management of the supply chain and for tracking production of items, inventories status.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dirty="0">
                          <a:effectLst/>
                        </a:rPr>
                        <a:t>HR Management</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rPr>
                        <a:t>Detail about employee’s salaries, deduction, generation of paychecks,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xmlns="" val="1261591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76793724"/>
              </p:ext>
            </p:extLst>
          </p:nvPr>
        </p:nvGraphicFramePr>
        <p:xfrm>
          <a:off x="228599" y="183592"/>
          <a:ext cx="11858626" cy="6164294"/>
        </p:xfrm>
        <a:graphic>
          <a:graphicData uri="http://schemas.openxmlformats.org/drawingml/2006/table">
            <a:tbl>
              <a:tblPr/>
              <a:tblGrid>
                <a:gridCol w="2143126"/>
                <a:gridCol w="9715500"/>
              </a:tblGrid>
              <a:tr h="329279">
                <a:tc gridSpan="2">
                  <a:txBody>
                    <a:bodyPr/>
                    <a:lstStyle/>
                    <a:p>
                      <a:pPr algn="ctr"/>
                      <a:r>
                        <a:rPr lang="en-US" sz="2000" b="1" dirty="0" smtClean="0">
                          <a:effectLst/>
                        </a:rPr>
                        <a:t>Applications of Data Warehouses</a:t>
                      </a:r>
                      <a:endParaRPr lang="en-US" sz="2000" b="1"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400"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439770">
                <a:tc>
                  <a:txBody>
                    <a:bodyPr/>
                    <a:lstStyle/>
                    <a:p>
                      <a:pPr algn="ctr"/>
                      <a:r>
                        <a:rPr lang="en-US" sz="2000" b="1" dirty="0">
                          <a:effectLst/>
                        </a:rPr>
                        <a:t>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000" b="1" dirty="0">
                          <a:effectLst/>
                        </a:rPr>
                        <a:t>Usage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075844">
                <a:tc>
                  <a:txBody>
                    <a:bodyPr/>
                    <a:lstStyle/>
                    <a:p>
                      <a:r>
                        <a:rPr lang="en-US" sz="2000">
                          <a:effectLst/>
                        </a:rPr>
                        <a:t>Airline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is used for airline system management operations like crew assignment, analyzes of route, frequent flyer program discount schemes for passenger, etc.</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82196">
                <a:tc>
                  <a:txBody>
                    <a:bodyPr/>
                    <a:lstStyle/>
                    <a:p>
                      <a:r>
                        <a:rPr lang="en-US" sz="2000">
                          <a:effectLst/>
                        </a:rPr>
                        <a:t>Banking</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It is used in the banking sector to manage the resources available on the desk effectively.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250590">
                <a:tc>
                  <a:txBody>
                    <a:bodyPr/>
                    <a:lstStyle/>
                    <a:p>
                      <a:r>
                        <a:rPr lang="en-US" sz="2000">
                          <a:effectLst/>
                        </a:rPr>
                        <a:t>Healthcare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dirty="0">
                          <a:effectLst/>
                        </a:rPr>
                        <a:t>Data warehouse used to strategize and predict outcomes, create patient’s treatment reports, etc. Advanced machine learning, big data enable </a:t>
                      </a:r>
                      <a:r>
                        <a:rPr lang="en-US" sz="2000" dirty="0" err="1">
                          <a:effectLst/>
                        </a:rPr>
                        <a:t>datawarehouse</a:t>
                      </a:r>
                      <a:r>
                        <a:rPr lang="en-US" sz="2000" dirty="0">
                          <a:effectLst/>
                        </a:rPr>
                        <a:t> systems can predict ailments.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26353">
                <a:tc>
                  <a:txBody>
                    <a:bodyPr/>
                    <a:lstStyle/>
                    <a:p>
                      <a:r>
                        <a:rPr lang="en-US" sz="2000">
                          <a:effectLst/>
                        </a:rPr>
                        <a:t>Insurance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Data warehouses are widely used to analyze data patterns, customer trends, and to track market movements quickly.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901098">
                <a:tc>
                  <a:txBody>
                    <a:bodyPr/>
                    <a:lstStyle/>
                    <a:p>
                      <a:r>
                        <a:rPr lang="en-US" sz="2000">
                          <a:effectLst/>
                        </a:rPr>
                        <a:t>Retain chain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helps you to track items, identify the buying pattern of the customer, promotions and also used for determining pricing policy.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26353">
                <a:tc>
                  <a:txBody>
                    <a:bodyPr/>
                    <a:lstStyle/>
                    <a:p>
                      <a:r>
                        <a:rPr lang="en-US" sz="2000">
                          <a:effectLst/>
                        </a:rPr>
                        <a:t>Telecommunication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000" dirty="0">
                          <a:effectLst/>
                        </a:rPr>
                        <a:t>In this sector, data warehouse used for product promotions, sales decisions and to make distribution decisions.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xmlns="" val="137017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Data Warehouse (DWH</a:t>
            </a:r>
            <a:r>
              <a:rPr lang="en-US" b="1" dirty="0" smtClean="0"/>
              <a:t>)</a:t>
            </a:r>
            <a:endParaRPr lang="en-US" dirty="0"/>
          </a:p>
        </p:txBody>
      </p:sp>
      <p:sp>
        <p:nvSpPr>
          <p:cNvPr id="3" name="Content Placeholder 2"/>
          <p:cNvSpPr>
            <a:spLocks noGrp="1"/>
          </p:cNvSpPr>
          <p:nvPr>
            <p:ph idx="1"/>
          </p:nvPr>
        </p:nvSpPr>
        <p:spPr>
          <a:xfrm>
            <a:off x="609600" y="1600203"/>
            <a:ext cx="11120438" cy="5257797"/>
          </a:xfrm>
        </p:spPr>
        <p:txBody>
          <a:bodyPr>
            <a:noAutofit/>
          </a:bodyPr>
          <a:lstStyle/>
          <a:p>
            <a:pPr lvl="0"/>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warehouse allows business users to quickly access critical data from some sources all in one place.</a:t>
            </a:r>
          </a:p>
          <a:p>
            <a:pPr lvl="0"/>
            <a:r>
              <a:rPr lang="en-US" sz="2400" dirty="0">
                <a:latin typeface="Times New Roman" pitchFamily="18" charset="0"/>
                <a:cs typeface="Times New Roman" pitchFamily="18" charset="0"/>
              </a:rPr>
              <a:t>Data warehouse provides consistent information on various cross-functional activities. It is also supporting ad-hoc reporting and query.</a:t>
            </a:r>
          </a:p>
          <a:p>
            <a:pPr lvl="0"/>
            <a:r>
              <a:rPr lang="en-US" sz="2400" dirty="0">
                <a:latin typeface="Times New Roman" pitchFamily="18" charset="0"/>
                <a:cs typeface="Times New Roman" pitchFamily="18" charset="0"/>
              </a:rPr>
              <a:t>Data Warehouse helps to integrate many sources of data to reduce stress on the production system.</a:t>
            </a:r>
          </a:p>
          <a:p>
            <a:pPr lvl="0"/>
            <a:r>
              <a:rPr lang="en-US" sz="2400" dirty="0">
                <a:latin typeface="Times New Roman" pitchFamily="18" charset="0"/>
                <a:cs typeface="Times New Roman" pitchFamily="18" charset="0"/>
              </a:rPr>
              <a:t>Data warehouse helps to reduce total turnaround time for analysis and reporting.</a:t>
            </a:r>
          </a:p>
          <a:p>
            <a:pPr lvl="0"/>
            <a:r>
              <a:rPr lang="en-US" sz="2400" dirty="0">
                <a:latin typeface="Times New Roman" pitchFamily="18" charset="0"/>
                <a:cs typeface="Times New Roman" pitchFamily="18" charset="0"/>
              </a:rPr>
              <a:t>Restructuring and Integration make it easier for the user to use for reporting and analysis.</a:t>
            </a:r>
          </a:p>
          <a:p>
            <a:pPr lvl="0"/>
            <a:r>
              <a:rPr lang="en-US" sz="2400" dirty="0">
                <a:latin typeface="Times New Roman" pitchFamily="18" charset="0"/>
                <a:cs typeface="Times New Roman" pitchFamily="18" charset="0"/>
              </a:rPr>
              <a:t>Data warehouse allows users to access critical data from the number of sources in a single place. Therefore, it saves user’s time of retrieving data from multiple sources.</a:t>
            </a:r>
          </a:p>
          <a:p>
            <a:pPr lvl="0"/>
            <a:r>
              <a:rPr lang="en-US" sz="2400" dirty="0">
                <a:latin typeface="Times New Roman" pitchFamily="18" charset="0"/>
                <a:cs typeface="Times New Roman" pitchFamily="18" charset="0"/>
              </a:rPr>
              <a:t>Data warehouse stores a large amount of historical data. This helps users to analyze different time periods and trends to make future predictions.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91748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Data Warehouse:</a:t>
            </a:r>
            <a:r>
              <a:rPr lang="en-US" dirty="0"/>
              <a:t/>
            </a:r>
            <a:br>
              <a:rPr lang="en-US" dirty="0"/>
            </a:br>
            <a:endParaRPr lang="en-US" dirty="0"/>
          </a:p>
        </p:txBody>
      </p:sp>
      <p:sp>
        <p:nvSpPr>
          <p:cNvPr id="3" name="Content Placeholder 2"/>
          <p:cNvSpPr>
            <a:spLocks noGrp="1"/>
          </p:cNvSpPr>
          <p:nvPr>
            <p:ph idx="1"/>
          </p:nvPr>
        </p:nvSpPr>
        <p:spPr>
          <a:xfrm>
            <a:off x="609600" y="1014413"/>
            <a:ext cx="10972800" cy="5111753"/>
          </a:xfrm>
        </p:spPr>
        <p:txBody>
          <a:bodyPr>
            <a:noAutofit/>
          </a:bodyPr>
          <a:lstStyle/>
          <a:p>
            <a:pPr lvl="0"/>
            <a:r>
              <a:rPr lang="en-US" sz="2400" dirty="0" smtClean="0">
                <a:latin typeface="Times New Roman" pitchFamily="18" charset="0"/>
                <a:cs typeface="Times New Roman" pitchFamily="18" charset="0"/>
              </a:rPr>
              <a:t>Not </a:t>
            </a:r>
            <a:r>
              <a:rPr lang="en-US" sz="2400" dirty="0">
                <a:latin typeface="Times New Roman" pitchFamily="18" charset="0"/>
                <a:cs typeface="Times New Roman" pitchFamily="18" charset="0"/>
              </a:rPr>
              <a:t>an ideal option for unstructured data.</a:t>
            </a:r>
          </a:p>
          <a:p>
            <a:pPr lvl="0"/>
            <a:r>
              <a:rPr lang="en-US" sz="2400" dirty="0">
                <a:latin typeface="Times New Roman" pitchFamily="18" charset="0"/>
                <a:cs typeface="Times New Roman" pitchFamily="18" charset="0"/>
              </a:rPr>
              <a:t>Creation and Implementation of Data Warehouse is surely time confusing affair.</a:t>
            </a:r>
          </a:p>
          <a:p>
            <a:pPr lvl="0"/>
            <a:r>
              <a:rPr lang="en-US" sz="2400" dirty="0">
                <a:latin typeface="Times New Roman" pitchFamily="18" charset="0"/>
                <a:cs typeface="Times New Roman" pitchFamily="18" charset="0"/>
              </a:rPr>
              <a:t>Data Warehouse can be outdated relatively quickly</a:t>
            </a:r>
          </a:p>
          <a:p>
            <a:pPr lvl="0"/>
            <a:r>
              <a:rPr lang="en-US" sz="2400" dirty="0">
                <a:latin typeface="Times New Roman" pitchFamily="18" charset="0"/>
                <a:cs typeface="Times New Roman" pitchFamily="18" charset="0"/>
              </a:rPr>
              <a:t>Difficult to make changes in data types and ranges, data source schema, indexes, and queries.</a:t>
            </a:r>
          </a:p>
          <a:p>
            <a:pPr lvl="0"/>
            <a:r>
              <a:rPr lang="en-US" sz="2400" dirty="0">
                <a:latin typeface="Times New Roman" pitchFamily="18" charset="0"/>
                <a:cs typeface="Times New Roman" pitchFamily="18" charset="0"/>
              </a:rPr>
              <a:t>The data warehouse may seem easy, but actually, it is too complex for the average users.</a:t>
            </a:r>
          </a:p>
          <a:p>
            <a:pPr lvl="0"/>
            <a:r>
              <a:rPr lang="en-US" sz="2400" dirty="0">
                <a:latin typeface="Times New Roman" pitchFamily="18" charset="0"/>
                <a:cs typeface="Times New Roman" pitchFamily="18" charset="0"/>
              </a:rPr>
              <a:t>Despite best efforts at project management, data warehousing project scope will always increase.</a:t>
            </a:r>
          </a:p>
          <a:p>
            <a:pPr lvl="0"/>
            <a:r>
              <a:rPr lang="en-US" sz="2400" dirty="0">
                <a:latin typeface="Times New Roman" pitchFamily="18" charset="0"/>
                <a:cs typeface="Times New Roman" pitchFamily="18" charset="0"/>
              </a:rPr>
              <a:t>Sometime warehouse users will develop different business rules.</a:t>
            </a:r>
          </a:p>
          <a:p>
            <a:pPr lvl="0"/>
            <a:r>
              <a:rPr lang="en-US" sz="2400" dirty="0" smtClean="0">
                <a:latin typeface="Times New Roman" pitchFamily="18" charset="0"/>
                <a:cs typeface="Times New Roman" pitchFamily="18" charset="0"/>
              </a:rPr>
              <a:t>Organizations </a:t>
            </a:r>
            <a:r>
              <a:rPr lang="en-US" sz="2400" dirty="0">
                <a:latin typeface="Times New Roman" pitchFamily="18" charset="0"/>
                <a:cs typeface="Times New Roman" pitchFamily="18" charset="0"/>
              </a:rPr>
              <a:t>need to spend lots of their resources for training and Implementation purpose.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1655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Warehouse Architecture"/>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71476" y="0"/>
            <a:ext cx="11358562" cy="6229350"/>
          </a:xfrm>
          <a:prstGeom prst="rect">
            <a:avLst/>
          </a:prstGeom>
          <a:noFill/>
          <a:ln>
            <a:noFill/>
          </a:ln>
        </p:spPr>
      </p:pic>
    </p:spTree>
    <p:extLst>
      <p:ext uri="{BB962C8B-B14F-4D97-AF65-F5344CB8AC3E}">
        <p14:creationId xmlns:p14="http://schemas.microsoft.com/office/powerpoint/2010/main" xmlns="" val="820896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Warehouse Tools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There </a:t>
            </a:r>
            <a:r>
              <a:rPr lang="en-US" dirty="0"/>
              <a:t>are many Data Warehousing tools are available in the </a:t>
            </a:r>
            <a:r>
              <a:rPr lang="en-US" dirty="0" smtClean="0"/>
              <a:t>market</a:t>
            </a:r>
          </a:p>
          <a:p>
            <a:pPr marL="0" indent="0">
              <a:buNone/>
            </a:pPr>
            <a:r>
              <a:rPr lang="en-US" b="1" dirty="0" smtClean="0"/>
              <a:t>1</a:t>
            </a:r>
            <a:r>
              <a:rPr lang="en-US" b="1" dirty="0"/>
              <a:t>. </a:t>
            </a:r>
            <a:r>
              <a:rPr lang="en-US" b="1" dirty="0" err="1"/>
              <a:t>MarkLogic</a:t>
            </a:r>
            <a:r>
              <a:rPr lang="en-US" b="1" dirty="0"/>
              <a:t>:</a:t>
            </a:r>
            <a:endParaRPr lang="en-US" dirty="0"/>
          </a:p>
          <a:p>
            <a:pPr marL="0" indent="0">
              <a:buNone/>
            </a:pPr>
            <a:r>
              <a:rPr lang="en-US" dirty="0" err="1"/>
              <a:t>MarkLogic</a:t>
            </a:r>
            <a:r>
              <a:rPr lang="en-US" dirty="0"/>
              <a:t> is useful data warehousing solution that makes data integration easier and faster using an array of enterprise features. This tool helps to perform very complex search operations. It can query different types of data like documents, relationships, and metadata.</a:t>
            </a:r>
          </a:p>
          <a:p>
            <a:pPr marL="0" indent="0">
              <a:buNone/>
            </a:pPr>
            <a:r>
              <a:rPr lang="en-US" u="sng" dirty="0">
                <a:hlinkClick r:id="rId2"/>
              </a:rPr>
              <a:t>https://www.marklogic.com/product/getting-started/</a:t>
            </a:r>
            <a:endParaRPr lang="en-US" dirty="0"/>
          </a:p>
          <a:p>
            <a:endParaRPr lang="en-US" dirty="0"/>
          </a:p>
        </p:txBody>
      </p:sp>
    </p:spTree>
    <p:extLst>
      <p:ext uri="{BB962C8B-B14F-4D97-AF65-F5344CB8AC3E}">
        <p14:creationId xmlns:p14="http://schemas.microsoft.com/office/powerpoint/2010/main" xmlns="" val="23445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Basic Concepts</a:t>
            </a:r>
          </a:p>
          <a:p>
            <a:pPr marL="514350" indent="-514350">
              <a:buFont typeface="+mj-lt"/>
              <a:buAutoNum type="arabicPeriod"/>
            </a:pPr>
            <a:r>
              <a:rPr lang="en-US" sz="3200" dirty="0" smtClean="0"/>
              <a:t>Data Ware House Modeling: Cube and OLAP</a:t>
            </a:r>
          </a:p>
          <a:p>
            <a:pPr marL="514350" indent="-514350">
              <a:buFont typeface="+mj-lt"/>
              <a:buAutoNum type="arabicPeriod"/>
            </a:pPr>
            <a:r>
              <a:rPr lang="en-US" sz="3200" dirty="0" smtClean="0"/>
              <a:t>Data Ware House Design and Usage</a:t>
            </a:r>
          </a:p>
          <a:p>
            <a:pPr marL="514350" indent="-514350">
              <a:buFont typeface="+mj-lt"/>
              <a:buAutoNum type="arabicPeriod"/>
            </a:pPr>
            <a:r>
              <a:rPr lang="en-US" sz="3200" dirty="0" smtClean="0"/>
              <a:t>Data Ware House Implementation </a:t>
            </a:r>
          </a:p>
          <a:p>
            <a:pPr marL="0" indent="0">
              <a:buNone/>
            </a:pPr>
            <a:endParaRPr lang="en-US" sz="3200" dirty="0"/>
          </a:p>
        </p:txBody>
      </p:sp>
    </p:spTree>
    <p:extLst>
      <p:ext uri="{BB962C8B-B14F-4D97-AF65-F5344CB8AC3E}">
        <p14:creationId xmlns:p14="http://schemas.microsoft.com/office/powerpoint/2010/main" xmlns="" val="317153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u="sng" dirty="0">
                <a:hlinkClick r:id="rId2"/>
              </a:rPr>
              <a:t>https://www.oracle.com/index.html</a:t>
            </a:r>
            <a:endParaRPr lang="en-US" dirty="0"/>
          </a:p>
          <a:p>
            <a:endParaRPr lang="en-US" dirty="0"/>
          </a:p>
        </p:txBody>
      </p:sp>
    </p:spTree>
    <p:extLst>
      <p:ext uri="{BB962C8B-B14F-4D97-AF65-F5344CB8AC3E}">
        <p14:creationId xmlns:p14="http://schemas.microsoft.com/office/powerpoint/2010/main" xmlns="" val="410021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9" y="1600203"/>
            <a:ext cx="11687174" cy="4525963"/>
          </a:xfrm>
        </p:spPr>
        <p:txBody>
          <a:bodyPr>
            <a:normAutofit lnSpcReduction="10000"/>
          </a:bodyPr>
          <a:lstStyle/>
          <a:p>
            <a:pPr marL="0" indent="0">
              <a:buNone/>
            </a:pPr>
            <a:r>
              <a:rPr lang="en-US" b="1" dirty="0"/>
              <a:t>3. Amazon </a:t>
            </a:r>
            <a:r>
              <a:rPr lang="en-US" b="1" dirty="0" err="1"/>
              <a:t>RedShift</a:t>
            </a:r>
            <a:r>
              <a:rPr lang="en-US" b="1" dirty="0"/>
              <a:t>:</a:t>
            </a:r>
            <a:endParaRPr lang="en-US" dirty="0"/>
          </a:p>
          <a:p>
            <a:pPr marL="0" indent="0">
              <a:buNone/>
            </a:pPr>
            <a:r>
              <a:rPr lang="en-US" dirty="0"/>
              <a:t>Amazon Redshift is Data warehouse tool. It is a simple and cost-effective tool to analyze all types of data using standard SQL and existing BI tools. It also allows running complex queries against petabytes of structured data, using the technique of query optimization.</a:t>
            </a:r>
          </a:p>
          <a:p>
            <a:pPr marL="0" indent="0">
              <a:buNone/>
            </a:pPr>
            <a:r>
              <a:rPr lang="en-US" u="sng" dirty="0">
                <a:hlinkClick r:id="rId2"/>
              </a:rPr>
              <a:t>https://aws.amazon.com/redshift/?</a:t>
            </a:r>
            <a:r>
              <a:rPr lang="en-US" u="sng" dirty="0" smtClean="0">
                <a:hlinkClick r:id="rId2"/>
              </a:rPr>
              <a:t>nc2=h_m1</a:t>
            </a:r>
            <a:endParaRPr lang="en-US" u="sng" dirty="0" smtClean="0"/>
          </a:p>
          <a:p>
            <a:pPr marL="0" indent="0">
              <a:buNone/>
            </a:pPr>
            <a:r>
              <a:rPr lang="en-US" u="sng" dirty="0" smtClean="0"/>
              <a:t>Many other tools are </a:t>
            </a:r>
            <a:r>
              <a:rPr lang="en-US" u="sng" dirty="0"/>
              <a:t>also available at </a:t>
            </a:r>
            <a:r>
              <a:rPr lang="en-US" u="sng" dirty="0">
                <a:hlinkClick r:id="rId3"/>
              </a:rPr>
              <a:t>https://</a:t>
            </a:r>
            <a:r>
              <a:rPr lang="en-US" u="sng" dirty="0" smtClean="0">
                <a:hlinkClick r:id="rId3"/>
              </a:rPr>
              <a:t>www.guru99.com/top-20-etl-database-warehousing-tools.html</a:t>
            </a:r>
            <a:endParaRPr lang="en-US" u="sng" dirty="0" smtClean="0"/>
          </a:p>
          <a:p>
            <a:endParaRPr lang="en-US" u="sng" dirty="0"/>
          </a:p>
          <a:p>
            <a:endParaRPr lang="en-US" dirty="0"/>
          </a:p>
        </p:txBody>
      </p:sp>
    </p:spTree>
    <p:extLst>
      <p:ext uri="{BB962C8B-B14F-4D97-AF65-F5344CB8AC3E}">
        <p14:creationId xmlns:p14="http://schemas.microsoft.com/office/powerpoint/2010/main" xmlns="" val="1544119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fontScale="90000"/>
          </a:bodyPr>
          <a:lstStyle/>
          <a:p>
            <a:pPr algn="ctr"/>
            <a:r>
              <a:rPr lang="en-US" dirty="0" smtClean="0">
                <a:solidFill>
                  <a:schemeClr val="tx1"/>
                </a:solidFill>
                <a:latin typeface="Algerian" pitchFamily="82" charset="0"/>
              </a:rPr>
              <a:t>Data warehouse modeling: cube and OLAP </a:t>
            </a:r>
            <a:endParaRPr lang="en-US" dirty="0">
              <a:solidFill>
                <a:schemeClr val="tx1"/>
              </a:solidFill>
              <a:latin typeface="Algerian" pitchFamily="82" charset="0"/>
            </a:endParaRPr>
          </a:p>
        </p:txBody>
      </p:sp>
    </p:spTree>
    <p:extLst>
      <p:ext uri="{BB962C8B-B14F-4D97-AF65-F5344CB8AC3E}">
        <p14:creationId xmlns:p14="http://schemas.microsoft.com/office/powerpoint/2010/main" xmlns="" val="4015987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25714" y="177800"/>
            <a:ext cx="10769600" cy="685800"/>
          </a:xfrm>
        </p:spPr>
        <p:txBody>
          <a:bodyPr>
            <a:normAutofit fontScale="90000"/>
          </a:bodyPr>
          <a:lstStyle/>
          <a:p>
            <a:pPr eaLnBrk="1" fontAlgn="auto" hangingPunct="1">
              <a:spcAft>
                <a:spcPts val="0"/>
              </a:spcAft>
              <a:defRPr/>
            </a:pPr>
            <a:r>
              <a:rPr lang="en-US" altLang="zh-TW" sz="4000" dirty="0" smtClean="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xmlns="" val="1483389402"/>
              </p:ext>
            </p:extLst>
          </p:nvPr>
        </p:nvGraphicFramePr>
        <p:xfrm>
          <a:off x="290286" y="914400"/>
          <a:ext cx="11669485" cy="5747657"/>
        </p:xfrm>
        <a:graphic>
          <a:graphicData uri="http://schemas.openxmlformats.org/presentationml/2006/ole">
            <p:oleObj spid="_x0000_s2084" name="Visio" r:id="rId3" imgW="7587615" imgH="10717987" progId="">
              <p:embed/>
            </p:oleObj>
          </a:graphicData>
        </a:graphic>
      </p:graphicFrame>
    </p:spTree>
    <p:extLst>
      <p:ext uri="{BB962C8B-B14F-4D97-AF65-F5344CB8AC3E}">
        <p14:creationId xmlns:p14="http://schemas.microsoft.com/office/powerpoint/2010/main" xmlns="" val="160975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normAutofit/>
          </a:bodyPr>
          <a:lstStyle/>
          <a:p>
            <a:pPr algn="just" eaLnBrk="1" hangingPunct="1">
              <a:buFontTx/>
              <a:buNone/>
            </a:pPr>
            <a:r>
              <a:rPr lang="en-US" altLang="zh-TW" sz="4000" dirty="0" smtClean="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xmlns="" val="3159189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smtClean="0">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normAutofit lnSpcReduction="10000"/>
          </a:bodyPr>
          <a:lstStyle/>
          <a:p>
            <a:pPr algn="just" eaLnBrk="1" hangingPunct="1"/>
            <a:r>
              <a:rPr lang="en-US" altLang="zh-TW" sz="2800" dirty="0" smtClean="0"/>
              <a:t>High performance for both systems</a:t>
            </a:r>
          </a:p>
          <a:p>
            <a:pPr lvl="1" algn="just" eaLnBrk="1" hangingPunct="1"/>
            <a:r>
              <a:rPr lang="en-US" altLang="zh-TW" sz="2800" dirty="0" smtClean="0"/>
              <a:t>DBMS— tuned for OLTP: access methods, indexing, concurrency control, recovery</a:t>
            </a:r>
          </a:p>
          <a:p>
            <a:pPr lvl="1" algn="just" eaLnBrk="1" hangingPunct="1"/>
            <a:r>
              <a:rPr lang="en-US" altLang="zh-TW" sz="2800" dirty="0" smtClean="0"/>
              <a:t>Warehouse—tuned for OLAP: complex OLAP queries, multidimensional view, consolidation.</a:t>
            </a:r>
          </a:p>
          <a:p>
            <a:pPr algn="just" eaLnBrk="1" hangingPunct="1"/>
            <a:r>
              <a:rPr lang="en-US" altLang="zh-TW" sz="2800" dirty="0" smtClean="0"/>
              <a:t>Different functions and different data:</a:t>
            </a:r>
          </a:p>
          <a:p>
            <a:pPr lvl="1" algn="just" eaLnBrk="1" hangingPunct="1"/>
            <a:r>
              <a:rPr lang="en-US" altLang="zh-TW" sz="2800" u="sng" dirty="0" smtClean="0"/>
              <a:t>missing data</a:t>
            </a:r>
            <a:r>
              <a:rPr lang="en-US" altLang="zh-TW" sz="2800" dirty="0" smtClean="0"/>
              <a:t>: Decision support requires historical data which operational DBs do not typically maintain</a:t>
            </a:r>
          </a:p>
          <a:p>
            <a:pPr lvl="1" algn="just" eaLnBrk="1" hangingPunct="1"/>
            <a:r>
              <a:rPr lang="en-US" altLang="zh-TW" sz="2800" u="sng" dirty="0" smtClean="0"/>
              <a:t>data consolidation</a:t>
            </a:r>
            <a:r>
              <a:rPr lang="en-US" altLang="zh-TW" sz="2800" dirty="0" smtClean="0"/>
              <a:t>:  DS requires consolidation (aggregation, summarization) of data from heterogeneous sources</a:t>
            </a:r>
          </a:p>
          <a:p>
            <a:pPr lvl="1" algn="just" eaLnBrk="1" hangingPunct="1"/>
            <a:r>
              <a:rPr lang="en-US" altLang="zh-TW" sz="2800" u="sng" dirty="0" smtClean="0"/>
              <a:t>data quality</a:t>
            </a:r>
            <a:r>
              <a:rPr lang="en-US" altLang="zh-TW" sz="2800" dirty="0" smtClean="0"/>
              <a:t>: different sources typically use inconsistent data representations, codes and formats which have to be reconciled</a:t>
            </a:r>
          </a:p>
        </p:txBody>
      </p:sp>
    </p:spTree>
    <p:extLst>
      <p:ext uri="{BB962C8B-B14F-4D97-AF65-F5344CB8AC3E}">
        <p14:creationId xmlns:p14="http://schemas.microsoft.com/office/powerpoint/2010/main" xmlns="" val="2650376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1613" y="142875"/>
            <a:ext cx="9615488" cy="838200"/>
          </a:xfrm>
          <a:noFill/>
        </p:spPr>
        <p:txBody>
          <a:bodyPr lIns="92075" tIns="46038" rIns="92075" bIns="46038"/>
          <a:lstStyle/>
          <a:p>
            <a:pPr eaLnBrk="1" hangingPunct="1"/>
            <a:r>
              <a:rPr lang="en-US" altLang="zh-TW" sz="2800" b="1" dirty="0" smtClean="0">
                <a:solidFill>
                  <a:schemeClr val="tx1"/>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normAutofit/>
          </a:bodyPr>
          <a:lstStyle/>
          <a:p>
            <a:pPr algn="just" eaLnBrk="1" hangingPunct="1">
              <a:lnSpc>
                <a:spcPct val="90000"/>
              </a:lnSpc>
            </a:pPr>
            <a:r>
              <a:rPr lang="en-US" altLang="zh-TW" sz="3200" b="0" dirty="0" smtClean="0"/>
              <a:t>A data warehouse is based on a multidimensional data model which views data in the form of a data cube.</a:t>
            </a:r>
          </a:p>
          <a:p>
            <a:pPr algn="just" eaLnBrk="1" hangingPunct="1">
              <a:lnSpc>
                <a:spcPct val="90000"/>
              </a:lnSpc>
              <a:buFontTx/>
              <a:buNone/>
            </a:pPr>
            <a:endParaRPr lang="en-US" altLang="zh-TW" sz="3200" b="0" dirty="0" smtClean="0"/>
          </a:p>
          <a:p>
            <a:pPr algn="just" eaLnBrk="1" hangingPunct="1">
              <a:lnSpc>
                <a:spcPct val="90000"/>
              </a:lnSpc>
            </a:pPr>
            <a:r>
              <a:rPr lang="en-US" altLang="zh-TW" sz="3200" b="0" dirty="0" smtClean="0"/>
              <a:t>A data cube, such as sales, allows data to be modeled and viewed in multiple dimensions</a:t>
            </a:r>
          </a:p>
          <a:p>
            <a:pPr lvl="1" algn="just" eaLnBrk="1" hangingPunct="1">
              <a:lnSpc>
                <a:spcPct val="90000"/>
              </a:lnSpc>
              <a:buFontTx/>
              <a:buNone/>
            </a:pPr>
            <a:endParaRPr lang="en-US" altLang="zh-TW" sz="3200" dirty="0" smtClean="0"/>
          </a:p>
          <a:p>
            <a:pPr algn="just" eaLnBrk="1" hangingPunct="1">
              <a:lnSpc>
                <a:spcPct val="90000"/>
              </a:lnSpc>
            </a:pPr>
            <a:r>
              <a:rPr lang="en-US" altLang="zh-TW" sz="3200" b="0" dirty="0" smtClean="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xmlns="" val="1014528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3109913" y="2043113"/>
            <a:ext cx="5076826" cy="609600"/>
          </a:xfrm>
        </p:spPr>
        <p:txBody>
          <a:bodyPr lIns="92075" tIns="46038" rIns="92075" bIns="46038">
            <a:noAutofit/>
          </a:bodyPr>
          <a:lstStyle/>
          <a:p>
            <a:pPr eaLnBrk="1" hangingPunct="1"/>
            <a:r>
              <a:rPr lang="en-US" altLang="zh-TW" sz="4000" dirty="0" smtClean="0">
                <a:solidFill>
                  <a:schemeClr val="tx1"/>
                </a:solidFill>
                <a:ea typeface="新細明體" pitchFamily="18" charset="-120"/>
              </a:rPr>
              <a:t>OLTP vs. OLAP</a:t>
            </a:r>
          </a:p>
        </p:txBody>
      </p:sp>
    </p:spTree>
    <p:extLst>
      <p:ext uri="{BB962C8B-B14F-4D97-AF65-F5344CB8AC3E}">
        <p14:creationId xmlns:p14="http://schemas.microsoft.com/office/powerpoint/2010/main" xmlns="" val="269352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2625" y="0"/>
            <a:ext cx="10972800" cy="685800"/>
          </a:xfrm>
          <a:noFill/>
        </p:spPr>
        <p:txBody>
          <a:bodyPr lIns="92075" tIns="46038" rIns="92075" bIns="46038"/>
          <a:lstStyle/>
          <a:p>
            <a:pPr eaLnBrk="1" hangingPunct="1"/>
            <a:r>
              <a:rPr lang="en-US" altLang="zh-TW" sz="2800" b="1" dirty="0" smtClean="0">
                <a:solidFill>
                  <a:schemeClr val="tx1"/>
                </a:solidFill>
                <a:ea typeface="新細明體" pitchFamily="18" charset="-120"/>
              </a:rPr>
              <a:t>OLAP Server Architectures</a:t>
            </a:r>
          </a:p>
        </p:txBody>
      </p:sp>
      <p:sp>
        <p:nvSpPr>
          <p:cNvPr id="21509" name="Rectangle 5"/>
          <p:cNvSpPr>
            <a:spLocks noGrp="1" noChangeArrowheads="1"/>
          </p:cNvSpPr>
          <p:nvPr>
            <p:ph idx="1"/>
          </p:nvPr>
        </p:nvSpPr>
        <p:spPr>
          <a:xfrm>
            <a:off x="1071562" y="685800"/>
            <a:ext cx="9886951" cy="5957888"/>
          </a:xfrm>
        </p:spPr>
        <p:txBody>
          <a:bodyPr lIns="92075" tIns="46038" rIns="92075" bIns="46038">
            <a:noAutofit/>
          </a:bodyPr>
          <a:lstStyle/>
          <a:p>
            <a:pPr marL="274320" indent="-274320" eaLnBrk="1" fontAlgn="auto" hangingPunct="1">
              <a:spcAft>
                <a:spcPts val="0"/>
              </a:spcAft>
              <a:buClr>
                <a:schemeClr val="accent3"/>
              </a:buClr>
              <a:buFont typeface="Wingdings 2"/>
              <a:buChar char=""/>
              <a:defRPr/>
            </a:pPr>
            <a:r>
              <a:rPr lang="en-US" altLang="zh-TW" sz="2400" u="sng" dirty="0" smtClean="0"/>
              <a:t>Relational OLAP (ROLAP):</a:t>
            </a:r>
            <a:r>
              <a:rPr lang="en-US" altLang="zh-TW" sz="2400" dirty="0" smtClean="0"/>
              <a:t> </a:t>
            </a:r>
          </a:p>
          <a:p>
            <a:pPr marL="640080" lvl="1" indent="-246888" eaLnBrk="1" fontAlgn="auto" hangingPunct="1">
              <a:spcAft>
                <a:spcPts val="0"/>
              </a:spcAft>
              <a:buFont typeface="Wingdings 2"/>
              <a:buChar char=""/>
              <a:defRPr/>
            </a:pPr>
            <a:r>
              <a:rPr lang="en-US" altLang="zh-TW" sz="2400" dirty="0" smtClean="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sz="2400" dirty="0" smtClean="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sz="2400" dirty="0" smtClean="0"/>
              <a:t>greater scalability</a:t>
            </a:r>
          </a:p>
          <a:p>
            <a:pPr marL="274320" indent="-274320" eaLnBrk="1" fontAlgn="auto" hangingPunct="1">
              <a:spcAft>
                <a:spcPts val="0"/>
              </a:spcAft>
              <a:buClr>
                <a:schemeClr val="accent3"/>
              </a:buClr>
              <a:buFont typeface="Wingdings 2"/>
              <a:buChar char=""/>
              <a:defRPr/>
            </a:pPr>
            <a:r>
              <a:rPr lang="en-US" altLang="zh-TW" sz="2400" u="sng" dirty="0" smtClean="0"/>
              <a:t>Multidimensional OLAP (MOLAP):</a:t>
            </a:r>
            <a:r>
              <a:rPr lang="en-US" altLang="zh-TW" sz="2400" dirty="0" smtClean="0"/>
              <a:t> </a:t>
            </a:r>
          </a:p>
          <a:p>
            <a:pPr marL="640080" lvl="1" indent="-246888" eaLnBrk="1" fontAlgn="auto" hangingPunct="1">
              <a:spcAft>
                <a:spcPts val="0"/>
              </a:spcAft>
              <a:buFont typeface="Wingdings 2"/>
              <a:buChar char=""/>
              <a:defRPr/>
            </a:pPr>
            <a:r>
              <a:rPr lang="en-US" altLang="zh-TW" sz="2400" dirty="0" smtClean="0"/>
              <a:t>Array-based multidimensional storage engine (sparse matrix techniques)</a:t>
            </a:r>
          </a:p>
          <a:p>
            <a:pPr marL="640080" lvl="1" indent="-246888" eaLnBrk="1" fontAlgn="auto" hangingPunct="1">
              <a:spcAft>
                <a:spcPts val="0"/>
              </a:spcAft>
              <a:buFont typeface="Wingdings 2"/>
              <a:buChar char=""/>
              <a:defRPr/>
            </a:pPr>
            <a:r>
              <a:rPr lang="en-US" altLang="zh-TW" sz="2400" dirty="0" smtClean="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smtClean="0"/>
              <a:t>Hybrid OLAP (HOLAP):</a:t>
            </a:r>
          </a:p>
          <a:p>
            <a:pPr marL="640080" lvl="1" indent="-246888" eaLnBrk="1" fontAlgn="auto" hangingPunct="1">
              <a:spcAft>
                <a:spcPts val="0"/>
              </a:spcAft>
              <a:buFont typeface="Wingdings 2"/>
              <a:buChar char=""/>
              <a:defRPr/>
            </a:pPr>
            <a:r>
              <a:rPr lang="en-US" altLang="zh-TW" sz="2400" dirty="0" smtClean="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400" dirty="0" smtClean="0"/>
              <a:t>Specialized SQL servers:</a:t>
            </a:r>
          </a:p>
          <a:p>
            <a:pPr marL="640080" lvl="1" indent="-246888" eaLnBrk="1" fontAlgn="auto" hangingPunct="1">
              <a:spcAft>
                <a:spcPts val="0"/>
              </a:spcAft>
              <a:buFont typeface="Wingdings 2"/>
              <a:buChar char=""/>
              <a:defRPr/>
            </a:pPr>
            <a:r>
              <a:rPr lang="en-US" altLang="zh-TW" sz="2400" dirty="0" smtClean="0"/>
              <a:t>specialized support for SQL queries over </a:t>
            </a:r>
            <a:r>
              <a:rPr lang="en-US" altLang="zh-TW" sz="2400" dirty="0" err="1" smtClean="0"/>
              <a:t>star.snowflake</a:t>
            </a:r>
            <a:r>
              <a:rPr lang="en-US" altLang="zh-TW" sz="2400" dirty="0" smtClean="0"/>
              <a:t> schemas</a:t>
            </a:r>
          </a:p>
          <a:p>
            <a:pPr marL="640080" lvl="1" indent="-246888" eaLnBrk="1" fontAlgn="auto" hangingPunct="1">
              <a:spcAft>
                <a:spcPts val="0"/>
              </a:spcAft>
              <a:buFontTx/>
              <a:buNone/>
              <a:defRPr/>
            </a:pPr>
            <a:endParaRPr lang="en-US" altLang="zh-TW" sz="2400" dirty="0" smtClean="0"/>
          </a:p>
        </p:txBody>
      </p:sp>
    </p:spTree>
    <p:extLst>
      <p:ext uri="{BB962C8B-B14F-4D97-AF65-F5344CB8AC3E}">
        <p14:creationId xmlns:p14="http://schemas.microsoft.com/office/powerpoint/2010/main" xmlns="" val="1430061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dirty="0" smtClean="0"/>
              <a:t>Sales volume as a function of product, month, and region</a:t>
            </a:r>
          </a:p>
        </p:txBody>
      </p:sp>
      <p:sp>
        <p:nvSpPr>
          <p:cNvPr id="20484" name="AutoShape 6"/>
          <p:cNvSpPr>
            <a:spLocks noChangeArrowheads="1"/>
          </p:cNvSpPr>
          <p:nvPr/>
        </p:nvSpPr>
        <p:spPr bwMode="auto">
          <a:xfrm>
            <a:off x="1837268"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3" name="Rectangle 35"/>
          <p:cNvSpPr>
            <a:spLocks noChangeArrowheads="1"/>
          </p:cNvSpPr>
          <p:nvPr/>
        </p:nvSpPr>
        <p:spPr bwMode="auto">
          <a:xfrm rot="16200000" flipH="1">
            <a:off x="582809" y="4525792"/>
            <a:ext cx="127278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ltLang="zh-TW" sz="2400" dirty="0"/>
              <a:t>Product</a:t>
            </a:r>
          </a:p>
        </p:txBody>
      </p:sp>
      <p:sp>
        <p:nvSpPr>
          <p:cNvPr id="20514" name="Rectangle 36"/>
          <p:cNvSpPr>
            <a:spLocks noChangeArrowheads="1"/>
          </p:cNvSpPr>
          <p:nvPr/>
        </p:nvSpPr>
        <p:spPr bwMode="auto">
          <a:xfrm rot="-2880000">
            <a:off x="1030758" y="2828666"/>
            <a:ext cx="144141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altLang="zh-TW" sz="2400" dirty="0"/>
              <a:t>Region</a:t>
            </a:r>
          </a:p>
        </p:txBody>
      </p:sp>
      <p:sp>
        <p:nvSpPr>
          <p:cNvPr id="20515" name="Rectangle 37"/>
          <p:cNvSpPr>
            <a:spLocks noChangeArrowheads="1"/>
          </p:cNvSpPr>
          <p:nvPr/>
        </p:nvSpPr>
        <p:spPr bwMode="auto">
          <a:xfrm>
            <a:off x="2823633" y="6003927"/>
            <a:ext cx="1106072"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0518" name="Rectangle 40"/>
          <p:cNvSpPr>
            <a:spLocks noChangeArrowheads="1"/>
          </p:cNvSpPr>
          <p:nvPr/>
        </p:nvSpPr>
        <p:spPr bwMode="auto">
          <a:xfrm>
            <a:off x="6066972" y="2057401"/>
            <a:ext cx="4530086"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dirty="0"/>
              <a:t>Dimensions: Product, Location, Time</a:t>
            </a:r>
          </a:p>
          <a:p>
            <a:pPr eaLnBrk="0" hangingPunct="0"/>
            <a:r>
              <a:rPr lang="en-US" altLang="zh-TW" sz="2000" b="1" dirty="0"/>
              <a:t>Hierarchical summarization paths</a:t>
            </a:r>
          </a:p>
        </p:txBody>
      </p:sp>
      <p:sp>
        <p:nvSpPr>
          <p:cNvPr id="20519" name="Rectangle 41"/>
          <p:cNvSpPr>
            <a:spLocks noChangeArrowheads="1"/>
          </p:cNvSpPr>
          <p:nvPr/>
        </p:nvSpPr>
        <p:spPr bwMode="auto">
          <a:xfrm>
            <a:off x="6807201" y="3276603"/>
            <a:ext cx="4026743" cy="2247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dirty="0" smtClean="0"/>
              <a:t>Industry   </a:t>
            </a:r>
            <a:r>
              <a:rPr lang="en-US" altLang="zh-TW" sz="2000" b="1" dirty="0"/>
              <a:t>Region         Year</a:t>
            </a:r>
          </a:p>
          <a:p>
            <a:pPr eaLnBrk="0" hangingPunct="0"/>
            <a:endParaRPr lang="en-US" altLang="zh-TW" sz="2000" b="1" dirty="0"/>
          </a:p>
          <a:p>
            <a:pPr eaLnBrk="0" hangingPunct="0"/>
            <a:r>
              <a:rPr lang="en-US" altLang="zh-TW" sz="2000" b="1" dirty="0" smtClean="0"/>
              <a:t>Category   </a:t>
            </a:r>
            <a:r>
              <a:rPr lang="en-US" altLang="zh-TW" sz="2000" b="1" dirty="0"/>
              <a:t>Country  Quarter</a:t>
            </a:r>
          </a:p>
          <a:p>
            <a:pPr eaLnBrk="0" hangingPunct="0"/>
            <a:endParaRPr lang="en-US" altLang="zh-TW" sz="2000" b="1" dirty="0"/>
          </a:p>
          <a:p>
            <a:pPr eaLnBrk="0" hangingPunct="0"/>
            <a:r>
              <a:rPr lang="en-US" altLang="zh-TW" sz="2000" b="1" dirty="0"/>
              <a:t>Product      City     Month    Week</a:t>
            </a:r>
          </a:p>
          <a:p>
            <a:pPr eaLnBrk="0" hangingPunct="0"/>
            <a:endParaRPr lang="en-US" altLang="zh-TW" sz="2000" b="1" dirty="0"/>
          </a:p>
          <a:p>
            <a:pPr eaLnBrk="0" hangingPunct="0"/>
            <a:r>
              <a:rPr lang="en-US" altLang="zh-TW" sz="2000" b="1" dirty="0"/>
              <a:t>                   Office         Day</a:t>
            </a:r>
          </a:p>
        </p:txBody>
      </p:sp>
    </p:spTree>
    <p:extLst>
      <p:ext uri="{BB962C8B-B14F-4D97-AF65-F5344CB8AC3E}">
        <p14:creationId xmlns:p14="http://schemas.microsoft.com/office/powerpoint/2010/main" xmlns="" val="50119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sz="4800" dirty="0">
                <a:solidFill>
                  <a:schemeClr val="tx1"/>
                </a:solidFill>
                <a:latin typeface="Algerian" pitchFamily="82" charset="0"/>
              </a:rPr>
              <a:t>Basic Concepts </a:t>
            </a:r>
          </a:p>
        </p:txBody>
      </p:sp>
    </p:spTree>
    <p:extLst>
      <p:ext uri="{BB962C8B-B14F-4D97-AF65-F5344CB8AC3E}">
        <p14:creationId xmlns:p14="http://schemas.microsoft.com/office/powerpoint/2010/main" xmlns="" val="4294221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334282"/>
          <a:ext cx="11709400" cy="6305550"/>
        </p:xfrm>
        <a:graphic>
          <a:graphicData uri="http://schemas.openxmlformats.org/presentationml/2006/ole">
            <p:oleObj spid="_x0000_s4132" name="Visio" r:id="rId3" imgW="8795159" imgH="6300045" progId="">
              <p:embed/>
            </p:oleObj>
          </a:graphicData>
        </a:graphic>
      </p:graphicFrame>
    </p:spTree>
    <p:extLst>
      <p:ext uri="{BB962C8B-B14F-4D97-AF65-F5344CB8AC3E}">
        <p14:creationId xmlns:p14="http://schemas.microsoft.com/office/powerpoint/2010/main" xmlns="" val="1783249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dirty="0" smtClean="0">
                <a:solidFill>
                  <a:schemeClr val="tx1"/>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dirty="0" smtClean="0"/>
              <a:t>Roll up (drill-up):</a:t>
            </a:r>
            <a:r>
              <a:rPr lang="en-US" altLang="zh-TW" sz="2000" dirty="0" smtClean="0"/>
              <a:t> summarize data</a:t>
            </a:r>
          </a:p>
          <a:p>
            <a:pPr lvl="1" eaLnBrk="1" hangingPunct="1">
              <a:lnSpc>
                <a:spcPct val="110000"/>
              </a:lnSpc>
            </a:pPr>
            <a:r>
              <a:rPr lang="en-US" altLang="zh-TW" sz="2000" i="1" dirty="0" smtClean="0"/>
              <a:t>by climbing up hierarchy or by dimension reduction</a:t>
            </a:r>
            <a:endParaRPr lang="en-US" altLang="zh-TW" sz="2000" dirty="0" smtClean="0"/>
          </a:p>
          <a:p>
            <a:pPr eaLnBrk="1" hangingPunct="1">
              <a:lnSpc>
                <a:spcPct val="110000"/>
              </a:lnSpc>
            </a:pPr>
            <a:r>
              <a:rPr lang="en-US" altLang="zh-TW" sz="2000" b="1" dirty="0" smtClean="0"/>
              <a:t>Drill down (roll down):</a:t>
            </a:r>
            <a:r>
              <a:rPr lang="en-US" altLang="zh-TW" sz="2000" dirty="0" smtClean="0"/>
              <a:t> reverse of roll-up</a:t>
            </a:r>
          </a:p>
          <a:p>
            <a:pPr lvl="1" eaLnBrk="1" hangingPunct="1">
              <a:lnSpc>
                <a:spcPct val="110000"/>
              </a:lnSpc>
            </a:pPr>
            <a:r>
              <a:rPr lang="en-US" altLang="zh-TW" sz="2000" i="1" dirty="0" smtClean="0"/>
              <a:t>from higher level summary to lower level summary or detailed data, or introducing new dimensions</a:t>
            </a:r>
          </a:p>
          <a:p>
            <a:pPr eaLnBrk="1" hangingPunct="1">
              <a:lnSpc>
                <a:spcPct val="110000"/>
              </a:lnSpc>
            </a:pPr>
            <a:r>
              <a:rPr lang="en-US" altLang="zh-TW" sz="2000" b="1" dirty="0" smtClean="0"/>
              <a:t>Slice and dice:</a:t>
            </a:r>
            <a:r>
              <a:rPr lang="en-US" altLang="zh-TW" sz="2000" dirty="0" smtClean="0"/>
              <a:t> </a:t>
            </a:r>
          </a:p>
          <a:p>
            <a:pPr lvl="1" eaLnBrk="1" hangingPunct="1">
              <a:lnSpc>
                <a:spcPct val="110000"/>
              </a:lnSpc>
            </a:pPr>
            <a:r>
              <a:rPr lang="en-US" altLang="zh-TW" sz="2000" i="1" dirty="0" smtClean="0"/>
              <a:t>project and select</a:t>
            </a:r>
            <a:r>
              <a:rPr lang="en-US" altLang="zh-TW" sz="2000" dirty="0" smtClean="0"/>
              <a:t> </a:t>
            </a:r>
          </a:p>
          <a:p>
            <a:pPr eaLnBrk="1" hangingPunct="1">
              <a:lnSpc>
                <a:spcPct val="110000"/>
              </a:lnSpc>
            </a:pPr>
            <a:r>
              <a:rPr lang="en-US" altLang="zh-TW" sz="2000" b="1" dirty="0" smtClean="0"/>
              <a:t>Pivot (rotate):</a:t>
            </a:r>
            <a:r>
              <a:rPr lang="en-US" altLang="zh-TW" sz="2000" dirty="0" smtClean="0"/>
              <a:t> </a:t>
            </a:r>
          </a:p>
          <a:p>
            <a:pPr lvl="1" eaLnBrk="1" hangingPunct="1">
              <a:lnSpc>
                <a:spcPct val="110000"/>
              </a:lnSpc>
            </a:pPr>
            <a:r>
              <a:rPr lang="en-US" altLang="zh-TW" sz="2000" i="1" dirty="0" smtClean="0"/>
              <a:t>reorient the cube, visualization, 3D to series of 2D planes.</a:t>
            </a:r>
          </a:p>
          <a:p>
            <a:pPr eaLnBrk="1" hangingPunct="1">
              <a:lnSpc>
                <a:spcPct val="110000"/>
              </a:lnSpc>
            </a:pPr>
            <a:r>
              <a:rPr lang="en-US" altLang="zh-TW" sz="2000" dirty="0" smtClean="0"/>
              <a:t>Other operations</a:t>
            </a:r>
            <a:endParaRPr lang="en-US" altLang="zh-TW" sz="2400" dirty="0" smtClean="0"/>
          </a:p>
          <a:p>
            <a:pPr lvl="1" eaLnBrk="1" hangingPunct="1">
              <a:lnSpc>
                <a:spcPct val="110000"/>
              </a:lnSpc>
            </a:pPr>
            <a:r>
              <a:rPr lang="en-US" altLang="zh-TW" sz="2000" b="1" i="1" dirty="0" smtClean="0"/>
              <a:t>drill through</a:t>
            </a:r>
            <a:r>
              <a:rPr lang="en-US" altLang="zh-TW" sz="2000" i="1" dirty="0" smtClean="0"/>
              <a:t>: through the bottom level of the cube to its back-end relational tables (using SQL)</a:t>
            </a:r>
            <a:endParaRPr lang="en-US" altLang="zh-TW" sz="1800" dirty="0" smtClean="0"/>
          </a:p>
        </p:txBody>
      </p:sp>
    </p:spTree>
    <p:extLst>
      <p:ext uri="{BB962C8B-B14F-4D97-AF65-F5344CB8AC3E}">
        <p14:creationId xmlns:p14="http://schemas.microsoft.com/office/powerpoint/2010/main" xmlns="" val="1695298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4211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smtClean="0">
                <a:ea typeface="新細明體" pitchFamily="18" charset="-120"/>
              </a:rPr>
              <a:t>Sample</a:t>
            </a:r>
            <a:br>
              <a:rPr lang="en-US" altLang="zh-TW" sz="2800" b="1" smtClean="0">
                <a:ea typeface="新細明體" pitchFamily="18" charset="-120"/>
              </a:rPr>
            </a:br>
            <a:r>
              <a:rPr lang="en-US" altLang="zh-TW" sz="2800" b="1" smtClean="0">
                <a:ea typeface="新細明體" pitchFamily="18" charset="-120"/>
              </a:rPr>
              <a:t>OLAP Drill down </a:t>
            </a:r>
            <a:br>
              <a:rPr lang="en-US" altLang="zh-TW" sz="2800" b="1" smtClean="0">
                <a:ea typeface="新細明體" pitchFamily="18" charset="-120"/>
              </a:rPr>
            </a:br>
            <a:r>
              <a:rPr lang="en-US" altLang="zh-TW" sz="2800" b="1" smtClean="0">
                <a:ea typeface="新細明體" pitchFamily="18" charset="-120"/>
              </a:rPr>
              <a:t>online</a:t>
            </a:r>
            <a:br>
              <a:rPr lang="en-US" altLang="zh-TW" sz="2800" b="1" smtClean="0">
                <a:ea typeface="新細明體" pitchFamily="18" charset="-120"/>
              </a:rPr>
            </a:br>
            <a:r>
              <a:rPr lang="en-US" altLang="zh-TW" sz="2800" b="1" smtClean="0">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a:xfrm>
            <a:off x="1901371" y="261258"/>
            <a:ext cx="9811658" cy="6587836"/>
          </a:xfrm>
          <a:noFill/>
        </p:spPr>
      </p:pic>
    </p:spTree>
    <p:extLst>
      <p:ext uri="{BB962C8B-B14F-4D97-AF65-F5344CB8AC3E}">
        <p14:creationId xmlns:p14="http://schemas.microsoft.com/office/powerpoint/2010/main" xmlns="" val="1022588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smtClean="0">
                <a:ea typeface="新細明體" pitchFamily="18" charset="-120"/>
              </a:rPr>
              <a:t>Cube Operation</a:t>
            </a:r>
          </a:p>
        </p:txBody>
      </p:sp>
      <p:sp>
        <p:nvSpPr>
          <p:cNvPr id="25603" name="Rectangle 51"/>
          <p:cNvSpPr>
            <a:spLocks noGrp="1" noChangeArrowheads="1"/>
          </p:cNvSpPr>
          <p:nvPr>
            <p:ph idx="1"/>
          </p:nvPr>
        </p:nvSpPr>
        <p:spPr>
          <a:xfrm>
            <a:off x="406400" y="762000"/>
            <a:ext cx="7780338" cy="3687766"/>
          </a:xfrm>
        </p:spPr>
        <p:txBody>
          <a:bodyPr>
            <a:normAutofit fontScale="85000" lnSpcReduction="20000"/>
          </a:bodyPr>
          <a:lstStyle/>
          <a:p>
            <a:pPr marL="609600" indent="-609600" eaLnBrk="1" hangingPunct="1"/>
            <a:r>
              <a:rPr lang="en-US" altLang="zh-TW" sz="2000" dirty="0" smtClean="0"/>
              <a:t>Cube definition and computation in OLAP</a:t>
            </a:r>
          </a:p>
          <a:p>
            <a:pPr marL="1371600" lvl="2" indent="-457200" eaLnBrk="1" hangingPunct="1">
              <a:buFontTx/>
              <a:buAutoNum type="arabicPeriod"/>
            </a:pPr>
            <a:r>
              <a:rPr lang="en-US" altLang="zh-TW" dirty="0" smtClean="0"/>
              <a:t>define cube sales[item, city, year]: sum(</a:t>
            </a:r>
            <a:r>
              <a:rPr lang="en-US" altLang="zh-TW" dirty="0" err="1" smtClean="0"/>
              <a:t>sales_in_dollars</a:t>
            </a:r>
            <a:r>
              <a:rPr lang="en-US" altLang="zh-TW" dirty="0" smtClean="0"/>
              <a:t>)</a:t>
            </a:r>
          </a:p>
          <a:p>
            <a:pPr marL="1371600" lvl="2" indent="-457200" eaLnBrk="1" hangingPunct="1">
              <a:buFontTx/>
              <a:buAutoNum type="arabicPeriod"/>
            </a:pPr>
            <a:r>
              <a:rPr lang="en-US" altLang="zh-TW" dirty="0" smtClean="0"/>
              <a:t>compute cube sales</a:t>
            </a:r>
          </a:p>
          <a:p>
            <a:pPr marL="609600" indent="-609600" eaLnBrk="1" hangingPunct="1"/>
            <a:r>
              <a:rPr lang="en-US" altLang="zh-TW" sz="2000" dirty="0" smtClean="0"/>
              <a:t>Transform it into a SQL-like language (with a new operator cube by)</a:t>
            </a:r>
          </a:p>
          <a:p>
            <a:pPr marL="1371600" lvl="2" indent="-457200" eaLnBrk="1" hangingPunct="1">
              <a:buFontTx/>
              <a:buNone/>
            </a:pPr>
            <a:r>
              <a:rPr lang="en-US" altLang="zh-TW" dirty="0" smtClean="0"/>
              <a:t>SELECT item, city, year, SUM (amount)</a:t>
            </a:r>
          </a:p>
          <a:p>
            <a:pPr marL="1371600" lvl="2" indent="-457200" eaLnBrk="1" hangingPunct="1">
              <a:buFontTx/>
              <a:buNone/>
            </a:pPr>
            <a:r>
              <a:rPr lang="en-US" altLang="zh-TW" dirty="0" smtClean="0"/>
              <a:t>FROM SALES</a:t>
            </a:r>
          </a:p>
          <a:p>
            <a:pPr marL="1371600" lvl="2" indent="-457200" eaLnBrk="1" hangingPunct="1">
              <a:buFontTx/>
              <a:buNone/>
            </a:pPr>
            <a:r>
              <a:rPr lang="en-US" altLang="zh-TW" dirty="0" smtClean="0"/>
              <a:t>CUBE BY item, city, year</a:t>
            </a:r>
            <a:endParaRPr lang="en-US" altLang="zh-TW" i="1" dirty="0" smtClean="0"/>
          </a:p>
          <a:p>
            <a:pPr marL="609600" indent="-609600" eaLnBrk="1" hangingPunct="1"/>
            <a:r>
              <a:rPr lang="en-US" altLang="zh-TW" sz="2000" dirty="0" smtClean="0"/>
              <a:t>Need compute the following Group-</a:t>
            </a:r>
            <a:r>
              <a:rPr lang="en-US" altLang="zh-TW" sz="2000" dirty="0" err="1" smtClean="0"/>
              <a:t>Bys</a:t>
            </a:r>
            <a:r>
              <a:rPr lang="en-US" altLang="zh-TW" sz="2000" i="1" dirty="0" smtClean="0"/>
              <a:t> </a:t>
            </a:r>
          </a:p>
          <a:p>
            <a:pPr marL="1371600" lvl="2" indent="-457200" eaLnBrk="1" hangingPunct="1">
              <a:buFontTx/>
              <a:buNone/>
            </a:pPr>
            <a:r>
              <a:rPr lang="en-US" altLang="zh-TW" i="1" dirty="0" smtClean="0"/>
              <a:t>(date, product, customer),</a:t>
            </a:r>
          </a:p>
          <a:p>
            <a:pPr marL="1371600" lvl="2" indent="-457200" eaLnBrk="1" hangingPunct="1">
              <a:buFontTx/>
              <a:buNone/>
            </a:pPr>
            <a:r>
              <a:rPr lang="en-US" altLang="zh-TW" i="1" dirty="0" smtClean="0"/>
              <a:t>(</a:t>
            </a:r>
            <a:r>
              <a:rPr lang="en-US" altLang="zh-TW" i="1" dirty="0" err="1" smtClean="0"/>
              <a:t>date,product</a:t>
            </a:r>
            <a:r>
              <a:rPr lang="en-US" altLang="zh-TW" i="1" dirty="0" smtClean="0"/>
              <a:t>),(date, customer), (product, customer),</a:t>
            </a:r>
          </a:p>
          <a:p>
            <a:pPr marL="1371600" lvl="2" indent="-457200" eaLnBrk="1" hangingPunct="1">
              <a:buFontTx/>
              <a:buNone/>
            </a:pPr>
            <a:r>
              <a:rPr lang="en-US" altLang="zh-TW" i="1" dirty="0" smtClean="0"/>
              <a:t>(date), (product), (customer)</a:t>
            </a:r>
          </a:p>
          <a:p>
            <a:pPr marL="1371600" lvl="2" indent="-457200" eaLnBrk="1" hangingPunct="1">
              <a:buFontTx/>
              <a:buNone/>
            </a:pPr>
            <a:r>
              <a:rPr lang="en-US" altLang="zh-TW" i="1" dirty="0" smtClean="0"/>
              <a:t>()</a:t>
            </a:r>
            <a:r>
              <a:rPr lang="en-US" altLang="zh-TW" dirty="0" smtClean="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5" name="Line 53"/>
          <p:cNvSpPr>
            <a:spLocks noChangeShapeType="1"/>
          </p:cNvSpPr>
          <p:nvPr/>
        </p:nvSpPr>
        <p:spPr bwMode="auto">
          <a:xfrm flipH="1" flipV="1">
            <a:off x="9262535"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6" name="Freeform 54"/>
          <p:cNvSpPr>
            <a:spLocks/>
          </p:cNvSpPr>
          <p:nvPr/>
        </p:nvSpPr>
        <p:spPr bwMode="auto">
          <a:xfrm>
            <a:off x="7857068"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6"/>
            <a:ext cx="12192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dirty="0">
                <a:solidFill>
                  <a:srgbClr val="008484"/>
                </a:solidFill>
              </a:rPr>
              <a:t>(item)</a:t>
            </a:r>
            <a:endParaRPr lang="en-US" altLang="zh-TW" sz="1800" u="sng" dirty="0">
              <a:solidFill>
                <a:srgbClr val="008484"/>
              </a:solidFill>
            </a:endParaRPr>
          </a:p>
        </p:txBody>
      </p:sp>
      <p:sp>
        <p:nvSpPr>
          <p:cNvPr id="25608" name="Line 56"/>
          <p:cNvSpPr>
            <a:spLocks noChangeShapeType="1"/>
          </p:cNvSpPr>
          <p:nvPr/>
        </p:nvSpPr>
        <p:spPr bwMode="auto">
          <a:xfrm>
            <a:off x="7840135"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0" name="Line 58"/>
          <p:cNvSpPr>
            <a:spLocks noChangeShapeType="1"/>
          </p:cNvSpPr>
          <p:nvPr/>
        </p:nvSpPr>
        <p:spPr bwMode="auto">
          <a:xfrm>
            <a:off x="10684935"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5" name="Text Box 63"/>
          <p:cNvSpPr txBox="1">
            <a:spLocks noChangeArrowheads="1"/>
          </p:cNvSpPr>
          <p:nvPr/>
        </p:nvSpPr>
        <p:spPr bwMode="auto">
          <a:xfrm>
            <a:off x="7259564" y="4449766"/>
            <a:ext cx="50013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4" y="3611563"/>
            <a:ext cx="33855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9" name="Text Box 67"/>
          <p:cNvSpPr txBox="1">
            <a:spLocks noChangeArrowheads="1"/>
          </p:cNvSpPr>
          <p:nvPr/>
        </p:nvSpPr>
        <p:spPr bwMode="auto">
          <a:xfrm>
            <a:off x="10827769" y="4449766"/>
            <a:ext cx="5514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6"/>
            <a:ext cx="10109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dirty="0">
                <a:solidFill>
                  <a:srgbClr val="008484"/>
                </a:solidFill>
              </a:rPr>
              <a:t>(city, item)</a:t>
            </a:r>
            <a:endParaRPr lang="en-US" altLang="zh-TW" sz="1800" u="sng" dirty="0">
              <a:solidFill>
                <a:srgbClr val="008484"/>
              </a:solidFill>
            </a:endParaRPr>
          </a:p>
        </p:txBody>
      </p:sp>
      <p:sp>
        <p:nvSpPr>
          <p:cNvPr id="25621" name="Text Box 69"/>
          <p:cNvSpPr txBox="1">
            <a:spLocks noChangeArrowheads="1"/>
          </p:cNvSpPr>
          <p:nvPr/>
        </p:nvSpPr>
        <p:spPr bwMode="auto">
          <a:xfrm>
            <a:off x="8874039" y="5516566"/>
            <a:ext cx="99809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dirty="0">
                <a:solidFill>
                  <a:srgbClr val="008484"/>
                </a:solidFill>
              </a:rPr>
              <a:t>(city, year)</a:t>
            </a:r>
            <a:endParaRPr lang="en-US" altLang="zh-TW" sz="1800" u="sng" dirty="0">
              <a:solidFill>
                <a:srgbClr val="008484"/>
              </a:solidFill>
            </a:endParaRPr>
          </a:p>
        </p:txBody>
      </p:sp>
      <p:sp>
        <p:nvSpPr>
          <p:cNvPr id="25622" name="Text Box 70"/>
          <p:cNvSpPr txBox="1">
            <a:spLocks noChangeArrowheads="1"/>
          </p:cNvSpPr>
          <p:nvPr/>
        </p:nvSpPr>
        <p:spPr bwMode="auto">
          <a:xfrm>
            <a:off x="10708382" y="5516566"/>
            <a:ext cx="10772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2" y="6430966"/>
            <a:ext cx="152387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xmlns="" val="3726694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dirty="0" smtClean="0">
                <a:solidFill>
                  <a:schemeClr val="tx1"/>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smtClean="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smtClean="0"/>
          </a:p>
          <a:p>
            <a:pPr marL="274320" indent="-274320" algn="just" eaLnBrk="1" fontAlgn="auto" hangingPunct="1">
              <a:spcAft>
                <a:spcPts val="0"/>
              </a:spcAft>
              <a:buFontTx/>
              <a:buNone/>
              <a:defRPr/>
            </a:pPr>
            <a:r>
              <a:rPr lang="en-US" altLang="zh-TW" sz="2800" smtClean="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smtClean="0"/>
          </a:p>
        </p:txBody>
      </p:sp>
    </p:spTree>
    <p:extLst>
      <p:ext uri="{BB962C8B-B14F-4D97-AF65-F5344CB8AC3E}">
        <p14:creationId xmlns:p14="http://schemas.microsoft.com/office/powerpoint/2010/main" xmlns="" val="2170523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56446" cy="2587625"/>
          </a:xfrm>
        </p:spPr>
        <p:txBody>
          <a:bodyPr>
            <a:noAutofit/>
          </a:bodyPr>
          <a:lstStyle/>
          <a:p>
            <a:pPr algn="just" eaLnBrk="1" hangingPunct="1">
              <a:buFontTx/>
              <a:buNone/>
            </a:pPr>
            <a:r>
              <a:rPr lang="en-US" altLang="zh-TW" sz="3200" b="0" dirty="0" smtClean="0"/>
              <a:t>The slice operation performs a selection on one dimension of the given cube, resulting in a </a:t>
            </a:r>
            <a:r>
              <a:rPr lang="en-US" altLang="zh-TW" sz="3200" b="0" dirty="0" err="1" smtClean="0"/>
              <a:t>sub_cube</a:t>
            </a:r>
            <a:r>
              <a:rPr lang="en-US" altLang="zh-TW" sz="3200" b="0" dirty="0" smtClean="0"/>
              <a:t>. </a:t>
            </a:r>
          </a:p>
          <a:p>
            <a:pPr algn="just" eaLnBrk="1" hangingPunct="1">
              <a:buFontTx/>
              <a:buNone/>
            </a:pPr>
            <a:endParaRPr lang="en-US" altLang="zh-TW" sz="3200" b="0" dirty="0" smtClean="0"/>
          </a:p>
          <a:p>
            <a:pPr algn="just" eaLnBrk="1" hangingPunct="1">
              <a:buFontTx/>
              <a:buNone/>
            </a:pPr>
            <a:r>
              <a:rPr lang="en-US" altLang="zh-TW" sz="3200" b="0" dirty="0" smtClean="0"/>
              <a:t>The dice operation defines a </a:t>
            </a:r>
            <a:r>
              <a:rPr lang="en-US" altLang="zh-TW" sz="3200" b="0" dirty="0" err="1" smtClean="0"/>
              <a:t>sub_cube</a:t>
            </a:r>
            <a:r>
              <a:rPr lang="en-US" altLang="zh-TW" sz="3200" b="0" dirty="0" smtClean="0"/>
              <a:t> by performing a selection on two or more dimensions.  </a:t>
            </a:r>
          </a:p>
        </p:txBody>
      </p:sp>
    </p:spTree>
    <p:extLst>
      <p:ext uri="{BB962C8B-B14F-4D97-AF65-F5344CB8AC3E}">
        <p14:creationId xmlns:p14="http://schemas.microsoft.com/office/powerpoint/2010/main" xmlns="" val="2552455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xmlns="" val="3636593641"/>
              </p:ext>
            </p:extLst>
          </p:nvPr>
        </p:nvGraphicFramePr>
        <p:xfrm>
          <a:off x="2957513" y="561977"/>
          <a:ext cx="7658100" cy="5567363"/>
        </p:xfrm>
        <a:graphic>
          <a:graphicData uri="http://schemas.openxmlformats.org/presentationml/2006/ole">
            <p:oleObj spid="_x0000_s5156" name="Visio" r:id="rId3" imgW="5347768" imgH="3375589" progId="">
              <p:embed/>
            </p:oleObj>
          </a:graphicData>
        </a:graphic>
      </p:graphicFrame>
    </p:spTree>
    <p:extLst>
      <p:ext uri="{BB962C8B-B14F-4D97-AF65-F5344CB8AC3E}">
        <p14:creationId xmlns:p14="http://schemas.microsoft.com/office/powerpoint/2010/main" xmlns="" val="3617999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xmlns="" val="769707169"/>
              </p:ext>
            </p:extLst>
          </p:nvPr>
        </p:nvGraphicFramePr>
        <p:xfrm>
          <a:off x="1143001" y="990601"/>
          <a:ext cx="10215563" cy="5395913"/>
        </p:xfrm>
        <a:graphic>
          <a:graphicData uri="http://schemas.openxmlformats.org/presentationml/2006/ole">
            <p:oleObj spid="_x0000_s6180" name="Visio" r:id="rId3" imgW="5347768" imgH="2723260" progId="">
              <p:embed/>
            </p:oleObj>
          </a:graphicData>
        </a:graphic>
      </p:graphicFrame>
    </p:spTree>
    <p:extLst>
      <p:ext uri="{BB962C8B-B14F-4D97-AF65-F5344CB8AC3E}">
        <p14:creationId xmlns:p14="http://schemas.microsoft.com/office/powerpoint/2010/main" xmlns="" val="3246978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0" y="3244850"/>
          <a:ext cx="4040188" cy="935038"/>
        </p:xfrm>
        <a:graphic>
          <a:graphicData uri="http://schemas.openxmlformats.org/presentationml/2006/ole">
            <p:oleObj spid="_x0000_s7238" name="Visio" r:id="rId3" imgW="5479587" imgH="1269052" progId="">
              <p:embed/>
            </p:oleObj>
          </a:graphicData>
        </a:graphic>
      </p:graphicFrame>
      <p:graphicFrame>
        <p:nvGraphicFramePr>
          <p:cNvPr id="30723" name="Object 451"/>
          <p:cNvGraphicFramePr>
            <a:graphicFrameLocks noGrp="1" noChangeAspect="1"/>
          </p:cNvGraphicFramePr>
          <p:nvPr>
            <p:ph sz="half" idx="2"/>
            <p:extLst>
              <p:ext uri="{D42A27DB-BD31-4B8C-83A1-F6EECF244321}">
                <p14:modId xmlns:p14="http://schemas.microsoft.com/office/powerpoint/2010/main" xmlns="" val="3188264772"/>
              </p:ext>
            </p:extLst>
          </p:nvPr>
        </p:nvGraphicFramePr>
        <p:xfrm>
          <a:off x="508000" y="746125"/>
          <a:ext cx="10663238" cy="5289550"/>
        </p:xfrm>
        <a:graphic>
          <a:graphicData uri="http://schemas.openxmlformats.org/presentationml/2006/ole">
            <p:oleObj spid="_x0000_s7239" name="Visio" r:id="rId4" imgW="7779572" imgH="3858452" progId="">
              <p:embed/>
            </p:oleObj>
          </a:graphicData>
        </a:graphic>
      </p:graphicFrame>
    </p:spTree>
    <p:extLst>
      <p:ext uri="{BB962C8B-B14F-4D97-AF65-F5344CB8AC3E}">
        <p14:creationId xmlns:p14="http://schemas.microsoft.com/office/powerpoint/2010/main" xmlns="" val="123133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7163" y="142876"/>
            <a:ext cx="11830049" cy="651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04161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extLst>
              <p:ext uri="{D42A27DB-BD31-4B8C-83A1-F6EECF244321}">
                <p14:modId xmlns:p14="http://schemas.microsoft.com/office/powerpoint/2010/main" xmlns="" val="1207887344"/>
              </p:ext>
            </p:extLst>
          </p:nvPr>
        </p:nvGraphicFramePr>
        <p:xfrm>
          <a:off x="0" y="228600"/>
          <a:ext cx="12192000" cy="6858000"/>
        </p:xfrm>
        <a:graphic>
          <a:graphicData uri="http://schemas.openxmlformats.org/presentationml/2006/ole">
            <p:oleObj spid="_x0000_s8228" name="Visio" r:id="rId3" imgW="5381458" imgH="2749506" progId="">
              <p:embed/>
            </p:oleObj>
          </a:graphicData>
        </a:graphic>
      </p:graphicFrame>
    </p:spTree>
    <p:extLst>
      <p:ext uri="{BB962C8B-B14F-4D97-AF65-F5344CB8AC3E}">
        <p14:creationId xmlns:p14="http://schemas.microsoft.com/office/powerpoint/2010/main" xmlns="" val="2997371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smtClean="0">
                <a:solidFill>
                  <a:schemeClr val="tx1"/>
                </a:solidFill>
                <a:ea typeface="新細明體" pitchFamily="18" charset="-120"/>
              </a:rPr>
              <a:t>Querying with </a:t>
            </a:r>
            <a:r>
              <a:rPr lang="en-US" altLang="zh-TW" sz="4000" b="1" dirty="0" err="1" smtClean="0">
                <a:solidFill>
                  <a:schemeClr val="tx1"/>
                </a:solidFill>
                <a:ea typeface="新細明體" pitchFamily="18" charset="-120"/>
              </a:rPr>
              <a:t>MDX</a:t>
            </a:r>
            <a:r>
              <a:rPr lang="en-US" altLang="zh-TW" sz="4000" b="1" dirty="0" smtClean="0">
                <a:solidFill>
                  <a:schemeClr val="tx1"/>
                </a:solidFill>
                <a:ea typeface="新細明體" pitchFamily="18" charset="-120"/>
              </a:rPr>
              <a:t> </a:t>
            </a:r>
            <a:br>
              <a:rPr lang="en-US" altLang="zh-TW" sz="4000" b="1" dirty="0" smtClean="0">
                <a:solidFill>
                  <a:schemeClr val="tx1"/>
                </a:solidFill>
                <a:ea typeface="新細明體" pitchFamily="18" charset="-120"/>
              </a:rPr>
            </a:br>
            <a:r>
              <a:rPr lang="en-US" altLang="zh-TW" sz="4000" b="1" dirty="0" smtClean="0">
                <a:solidFill>
                  <a:schemeClr val="tx1"/>
                </a:solidFill>
                <a:ea typeface="新細明體" pitchFamily="18" charset="-120"/>
              </a:rPr>
              <a:t>(Multidimensional Expressions)</a:t>
            </a:r>
          </a:p>
        </p:txBody>
      </p:sp>
      <p:sp>
        <p:nvSpPr>
          <p:cNvPr id="32771" name="Rectangle 3"/>
          <p:cNvSpPr>
            <a:spLocks noGrp="1" noChangeArrowheads="1"/>
          </p:cNvSpPr>
          <p:nvPr>
            <p:ph idx="1"/>
          </p:nvPr>
        </p:nvSpPr>
        <p:spPr>
          <a:xfrm>
            <a:off x="1585913" y="1600200"/>
            <a:ext cx="9286876" cy="4114800"/>
          </a:xfrm>
        </p:spPr>
        <p:txBody>
          <a:bodyPr/>
          <a:lstStyle/>
          <a:p>
            <a:pPr algn="just" eaLnBrk="1" hangingPunct="1">
              <a:lnSpc>
                <a:spcPct val="90000"/>
              </a:lnSpc>
              <a:buFontTx/>
              <a:buNone/>
            </a:pPr>
            <a:r>
              <a:rPr lang="en-US" altLang="zh-TW" dirty="0" smtClean="0"/>
              <a:t>The select clause defines axis dimensions on COLUMNS and on ROWS, where clause supplies slicer dimensions, and Cube is the name of the data cube.</a:t>
            </a:r>
          </a:p>
          <a:p>
            <a:pPr algn="just" eaLnBrk="1" hangingPunct="1">
              <a:lnSpc>
                <a:spcPct val="90000"/>
              </a:lnSpc>
              <a:buFontTx/>
              <a:buNone/>
            </a:pPr>
            <a:r>
              <a:rPr lang="en-US" altLang="zh-TW" i="1" dirty="0" smtClean="0"/>
              <a:t>Select axis [, axis]</a:t>
            </a:r>
          </a:p>
          <a:p>
            <a:pPr algn="just" eaLnBrk="1" hangingPunct="1">
              <a:lnSpc>
                <a:spcPct val="90000"/>
              </a:lnSpc>
              <a:buFontTx/>
              <a:buNone/>
            </a:pPr>
            <a:r>
              <a:rPr lang="en-US" altLang="zh-TW" i="1" dirty="0" smtClean="0"/>
              <a:t>From Cube</a:t>
            </a:r>
          </a:p>
          <a:p>
            <a:pPr algn="just" eaLnBrk="1" hangingPunct="1">
              <a:lnSpc>
                <a:spcPct val="90000"/>
              </a:lnSpc>
              <a:buFontTx/>
              <a:buNone/>
            </a:pPr>
            <a:r>
              <a:rPr lang="en-US" altLang="zh-TW" i="1" dirty="0" smtClean="0"/>
              <a:t>Where slicer [, slicer]</a:t>
            </a:r>
          </a:p>
          <a:p>
            <a:pPr algn="just" eaLnBrk="1" hangingPunct="1">
              <a:lnSpc>
                <a:spcPct val="90000"/>
              </a:lnSpc>
              <a:buFontTx/>
              <a:buNone/>
            </a:pPr>
            <a:endParaRPr lang="en-US" altLang="zh-TW" i="1" dirty="0" smtClean="0"/>
          </a:p>
          <a:p>
            <a:pPr algn="just" eaLnBrk="1" hangingPunct="1">
              <a:lnSpc>
                <a:spcPct val="90000"/>
              </a:lnSpc>
              <a:buFontTx/>
              <a:buNone/>
            </a:pPr>
            <a:endParaRPr lang="en-US" altLang="zh-TW" dirty="0" smtClean="0"/>
          </a:p>
        </p:txBody>
      </p:sp>
    </p:spTree>
    <p:extLst>
      <p:ext uri="{BB962C8B-B14F-4D97-AF65-F5344CB8AC3E}">
        <p14:creationId xmlns:p14="http://schemas.microsoft.com/office/powerpoint/2010/main" xmlns="" val="4272346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dirty="0" smtClean="0">
                <a:solidFill>
                  <a:schemeClr val="tx1"/>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fontScale="92500" lnSpcReduction="10000"/>
          </a:bodyPr>
          <a:lstStyle/>
          <a:p>
            <a:pPr marL="274320" indent="-274320" eaLnBrk="1" fontAlgn="auto" hangingPunct="1">
              <a:spcAft>
                <a:spcPts val="0"/>
              </a:spcAft>
              <a:buFont typeface="Wingdings 2"/>
              <a:buChar char=""/>
              <a:defRPr/>
            </a:pPr>
            <a:r>
              <a:rPr lang="en-US" altLang="zh-TW" dirty="0" smtClean="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dirty="0" smtClean="0"/>
          </a:p>
          <a:p>
            <a:pPr marL="274320" indent="-274320" eaLnBrk="1" fontAlgn="auto" hangingPunct="1">
              <a:spcAft>
                <a:spcPts val="0"/>
              </a:spcAft>
              <a:buFontTx/>
              <a:buNone/>
              <a:defRPr/>
            </a:pPr>
            <a:r>
              <a:rPr lang="en-US" altLang="zh-TW" dirty="0" smtClean="0"/>
              <a:t>Dimensions</a:t>
            </a:r>
          </a:p>
          <a:p>
            <a:pPr marL="274320" indent="-274320" eaLnBrk="1" fontAlgn="auto" hangingPunct="1">
              <a:spcAft>
                <a:spcPts val="0"/>
              </a:spcAft>
              <a:buFontTx/>
              <a:buNone/>
              <a:defRPr/>
            </a:pPr>
            <a:r>
              <a:rPr lang="en-US" altLang="zh-TW" dirty="0" smtClean="0"/>
              <a:t>            Hierarchies</a:t>
            </a:r>
          </a:p>
          <a:p>
            <a:pPr marL="274320" indent="-274320" eaLnBrk="1" fontAlgn="auto" hangingPunct="1">
              <a:spcAft>
                <a:spcPts val="0"/>
              </a:spcAft>
              <a:buFontTx/>
              <a:buNone/>
              <a:defRPr/>
            </a:pPr>
            <a:r>
              <a:rPr lang="en-US" altLang="zh-TW" dirty="0" smtClean="0"/>
              <a:t>                   Levels</a:t>
            </a:r>
          </a:p>
          <a:p>
            <a:pPr marL="274320" indent="-274320" eaLnBrk="1" fontAlgn="auto" hangingPunct="1">
              <a:spcAft>
                <a:spcPts val="0"/>
              </a:spcAft>
              <a:buFontTx/>
              <a:buNone/>
              <a:defRPr/>
            </a:pPr>
            <a:r>
              <a:rPr lang="en-US" altLang="zh-TW" dirty="0" smtClean="0"/>
              <a:t>                           Members</a:t>
            </a:r>
          </a:p>
        </p:txBody>
      </p:sp>
    </p:spTree>
    <p:extLst>
      <p:ext uri="{BB962C8B-B14F-4D97-AF65-F5344CB8AC3E}">
        <p14:creationId xmlns:p14="http://schemas.microsoft.com/office/powerpoint/2010/main" xmlns="" val="64855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4" y="214313"/>
            <a:ext cx="7953375" cy="385762"/>
          </a:xfrm>
          <a:noFill/>
        </p:spPr>
        <p:txBody>
          <a:bodyPr>
            <a:normAutofit fontScale="90000"/>
          </a:bodyPr>
          <a:lstStyle/>
          <a:p>
            <a:pPr eaLnBrk="1" hangingPunct="1"/>
            <a:r>
              <a:rPr lang="en-US" altLang="zh-TW" sz="2000" b="1" dirty="0" smtClean="0">
                <a:solidFill>
                  <a:schemeClr val="tx1"/>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7"/>
            <a:ext cx="7043739" cy="4752975"/>
          </a:xfrm>
        </p:spPr>
        <p:txBody>
          <a:bodyPr>
            <a:normAutofit fontScale="92500" lnSpcReduction="10000"/>
          </a:bodyPr>
          <a:lstStyle/>
          <a:p>
            <a:pPr eaLnBrk="1" hangingPunct="1">
              <a:buFontTx/>
              <a:buNone/>
            </a:pPr>
            <a:r>
              <a:rPr lang="en-US" altLang="zh-TW" sz="2000" dirty="0" smtClean="0"/>
              <a:t>SELECT</a:t>
            </a:r>
          </a:p>
          <a:p>
            <a:pPr eaLnBrk="1" hangingPunct="1">
              <a:buFontTx/>
              <a:buNone/>
            </a:pPr>
            <a:r>
              <a:rPr lang="en-US" altLang="zh-TW" sz="2000" dirty="0" smtClean="0"/>
              <a:t> {[Gender].[Gender].Members} ON COLUMNS,</a:t>
            </a:r>
          </a:p>
          <a:p>
            <a:pPr eaLnBrk="1" hangingPunct="1">
              <a:buFontTx/>
              <a:buNone/>
            </a:pPr>
            <a:r>
              <a:rPr lang="en-US" altLang="zh-TW" sz="2000" dirty="0" smtClean="0"/>
              <a:t>{[Product].[Product Family].Members} ON ROWS,</a:t>
            </a:r>
          </a:p>
          <a:p>
            <a:pPr eaLnBrk="1" hangingPunct="1">
              <a:buFontTx/>
              <a:buNone/>
            </a:pPr>
            <a:r>
              <a:rPr lang="en-US" altLang="zh-TW" sz="2000" dirty="0" smtClean="0"/>
              <a:t>FROM [Sales]</a:t>
            </a:r>
          </a:p>
          <a:p>
            <a:pPr eaLnBrk="1" hangingPunct="1">
              <a:buFontTx/>
              <a:buNone/>
            </a:pPr>
            <a:r>
              <a:rPr lang="en-US" altLang="zh-TW" sz="2000" dirty="0" smtClean="0"/>
              <a:t>WHERE</a:t>
            </a:r>
          </a:p>
          <a:p>
            <a:pPr eaLnBrk="1" hangingPunct="1">
              <a:buFontTx/>
              <a:buNone/>
            </a:pPr>
            <a:r>
              <a:rPr lang="en-US" altLang="zh-TW" sz="2000" dirty="0" smtClean="0"/>
              <a:t>([Measures].[Unit Sales],</a:t>
            </a:r>
          </a:p>
          <a:p>
            <a:pPr eaLnBrk="1" hangingPunct="1">
              <a:buFontTx/>
              <a:buNone/>
            </a:pPr>
            <a:r>
              <a:rPr lang="en-US" altLang="zh-TW" sz="2000" i="1" dirty="0" smtClean="0"/>
              <a:t>[Customers].[All Customers],</a:t>
            </a:r>
          </a:p>
          <a:p>
            <a:pPr eaLnBrk="1" hangingPunct="1">
              <a:buFontTx/>
              <a:buNone/>
            </a:pPr>
            <a:r>
              <a:rPr lang="en-US" altLang="zh-TW" sz="2000" i="1" dirty="0" smtClean="0"/>
              <a:t>[Education Level].[All Education Level],</a:t>
            </a:r>
          </a:p>
          <a:p>
            <a:pPr eaLnBrk="1" hangingPunct="1">
              <a:buFontTx/>
              <a:buNone/>
            </a:pPr>
            <a:r>
              <a:rPr lang="en-US" altLang="zh-TW" sz="2000" i="1" dirty="0" smtClean="0"/>
              <a:t>[Marital Status].[All Martial status],</a:t>
            </a:r>
          </a:p>
          <a:p>
            <a:pPr eaLnBrk="1" hangingPunct="1">
              <a:buFontTx/>
              <a:buNone/>
            </a:pPr>
            <a:r>
              <a:rPr lang="en-US" altLang="zh-TW" sz="2000" i="1" dirty="0" smtClean="0"/>
              <a:t>[Promotions].[All Promotions],</a:t>
            </a:r>
          </a:p>
          <a:p>
            <a:pPr eaLnBrk="1" hangingPunct="1">
              <a:buFontTx/>
              <a:buNone/>
            </a:pPr>
            <a:r>
              <a:rPr lang="en-US" altLang="zh-TW" sz="2000" i="1" dirty="0" smtClean="0"/>
              <a:t>[Store].[All Stores],</a:t>
            </a:r>
          </a:p>
          <a:p>
            <a:pPr eaLnBrk="1" hangingPunct="1">
              <a:buFontTx/>
              <a:buNone/>
            </a:pPr>
            <a:r>
              <a:rPr lang="en-US" altLang="zh-TW" sz="2000" i="1" dirty="0" smtClean="0"/>
              <a:t>[Store Size in SQFT].[All],</a:t>
            </a:r>
          </a:p>
          <a:p>
            <a:pPr eaLnBrk="1" hangingPunct="1">
              <a:buFontTx/>
              <a:buNone/>
            </a:pPr>
            <a:r>
              <a:rPr lang="en-US" altLang="zh-TW" sz="2000" i="1" dirty="0" smtClean="0"/>
              <a:t>[Store Type].[All],</a:t>
            </a:r>
          </a:p>
          <a:p>
            <a:pPr eaLnBrk="1" hangingPunct="1">
              <a:buFontTx/>
              <a:buNone/>
            </a:pPr>
            <a:r>
              <a:rPr lang="en-US" altLang="zh-TW" sz="2000" i="1" dirty="0" smtClean="0"/>
              <a:t>[Yearly Income].[All Yearly Income]</a:t>
            </a:r>
          </a:p>
        </p:txBody>
      </p:sp>
    </p:spTree>
    <p:extLst>
      <p:ext uri="{BB962C8B-B14F-4D97-AF65-F5344CB8AC3E}">
        <p14:creationId xmlns:p14="http://schemas.microsoft.com/office/powerpoint/2010/main" xmlns="" val="42947202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smtClean="0"/>
              <a:t>Example on Star Schema</a:t>
            </a:r>
          </a:p>
        </p:txBody>
      </p:sp>
      <p:sp>
        <p:nvSpPr>
          <p:cNvPr id="35843" name="Text Box 5"/>
          <p:cNvSpPr txBox="1">
            <a:spLocks noChangeArrowheads="1"/>
          </p:cNvSpPr>
          <p:nvPr/>
        </p:nvSpPr>
        <p:spPr bwMode="auto">
          <a:xfrm>
            <a:off x="5877986" y="3811588"/>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extLst>
              <p:ext uri="{D42A27DB-BD31-4B8C-83A1-F6EECF244321}">
                <p14:modId xmlns:p14="http://schemas.microsoft.com/office/powerpoint/2010/main" xmlns="" val="611399666"/>
              </p:ext>
            </p:extLst>
          </p:nvPr>
        </p:nvGraphicFramePr>
        <p:xfrm>
          <a:off x="814917" y="2205038"/>
          <a:ext cx="10657416" cy="4470400"/>
        </p:xfrm>
        <a:graphic>
          <a:graphicData uri="http://schemas.openxmlformats.org/presentationml/2006/ole">
            <p:oleObj spid="_x0000_s9252" name="Visio" r:id="rId3" imgW="4824603" imgH="2699309" progId="">
              <p:embed/>
            </p:oleObj>
          </a:graphicData>
        </a:graphic>
      </p:graphicFrame>
    </p:spTree>
    <p:extLst>
      <p:ext uri="{BB962C8B-B14F-4D97-AF65-F5344CB8AC3E}">
        <p14:creationId xmlns:p14="http://schemas.microsoft.com/office/powerpoint/2010/main" xmlns="" val="49905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Roll-up</a:t>
            </a:r>
          </a:p>
        </p:txBody>
      </p:sp>
      <p:sp>
        <p:nvSpPr>
          <p:cNvPr id="36867" name="Rectangle 5"/>
          <p:cNvSpPr>
            <a:spLocks noChangeArrowheads="1"/>
          </p:cNvSpPr>
          <p:nvPr/>
        </p:nvSpPr>
        <p:spPr bwMode="auto">
          <a:xfrm>
            <a:off x="2487086" y="2702240"/>
            <a:ext cx="184731" cy="72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kumimoji="1" lang="zh-TW" altLang="en-US" sz="1200">
                <a:cs typeface="Times New Roman" pitchFamily="18" charset="0"/>
              </a:rPr>
              <a:t/>
            </a:r>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3071813" y="1668111"/>
            <a:ext cx="5056192"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dirty="0">
                <a:solidFill>
                  <a:schemeClr val="folHlink"/>
                </a:solidFill>
                <a:effectLst>
                  <a:outerShdw blurRad="38100" dist="38100" dir="2700000" algn="tl">
                    <a:srgbClr val="C0C0C0"/>
                  </a:outerShdw>
                </a:effectLst>
              </a:rPr>
              <a:t>[store].[Kowloon]</a:t>
            </a:r>
            <a:r>
              <a:rPr kumimoji="1" lang="en-US" altLang="zh-TW" dirty="0">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FROM SALES</a:t>
            </a:r>
            <a:r>
              <a:rPr kumimoji="1" lang="en-US" altLang="zh-TW" dirty="0"/>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3071813" y="4471988"/>
            <a:ext cx="4192173" cy="923330"/>
          </a:xfrm>
          <a:prstGeom prst="rect">
            <a:avLst/>
          </a:prstGeom>
          <a:noFill/>
          <a:ln w="9525">
            <a:noFill/>
            <a:miter lim="800000"/>
            <a:headEnd/>
            <a:tailEnd/>
          </a:ln>
          <a:effectLst/>
        </p:spPr>
        <p:txBody>
          <a:bodyPr wrap="none">
            <a:spAutoFit/>
          </a:bodyPr>
          <a:lstStyle/>
          <a:p>
            <a:pPr>
              <a:defRPr/>
            </a:pPr>
            <a:r>
              <a:rPr kumimoji="1" lang="en-US" altLang="zh-TW" dirty="0">
                <a:effectLst>
                  <a:outerShdw blurRad="38100" dist="38100" dir="2700000" algn="tl">
                    <a:srgbClr val="C0C0C0"/>
                  </a:outerShdw>
                </a:effectLst>
              </a:rPr>
              <a:t>select sum(amount), area </a:t>
            </a:r>
          </a:p>
          <a:p>
            <a:pPr>
              <a:defRPr/>
            </a:pPr>
            <a:r>
              <a:rPr kumimoji="1" lang="en-US" altLang="zh-TW" dirty="0">
                <a:effectLst>
                  <a:outerShdw blurRad="38100" dist="38100" dir="2700000" algn="tl">
                    <a:srgbClr val="C0C0C0"/>
                  </a:outerShdw>
                </a:effectLst>
              </a:rPr>
              <a:t>from SALES </a:t>
            </a:r>
          </a:p>
          <a:p>
            <a:pPr>
              <a:defRPr/>
            </a:pPr>
            <a:r>
              <a:rPr kumimoji="1" lang="en-US" altLang="zh-TW" dirty="0">
                <a:effectLst>
                  <a:outerShdw blurRad="38100" dist="38100" dir="2700000" algn="tl">
                    <a:srgbClr val="C0C0C0"/>
                  </a:outerShdw>
                </a:effectLst>
              </a:rPr>
              <a:t>where  (area='Kowloon') group by area</a:t>
            </a:r>
            <a:endParaRPr kumimoji="1" lang="zh-TW" altLang="en-US" dirty="0">
              <a:effectLst>
                <a:outerShdw blurRad="38100" dist="38100" dir="2700000" algn="tl">
                  <a:srgbClr val="C0C0C0"/>
                </a:outerShdw>
              </a:effectLst>
            </a:endParaRPr>
          </a:p>
        </p:txBody>
      </p:sp>
    </p:spTree>
    <p:extLst>
      <p:ext uri="{BB962C8B-B14F-4D97-AF65-F5344CB8AC3E}">
        <p14:creationId xmlns:p14="http://schemas.microsoft.com/office/powerpoint/2010/main" xmlns="" val="26940753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smtClean="0"/>
              <a:t>Graphical Description on Roll-up Example</a:t>
            </a:r>
          </a:p>
        </p:txBody>
      </p:sp>
      <p:grpSp>
        <p:nvGrpSpPr>
          <p:cNvPr id="37891" name="Group 6"/>
          <p:cNvGrpSpPr>
            <a:grpSpLocks/>
          </p:cNvGrpSpPr>
          <p:nvPr/>
        </p:nvGrpSpPr>
        <p:grpSpPr bwMode="auto">
          <a:xfrm>
            <a:off x="2"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p:oleObj spid="_x0000_s10310" r:id="rId3" imgW="3028680" imgH="3173400" progId="">
                <p:embed/>
              </p:oleObj>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p:oleObj spid="_x0000_s10311" r:id="rId4" imgW="2308680" imgH="3173400" progId="">
                <p:embed/>
              </p:oleObj>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xmlns="" val="2518929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[time].[2003].[Q4].[Dec].[1] ON ROWS FROM SALES</a:t>
            </a:r>
            <a:r>
              <a:rPr kumimoji="1" lang="en-US" altLang="zh-TW" sz="2400" dirty="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xmlns="" val="4125913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smtClean="0"/>
              <a:t>Graphical Description of Drill-down Example</a:t>
            </a:r>
          </a:p>
        </p:txBody>
      </p:sp>
      <p:grpSp>
        <p:nvGrpSpPr>
          <p:cNvPr id="39939" name="Group 6"/>
          <p:cNvGrpSpPr>
            <a:grpSpLocks/>
          </p:cNvGrpSpPr>
          <p:nvPr/>
        </p:nvGrpSpPr>
        <p:grpSpPr bwMode="auto">
          <a:xfrm>
            <a:off x="472019" y="2752728"/>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p:oleObj spid="_x0000_s11334" r:id="rId3" imgW="2867760" imgH="3173400" progId="">
                <p:embed/>
              </p:oleObj>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p:oleObj spid="_x0000_s11335" r:id="rId4" imgW="2452680" imgH="4630320" progId="">
                <p:embed/>
              </p:oleObj>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xmlns="" val="41404795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2" y="1752602"/>
            <a:ext cx="5288627"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1" y="4419602"/>
            <a:ext cx="4753224"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xmlns="" val="115917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71538" y="171450"/>
            <a:ext cx="10844212" cy="6472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811396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smtClean="0"/>
              <a:t>Graphical Description of Slice</a:t>
            </a:r>
          </a:p>
        </p:txBody>
      </p:sp>
      <p:grpSp>
        <p:nvGrpSpPr>
          <p:cNvPr id="41987" name="Group 6"/>
          <p:cNvGrpSpPr>
            <a:grpSpLocks/>
          </p:cNvGrpSpPr>
          <p:nvPr/>
        </p:nvGrpSpPr>
        <p:grpSpPr bwMode="auto">
          <a:xfrm>
            <a:off x="239186"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p:oleObj spid="_x0000_s12358" r:id="rId3" imgW="3028680" imgH="3173400" progId="">
                <p:embed/>
              </p:oleObj>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p:oleObj spid="_x0000_s12359" r:id="rId4" imgW="1594800" imgH="3120120" progId="">
                <p:embed/>
              </p:oleObj>
            </a:graphicData>
          </a:graphic>
        </p:graphicFrame>
      </p:grpSp>
    </p:spTree>
    <p:extLst>
      <p:ext uri="{BB962C8B-B14F-4D97-AF65-F5344CB8AC3E}">
        <p14:creationId xmlns:p14="http://schemas.microsoft.com/office/powerpoint/2010/main" xmlns="" val="40005158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3"/>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FROM SALES WHERE [time].[2003].[Q4].[Dec].[24</a:t>
            </a:r>
            <a:r>
              <a:rPr kumimoji="1" lang="en-US" altLang="zh-TW" dirty="0">
                <a:effectLst>
                  <a:outerShdw blurRad="38100" dist="38100" dir="2700000" algn="tl">
                    <a:srgbClr val="C0C0C0"/>
                  </a:outerShdw>
                </a:effectLst>
              </a:rPr>
              <a:t>]</a:t>
            </a:r>
          </a:p>
        </p:txBody>
      </p:sp>
      <p:sp>
        <p:nvSpPr>
          <p:cNvPr id="227344" name="Rectangle 16"/>
          <p:cNvSpPr>
            <a:spLocks noChangeArrowheads="1"/>
          </p:cNvSpPr>
          <p:nvPr/>
        </p:nvSpPr>
        <p:spPr bwMode="auto">
          <a:xfrm>
            <a:off x="2781975" y="3967162"/>
            <a:ext cx="5864106"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 (area='HK') or (area='NT') or (area='Kowloon'))</a:t>
            </a:r>
          </a:p>
          <a:p>
            <a:pPr>
              <a:defRPr/>
            </a:pPr>
            <a:r>
              <a:rPr kumimoji="1" lang="en-US" altLang="zh-TW">
                <a:effectLst>
                  <a:outerShdw blurRad="38100" dist="38100" dir="2700000" algn="tl">
                    <a:srgbClr val="C0C0C0"/>
                  </a:outerShdw>
                </a:effectLst>
              </a:rPr>
              <a:t>and (the_date='2003-Dec-24')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xmlns="" val="28441987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smtClean="0"/>
              <a:t>Graphical Description of Dice</a:t>
            </a:r>
          </a:p>
        </p:txBody>
      </p:sp>
      <p:grpSp>
        <p:nvGrpSpPr>
          <p:cNvPr id="44035" name="Group 6"/>
          <p:cNvGrpSpPr>
            <a:grpSpLocks/>
          </p:cNvGrpSpPr>
          <p:nvPr/>
        </p:nvGrpSpPr>
        <p:grpSpPr bwMode="auto">
          <a:xfrm>
            <a:off x="527052"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p:oleObj spid="_x0000_s13382" r:id="rId3" imgW="2867760" imgH="3173400" progId="">
                <p:embed/>
              </p:oleObj>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p:oleObj spid="_x0000_s13383" r:id="rId4" imgW="1480680" imgH="1680120" progId="">
                <p:embed/>
              </p:oleObj>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xmlns="" val="1896376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smtClean="0">
                <a:solidFill>
                  <a:schemeClr val="tx1"/>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xmlns="" val="27347567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xmlns="" val="21530600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smtClean="0"/>
          </a:p>
        </p:txBody>
      </p:sp>
    </p:spTree>
    <p:extLst>
      <p:ext uri="{BB962C8B-B14F-4D97-AF65-F5344CB8AC3E}">
        <p14:creationId xmlns:p14="http://schemas.microsoft.com/office/powerpoint/2010/main" xmlns="" val="19846525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842963" y="300038"/>
            <a:ext cx="11145837" cy="1143000"/>
          </a:xfrm>
        </p:spPr>
        <p:txBody>
          <a:bodyPr>
            <a:normAutofit fontScale="90000"/>
          </a:bodyPr>
          <a:lstStyle/>
          <a:p>
            <a:pPr eaLnBrk="1" hangingPunct="1"/>
            <a:r>
              <a:rPr lang="zh-TW" altLang="en-US" dirty="0" smtClean="0">
                <a:solidFill>
                  <a:schemeClr val="tx1"/>
                </a:solidFill>
                <a:ea typeface="新細明體" pitchFamily="18" charset="-120"/>
              </a:rPr>
              <a:t/>
            </a:r>
            <a:br>
              <a:rPr lang="zh-TW" altLang="en-US" dirty="0" smtClean="0">
                <a:solidFill>
                  <a:schemeClr val="tx1"/>
                </a:solidFill>
                <a:ea typeface="新細明體" pitchFamily="18" charset="-120"/>
              </a:rPr>
            </a:br>
            <a:r>
              <a:rPr lang="en-US" altLang="zh-TW" dirty="0" err="1" smtClean="0">
                <a:solidFill>
                  <a:schemeClr val="tx1"/>
                </a:solidFill>
                <a:ea typeface="新細明體" pitchFamily="18" charset="-120"/>
              </a:rPr>
              <a:t>TopCount</a:t>
            </a:r>
            <a:r>
              <a:rPr lang="en-US" altLang="zh-TW" dirty="0" smtClean="0">
                <a:solidFill>
                  <a:schemeClr val="tx1"/>
                </a:solidFill>
                <a:ea typeface="新細明體" pitchFamily="18" charset="-120"/>
              </a:rPr>
              <a:t> ( ) and </a:t>
            </a:r>
            <a:r>
              <a:rPr lang="en-US" altLang="zh-TW" dirty="0" err="1" smtClean="0">
                <a:solidFill>
                  <a:schemeClr val="tx1"/>
                </a:solidFill>
                <a:ea typeface="新細明體" pitchFamily="18" charset="-120"/>
              </a:rPr>
              <a:t>BottomCount</a:t>
            </a:r>
            <a:r>
              <a:rPr lang="en-US" altLang="zh-TW" dirty="0" smtClean="0">
                <a:solidFill>
                  <a:schemeClr val="tx1"/>
                </a:solidFill>
                <a:ea typeface="新細明體" pitchFamily="18" charset="-120"/>
              </a:rPr>
              <a: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smtClean="0"/>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xmlns="" val="25488480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smtClean="0">
                <a:ea typeface="新細明體" pitchFamily="18" charset="-120"/>
              </a:rPr>
              <a:t>Sales Data Warehouse </a:t>
            </a:r>
            <a:r>
              <a:rPr lang="en-AU" altLang="zh-TW" sz="3600" smtClean="0">
                <a:ea typeface="新細明體" pitchFamily="18" charset="-120"/>
              </a:rPr>
              <a:t>Star Schema of the SalesRecord</a:t>
            </a:r>
            <a:br>
              <a:rPr lang="en-AU" altLang="zh-TW" sz="3600" smtClean="0">
                <a:ea typeface="新細明體" pitchFamily="18" charset="-120"/>
              </a:rPr>
            </a:br>
            <a:r>
              <a:rPr lang="en-AU" altLang="zh-TW" sz="3600" smtClean="0">
                <a:ea typeface="新細明體" pitchFamily="18" charset="-120"/>
              </a:rPr>
              <a:t>	</a:t>
            </a:r>
            <a:r>
              <a:rPr lang="en-US" altLang="zh-TW" sz="3600" smtClean="0">
                <a:ea typeface="新細明體" pitchFamily="18" charset="-120"/>
              </a:rPr>
              <a:t> </a:t>
            </a:r>
            <a:endParaRPr lang="zh-TW" altLang="en-US" sz="3600" smtClean="0">
              <a:ea typeface="新細明體" pitchFamily="18" charset="-120"/>
            </a:endParaRPr>
          </a:p>
        </p:txBody>
      </p:sp>
      <p:graphicFrame>
        <p:nvGraphicFramePr>
          <p:cNvPr id="49155" name="Object 9"/>
          <p:cNvGraphicFramePr>
            <a:graphicFrameLocks noGrp="1" noChangeAspect="1"/>
          </p:cNvGraphicFramePr>
          <p:nvPr>
            <p:ph idx="1"/>
          </p:nvPr>
        </p:nvGraphicFramePr>
        <p:xfrm>
          <a:off x="2992438" y="1527175"/>
          <a:ext cx="6156325" cy="4572000"/>
        </p:xfrm>
        <a:graphic>
          <a:graphicData uri="http://schemas.openxmlformats.org/presentationml/2006/ole">
            <p:oleObj spid="_x0000_s14372" name="Visio" r:id="rId3" imgW="7066788" imgH="5248250" progId="">
              <p:embed/>
            </p:oleObj>
          </a:graphicData>
        </a:graphic>
      </p:graphicFrame>
      <p:sp>
        <p:nvSpPr>
          <p:cNvPr id="49156" name="Rectangle 5"/>
          <p:cNvSpPr>
            <a:spLocks noChangeArrowheads="1"/>
          </p:cNvSpPr>
          <p:nvPr/>
        </p:nvSpPr>
        <p:spPr bwMode="auto">
          <a:xfrm>
            <a:off x="2" y="202989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xmlns="" val="30791376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smtClean="0">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smtClean="0"/>
              <a:t>Dimension tables:</a:t>
            </a:r>
          </a:p>
          <a:p>
            <a:pPr eaLnBrk="1" hangingPunct="1">
              <a:lnSpc>
                <a:spcPct val="80000"/>
              </a:lnSpc>
              <a:buFontTx/>
              <a:buNone/>
            </a:pPr>
            <a:r>
              <a:rPr lang="en-AU" altLang="zh-TW" sz="2000" smtClean="0"/>
              <a:t>[Gender].[Gender Members]</a:t>
            </a:r>
          </a:p>
          <a:p>
            <a:pPr eaLnBrk="1" hangingPunct="1">
              <a:lnSpc>
                <a:spcPct val="80000"/>
              </a:lnSpc>
              <a:buFontTx/>
              <a:buNone/>
            </a:pPr>
            <a:r>
              <a:rPr lang="en-AU" altLang="zh-TW" sz="2000" smtClean="0"/>
              <a:t>[Product].[Product Name]</a:t>
            </a:r>
          </a:p>
          <a:p>
            <a:pPr eaLnBrk="1" hangingPunct="1">
              <a:lnSpc>
                <a:spcPct val="80000"/>
              </a:lnSpc>
              <a:buFontTx/>
              <a:buNone/>
            </a:pPr>
            <a:r>
              <a:rPr lang="en-AU" altLang="zh-TW" sz="2000" smtClean="0"/>
              <a:t>[Marital Status].[All Martial status]</a:t>
            </a:r>
          </a:p>
          <a:p>
            <a:pPr eaLnBrk="1" hangingPunct="1">
              <a:lnSpc>
                <a:spcPct val="80000"/>
              </a:lnSpc>
              <a:buFontTx/>
              <a:buNone/>
            </a:pPr>
            <a:r>
              <a:rPr lang="en-US" altLang="zh-TW" sz="2000" smtClean="0"/>
              <a:t>[Promotions].[All Promotions],</a:t>
            </a:r>
          </a:p>
          <a:p>
            <a:pPr eaLnBrk="1" hangingPunct="1">
              <a:lnSpc>
                <a:spcPct val="80000"/>
              </a:lnSpc>
              <a:buFontTx/>
              <a:buNone/>
            </a:pPr>
            <a:r>
              <a:rPr lang="en-US" altLang="zh-TW" sz="2000" smtClean="0"/>
              <a:t>[Store].[All Stores],</a:t>
            </a:r>
          </a:p>
          <a:p>
            <a:pPr eaLnBrk="1" hangingPunct="1">
              <a:lnSpc>
                <a:spcPct val="80000"/>
              </a:lnSpc>
              <a:buFontTx/>
              <a:buNone/>
            </a:pPr>
            <a:r>
              <a:rPr lang="en-US" altLang="zh-TW" sz="2000" smtClean="0"/>
              <a:t>[Store Size in SQFT].[All],</a:t>
            </a:r>
          </a:p>
          <a:p>
            <a:pPr eaLnBrk="1" hangingPunct="1">
              <a:lnSpc>
                <a:spcPct val="80000"/>
              </a:lnSpc>
              <a:buFontTx/>
              <a:buNone/>
            </a:pPr>
            <a:r>
              <a:rPr lang="en-US" altLang="zh-TW" sz="2000" smtClean="0"/>
              <a:t>[Store Type].[All],</a:t>
            </a:r>
          </a:p>
          <a:p>
            <a:pPr eaLnBrk="1" hangingPunct="1">
              <a:lnSpc>
                <a:spcPct val="80000"/>
              </a:lnSpc>
              <a:buFontTx/>
              <a:buNone/>
            </a:pPr>
            <a:r>
              <a:rPr lang="en-US" altLang="zh-TW" sz="2000" smtClean="0"/>
              <a:t>[Yearly Income].[All Yearly Income]</a:t>
            </a:r>
          </a:p>
          <a:p>
            <a:pPr eaLnBrk="1" hangingPunct="1">
              <a:lnSpc>
                <a:spcPct val="80000"/>
              </a:lnSpc>
              <a:buFontTx/>
              <a:buNone/>
            </a:pPr>
            <a:r>
              <a:rPr lang="en-US" altLang="zh-TW" sz="2000" smtClean="0"/>
              <a:t>[Time].[Year]</a:t>
            </a:r>
          </a:p>
          <a:p>
            <a:pPr eaLnBrk="1" hangingPunct="1">
              <a:lnSpc>
                <a:spcPct val="80000"/>
              </a:lnSpc>
              <a:buFontTx/>
              <a:buNone/>
            </a:pPr>
            <a:endParaRPr lang="en-AU" altLang="zh-TW" sz="2000" smtClean="0"/>
          </a:p>
          <a:p>
            <a:pPr eaLnBrk="1" hangingPunct="1">
              <a:lnSpc>
                <a:spcPct val="80000"/>
              </a:lnSpc>
              <a:buFontTx/>
              <a:buNone/>
            </a:pPr>
            <a:r>
              <a:rPr lang="en-AU" altLang="zh-TW" sz="2000" smtClean="0"/>
              <a:t>Fact table:</a:t>
            </a:r>
          </a:p>
          <a:p>
            <a:pPr eaLnBrk="1" hangingPunct="1">
              <a:lnSpc>
                <a:spcPct val="80000"/>
              </a:lnSpc>
              <a:buFontTx/>
              <a:buNone/>
            </a:pPr>
            <a:r>
              <a:rPr lang="en-AU" altLang="zh-TW" sz="2000" smtClean="0"/>
              <a:t>[Measures].[Unit Sales],</a:t>
            </a:r>
          </a:p>
          <a:p>
            <a:pPr eaLnBrk="1" hangingPunct="1">
              <a:lnSpc>
                <a:spcPct val="80000"/>
              </a:lnSpc>
              <a:buFontTx/>
              <a:buNone/>
            </a:pPr>
            <a:r>
              <a:rPr lang="en-AU" altLang="zh-TW" sz="2000" smtClean="0"/>
              <a:t>[Measures].[Store Cost],</a:t>
            </a:r>
          </a:p>
          <a:p>
            <a:pPr eaLnBrk="1" hangingPunct="1">
              <a:lnSpc>
                <a:spcPct val="80000"/>
              </a:lnSpc>
              <a:buFontTx/>
              <a:buNone/>
            </a:pPr>
            <a:r>
              <a:rPr lang="en-AU" altLang="zh-TW" sz="2000" smtClean="0"/>
              <a:t>[Measures].[Store Sales],</a:t>
            </a:r>
          </a:p>
          <a:p>
            <a:pPr eaLnBrk="1" hangingPunct="1">
              <a:lnSpc>
                <a:spcPct val="80000"/>
              </a:lnSpc>
              <a:buFontTx/>
              <a:buNone/>
            </a:pPr>
            <a:r>
              <a:rPr lang="en-AU" altLang="zh-TW" sz="2000" smtClean="0"/>
              <a:t>[Measures].[Sales Count],</a:t>
            </a:r>
          </a:p>
          <a:p>
            <a:pPr eaLnBrk="1" hangingPunct="1">
              <a:lnSpc>
                <a:spcPct val="80000"/>
              </a:lnSpc>
              <a:buFontTx/>
              <a:buNone/>
            </a:pPr>
            <a:r>
              <a:rPr lang="en-AU" altLang="zh-TW" sz="2000" smtClean="0"/>
              <a:t>[Measures].[Store Sales Net]</a:t>
            </a:r>
            <a:endParaRPr lang="zh-TW" altLang="en-US" sz="2000" smtClean="0"/>
          </a:p>
        </p:txBody>
      </p:sp>
    </p:spTree>
    <p:extLst>
      <p:ext uri="{BB962C8B-B14F-4D97-AF65-F5344CB8AC3E}">
        <p14:creationId xmlns:p14="http://schemas.microsoft.com/office/powerpoint/2010/main" xmlns="" val="24344661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smtClean="0">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smtClean="0"/>
              <a:t>Select</a:t>
            </a:r>
          </a:p>
          <a:p>
            <a:pPr eaLnBrk="1" hangingPunct="1">
              <a:buFontTx/>
              <a:buNone/>
            </a:pPr>
            <a:r>
              <a:rPr lang="en-US" altLang="zh-TW" smtClean="0"/>
              <a:t>CrossJoin({[Gender]. [Gender]. Members},</a:t>
            </a:r>
          </a:p>
          <a:p>
            <a:pPr eaLnBrk="1" hangingPunct="1">
              <a:buFontTx/>
              <a:buNone/>
            </a:pPr>
            <a:r>
              <a:rPr lang="en-US" altLang="zh-TW" smtClean="0"/>
              <a:t>{[Time].[Year]. Members}) ON COLUMNS,</a:t>
            </a:r>
          </a:p>
          <a:p>
            <a:pPr eaLnBrk="1" hangingPunct="1">
              <a:buFontTx/>
              <a:buNone/>
            </a:pPr>
            <a:r>
              <a:rPr lang="en-US" altLang="zh-TW" smtClean="0"/>
              <a:t>{[Measures].Members} ON ROWS</a:t>
            </a:r>
          </a:p>
          <a:p>
            <a:pPr eaLnBrk="1" hangingPunct="1">
              <a:buFontTx/>
              <a:buNone/>
            </a:pPr>
            <a:r>
              <a:rPr lang="en-US" altLang="zh-TW" smtClean="0"/>
              <a:t>FROM [Sales]</a:t>
            </a:r>
          </a:p>
          <a:p>
            <a:pPr eaLnBrk="1" hangingPunct="1">
              <a:buFontTx/>
              <a:buNone/>
            </a:pPr>
            <a:endParaRPr lang="en-US" altLang="zh-TW" smtClean="0"/>
          </a:p>
          <a:p>
            <a:pPr algn="just" eaLnBrk="1" hangingPunct="1">
              <a:buFontTx/>
              <a:buNone/>
            </a:pPr>
            <a:r>
              <a:rPr lang="en-US" altLang="zh-TW" smtClean="0"/>
              <a:t>Where CrossJoin operator of source sets creates a new set consisting of all of the combinations of the members of the source sets.</a:t>
            </a:r>
          </a:p>
          <a:p>
            <a:pPr eaLnBrk="1" hangingPunct="1">
              <a:buFontTx/>
              <a:buNone/>
            </a:pPr>
            <a:endParaRPr lang="en-US" altLang="zh-TW" smtClean="0"/>
          </a:p>
          <a:p>
            <a:pPr eaLnBrk="1" hangingPunct="1">
              <a:buFontTx/>
              <a:buNone/>
            </a:pPr>
            <a:endParaRPr lang="en-US" altLang="zh-TW" smtClean="0"/>
          </a:p>
        </p:txBody>
      </p:sp>
    </p:spTree>
    <p:extLst>
      <p:ext uri="{BB962C8B-B14F-4D97-AF65-F5344CB8AC3E}">
        <p14:creationId xmlns:p14="http://schemas.microsoft.com/office/powerpoint/2010/main" xmlns="" val="990387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1325563"/>
          </a:xfrm>
        </p:spPr>
        <p:txBody>
          <a:bodyPr>
            <a:normAutofit/>
          </a:bodyPr>
          <a:lstStyle/>
          <a:p>
            <a:r>
              <a:rPr lang="en-US" sz="4800" dirty="0">
                <a:latin typeface="Adobe Caslon Pro Bold" panose="0205070206050A020403" pitchFamily="18" charset="0"/>
              </a:rPr>
              <a:t>What</a:t>
            </a:r>
            <a:r>
              <a:rPr lang="en-US" sz="3600" dirty="0" smtClean="0"/>
              <a:t> </a:t>
            </a:r>
            <a:r>
              <a:rPr lang="en-US" sz="4800" dirty="0">
                <a:latin typeface="Adobe Caslon Pro Bold" panose="0205070206050A020403" pitchFamily="18" charset="0"/>
              </a:rPr>
              <a:t>is Data Warehouse??????</a:t>
            </a:r>
          </a:p>
        </p:txBody>
      </p:sp>
      <p:sp>
        <p:nvSpPr>
          <p:cNvPr id="4" name="TextBox 3"/>
          <p:cNvSpPr txBox="1"/>
          <p:nvPr/>
        </p:nvSpPr>
        <p:spPr>
          <a:xfrm>
            <a:off x="1146220" y="1780841"/>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smtClean="0">
              <a:latin typeface="Times New Roman" panose="02020603050405020304" pitchFamily="18" charset="0"/>
              <a:cs typeface="Times New Roman" panose="02020603050405020304" pitchFamily="18" charset="0"/>
            </a:endParaRPr>
          </a:p>
          <a:p>
            <a:pPr algn="ctr"/>
            <a:endParaRPr lang="en-US" sz="11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smtClean="0">
                <a:latin typeface="Times New Roman" panose="02020603050405020304" pitchFamily="18" charset="0"/>
                <a:cs typeface="Times New Roman" panose="02020603050405020304" pitchFamily="18" charset="0"/>
              </a:rPr>
              <a:t>”</a:t>
            </a:r>
          </a:p>
          <a:p>
            <a:pPr algn="ct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four keywords—subject-oriented, integrated, time-variant, and nonvolatile distinguish data warehouses from other data repository systems, such as relational database systems, transaction processing systems, and file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498901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smtClean="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smtClean="0"/>
              <a:t>The two specific sets that are within the CrossJoin are the two members of the gender level of the Gender dimension, and the two years in the year level of the Time dimension.</a:t>
            </a:r>
          </a:p>
          <a:p>
            <a:pPr eaLnBrk="1" hangingPunct="1"/>
            <a:endParaRPr lang="en-US" altLang="zh-TW" sz="2400" smtClean="0"/>
          </a:p>
          <a:p>
            <a:pPr eaLnBrk="1" hangingPunct="1"/>
            <a:r>
              <a:rPr lang="en-US" altLang="zh-TW" sz="2400" smtClean="0"/>
              <a:t>The set of all members of the Measure dimension is included on the rows axis.</a:t>
            </a:r>
          </a:p>
          <a:p>
            <a:pPr eaLnBrk="1" hangingPunct="1"/>
            <a:endParaRPr lang="en-US" altLang="zh-TW" sz="2400" smtClean="0"/>
          </a:p>
          <a:p>
            <a:pPr eaLnBrk="1" hangingPunct="1"/>
            <a:r>
              <a:rPr lang="en-US" altLang="zh-TW" sz="2400" smtClean="0"/>
              <a:t>There is no member explicitly added as a slicer in this query.</a:t>
            </a:r>
          </a:p>
        </p:txBody>
      </p:sp>
    </p:spTree>
    <p:extLst>
      <p:ext uri="{BB962C8B-B14F-4D97-AF65-F5344CB8AC3E}">
        <p14:creationId xmlns:p14="http://schemas.microsoft.com/office/powerpoint/2010/main" xmlns="" val="444375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2" y="1981200"/>
          <a:ext cx="10972799" cy="4114800"/>
        </p:xfrm>
        <a:graphic>
          <a:graphicData uri="http://schemas.openxmlformats.org/drawingml/2006/table">
            <a:tbl>
              <a:tblPr/>
              <a:tblGrid>
                <a:gridCol w="2681817"/>
                <a:gridCol w="2072216"/>
                <a:gridCol w="2074333"/>
                <a:gridCol w="2072217"/>
                <a:gridCol w="2072216"/>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xmlns="" val="6603010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normAutofit/>
          </a:bodyPr>
          <a:lstStyle/>
          <a:p>
            <a:pPr eaLnBrk="1" hangingPunct="1"/>
            <a:r>
              <a:rPr lang="en-US" altLang="zh-TW" b="1" dirty="0" smtClean="0">
                <a:solidFill>
                  <a:schemeClr val="tx1"/>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dirty="0" smtClean="0"/>
              <a:t>SELECT</a:t>
            </a:r>
          </a:p>
          <a:p>
            <a:pPr eaLnBrk="1" hangingPunct="1">
              <a:buFontTx/>
              <a:buNone/>
            </a:pPr>
            <a:r>
              <a:rPr lang="en-US" altLang="zh-TW" dirty="0" smtClean="0"/>
              <a:t>{[Measures]. [Unit Sales]} ON COLUMNS,</a:t>
            </a:r>
          </a:p>
          <a:p>
            <a:pPr eaLnBrk="1" hangingPunct="1">
              <a:buFontTx/>
              <a:buNone/>
            </a:pPr>
            <a:r>
              <a:rPr lang="en-US" altLang="zh-TW" dirty="0" smtClean="0"/>
              <a:t>{Filter({[Product]. [Product Department].Members},</a:t>
            </a:r>
          </a:p>
          <a:p>
            <a:pPr eaLnBrk="1" hangingPunct="1">
              <a:buFontTx/>
              <a:buNone/>
            </a:pPr>
            <a:r>
              <a:rPr lang="en-US" altLang="zh-TW" dirty="0" smtClean="0"/>
              <a:t>([Gender]. [All Gender].[F],[Measures].[Unit Sales]) &gt; 10000)} ON ROWS</a:t>
            </a:r>
          </a:p>
          <a:p>
            <a:pPr eaLnBrk="1" hangingPunct="1">
              <a:buFontTx/>
              <a:buNone/>
            </a:pPr>
            <a:r>
              <a:rPr lang="en-US" altLang="zh-TW" dirty="0" smtClean="0"/>
              <a:t>FROM [Sales]</a:t>
            </a:r>
          </a:p>
          <a:p>
            <a:pPr eaLnBrk="1" hangingPunct="1">
              <a:buFontTx/>
              <a:buNone/>
            </a:pPr>
            <a:endParaRPr lang="en-US" altLang="zh-TW" sz="2800" dirty="0" smtClean="0"/>
          </a:p>
        </p:txBody>
      </p:sp>
    </p:spTree>
    <p:extLst>
      <p:ext uri="{BB962C8B-B14F-4D97-AF65-F5344CB8AC3E}">
        <p14:creationId xmlns:p14="http://schemas.microsoft.com/office/powerpoint/2010/main" xmlns="" val="21043028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smtClean="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xmlns="" val="13581220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smtClean="0">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0"/>
          <a:ext cx="10363200" cy="4114801"/>
        </p:xfrm>
        <a:graphic>
          <a:graphicData uri="http://schemas.openxmlformats.org/drawingml/2006/table">
            <a:tbl>
              <a:tblPr/>
              <a:tblGrid>
                <a:gridCol w="5181600"/>
                <a:gridCol w="51816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5081323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smtClean="0">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smtClean="0"/>
              <a:t>SELECT </a:t>
            </a:r>
          </a:p>
          <a:p>
            <a:pPr marL="274320" indent="-274320" eaLnBrk="1" fontAlgn="auto" hangingPunct="1">
              <a:spcAft>
                <a:spcPts val="0"/>
              </a:spcAft>
              <a:buClr>
                <a:schemeClr val="accent3"/>
              </a:buClr>
              <a:buFontTx/>
              <a:buNone/>
              <a:defRPr/>
            </a:pPr>
            <a:r>
              <a:rPr lang="en-US" altLang="zh-TW" sz="2800" smtClean="0"/>
              <a:t>{[Customers].[All Customers].[USA],</a:t>
            </a:r>
          </a:p>
          <a:p>
            <a:pPr marL="274320" indent="-274320" eaLnBrk="1" fontAlgn="auto" hangingPunct="1">
              <a:spcAft>
                <a:spcPts val="0"/>
              </a:spcAft>
              <a:buClr>
                <a:schemeClr val="accent3"/>
              </a:buClr>
              <a:buFontTx/>
              <a:buNone/>
              <a:defRPr/>
            </a:pPr>
            <a:r>
              <a:rPr lang="en-US" altLang="zh-TW" sz="2800" smtClean="0"/>
              <a:t>[Customers].[All Customers].[USA].Children}ON COLUMNS,</a:t>
            </a:r>
          </a:p>
          <a:p>
            <a:pPr marL="274320" indent="-274320" eaLnBrk="1" fontAlgn="auto" hangingPunct="1">
              <a:spcAft>
                <a:spcPts val="0"/>
              </a:spcAft>
              <a:buClr>
                <a:schemeClr val="accent3"/>
              </a:buClr>
              <a:buFontTx/>
              <a:buNone/>
              <a:defRPr/>
            </a:pPr>
            <a:r>
              <a:rPr lang="en-US" altLang="zh-TW" sz="2800" smtClean="0"/>
              <a:t>{TopCount({[Product].[Product Category].Members},</a:t>
            </a:r>
          </a:p>
          <a:p>
            <a:pPr marL="274320" indent="-274320" eaLnBrk="1" fontAlgn="auto" hangingPunct="1">
              <a:spcAft>
                <a:spcPts val="0"/>
              </a:spcAft>
              <a:buClr>
                <a:schemeClr val="accent3"/>
              </a:buClr>
              <a:buFontTx/>
              <a:buNone/>
              <a:defRPr/>
            </a:pPr>
            <a:r>
              <a:rPr lang="en-US" altLang="zh-TW" sz="2800" smtClean="0"/>
              <a:t>5, [Measures].[Unit Sales]),</a:t>
            </a:r>
          </a:p>
          <a:p>
            <a:pPr marL="274320" indent="-274320" eaLnBrk="1" fontAlgn="auto" hangingPunct="1">
              <a:spcAft>
                <a:spcPts val="0"/>
              </a:spcAft>
              <a:buClr>
                <a:schemeClr val="accent3"/>
              </a:buClr>
              <a:buFontTx/>
              <a:buNone/>
              <a:defRPr/>
            </a:pPr>
            <a:r>
              <a:rPr lang="en-US" altLang="zh-TW" sz="2800" smtClean="0"/>
              <a:t>BottomCount({[Product].[Product Category].Members},</a:t>
            </a:r>
          </a:p>
          <a:p>
            <a:pPr marL="274320" indent="-274320" eaLnBrk="1" fontAlgn="auto" hangingPunct="1">
              <a:spcAft>
                <a:spcPts val="0"/>
              </a:spcAft>
              <a:buClr>
                <a:schemeClr val="accent3"/>
              </a:buClr>
              <a:buFontTx/>
              <a:buNone/>
              <a:defRPr/>
            </a:pPr>
            <a:r>
              <a:rPr lang="en-US" altLang="zh-TW" sz="2800" smtClean="0"/>
              <a:t>5, [Measures].[Unit Sales])} ON ROWS</a:t>
            </a:r>
          </a:p>
          <a:p>
            <a:pPr marL="274320" indent="-274320" eaLnBrk="1" fontAlgn="auto" hangingPunct="1">
              <a:spcAft>
                <a:spcPts val="0"/>
              </a:spcAft>
              <a:buClr>
                <a:schemeClr val="accent3"/>
              </a:buClr>
              <a:buFontTx/>
              <a:buNone/>
              <a:defRPr/>
            </a:pPr>
            <a:r>
              <a:rPr lang="en-US" altLang="zh-TW" sz="2800" smtClean="0"/>
              <a:t>FROM [Sales]</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Tx/>
              <a:buNone/>
              <a:defRPr/>
            </a:pPr>
            <a:r>
              <a:rPr lang="en-US" altLang="zh-TW" sz="2800" smtClean="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lnSpc>
                <a:spcPct val="90000"/>
              </a:lnSpc>
              <a:spcAft>
                <a:spcPts val="0"/>
              </a:spcAft>
              <a:buClr>
                <a:schemeClr val="accent3"/>
              </a:buClr>
              <a:buFontTx/>
              <a:buNone/>
              <a:defRPr/>
            </a:pPr>
            <a:endParaRPr lang="en-US" altLang="zh-TW" sz="2800" smtClean="0"/>
          </a:p>
        </p:txBody>
      </p:sp>
    </p:spTree>
    <p:extLst>
      <p:ext uri="{BB962C8B-B14F-4D97-AF65-F5344CB8AC3E}">
        <p14:creationId xmlns:p14="http://schemas.microsoft.com/office/powerpoint/2010/main" xmlns="" val="3249363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smtClean="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smtClean="0"/>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xmlns="" val="34186254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smtClean="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2" y="838200"/>
          <a:ext cx="10769599" cy="5089764"/>
        </p:xfrm>
        <a:graphic>
          <a:graphicData uri="http://schemas.openxmlformats.org/drawingml/2006/table">
            <a:tbl>
              <a:tblPr/>
              <a:tblGrid>
                <a:gridCol w="2478617"/>
                <a:gridCol w="2072216"/>
                <a:gridCol w="2074333"/>
                <a:gridCol w="2072217"/>
                <a:gridCol w="2072216"/>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520196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dirty="0" smtClean="0">
                <a:solidFill>
                  <a:schemeClr val="tx1"/>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smtClean="0"/>
              <a:t>Select</a:t>
            </a:r>
          </a:p>
          <a:p>
            <a:pPr eaLnBrk="1" hangingPunct="1">
              <a:buFontTx/>
              <a:buNone/>
            </a:pPr>
            <a:r>
              <a:rPr lang="en-US" altLang="zh-TW" smtClean="0"/>
              <a:t>{[Marital Status].[All Marital Status].[S]} ON COLUMNS,</a:t>
            </a:r>
          </a:p>
          <a:p>
            <a:pPr eaLnBrk="1" hangingPunct="1">
              <a:buFontTx/>
              <a:buNone/>
            </a:pPr>
            <a:r>
              <a:rPr lang="en-US" altLang="zh-TW" smtClean="0"/>
              <a:t>{Order ({[Promotion Media].[Media Type].Members},</a:t>
            </a:r>
          </a:p>
          <a:p>
            <a:pPr eaLnBrk="1" hangingPunct="1">
              <a:buFontTx/>
              <a:buNone/>
            </a:pPr>
            <a:r>
              <a:rPr lang="en-US" altLang="zh-TW" smtClean="0"/>
              <a:t>[Unit Sales], BDESC)} ON ROWS</a:t>
            </a:r>
          </a:p>
          <a:p>
            <a:pPr eaLnBrk="1" hangingPunct="1">
              <a:buFontTx/>
              <a:buNone/>
            </a:pPr>
            <a:r>
              <a:rPr lang="en-US" altLang="zh-TW" smtClean="0"/>
              <a:t>FROM [Sales]</a:t>
            </a:r>
          </a:p>
          <a:p>
            <a:pPr eaLnBrk="1" hangingPunct="1">
              <a:buFontTx/>
              <a:buNone/>
            </a:pPr>
            <a:endParaRPr lang="en-US" altLang="zh-TW" smtClean="0"/>
          </a:p>
          <a:p>
            <a:pPr eaLnBrk="1" hangingPunct="1">
              <a:buFontTx/>
              <a:buNone/>
            </a:pPr>
            <a:r>
              <a:rPr lang="en-US" altLang="zh-TW" smtClean="0"/>
              <a:t>Where BDESC means sort descending without hierarchy. </a:t>
            </a:r>
          </a:p>
          <a:p>
            <a:pPr eaLnBrk="1" hangingPunct="1">
              <a:buFontTx/>
              <a:buNone/>
            </a:pPr>
            <a:endParaRPr lang="en-US" altLang="zh-TW" sz="2800" smtClean="0"/>
          </a:p>
        </p:txBody>
      </p:sp>
    </p:spTree>
    <p:extLst>
      <p:ext uri="{BB962C8B-B14F-4D97-AF65-F5344CB8AC3E}">
        <p14:creationId xmlns:p14="http://schemas.microsoft.com/office/powerpoint/2010/main" xmlns="" val="10479030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smtClean="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smtClean="0"/>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xmlns="" val="1362827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2"/>
            <a:ext cx="163859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3" y="4805067"/>
            <a:ext cx="205697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5" y="4849615"/>
            <a:ext cx="200567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7" y="2251078"/>
            <a:ext cx="144943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xmlns="" val="27017763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gridCol w="5181600"/>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7649634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dirty="0" smtClean="0">
                <a:solidFill>
                  <a:schemeClr val="tx1"/>
                </a:solidFill>
                <a:ea typeface="新細明體" pitchFamily="18" charset="-120"/>
              </a:rPr>
              <a:t>Filter Function</a:t>
            </a:r>
            <a:r>
              <a:rPr lang="en-US" altLang="zh-TW" b="1" dirty="0" smtClean="0">
                <a:solidFill>
                  <a:schemeClr val="tx1"/>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smtClean="0"/>
              <a:t>Select</a:t>
            </a:r>
          </a:p>
          <a:p>
            <a:pPr eaLnBrk="1" hangingPunct="1">
              <a:buFontTx/>
              <a:buNone/>
            </a:pPr>
            <a:r>
              <a:rPr lang="en-AU" altLang="zh-TW" sz="2800" smtClean="0"/>
              <a:t>{[Gender], Members} ON COLUMNS,</a:t>
            </a:r>
          </a:p>
          <a:p>
            <a:pPr eaLnBrk="1" hangingPunct="1">
              <a:buFontTx/>
              <a:buNone/>
            </a:pPr>
            <a:r>
              <a:rPr lang="en-AU" altLang="zh-TW" sz="2800" smtClean="0"/>
              <a:t>{TopCount ({[Product].[Product Name].Members},10, </a:t>
            </a:r>
          </a:p>
          <a:p>
            <a:pPr eaLnBrk="1" hangingPunct="1">
              <a:buFontTx/>
              <a:buNone/>
            </a:pPr>
            <a:r>
              <a:rPr lang="en-AU" altLang="zh-TW" sz="2800" smtClean="0"/>
              <a:t>([Gender].[Gender].[F], [Measures].[Unit Sales]))} ON ROWS</a:t>
            </a:r>
          </a:p>
          <a:p>
            <a:pPr eaLnBrk="1" hangingPunct="1">
              <a:buFontTx/>
              <a:buNone/>
            </a:pPr>
            <a:r>
              <a:rPr lang="en-AU" altLang="zh-TW" sz="2800" smtClean="0"/>
              <a:t>FROM [Sales]</a:t>
            </a:r>
          </a:p>
          <a:p>
            <a:pPr eaLnBrk="1" hangingPunct="1">
              <a:buFontTx/>
              <a:buNone/>
            </a:pPr>
            <a:r>
              <a:rPr lang="en-AU" altLang="zh-TW" sz="2800" smtClean="0"/>
              <a:t>WHERE ([Marital Status].[All Marital Status].[M],</a:t>
            </a:r>
          </a:p>
          <a:p>
            <a:pPr eaLnBrk="1" hangingPunct="1">
              <a:buFontTx/>
              <a:buNone/>
            </a:pPr>
            <a:r>
              <a:rPr lang="en-AU" altLang="zh-TW" sz="2800" smtClean="0"/>
              <a:t>[Measures].[Unit Sales])</a:t>
            </a:r>
          </a:p>
          <a:p>
            <a:pPr eaLnBrk="1" hangingPunct="1">
              <a:lnSpc>
                <a:spcPct val="90000"/>
              </a:lnSpc>
              <a:buFontTx/>
              <a:buNone/>
            </a:pPr>
            <a:endParaRPr lang="zh-TW" altLang="en-US" sz="2800" smtClean="0"/>
          </a:p>
        </p:txBody>
      </p:sp>
    </p:spTree>
    <p:extLst>
      <p:ext uri="{BB962C8B-B14F-4D97-AF65-F5344CB8AC3E}">
        <p14:creationId xmlns:p14="http://schemas.microsoft.com/office/powerpoint/2010/main" xmlns="" val="39038211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1885950" y="381000"/>
            <a:ext cx="8215313" cy="762000"/>
          </a:xfrm>
        </p:spPr>
        <p:txBody>
          <a:bodyPr>
            <a:normAutofit fontScale="90000"/>
          </a:bodyPr>
          <a:lstStyle/>
          <a:p>
            <a:pPr algn="l" eaLnBrk="1" fontAlgn="auto" hangingPunct="1">
              <a:spcAft>
                <a:spcPts val="0"/>
              </a:spcAft>
              <a:defRPr/>
            </a:pPr>
            <a:r>
              <a:rPr lang="en-US" altLang="zh-TW" sz="2000" dirty="0" smtClean="0">
                <a:ea typeface="新細明體" pitchFamily="18" charset="-120"/>
              </a:rPr>
              <a:t>This query is motivated by a desire to determine which products married women are most likely to purchase and the sales of these same products to married men.</a:t>
            </a:r>
            <a:br>
              <a:rPr lang="en-US" altLang="zh-TW" sz="2000" dirty="0" smtClean="0">
                <a:ea typeface="新細明體" pitchFamily="18" charset="-120"/>
              </a:rPr>
            </a:br>
            <a:endParaRPr lang="en-US" altLang="zh-TW" sz="2000" dirty="0" smtClean="0">
              <a:ea typeface="新細明體" pitchFamily="18" charset="-120"/>
            </a:endParaRPr>
          </a:p>
        </p:txBody>
      </p:sp>
      <p:sp>
        <p:nvSpPr>
          <p:cNvPr id="64515" name="Rectangle 5"/>
          <p:cNvSpPr>
            <a:spLocks noGrp="1" noChangeArrowheads="1"/>
          </p:cNvSpPr>
          <p:nvPr>
            <p:ph idx="1"/>
          </p:nvPr>
        </p:nvSpPr>
        <p:spPr>
          <a:xfrm>
            <a:off x="2000250" y="1295400"/>
            <a:ext cx="8743950" cy="4724400"/>
          </a:xfrm>
        </p:spPr>
        <p:txBody>
          <a:bodyPr/>
          <a:lstStyle/>
          <a:p>
            <a:pPr eaLnBrk="1" hangingPunct="1"/>
            <a:r>
              <a:rPr lang="en-US" altLang="zh-TW" sz="2000" dirty="0" smtClean="0"/>
              <a:t>The columns axis contains all members of the gender dimension, [All Gender], [F]. and [M]. [All Gender] is included because the .Members function was placed on the gender dimension instead of on the [Gender].[Gender] level.</a:t>
            </a:r>
          </a:p>
          <a:p>
            <a:pPr eaLnBrk="1" hangingPunct="1"/>
            <a:r>
              <a:rPr lang="en-US" altLang="zh-TW" sz="2000" dirty="0" smtClean="0"/>
              <a:t>The fundamental set in the rows axis consists of names of products (members of the [Product].[Product Name] level). In this query the </a:t>
            </a:r>
            <a:r>
              <a:rPr lang="en-US" altLang="zh-TW" sz="2000" dirty="0" err="1" smtClean="0"/>
              <a:t>TopCount</a:t>
            </a:r>
            <a:r>
              <a:rPr lang="en-US" altLang="zh-TW" sz="2000" dirty="0" smtClean="0"/>
              <a:t> ( ) function is used to examine some of the products. Of specific interest here are the top 10 products in unit sales </a:t>
            </a:r>
            <a:r>
              <a:rPr lang="en-US" altLang="zh-TW" sz="2000" dirty="0" err="1" smtClean="0"/>
              <a:t>pruchased</a:t>
            </a:r>
            <a:r>
              <a:rPr lang="en-US" altLang="zh-TW" sz="2000" dirty="0" smtClean="0"/>
              <a:t> by females. Therefore, the index in the </a:t>
            </a:r>
            <a:r>
              <a:rPr lang="en-US" altLang="zh-TW" sz="2000" dirty="0" err="1" smtClean="0"/>
              <a:t>TopCount</a:t>
            </a:r>
            <a:r>
              <a:rPr lang="en-US" altLang="zh-TW" sz="2000" dirty="0" smtClean="0"/>
              <a:t> ( ) function is 10, and the numeric expression is the tuple ([Gender].[Gender].[F], [Measures].[Unit Sales]).</a:t>
            </a:r>
          </a:p>
          <a:p>
            <a:pPr marL="0" indent="0" eaLnBrk="1" hangingPunct="1">
              <a:buNone/>
            </a:pPr>
            <a:endParaRPr lang="en-US" altLang="zh-TW" sz="2000" dirty="0" smtClean="0"/>
          </a:p>
          <a:p>
            <a:pPr eaLnBrk="1" hangingPunct="1"/>
            <a:r>
              <a:rPr lang="en-US" altLang="zh-TW" sz="2000" dirty="0" smtClean="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xmlns="" val="33874058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gridCol w="2540000"/>
                <a:gridCol w="2438400"/>
                <a:gridCol w="2743200"/>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5172459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smtClean="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smtClean="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smtClean="0"/>
          </a:p>
        </p:txBody>
      </p:sp>
      <p:sp>
        <p:nvSpPr>
          <p:cNvPr id="66564" name="Rectangle 5"/>
          <p:cNvSpPr>
            <a:spLocks noChangeArrowheads="1"/>
          </p:cNvSpPr>
          <p:nvPr/>
        </p:nvSpPr>
        <p:spPr bwMode="auto">
          <a:xfrm>
            <a:off x="2" y="-147358"/>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extLst>
              <p:ext uri="{D42A27DB-BD31-4B8C-83A1-F6EECF244321}">
                <p14:modId xmlns:p14="http://schemas.microsoft.com/office/powerpoint/2010/main" xmlns="" val="3153316533"/>
              </p:ext>
            </p:extLst>
          </p:nvPr>
        </p:nvGraphicFramePr>
        <p:xfrm>
          <a:off x="1846262" y="1433515"/>
          <a:ext cx="8356600" cy="3248025"/>
        </p:xfrm>
        <a:graphic>
          <a:graphicData uri="http://schemas.openxmlformats.org/presentationml/2006/ole">
            <p:oleObj spid="_x0000_s15396" name="Visio" r:id="rId3" imgW="7252920" imgH="6334920" progId="">
              <p:embed/>
            </p:oleObj>
          </a:graphicData>
        </a:graphic>
      </p:graphicFrame>
      <p:sp>
        <p:nvSpPr>
          <p:cNvPr id="66566" name="Rectangle 6"/>
          <p:cNvSpPr>
            <a:spLocks noChangeArrowheads="1"/>
          </p:cNvSpPr>
          <p:nvPr/>
        </p:nvSpPr>
        <p:spPr bwMode="auto">
          <a:xfrm>
            <a:off x="1016000" y="4114803"/>
            <a:ext cx="8399463" cy="228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en-AU" altLang="zh-TW" sz="1800" dirty="0"/>
              <a:t>The requested SQL statement is:</a:t>
            </a:r>
            <a:endParaRPr lang="en-US" altLang="zh-TW" sz="1800" dirty="0"/>
          </a:p>
          <a:p>
            <a:r>
              <a:rPr lang="en-AU" altLang="zh-TW" sz="1800" dirty="0"/>
              <a:t>Select Customer, Sum(</a:t>
            </a:r>
            <a:r>
              <a:rPr lang="en-AU" altLang="zh-TW" sz="1800" dirty="0" err="1"/>
              <a:t>Actual_sales</a:t>
            </a:r>
            <a:r>
              <a:rPr lang="en-AU" altLang="zh-TW" sz="1800" dirty="0"/>
              <a:t>) From Sales</a:t>
            </a:r>
            <a:r>
              <a:rPr lang="en-US" altLang="zh-TW" sz="1800" dirty="0"/>
              <a:t> </a:t>
            </a:r>
            <a:r>
              <a:rPr lang="en-AU" altLang="zh-TW" sz="1800" dirty="0"/>
              <a:t>Where year = ‘2000’</a:t>
            </a:r>
            <a:r>
              <a:rPr lang="en-US" altLang="zh-TW" sz="1800" dirty="0"/>
              <a:t> </a:t>
            </a:r>
            <a:r>
              <a:rPr lang="en-AU" altLang="zh-TW" sz="1800" dirty="0"/>
              <a:t>Group by customer</a:t>
            </a:r>
          </a:p>
          <a:p>
            <a:endParaRPr lang="en-AU" altLang="zh-TW" sz="1800" dirty="0"/>
          </a:p>
          <a:p>
            <a:r>
              <a:rPr lang="en-AU" altLang="zh-TW" sz="1800" dirty="0"/>
              <a:t>The requested MDX statement is:</a:t>
            </a:r>
          </a:p>
          <a:p>
            <a:r>
              <a:rPr lang="en-US" altLang="zh-TW" sz="1800" dirty="0"/>
              <a:t>Select{[Sales].</a:t>
            </a:r>
            <a:r>
              <a:rPr lang="en-US" altLang="zh-TW" sz="1800" dirty="0" err="1"/>
              <a:t>Actual_sales</a:t>
            </a:r>
            <a:r>
              <a:rPr lang="en-US" altLang="zh-TW" sz="1800" dirty="0"/>
              <a:t>}on Columns</a:t>
            </a:r>
          </a:p>
          <a:p>
            <a:r>
              <a:rPr lang="en-US" altLang="zh-TW" sz="1800" dirty="0"/>
              <a:t>({[Customer].</a:t>
            </a:r>
            <a:r>
              <a:rPr lang="en-US" altLang="zh-TW" sz="1800" dirty="0" err="1"/>
              <a:t>Customer_name</a:t>
            </a:r>
            <a:r>
              <a:rPr lang="en-US" altLang="zh-TW" sz="1800" dirty="0"/>
              <a:t>},{[Time].Year}) on Rows</a:t>
            </a:r>
          </a:p>
          <a:p>
            <a:r>
              <a:rPr lang="en-US" altLang="zh-TW" sz="1800" dirty="0"/>
              <a:t>from Cuboid</a:t>
            </a:r>
          </a:p>
          <a:p>
            <a:r>
              <a:rPr lang="en-US" altLang="zh-TW" sz="1800" dirty="0"/>
              <a:t>Where	([Time].[Year].[2000])</a:t>
            </a:r>
            <a:endParaRPr lang="en-AU" altLang="zh-TW" sz="1800" dirty="0"/>
          </a:p>
        </p:txBody>
      </p:sp>
    </p:spTree>
    <p:extLst>
      <p:ext uri="{BB962C8B-B14F-4D97-AF65-F5344CB8AC3E}">
        <p14:creationId xmlns:p14="http://schemas.microsoft.com/office/powerpoint/2010/main" xmlns="" val="25270734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smtClean="0">
                <a:ea typeface="新細明體" pitchFamily="18" charset="-120"/>
              </a:rPr>
              <a:t>Tutorial Question 5</a:t>
            </a:r>
          </a:p>
        </p:txBody>
      </p:sp>
      <p:sp>
        <p:nvSpPr>
          <p:cNvPr id="67587" name="Rectangle 3"/>
          <p:cNvSpPr>
            <a:spLocks noGrp="1" noChangeArrowheads="1"/>
          </p:cNvSpPr>
          <p:nvPr>
            <p:ph idx="1"/>
          </p:nvPr>
        </p:nvSpPr>
        <p:spPr>
          <a:xfrm>
            <a:off x="1471613" y="304800"/>
            <a:ext cx="9344026" cy="6096000"/>
          </a:xfrm>
        </p:spPr>
        <p:txBody>
          <a:bodyPr>
            <a:normAutofit/>
          </a:bodyPr>
          <a:lstStyle/>
          <a:p>
            <a:pPr marL="609600" indent="-609600" algn="just" eaLnBrk="1" hangingPunct="1">
              <a:buFontTx/>
              <a:buNone/>
            </a:pPr>
            <a:r>
              <a:rPr lang="en-US" altLang="zh-TW" sz="2400" dirty="0" smtClean="0"/>
              <a:t>Suppose that a data warehouse consists of the three dimensions </a:t>
            </a:r>
            <a:r>
              <a:rPr lang="en-US" altLang="zh-TW" sz="2400" i="1" dirty="0" smtClean="0"/>
              <a:t>time, doctor, </a:t>
            </a:r>
            <a:r>
              <a:rPr lang="en-US" altLang="zh-TW" sz="2400" dirty="0" smtClean="0"/>
              <a:t>and</a:t>
            </a:r>
            <a:r>
              <a:rPr lang="en-US" altLang="zh-TW" sz="2400" i="1" dirty="0" smtClean="0"/>
              <a:t> patent, </a:t>
            </a:r>
            <a:r>
              <a:rPr lang="en-US" altLang="zh-TW" sz="2400" dirty="0" smtClean="0"/>
              <a:t>and the two measures </a:t>
            </a:r>
            <a:r>
              <a:rPr lang="en-US" altLang="zh-TW" sz="2400" i="1" dirty="0" smtClean="0"/>
              <a:t>count </a:t>
            </a:r>
            <a:r>
              <a:rPr lang="en-US" altLang="zh-TW" sz="2400" dirty="0" smtClean="0"/>
              <a:t>and</a:t>
            </a:r>
            <a:r>
              <a:rPr lang="en-US" altLang="zh-TW" sz="2400" i="1" dirty="0" smtClean="0"/>
              <a:t> charge</a:t>
            </a:r>
            <a:r>
              <a:rPr lang="en-US" altLang="zh-TW" sz="2400" dirty="0" smtClean="0"/>
              <a:t>, where charge is the fee that a doctor charges a patient for a visit. Starting with the base </a:t>
            </a:r>
            <a:r>
              <a:rPr lang="en-US" altLang="zh-TW" sz="2400" i="1" dirty="0" smtClean="0"/>
              <a:t>cuboid </a:t>
            </a:r>
            <a:r>
              <a:rPr lang="en-US" altLang="zh-TW" sz="2400" dirty="0" smtClean="0"/>
              <a:t>[</a:t>
            </a:r>
            <a:r>
              <a:rPr lang="en-US" altLang="zh-TW" sz="2400" i="1" dirty="0" smtClean="0"/>
              <a:t>day, doctor, patient</a:t>
            </a:r>
            <a:r>
              <a:rPr lang="en-US" altLang="zh-TW" sz="2400" dirty="0" smtClean="0"/>
              <a:t>], provide a MDX (Multidimensional Expression) query to list the total fee collected by each doctor in 2000?</a:t>
            </a:r>
          </a:p>
          <a:p>
            <a:pPr marL="609600" indent="-609600" algn="just" eaLnBrk="1" hangingPunct="1">
              <a:buFontTx/>
              <a:buNone/>
            </a:pPr>
            <a:r>
              <a:rPr lang="en-US" altLang="zh-TW" sz="2400" dirty="0" smtClean="0"/>
              <a:t>To obtain the same list, write an SQL query assuming the data is stored in a relational database with the table </a:t>
            </a:r>
            <a:r>
              <a:rPr lang="en-US" altLang="zh-TW" sz="2400" i="1" dirty="0" smtClean="0"/>
              <a:t>fee (day, month, year, doctor, hospital, patient, count, charge).</a:t>
            </a:r>
          </a:p>
          <a:p>
            <a:pPr marL="609600" indent="-609600" eaLnBrk="1" hangingPunct="1">
              <a:buFontTx/>
              <a:buAutoNum type="arabicPeriod"/>
            </a:pPr>
            <a:r>
              <a:rPr lang="en-US" altLang="en-US" sz="2400" i="1" dirty="0" smtClean="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2400" i="1" dirty="0" smtClean="0"/>
              <a:t>To obtain the same list, write an SQL query assuming the data is stored in a relational database with the table fee (day, month, year, doctor, hospital, patient, count, charge).</a:t>
            </a:r>
            <a:r>
              <a:rPr lang="en-US" altLang="en-US" sz="2400" dirty="0" smtClean="0"/>
              <a:t> </a:t>
            </a:r>
            <a:r>
              <a:rPr lang="en-US" altLang="zh-TW" sz="2400" dirty="0" smtClean="0"/>
              <a:t> </a:t>
            </a:r>
            <a:endParaRPr lang="zh-TW" altLang="en-US" sz="2400" dirty="0" smtClean="0"/>
          </a:p>
        </p:txBody>
      </p:sp>
      <p:sp>
        <p:nvSpPr>
          <p:cNvPr id="675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xmlns="" val="30461850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71537" y="2058418"/>
            <a:ext cx="10529887" cy="4349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967804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a:bodyPr>
          <a:lstStyle/>
          <a:p>
            <a:pPr algn="ctr"/>
            <a:r>
              <a:rPr lang="en-US" dirty="0" smtClean="0">
                <a:solidFill>
                  <a:schemeClr val="tx1"/>
                </a:solidFill>
                <a:latin typeface="Algerian" pitchFamily="82" charset="0"/>
              </a:rPr>
              <a:t>Data warehouse design and usage</a:t>
            </a:r>
            <a:endParaRPr lang="en-US" dirty="0">
              <a:solidFill>
                <a:schemeClr val="tx1"/>
              </a:solidFill>
              <a:latin typeface="Algerian" pitchFamily="82" charset="0"/>
            </a:endParaRPr>
          </a:p>
        </p:txBody>
      </p:sp>
    </p:spTree>
    <p:extLst>
      <p:ext uri="{BB962C8B-B14F-4D97-AF65-F5344CB8AC3E}">
        <p14:creationId xmlns:p14="http://schemas.microsoft.com/office/powerpoint/2010/main" xmlns="" val="13554723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12030075" cy="1373188"/>
          </a:xfrm>
        </p:spPr>
        <p:txBody>
          <a:bodyPr>
            <a:normAutofit/>
          </a:bodyPr>
          <a:lstStyle/>
          <a:p>
            <a:r>
              <a:rPr lang="en-US" altLang="zh-CN" sz="6000" b="1" dirty="0" smtClean="0">
                <a:solidFill>
                  <a:schemeClr val="tx1"/>
                </a:solidFill>
              </a:rPr>
              <a:t>Data Warehouse Usage</a:t>
            </a:r>
            <a:endParaRPr lang="en-US" sz="6000" b="1" dirty="0" smtClean="0">
              <a:solidFill>
                <a:schemeClr val="tx1"/>
              </a:solidFill>
            </a:endParaRPr>
          </a:p>
        </p:txBody>
      </p:sp>
    </p:spTree>
    <p:extLst>
      <p:ext uri="{BB962C8B-B14F-4D97-AF65-F5344CB8AC3E}">
        <p14:creationId xmlns:p14="http://schemas.microsoft.com/office/powerpoint/2010/main" xmlns="" val="1869097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dirty="0" smtClean="0">
                <a:solidFill>
                  <a:schemeClr val="tx1"/>
                </a:solidFill>
              </a:rPr>
              <a:t>Introduction</a:t>
            </a:r>
          </a:p>
        </p:txBody>
      </p:sp>
      <p:sp>
        <p:nvSpPr>
          <p:cNvPr id="20483" name="Rectangle 3"/>
          <p:cNvSpPr>
            <a:spLocks noChangeArrowheads="1"/>
          </p:cNvSpPr>
          <p:nvPr/>
        </p:nvSpPr>
        <p:spPr bwMode="auto">
          <a:xfrm>
            <a:off x="477838" y="1962152"/>
            <a:ext cx="11168063"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xmlns="" val="3905645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Data Warehouse </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85775" y="1414463"/>
            <a:ext cx="11430000" cy="5100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796149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19113" y="414340"/>
            <a:ext cx="11193463"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dirty="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dirty="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dirty="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xmlns="" val="13041081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dirty="0" smtClean="0">
                <a:solidFill>
                  <a:schemeClr val="tx1"/>
                </a:solidFill>
              </a:rPr>
              <a:t>Data Warehouse Applications</a:t>
            </a:r>
          </a:p>
        </p:txBody>
      </p:sp>
      <p:sp>
        <p:nvSpPr>
          <p:cNvPr id="4" name="Rectangle 3"/>
          <p:cNvSpPr/>
          <p:nvPr/>
        </p:nvSpPr>
        <p:spPr>
          <a:xfrm>
            <a:off x="585788" y="2590801"/>
            <a:ext cx="11093451" cy="3046988"/>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information processing,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analytical processing, and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data mining.</a:t>
            </a:r>
          </a:p>
        </p:txBody>
      </p:sp>
    </p:spTree>
    <p:extLst>
      <p:ext uri="{BB962C8B-B14F-4D97-AF65-F5344CB8AC3E}">
        <p14:creationId xmlns:p14="http://schemas.microsoft.com/office/powerpoint/2010/main" xmlns="" val="9533775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smtClean="0"/>
              <a:t>Data Warehouse Applications</a:t>
            </a:r>
            <a:endParaRPr lang="en-US" sz="5400" smtClean="0"/>
          </a:p>
        </p:txBody>
      </p:sp>
      <p:sp>
        <p:nvSpPr>
          <p:cNvPr id="4" name="Rectangle 3"/>
          <p:cNvSpPr txBox="1">
            <a:spLocks noChangeArrowheads="1"/>
          </p:cNvSpPr>
          <p:nvPr/>
        </p:nvSpPr>
        <p:spPr>
          <a:xfrm>
            <a:off x="434976" y="1949450"/>
            <a:ext cx="11022013" cy="4665663"/>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smtClean="0"/>
              <a:t>Information processing</a:t>
            </a:r>
          </a:p>
          <a:p>
            <a:pPr lvl="2" algn="just" fontAlgn="auto">
              <a:lnSpc>
                <a:spcPct val="120000"/>
              </a:lnSpc>
              <a:spcAft>
                <a:spcPts val="0"/>
              </a:spcAft>
              <a:defRPr/>
            </a:pPr>
            <a:r>
              <a:rPr lang="en-US" altLang="zh-CN" sz="2000" dirty="0" smtClean="0"/>
              <a:t>supports querying, basic statistical analysis, and reporting using crosstabs, tables, charts and graphs</a:t>
            </a:r>
          </a:p>
          <a:p>
            <a:pPr lvl="1" algn="just" fontAlgn="auto">
              <a:lnSpc>
                <a:spcPct val="120000"/>
              </a:lnSpc>
              <a:spcAft>
                <a:spcPts val="0"/>
              </a:spcAft>
              <a:defRPr/>
            </a:pPr>
            <a:r>
              <a:rPr lang="en-US" altLang="zh-CN" sz="2400" b="1" dirty="0" smtClean="0"/>
              <a:t>Analytical processing</a:t>
            </a:r>
          </a:p>
          <a:p>
            <a:pPr lvl="2" algn="just" fontAlgn="auto">
              <a:lnSpc>
                <a:spcPct val="120000"/>
              </a:lnSpc>
              <a:spcAft>
                <a:spcPts val="0"/>
              </a:spcAft>
              <a:defRPr/>
            </a:pPr>
            <a:r>
              <a:rPr lang="en-US" altLang="zh-CN" sz="2000" dirty="0"/>
              <a:t>It generally operates on historic data in both summarized and detailed forms</a:t>
            </a:r>
            <a:r>
              <a:rPr lang="en-US" altLang="zh-CN" sz="2000" dirty="0" smtClean="0"/>
              <a:t>.</a:t>
            </a:r>
          </a:p>
          <a:p>
            <a:pPr lvl="2" algn="just" fontAlgn="auto">
              <a:lnSpc>
                <a:spcPct val="120000"/>
              </a:lnSpc>
              <a:spcAft>
                <a:spcPts val="0"/>
              </a:spcAft>
              <a:defRPr/>
            </a:pPr>
            <a:r>
              <a:rPr lang="en-US" altLang="zh-CN" sz="2000" dirty="0" smtClean="0"/>
              <a:t>supports basic OLAP operations, slice-dice, drilling, pivoting.</a:t>
            </a:r>
          </a:p>
          <a:p>
            <a:pPr lvl="2" algn="just" fontAlgn="auto">
              <a:lnSpc>
                <a:spcPct val="120000"/>
              </a:lnSpc>
              <a:spcAft>
                <a:spcPts val="0"/>
              </a:spcAft>
              <a:defRPr/>
            </a:pPr>
            <a:r>
              <a:rPr lang="en-US" altLang="zh-CN" sz="2000" dirty="0"/>
              <a:t>The major strength of online analytical processing </a:t>
            </a:r>
            <a:r>
              <a:rPr lang="en-US" altLang="zh-CN" sz="2000" dirty="0" smtClean="0"/>
              <a:t>over information </a:t>
            </a:r>
            <a:r>
              <a:rPr lang="en-US" altLang="zh-CN" sz="2000" dirty="0"/>
              <a:t>processing is the multidimensional data analysis of data warehouse data.</a:t>
            </a:r>
            <a:endParaRPr lang="en-US" altLang="zh-CN" sz="2000" dirty="0" smtClean="0"/>
          </a:p>
          <a:p>
            <a:pPr lvl="1" algn="just" fontAlgn="auto">
              <a:lnSpc>
                <a:spcPct val="120000"/>
              </a:lnSpc>
              <a:spcAft>
                <a:spcPts val="0"/>
              </a:spcAft>
              <a:defRPr/>
            </a:pPr>
            <a:r>
              <a:rPr lang="en-US" altLang="zh-CN" sz="2400" b="1" dirty="0" smtClean="0"/>
              <a:t>Data mining</a:t>
            </a:r>
          </a:p>
          <a:p>
            <a:pPr lvl="2" algn="just" fontAlgn="auto">
              <a:lnSpc>
                <a:spcPct val="120000"/>
              </a:lnSpc>
              <a:spcAft>
                <a:spcPts val="0"/>
              </a:spcAft>
              <a:defRPr/>
            </a:pPr>
            <a:r>
              <a:rPr lang="en-US" altLang="zh-CN" sz="2000" dirty="0" smtClean="0"/>
              <a:t>knowledge discovery from hidden patterns </a:t>
            </a:r>
          </a:p>
          <a:p>
            <a:pPr lvl="2" algn="just" fontAlgn="auto">
              <a:lnSpc>
                <a:spcPct val="120000"/>
              </a:lnSpc>
              <a:spcAft>
                <a:spcPts val="0"/>
              </a:spcAft>
              <a:defRPr/>
            </a:pPr>
            <a:r>
              <a:rPr lang="en-US" altLang="zh-CN" sz="2000" dirty="0" smtClean="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xmlns="" val="14963392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smtClean="0">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9" y="1990726"/>
            <a:ext cx="10515600"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xmlns="" val="29781639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1" y="739775"/>
            <a:ext cx="10494963" cy="1081088"/>
          </a:xfrm>
        </p:spPr>
        <p:txBody>
          <a:bodyPr/>
          <a:lstStyle/>
          <a:p>
            <a:pPr algn="ctr"/>
            <a:r>
              <a:rPr lang="en-US" sz="2800" smtClean="0">
                <a:latin typeface="Adobe Caslon Pro Bold"/>
              </a:rPr>
              <a:t>“Do OLAP systems perform data</a:t>
            </a:r>
            <a:br>
              <a:rPr lang="en-US" sz="2800" smtClean="0">
                <a:latin typeface="Adobe Caslon Pro Bold"/>
              </a:rPr>
            </a:br>
            <a:r>
              <a:rPr lang="en-US" sz="2800" smtClean="0">
                <a:latin typeface="Adobe Caslon Pro Bold"/>
              </a:rPr>
              <a:t>mining? Are OLAP systems actually data mining systems?”</a:t>
            </a:r>
          </a:p>
        </p:txBody>
      </p:sp>
      <p:sp>
        <p:nvSpPr>
          <p:cNvPr id="25603" name="Rectangle 3"/>
          <p:cNvSpPr>
            <a:spLocks noChangeArrowheads="1"/>
          </p:cNvSpPr>
          <p:nvPr/>
        </p:nvSpPr>
        <p:spPr bwMode="auto">
          <a:xfrm>
            <a:off x="577851" y="2312990"/>
            <a:ext cx="10906125"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a:latin typeface="Trebuchet MS" pitchFamily="34" charset="0"/>
              </a:rPr>
              <a:t>The functionalities of OLAP and data mining can be viewed as disjoint.</a:t>
            </a:r>
          </a:p>
          <a:p>
            <a:pPr marL="342900" indent="-342900" algn="just">
              <a:buFont typeface="Wingdings" pitchFamily="2" charset="2"/>
              <a:buChar char="Ø"/>
            </a:pPr>
            <a:r>
              <a:rPr lang="en-US" sz="2400">
                <a:latin typeface="Trebuchet MS" pitchFamily="34" charset="0"/>
              </a:rPr>
              <a:t>OLAP is a data summarization/aggregation tool that helps simplify data analysis.</a:t>
            </a:r>
          </a:p>
          <a:p>
            <a:pPr marL="342900" indent="-342900" algn="just">
              <a:buFont typeface="Wingdings" pitchFamily="2" charset="2"/>
              <a:buChar char="Ø"/>
            </a:pPr>
            <a:r>
              <a:rPr lang="en-US" sz="2400">
                <a:latin typeface="Trebuchet MS" pitchFamily="34" charset="0"/>
              </a:rPr>
              <a:t> Data mining allows the automated discovery of implicit patterns and interesting knowledge hidden in large amounts of data.</a:t>
            </a:r>
          </a:p>
          <a:p>
            <a:pPr marL="342900" indent="-342900" algn="just">
              <a:buFont typeface="Wingdings" pitchFamily="2" charset="2"/>
              <a:buChar char="Ø"/>
            </a:pPr>
            <a:r>
              <a:rPr lang="en-US" sz="240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a:latin typeface="Trebuchet MS"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xmlns="" val="420156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681038" y="2163763"/>
            <a:ext cx="10990263" cy="230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dirty="0">
                <a:latin typeface="Trebuchet MS" pitchFamily="34" charset="0"/>
              </a:rPr>
              <a:t>Data mining is not confined to the analysis of data stored in data warehouses.</a:t>
            </a:r>
          </a:p>
          <a:p>
            <a:pPr marL="342900" indent="-342900" algn="just">
              <a:buFont typeface="Wingdings" pitchFamily="2" charset="2"/>
              <a:buChar char="§"/>
            </a:pPr>
            <a:r>
              <a:rPr lang="en-US" sz="2400" dirty="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dirty="0">
              <a:latin typeface="Trebuchet MS" pitchFamily="34" charset="0"/>
            </a:endParaRPr>
          </a:p>
        </p:txBody>
      </p:sp>
    </p:spTree>
    <p:extLst>
      <p:ext uri="{BB962C8B-B14F-4D97-AF65-F5344CB8AC3E}">
        <p14:creationId xmlns:p14="http://schemas.microsoft.com/office/powerpoint/2010/main" xmlns="" val="25430453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7651" name="Rectangle 3"/>
          <p:cNvSpPr>
            <a:spLocks noChangeArrowheads="1"/>
          </p:cNvSpPr>
          <p:nvPr/>
        </p:nvSpPr>
        <p:spPr bwMode="auto">
          <a:xfrm>
            <a:off x="681038" y="2138364"/>
            <a:ext cx="10775951"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xmlns="" val="25619193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8675" name="Rectangle 4"/>
          <p:cNvSpPr>
            <a:spLocks noChangeArrowheads="1"/>
          </p:cNvSpPr>
          <p:nvPr/>
        </p:nvSpPr>
        <p:spPr bwMode="auto">
          <a:xfrm>
            <a:off x="681039" y="2262189"/>
            <a:ext cx="106680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xmlns="" val="23461557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9699" name="Rectangle 4"/>
          <p:cNvSpPr>
            <a:spLocks noChangeArrowheads="1"/>
          </p:cNvSpPr>
          <p:nvPr/>
        </p:nvSpPr>
        <p:spPr bwMode="auto">
          <a:xfrm>
            <a:off x="681039" y="2074865"/>
            <a:ext cx="106680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xmlns="" val="17452460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30723" name="Rectangle 4"/>
          <p:cNvSpPr>
            <a:spLocks noChangeArrowheads="1"/>
          </p:cNvSpPr>
          <p:nvPr/>
        </p:nvSpPr>
        <p:spPr bwMode="auto">
          <a:xfrm>
            <a:off x="841375" y="2195515"/>
            <a:ext cx="10669588"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xmlns="" val="205100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2298</TotalTime>
  <Words>6830</Words>
  <Application>Microsoft Office PowerPoint</Application>
  <PresentationFormat>Custom</PresentationFormat>
  <Paragraphs>806</Paragraphs>
  <Slides>123</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123</vt:i4>
      </vt:variant>
    </vt:vector>
  </HeadingPairs>
  <TitlesOfParts>
    <vt:vector size="127" baseType="lpstr">
      <vt:lpstr>Office Theme</vt:lpstr>
      <vt:lpstr>ClipArt</vt:lpstr>
      <vt:lpstr>Clip</vt:lpstr>
      <vt:lpstr>Visio</vt:lpstr>
      <vt:lpstr>Data Warehousing  and  Data Mining </vt:lpstr>
      <vt:lpstr>UNIT I</vt:lpstr>
      <vt:lpstr>Topics to be covered </vt:lpstr>
      <vt:lpstr>Basic Concepts </vt:lpstr>
      <vt:lpstr>Slide 5</vt:lpstr>
      <vt:lpstr>Slide 6</vt:lpstr>
      <vt:lpstr>What is Data Warehouse??????</vt:lpstr>
      <vt:lpstr>Data Warehouse Properties</vt:lpstr>
      <vt:lpstr>Levels of Data Warehouse </vt:lpstr>
      <vt:lpstr>Slide 10</vt:lpstr>
      <vt:lpstr>Heterogeneous Information Sources</vt:lpstr>
      <vt:lpstr>Features of a Warehouse…….</vt:lpstr>
      <vt:lpstr>Need of a Separate Data Warehouse</vt:lpstr>
      <vt:lpstr>Origin/Evolution of Data Warehouse</vt:lpstr>
      <vt:lpstr>Slide 15</vt:lpstr>
      <vt:lpstr>Slide 16</vt:lpstr>
      <vt:lpstr>Slide 17</vt:lpstr>
      <vt:lpstr>Slide 18</vt:lpstr>
      <vt:lpstr>Slide 19</vt:lpstr>
      <vt:lpstr>Slide 20</vt:lpstr>
      <vt:lpstr>Differences between Operational Database Systems and Data Warehouses</vt:lpstr>
      <vt:lpstr>Slide 22</vt:lpstr>
      <vt:lpstr>Slide 23</vt:lpstr>
      <vt:lpstr>Slide 24</vt:lpstr>
      <vt:lpstr>Slide 25</vt:lpstr>
      <vt:lpstr>Advantages of Data Warehouse (DWH)</vt:lpstr>
      <vt:lpstr>Disadvantages of Data Warehouse: </vt:lpstr>
      <vt:lpstr>Slide 28</vt:lpstr>
      <vt:lpstr>Data Warehouse Tools </vt:lpstr>
      <vt:lpstr>Slide 30</vt:lpstr>
      <vt:lpstr>Slide 31</vt:lpstr>
      <vt:lpstr>Data warehouse modeling: cube and OLAP </vt:lpstr>
      <vt:lpstr>OLAP (Online Analytical Processing)</vt:lpstr>
      <vt:lpstr>Online Analytical Processing</vt:lpstr>
      <vt:lpstr>Why Separate Data Warehouse?</vt:lpstr>
      <vt:lpstr>From Tables and Spreadsheets to Data Cubes</vt:lpstr>
      <vt:lpstr>OLTP vs. OLAP</vt:lpstr>
      <vt:lpstr>OLAP Server Architectures</vt:lpstr>
      <vt:lpstr>Multidimensional Data</vt:lpstr>
      <vt:lpstr>Slide 40</vt:lpstr>
      <vt:lpstr>Typical OLAP Operations</vt:lpstr>
      <vt:lpstr>Slide 42</vt:lpstr>
      <vt:lpstr>Sample OLAP Drill down  online report</vt:lpstr>
      <vt:lpstr>Cube Operation</vt:lpstr>
      <vt:lpstr>Roll-up and Drill-down</vt:lpstr>
      <vt:lpstr>Slice and dice</vt:lpstr>
      <vt:lpstr>Slide 47</vt:lpstr>
      <vt:lpstr>Slide 48</vt:lpstr>
      <vt:lpstr>Slide 49</vt:lpstr>
      <vt:lpstr>Slide 50</vt:lpstr>
      <vt:lpstr>Querying with MDX  (Multidimensional Expressions)</vt:lpstr>
      <vt:lpstr>The Data Hierarchy</vt:lpstr>
      <vt:lpstr>Sample MDX where italic are default</vt:lpstr>
      <vt:lpstr>Slide 54</vt:lpstr>
      <vt:lpstr>Example on Roll-up</vt:lpstr>
      <vt:lpstr>Slide 56</vt:lpstr>
      <vt:lpstr>Example on Drill-down</vt:lpstr>
      <vt:lpstr>Slide 58</vt:lpstr>
      <vt:lpstr>Example on Slice</vt:lpstr>
      <vt:lpstr>Slide 60</vt:lpstr>
      <vt:lpstr>Example on Dice</vt:lpstr>
      <vt:lpstr>Slide 62</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Slide 86</vt:lpstr>
      <vt:lpstr>Data warehouse design and usage</vt:lpstr>
      <vt:lpstr>Data Warehouse Usage</vt:lpstr>
      <vt:lpstr>Introduction</vt:lpstr>
      <vt:lpstr>Slide 90</vt:lpstr>
      <vt:lpstr>Data Warehouse Applications</vt:lpstr>
      <vt:lpstr>Data Warehouse Applications</vt:lpstr>
      <vt:lpstr>“How does data mining relate to information processing and online analytical processing? ”</vt:lpstr>
      <vt:lpstr>“Do OLAP systems perform data mining? Are OLAP systems actually data mining systems?”</vt:lpstr>
      <vt:lpstr>Slide 95</vt:lpstr>
      <vt:lpstr>From Online Analytical Processing to Multidimensional Data Mining</vt:lpstr>
      <vt:lpstr>From Online Analytical Processing to Multidimensional Data Mining</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Slide 105</vt:lpstr>
      <vt:lpstr>Slide 106</vt:lpstr>
      <vt:lpstr>Slide 107</vt:lpstr>
      <vt:lpstr>“How many cuboids are there in an n-dimensional data cube ???”</vt:lpstr>
      <vt:lpstr>“How many cuboids are there in an n-dimensional data cube ???”</vt:lpstr>
      <vt:lpstr>Slide 110</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Slide 118</vt:lpstr>
      <vt:lpstr>Example</vt:lpstr>
      <vt:lpstr>Efficient Processing of OLAP Queries</vt:lpstr>
      <vt:lpstr>example</vt:lpstr>
      <vt:lpstr>Slide 122</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PC</cp:lastModifiedBy>
  <cp:revision>130</cp:revision>
  <dcterms:created xsi:type="dcterms:W3CDTF">2013-08-10T17:15:25Z</dcterms:created>
  <dcterms:modified xsi:type="dcterms:W3CDTF">2022-08-31T05:38:07Z</dcterms:modified>
</cp:coreProperties>
</file>