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65" r:id="rId3"/>
    <p:sldId id="257" r:id="rId4"/>
    <p:sldId id="258" r:id="rId5"/>
    <p:sldId id="259" r:id="rId6"/>
    <p:sldId id="260" r:id="rId7"/>
    <p:sldId id="262" r:id="rId8"/>
    <p:sldId id="261" r:id="rId9"/>
    <p:sldId id="263" r:id="rId10"/>
    <p:sldId id="264" r:id="rId11"/>
    <p:sldId id="266" r:id="rId12"/>
    <p:sldId id="267" r:id="rId13"/>
    <p:sldId id="268" r:id="rId14"/>
    <p:sldId id="271" r:id="rId15"/>
    <p:sldId id="269" r:id="rId16"/>
    <p:sldId id="272"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836683-F0F4-4457-925E-E37FA3AF27BF}" type="datetimeFigureOut">
              <a:rPr lang="en-US" smtClean="0"/>
              <a:pPr/>
              <a:t>10/6/2022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06138-A0CE-47D3-884C-2A6632B765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Aho</a:t>
            </a:r>
            <a:r>
              <a:rPr lang="en-US" sz="1200" b="1" i="0" kern="1200" dirty="0" smtClean="0">
                <a:solidFill>
                  <a:schemeClr val="tx1"/>
                </a:solidFill>
                <a:latin typeface="+mn-lt"/>
                <a:ea typeface="+mn-ea"/>
                <a:cs typeface="+mn-cs"/>
              </a:rPr>
              <a:t>, Weinberger, and Kernighan</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1D06138-A0CE-47D3-884C-2A6632B7656C}"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compgen</a:t>
            </a:r>
            <a:r>
              <a:rPr lang="en-US" sz="1200" b="0" i="0" kern="1200" dirty="0" smtClean="0">
                <a:solidFill>
                  <a:schemeClr val="tx1"/>
                </a:solidFill>
                <a:latin typeface="+mn-lt"/>
                <a:ea typeface="+mn-ea"/>
                <a:cs typeface="+mn-cs"/>
              </a:rPr>
              <a:t> is a </a:t>
            </a:r>
            <a:r>
              <a:rPr lang="en-US" sz="1200" b="1" i="0" kern="1200" dirty="0" smtClean="0">
                <a:solidFill>
                  <a:schemeClr val="tx1"/>
                </a:solidFill>
                <a:latin typeface="+mn-lt"/>
                <a:ea typeface="+mn-ea"/>
                <a:cs typeface="+mn-cs"/>
              </a:rPr>
              <a:t>bash built-in command</a:t>
            </a:r>
            <a:r>
              <a:rPr lang="en-US" sz="1200" b="0" i="0" kern="1200" dirty="0" smtClean="0">
                <a:solidFill>
                  <a:schemeClr val="tx1"/>
                </a:solidFill>
                <a:latin typeface="+mn-lt"/>
                <a:ea typeface="+mn-ea"/>
                <a:cs typeface="+mn-cs"/>
              </a:rPr>
              <a:t> which is used to list all the commands that could be executed in the Linux system. This command could also be used to count the total number of commands present in the terminal or even to look for a command with the specific keyword</a:t>
            </a:r>
            <a:endParaRPr lang="en-US" dirty="0"/>
          </a:p>
        </p:txBody>
      </p:sp>
      <p:sp>
        <p:nvSpPr>
          <p:cNvPr id="4" name="Slide Number Placeholder 3"/>
          <p:cNvSpPr>
            <a:spLocks noGrp="1"/>
          </p:cNvSpPr>
          <p:nvPr>
            <p:ph type="sldNum" sz="quarter" idx="10"/>
          </p:nvPr>
        </p:nvSpPr>
        <p:spPr/>
        <p:txBody>
          <a:bodyPr/>
          <a:lstStyle/>
          <a:p>
            <a:fld id="{81D06138-A0CE-47D3-884C-2A6632B7656C}"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(get entries from the administrative database)</a:t>
            </a:r>
          </a:p>
          <a:p>
            <a:endParaRPr lang="en-US" dirty="0"/>
          </a:p>
        </p:txBody>
      </p:sp>
      <p:sp>
        <p:nvSpPr>
          <p:cNvPr id="4" name="Slide Number Placeholder 3"/>
          <p:cNvSpPr>
            <a:spLocks noGrp="1"/>
          </p:cNvSpPr>
          <p:nvPr>
            <p:ph type="sldNum" sz="quarter" idx="10"/>
          </p:nvPr>
        </p:nvSpPr>
        <p:spPr/>
        <p:txBody>
          <a:bodyPr/>
          <a:lstStyle/>
          <a:p>
            <a:fld id="{81D06138-A0CE-47D3-884C-2A6632B7656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(global regular expression print) </a:t>
            </a:r>
            <a:endParaRPr lang="en-US" dirty="0"/>
          </a:p>
        </p:txBody>
      </p:sp>
      <p:sp>
        <p:nvSpPr>
          <p:cNvPr id="4" name="Slide Number Placeholder 3"/>
          <p:cNvSpPr>
            <a:spLocks noGrp="1"/>
          </p:cNvSpPr>
          <p:nvPr>
            <p:ph type="sldNum" sz="quarter" idx="10"/>
          </p:nvPr>
        </p:nvSpPr>
        <p:spPr/>
        <p:txBody>
          <a:bodyPr/>
          <a:lstStyle/>
          <a:p>
            <a:fld id="{81D06138-A0CE-47D3-884C-2A6632B7656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CDCFDD3-A014-43DB-8AC2-B172FA6859D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DCFDD3-A014-43DB-8AC2-B172FA6859D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CDCFDD3-A014-43DB-8AC2-B172FA6859D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DCFDD3-A014-43DB-8AC2-B172FA6859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5CFC9BB-9234-44C4-85BC-7F962F248957}" type="datetimeFigureOut">
              <a:rPr lang="en-US" smtClean="0"/>
              <a:pPr/>
              <a:t>10/6/2022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DCFDD3-A014-43DB-8AC2-B172FA6859D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5CFC9BB-9234-44C4-85BC-7F962F248957}" type="datetimeFigureOut">
              <a:rPr lang="en-US" smtClean="0"/>
              <a:pPr/>
              <a:t>10/6/2022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CDCFDD3-A014-43DB-8AC2-B172FA6859D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cmint.com/su-vs-sudo-and-how-to-configure-sudo-in-linu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ADD USER in </a:t>
            </a:r>
            <a:r>
              <a:rPr lang="en-IN" dirty="0" smtClean="0"/>
              <a:t>Linux</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https://linuxhint.com/wp-content/uploads/2020/10/list_all_users_linux_system_9.jpg"/>
          <p:cNvPicPr>
            <a:picLocks noChangeAspect="1" noChangeArrowheads="1"/>
          </p:cNvPicPr>
          <p:nvPr/>
        </p:nvPicPr>
        <p:blipFill>
          <a:blip r:embed="rId2"/>
          <a:srcRect/>
          <a:stretch>
            <a:fillRect/>
          </a:stretch>
        </p:blipFill>
        <p:spPr bwMode="auto">
          <a:xfrm>
            <a:off x="838200" y="990600"/>
            <a:ext cx="8102721"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Basic syntax of command is:</a:t>
            </a:r>
            <a:endParaRPr lang="en-US" dirty="0"/>
          </a:p>
        </p:txBody>
      </p:sp>
      <p:sp>
        <p:nvSpPr>
          <p:cNvPr id="3" name="Content Placeholder 2"/>
          <p:cNvSpPr>
            <a:spLocks noGrp="1"/>
          </p:cNvSpPr>
          <p:nvPr>
            <p:ph idx="1"/>
          </p:nvPr>
        </p:nvSpPr>
        <p:spPr/>
        <p:txBody>
          <a:bodyPr/>
          <a:lstStyle/>
          <a:p>
            <a:pPr fontAlgn="base"/>
            <a:r>
              <a:rPr lang="en-IN" b="1" dirty="0" smtClean="0"/>
              <a:t>$ </a:t>
            </a:r>
            <a:r>
              <a:rPr lang="en-IN" b="1" dirty="0" err="1" smtClean="0"/>
              <a:t>useradd</a:t>
            </a:r>
            <a:r>
              <a:rPr lang="en-IN" b="1" dirty="0" smtClean="0"/>
              <a:t> </a:t>
            </a:r>
            <a:r>
              <a:rPr lang="en-IN" b="1" dirty="0"/>
              <a:t>[options] username</a:t>
            </a:r>
            <a:endParaRPr lang="en-US" b="1" dirty="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to Add a New User in Linux</a:t>
            </a:r>
            <a:endParaRPr lang="en-US" dirty="0"/>
          </a:p>
        </p:txBody>
      </p:sp>
      <p:sp>
        <p:nvSpPr>
          <p:cNvPr id="3" name="Content Placeholder 2"/>
          <p:cNvSpPr>
            <a:spLocks noGrp="1"/>
          </p:cNvSpPr>
          <p:nvPr>
            <p:ph idx="1"/>
          </p:nvPr>
        </p:nvSpPr>
        <p:spPr/>
        <p:txBody>
          <a:bodyPr>
            <a:normAutofit fontScale="62500" lnSpcReduction="20000"/>
          </a:bodyPr>
          <a:lstStyle/>
          <a:p>
            <a:pPr fontAlgn="base">
              <a:buNone/>
            </a:pPr>
            <a:r>
              <a:rPr lang="en-IN" dirty="0"/>
              <a:t>To add/create a new user, all you’ve to follow the command ‘</a:t>
            </a:r>
            <a:r>
              <a:rPr lang="en-IN" dirty="0" err="1"/>
              <a:t>useradd</a:t>
            </a:r>
            <a:r>
              <a:rPr lang="en-IN" dirty="0"/>
              <a:t>‘ or ‘</a:t>
            </a:r>
            <a:r>
              <a:rPr lang="en-IN" dirty="0" err="1"/>
              <a:t>adduser</a:t>
            </a:r>
            <a:r>
              <a:rPr lang="en-IN" dirty="0"/>
              <a:t>‘ with ‘username’. The ‘username’ is a user login name, that is used by user to login into the system.</a:t>
            </a:r>
            <a:endParaRPr lang="en-US" dirty="0"/>
          </a:p>
          <a:p>
            <a:pPr fontAlgn="base">
              <a:buNone/>
            </a:pPr>
            <a:r>
              <a:rPr lang="en-IN" dirty="0"/>
              <a:t>Only one user can be added and that username must be unique (different from other username already exists on the system).</a:t>
            </a:r>
            <a:endParaRPr lang="en-US" dirty="0"/>
          </a:p>
          <a:p>
            <a:pPr fontAlgn="base">
              <a:buNone/>
            </a:pPr>
            <a:r>
              <a:rPr lang="en-IN" dirty="0"/>
              <a:t>For example, to add a new user called ‘</a:t>
            </a:r>
            <a:r>
              <a:rPr lang="en-IN" dirty="0" err="1"/>
              <a:t>tecmint</a:t>
            </a:r>
            <a:r>
              <a:rPr lang="en-IN" dirty="0"/>
              <a:t>‘, use the following command.</a:t>
            </a:r>
            <a:endParaRPr lang="en-US" dirty="0"/>
          </a:p>
          <a:p>
            <a:pPr fontAlgn="base">
              <a:buNone/>
            </a:pPr>
            <a:r>
              <a:rPr lang="en-IN" b="1" dirty="0"/>
              <a:t>[</a:t>
            </a:r>
            <a:r>
              <a:rPr lang="en-IN" b="1" dirty="0" err="1"/>
              <a:t>root@tecmint</a:t>
            </a:r>
            <a:r>
              <a:rPr lang="en-IN" b="1" dirty="0"/>
              <a:t> ~]# </a:t>
            </a:r>
            <a:r>
              <a:rPr lang="en-IN" b="1" dirty="0" err="1"/>
              <a:t>useradd</a:t>
            </a:r>
            <a:r>
              <a:rPr lang="en-IN" b="1" dirty="0"/>
              <a:t> </a:t>
            </a:r>
            <a:r>
              <a:rPr lang="en-IN" b="1" dirty="0" err="1" smtClean="0"/>
              <a:t>tecmint</a:t>
            </a:r>
            <a:endParaRPr lang="en-US" b="1" dirty="0"/>
          </a:p>
          <a:p>
            <a:pPr fontAlgn="base">
              <a:buNone/>
            </a:pPr>
            <a:r>
              <a:rPr lang="en-IN" dirty="0"/>
              <a:t>When we add a new user in Linux with ‘</a:t>
            </a:r>
            <a:r>
              <a:rPr lang="en-IN" dirty="0" err="1"/>
              <a:t>useradd</a:t>
            </a:r>
            <a:r>
              <a:rPr lang="en-IN" dirty="0"/>
              <a:t>‘ command it gets created in locked state and to unlock that user account, we need to set a password for that account with ‘</a:t>
            </a:r>
            <a:r>
              <a:rPr lang="en-IN" dirty="0" err="1"/>
              <a:t>passwd</a:t>
            </a:r>
            <a:r>
              <a:rPr lang="en-IN" dirty="0"/>
              <a:t>‘ command.</a:t>
            </a:r>
            <a:endParaRPr lang="en-US" dirty="0"/>
          </a:p>
          <a:p>
            <a:pPr fontAlgn="base">
              <a:buNone/>
            </a:pPr>
            <a:r>
              <a:rPr lang="en-IN" b="1" dirty="0" err="1"/>
              <a:t>root@tecmint</a:t>
            </a:r>
            <a:r>
              <a:rPr lang="en-IN" b="1" dirty="0"/>
              <a:t> ~]# </a:t>
            </a:r>
            <a:r>
              <a:rPr lang="en-IN" b="1" dirty="0" err="1"/>
              <a:t>passwd</a:t>
            </a:r>
            <a:r>
              <a:rPr lang="en-IN" b="1" dirty="0"/>
              <a:t> </a:t>
            </a:r>
            <a:r>
              <a:rPr lang="en-IN" b="1" dirty="0" err="1"/>
              <a:t>tecmint</a:t>
            </a:r>
            <a:endParaRPr lang="en-US" b="1" dirty="0"/>
          </a:p>
          <a:p>
            <a:pPr marL="1033463" fontAlgn="base">
              <a:buNone/>
            </a:pPr>
            <a:r>
              <a:rPr lang="en-IN" dirty="0">
                <a:solidFill>
                  <a:srgbClr val="FF0000"/>
                </a:solidFill>
              </a:rPr>
              <a:t>Changing password for user </a:t>
            </a:r>
            <a:r>
              <a:rPr lang="en-IN" dirty="0" err="1">
                <a:solidFill>
                  <a:srgbClr val="FF0000"/>
                </a:solidFill>
              </a:rPr>
              <a:t>tecmint</a:t>
            </a:r>
            <a:r>
              <a:rPr lang="en-IN" dirty="0">
                <a:solidFill>
                  <a:srgbClr val="FF0000"/>
                </a:solidFill>
              </a:rPr>
              <a:t>.</a:t>
            </a:r>
            <a:endParaRPr lang="en-US" dirty="0">
              <a:solidFill>
                <a:srgbClr val="FF0000"/>
              </a:solidFill>
            </a:endParaRPr>
          </a:p>
          <a:p>
            <a:pPr marL="1033463" fontAlgn="base">
              <a:buNone/>
            </a:pPr>
            <a:r>
              <a:rPr lang="en-IN" dirty="0">
                <a:solidFill>
                  <a:srgbClr val="FF0000"/>
                </a:solidFill>
              </a:rPr>
              <a:t>New UNIX password:</a:t>
            </a:r>
            <a:endParaRPr lang="en-US" dirty="0">
              <a:solidFill>
                <a:srgbClr val="FF0000"/>
              </a:solidFill>
            </a:endParaRPr>
          </a:p>
          <a:p>
            <a:pPr marL="1033463" fontAlgn="base">
              <a:buNone/>
            </a:pPr>
            <a:r>
              <a:rPr lang="en-IN" dirty="0">
                <a:solidFill>
                  <a:srgbClr val="FF0000"/>
                </a:solidFill>
              </a:rPr>
              <a:t>Retype new UNIX password:</a:t>
            </a:r>
            <a:endParaRPr lang="en-US" dirty="0">
              <a:solidFill>
                <a:srgbClr val="FF0000"/>
              </a:solidFill>
            </a:endParaRPr>
          </a:p>
          <a:p>
            <a:pPr marL="1033463" fontAlgn="base">
              <a:buNone/>
            </a:pPr>
            <a:r>
              <a:rPr lang="en-IN" dirty="0" err="1">
                <a:solidFill>
                  <a:srgbClr val="FF0000"/>
                </a:solidFill>
              </a:rPr>
              <a:t>passwd</a:t>
            </a:r>
            <a:r>
              <a:rPr lang="en-IN" dirty="0">
                <a:solidFill>
                  <a:srgbClr val="FF0000"/>
                </a:solidFill>
              </a:rPr>
              <a:t>: all authentication tokens updated successfully.</a:t>
            </a:r>
            <a:endParaRPr lang="en-US" dirty="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696200" cy="6477000"/>
          </a:xfrm>
        </p:spPr>
        <p:txBody>
          <a:bodyPr>
            <a:normAutofit fontScale="62500" lnSpcReduction="20000"/>
          </a:bodyPr>
          <a:lstStyle/>
          <a:p>
            <a:pPr fontAlgn="base"/>
            <a:r>
              <a:rPr lang="en-IN" dirty="0"/>
              <a:t>Once a new user created, it’s entry automatically added to the ‘/etc/</a:t>
            </a:r>
            <a:r>
              <a:rPr lang="en-IN" dirty="0" err="1"/>
              <a:t>passwd</a:t>
            </a:r>
            <a:r>
              <a:rPr lang="en-IN" dirty="0"/>
              <a:t>‘ file. The file is used to store users information and the entry should be.</a:t>
            </a:r>
            <a:endParaRPr lang="en-US" dirty="0"/>
          </a:p>
          <a:p>
            <a:pPr fontAlgn="base"/>
            <a:r>
              <a:rPr lang="en-IN" b="1" dirty="0"/>
              <a:t>tecmint:x:504:504:tecmint:/home/</a:t>
            </a:r>
            <a:r>
              <a:rPr lang="en-IN" b="1" dirty="0" err="1"/>
              <a:t>tecmint</a:t>
            </a:r>
            <a:r>
              <a:rPr lang="en-IN" b="1" dirty="0"/>
              <a:t>:/bin/bash</a:t>
            </a:r>
            <a:endParaRPr lang="en-US" b="1" dirty="0"/>
          </a:p>
          <a:p>
            <a:pPr fontAlgn="base"/>
            <a:r>
              <a:rPr lang="en-IN" dirty="0" smtClean="0"/>
              <a:t>The above entry contains a set of seven colon-separated fields, each field has it’s own meaning. Let’s see what are </a:t>
            </a:r>
            <a:r>
              <a:rPr lang="en-IN" dirty="0"/>
              <a:t>these fields:</a:t>
            </a:r>
            <a:endParaRPr lang="en-US" dirty="0"/>
          </a:p>
          <a:p>
            <a:pPr lvl="0" fontAlgn="base"/>
            <a:r>
              <a:rPr lang="en-IN" b="1" dirty="0"/>
              <a:t>Username</a:t>
            </a:r>
            <a:r>
              <a:rPr lang="en-IN" dirty="0"/>
              <a:t>: User login name used </a:t>
            </a:r>
            <a:r>
              <a:rPr lang="en-IN" dirty="0" smtClean="0"/>
              <a:t>to </a:t>
            </a:r>
            <a:r>
              <a:rPr lang="en-IN" dirty="0"/>
              <a:t>login into system. It should be between 1 to 32 </a:t>
            </a:r>
            <a:r>
              <a:rPr lang="en-IN" dirty="0" err="1"/>
              <a:t>charcters</a:t>
            </a:r>
            <a:r>
              <a:rPr lang="en-IN" dirty="0"/>
              <a:t> long.</a:t>
            </a:r>
            <a:endParaRPr lang="en-US" dirty="0"/>
          </a:p>
          <a:p>
            <a:pPr lvl="0" fontAlgn="base"/>
            <a:r>
              <a:rPr lang="en-IN" b="1" dirty="0"/>
              <a:t>Password: </a:t>
            </a:r>
            <a:r>
              <a:rPr lang="en-IN" dirty="0"/>
              <a:t>User password (or x character) stored in /etc/shadow file in encrypted format.</a:t>
            </a:r>
            <a:endParaRPr lang="en-US" dirty="0"/>
          </a:p>
          <a:p>
            <a:pPr lvl="0" fontAlgn="base"/>
            <a:r>
              <a:rPr lang="en-IN" b="1" dirty="0"/>
              <a:t>User ID (UID): </a:t>
            </a:r>
            <a:r>
              <a:rPr lang="en-IN" dirty="0"/>
              <a:t>Every user must have a User ID (UID) User Identification Number. By default UID 0 is reserved for root user and UID’s ranging from 1-99 are reserved for other predefined accounts. Further UID’s ranging from 100-999 are reserved for system accounts and groups.</a:t>
            </a:r>
            <a:endParaRPr lang="en-US" dirty="0"/>
          </a:p>
          <a:p>
            <a:pPr lvl="0" fontAlgn="base"/>
            <a:r>
              <a:rPr lang="en-IN" b="1" dirty="0"/>
              <a:t>Group ID (GID): </a:t>
            </a:r>
            <a:r>
              <a:rPr lang="en-IN" dirty="0"/>
              <a:t>The primary Group ID (GID) Group Identification Number stored in /etc/group file.</a:t>
            </a:r>
            <a:endParaRPr lang="en-US" dirty="0"/>
          </a:p>
          <a:p>
            <a:pPr lvl="0" fontAlgn="base"/>
            <a:r>
              <a:rPr lang="en-IN" b="1" dirty="0"/>
              <a:t>User Info: </a:t>
            </a:r>
            <a:r>
              <a:rPr lang="en-IN" dirty="0"/>
              <a:t>This field is optional and allow you to define extra information about the user. For example, user full name. This field is filled by ‘finger’ command.</a:t>
            </a:r>
            <a:endParaRPr lang="en-US" dirty="0"/>
          </a:p>
          <a:p>
            <a:pPr lvl="0" fontAlgn="base"/>
            <a:r>
              <a:rPr lang="en-IN" b="1" dirty="0"/>
              <a:t>Home Directory: </a:t>
            </a:r>
            <a:r>
              <a:rPr lang="en-IN" dirty="0"/>
              <a:t>The absolute location of user’s home directory.</a:t>
            </a:r>
            <a:endParaRPr lang="en-US" dirty="0"/>
          </a:p>
          <a:p>
            <a:pPr lvl="0" fontAlgn="base"/>
            <a:r>
              <a:rPr lang="en-IN" b="1" dirty="0"/>
              <a:t>Shell: </a:t>
            </a:r>
            <a:r>
              <a:rPr lang="en-IN" dirty="0"/>
              <a:t>The absolute location of a user’s shell i.e. /bin/bash.</a:t>
            </a:r>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Grep</a:t>
            </a:r>
            <a:r>
              <a:rPr lang="en-US" b="1" dirty="0"/>
              <a:t> Command in </a:t>
            </a:r>
            <a:r>
              <a:rPr lang="en-US" b="1" dirty="0" smtClean="0"/>
              <a:t>Linux</a:t>
            </a:r>
            <a:endParaRPr lang="en-US" dirty="0"/>
          </a:p>
        </p:txBody>
      </p:sp>
      <p:sp>
        <p:nvSpPr>
          <p:cNvPr id="3" name="Content Placeholder 2"/>
          <p:cNvSpPr>
            <a:spLocks noGrp="1"/>
          </p:cNvSpPr>
          <p:nvPr>
            <p:ph idx="1"/>
          </p:nvPr>
        </p:nvSpPr>
        <p:spPr/>
        <p:txBody>
          <a:bodyPr>
            <a:normAutofit lnSpcReduction="10000"/>
          </a:bodyPr>
          <a:lstStyle/>
          <a:p>
            <a:r>
              <a:rPr lang="en-US" dirty="0" err="1"/>
              <a:t>Grep</a:t>
            </a:r>
            <a:r>
              <a:rPr lang="en-US" dirty="0"/>
              <a:t> </a:t>
            </a:r>
            <a:r>
              <a:rPr lang="en-US" dirty="0" smtClean="0"/>
              <a:t>command </a:t>
            </a:r>
            <a:r>
              <a:rPr lang="en-US" dirty="0"/>
              <a:t>is the most powerful and regularly used Linux command-line utility. Using </a:t>
            </a:r>
            <a:r>
              <a:rPr lang="en-US" dirty="0" err="1"/>
              <a:t>Grep</a:t>
            </a:r>
            <a:r>
              <a:rPr lang="en-US" dirty="0"/>
              <a:t>, you can search for useful information by specifying a search criteria. It searches for a particular expression pattern in a specified file. When it finds a match, it prints all the lines of a file that matched the specified pattern. It comes in handy when you have to filter through large log files.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Create a User with Different Home Directory</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IN" dirty="0"/>
              <a:t>By default ‘</a:t>
            </a:r>
            <a:r>
              <a:rPr lang="en-IN" dirty="0" err="1"/>
              <a:t>useradd</a:t>
            </a:r>
            <a:r>
              <a:rPr lang="en-IN" dirty="0"/>
              <a:t>‘ command creates a user’s home directory under /home directory with username. Thus, for example, we’ve seen above the default home directory for the user ‘</a:t>
            </a:r>
            <a:r>
              <a:rPr lang="en-IN" dirty="0" err="1"/>
              <a:t>tecmint</a:t>
            </a:r>
            <a:r>
              <a:rPr lang="en-IN" dirty="0"/>
              <a:t>‘ is ‘/home/</a:t>
            </a:r>
            <a:r>
              <a:rPr lang="en-IN" dirty="0" err="1"/>
              <a:t>tecmint</a:t>
            </a:r>
            <a:r>
              <a:rPr lang="en-IN" dirty="0"/>
              <a:t>‘.</a:t>
            </a:r>
            <a:endParaRPr lang="en-US" dirty="0"/>
          </a:p>
          <a:p>
            <a:pPr fontAlgn="base"/>
            <a:r>
              <a:rPr lang="en-IN" dirty="0"/>
              <a:t>However, this action can be changed by using ‘-d‘ option along with the location of new home directory (i.e./data/projects). For example, the following command will create a user ‘</a:t>
            </a:r>
            <a:r>
              <a:rPr lang="en-IN" dirty="0" err="1"/>
              <a:t>anusha</a:t>
            </a:r>
            <a:r>
              <a:rPr lang="en-IN" dirty="0"/>
              <a:t>‘ with a home directory ‘/data/projects</a:t>
            </a:r>
            <a:r>
              <a:rPr lang="en-IN" dirty="0" smtClean="0"/>
              <a:t>‘.</a:t>
            </a:r>
          </a:p>
          <a:p>
            <a:pPr fontAlgn="base"/>
            <a:r>
              <a:rPr lang="en-IN" b="1" dirty="0"/>
              <a:t>[</a:t>
            </a:r>
            <a:r>
              <a:rPr lang="en-IN" b="1" dirty="0" err="1"/>
              <a:t>root@tecmint</a:t>
            </a:r>
            <a:r>
              <a:rPr lang="en-IN" b="1" dirty="0"/>
              <a:t> ~]# </a:t>
            </a:r>
            <a:r>
              <a:rPr lang="en-IN" b="1" dirty="0" err="1"/>
              <a:t>useradd</a:t>
            </a:r>
            <a:r>
              <a:rPr lang="en-IN" b="1" dirty="0"/>
              <a:t> -d /data/projects </a:t>
            </a:r>
            <a:r>
              <a:rPr lang="en-IN" b="1" dirty="0" err="1"/>
              <a:t>anusha</a:t>
            </a:r>
            <a:endParaRPr lang="en-US" b="1" dirty="0"/>
          </a:p>
          <a:p>
            <a:pPr fontAlgn="base"/>
            <a:r>
              <a:rPr lang="en-IN" dirty="0"/>
              <a:t>You can see the user home directory and other user related information like user id, group id, shell and comments.</a:t>
            </a:r>
            <a:endParaRPr lang="en-US" dirty="0"/>
          </a:p>
          <a:p>
            <a:pPr fontAlgn="base"/>
            <a:r>
              <a:rPr lang="en-IN" b="1" dirty="0"/>
              <a:t>[</a:t>
            </a:r>
            <a:r>
              <a:rPr lang="en-IN" b="1" dirty="0" err="1"/>
              <a:t>root@tecmint</a:t>
            </a:r>
            <a:r>
              <a:rPr lang="en-IN" b="1" dirty="0"/>
              <a:t> ~]# cat /etc/</a:t>
            </a:r>
            <a:r>
              <a:rPr lang="en-IN" b="1" dirty="0" err="1"/>
              <a:t>passwd</a:t>
            </a:r>
            <a:r>
              <a:rPr lang="en-IN" b="1" dirty="0"/>
              <a:t> | </a:t>
            </a:r>
            <a:r>
              <a:rPr lang="en-IN" b="1" dirty="0" err="1"/>
              <a:t>grep</a:t>
            </a:r>
            <a:r>
              <a:rPr lang="en-IN" b="1" dirty="0"/>
              <a:t> </a:t>
            </a:r>
            <a:r>
              <a:rPr lang="en-IN" b="1" dirty="0" err="1"/>
              <a:t>anusha</a:t>
            </a:r>
            <a:endParaRPr lang="en-US" b="1" dirty="0"/>
          </a:p>
          <a:p>
            <a:pPr fontAlgn="base"/>
            <a:r>
              <a:rPr lang="en-IN" b="1" dirty="0"/>
              <a:t> </a:t>
            </a:r>
            <a:endParaRPr lang="en-US" b="1" dirty="0"/>
          </a:p>
          <a:p>
            <a:pPr fontAlgn="base"/>
            <a:r>
              <a:rPr lang="en-IN" b="1" dirty="0"/>
              <a:t>anusha</a:t>
            </a:r>
            <a:r>
              <a:rPr lang="en-IN" dirty="0"/>
              <a:t>:x:505:505::</a:t>
            </a:r>
            <a:r>
              <a:rPr lang="en-IN" b="1" dirty="0"/>
              <a:t>/data/projects</a:t>
            </a:r>
            <a:r>
              <a:rPr lang="en-IN" dirty="0"/>
              <a:t>:/bin/bash</a:t>
            </a:r>
            <a:endParaRPr lang="en-US" dirty="0"/>
          </a:p>
          <a:p>
            <a:pPr fontAlgn="base"/>
            <a:endParaRPr lang="en-US"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33400"/>
            <a:ext cx="7620000" cy="5592763"/>
          </a:xfrm>
        </p:spPr>
        <p:txBody>
          <a:bodyPr>
            <a:normAutofit fontScale="77500" lnSpcReduction="20000"/>
          </a:bodyPr>
          <a:lstStyle/>
          <a:p>
            <a:pPr fontAlgn="base">
              <a:buNone/>
            </a:pPr>
            <a:r>
              <a:rPr lang="en-US" b="1" dirty="0"/>
              <a:t>Using </a:t>
            </a:r>
            <a:r>
              <a:rPr lang="en-US" b="1" dirty="0" err="1"/>
              <a:t>Grep</a:t>
            </a:r>
            <a:endParaRPr lang="en-US" b="1" dirty="0"/>
          </a:p>
          <a:p>
            <a:pPr fontAlgn="base">
              <a:buNone/>
            </a:pPr>
            <a:r>
              <a:rPr lang="en-US" dirty="0"/>
              <a:t>Here is the basic syntax of </a:t>
            </a:r>
            <a:r>
              <a:rPr lang="en-US" dirty="0" err="1"/>
              <a:t>grep</a:t>
            </a:r>
            <a:r>
              <a:rPr lang="en-US" dirty="0"/>
              <a:t> command. It starts with </a:t>
            </a:r>
            <a:r>
              <a:rPr lang="en-US" dirty="0" err="1"/>
              <a:t>grep</a:t>
            </a:r>
            <a:r>
              <a:rPr lang="en-US" dirty="0"/>
              <a:t> followed by some options and search criteria and then ends with the file name.</a:t>
            </a:r>
          </a:p>
          <a:p>
            <a:pPr fontAlgn="base">
              <a:buNone/>
            </a:pPr>
            <a:r>
              <a:rPr lang="en-US" i="1" dirty="0"/>
              <a:t>$ </a:t>
            </a:r>
            <a:r>
              <a:rPr lang="en-US" dirty="0" err="1"/>
              <a:t>grep</a:t>
            </a:r>
            <a:r>
              <a:rPr lang="en-US" dirty="0"/>
              <a:t> [options] PATTERN [FILE...]</a:t>
            </a:r>
          </a:p>
          <a:p>
            <a:pPr fontAlgn="base">
              <a:buNone/>
            </a:pPr>
            <a:r>
              <a:rPr lang="en-US" b="1" dirty="0"/>
              <a:t>Search for files</a:t>
            </a:r>
          </a:p>
          <a:p>
            <a:pPr fontAlgn="base">
              <a:buNone/>
            </a:pPr>
            <a:r>
              <a:rPr lang="en-US" dirty="0"/>
              <a:t>To search for a file name in a directory that contains a specific string in it, you can use </a:t>
            </a:r>
            <a:r>
              <a:rPr lang="en-US" dirty="0" err="1"/>
              <a:t>grep</a:t>
            </a:r>
            <a:r>
              <a:rPr lang="en-US" dirty="0"/>
              <a:t> in the following way:</a:t>
            </a:r>
          </a:p>
          <a:p>
            <a:pPr fontAlgn="base">
              <a:buNone/>
            </a:pPr>
            <a:r>
              <a:rPr lang="en-US" b="1" i="1" dirty="0"/>
              <a:t>$ </a:t>
            </a:r>
            <a:r>
              <a:rPr lang="en-US" b="1" dirty="0" err="1"/>
              <a:t>ls</a:t>
            </a:r>
            <a:r>
              <a:rPr lang="en-US" b="1" dirty="0"/>
              <a:t> -l | </a:t>
            </a:r>
            <a:r>
              <a:rPr lang="en-US" b="1" dirty="0" err="1"/>
              <a:t>grep</a:t>
            </a:r>
            <a:r>
              <a:rPr lang="en-US" b="1" dirty="0"/>
              <a:t> -</a:t>
            </a:r>
            <a:r>
              <a:rPr lang="en-US" b="1" dirty="0" err="1"/>
              <a:t>i</a:t>
            </a:r>
            <a:r>
              <a:rPr lang="en-US" b="1" dirty="0"/>
              <a:t> “string</a:t>
            </a:r>
          </a:p>
          <a:p>
            <a:pPr fontAlgn="base">
              <a:buNone/>
            </a:pPr>
            <a:r>
              <a:rPr lang="en-US" dirty="0"/>
              <a:t>For instance, to search for a filename that contains a string “</a:t>
            </a:r>
            <a:r>
              <a:rPr lang="en-US" i="1" dirty="0"/>
              <a:t>test</a:t>
            </a:r>
            <a:r>
              <a:rPr lang="en-US" dirty="0"/>
              <a:t>“, the command would be:</a:t>
            </a:r>
          </a:p>
          <a:p>
            <a:pPr fontAlgn="base">
              <a:buNone/>
            </a:pPr>
            <a:r>
              <a:rPr lang="en-US" b="1" i="1" dirty="0"/>
              <a:t>$ </a:t>
            </a:r>
            <a:r>
              <a:rPr lang="en-US" b="1" dirty="0" err="1"/>
              <a:t>ls</a:t>
            </a:r>
            <a:r>
              <a:rPr lang="en-US" b="1" dirty="0"/>
              <a:t> –l | </a:t>
            </a:r>
            <a:r>
              <a:rPr lang="en-US" b="1" dirty="0" err="1"/>
              <a:t>grep</a:t>
            </a:r>
            <a:r>
              <a:rPr lang="en-US" b="1" dirty="0"/>
              <a:t> –</a:t>
            </a:r>
            <a:r>
              <a:rPr lang="en-US" b="1" dirty="0" err="1"/>
              <a:t>i</a:t>
            </a:r>
            <a:r>
              <a:rPr lang="en-US" b="1" dirty="0"/>
              <a:t> test</a:t>
            </a:r>
          </a:p>
          <a:p>
            <a:pPr fontAlgn="base">
              <a:buNone/>
            </a:pPr>
            <a:r>
              <a:rPr lang="en-US" dirty="0"/>
              <a:t>This command lists all the files that contain the string “</a:t>
            </a:r>
            <a:r>
              <a:rPr lang="en-US" i="1" dirty="0" smtClean="0"/>
              <a:t>test.</a:t>
            </a:r>
            <a:r>
              <a:rPr lang="en-US" dirty="0"/>
              <a:t/>
            </a:r>
            <a:br>
              <a:rPr lang="en-US" dirty="0"/>
            </a:br>
            <a:endParaRPr lang="en-US" dirty="0"/>
          </a:p>
        </p:txBody>
      </p:sp>
      <p:pic>
        <p:nvPicPr>
          <p:cNvPr id="13314" name="Picture 2" descr="https://linuxhint.com/wp-content/uploads/2020/01/1-51.png"/>
          <p:cNvPicPr>
            <a:picLocks noChangeAspect="1" noChangeArrowheads="1"/>
          </p:cNvPicPr>
          <p:nvPr/>
        </p:nvPicPr>
        <p:blipFill>
          <a:blip r:embed="rId2"/>
          <a:srcRect/>
          <a:stretch>
            <a:fillRect/>
          </a:stretch>
        </p:blipFill>
        <p:spPr bwMode="auto">
          <a:xfrm>
            <a:off x="457200" y="5486400"/>
            <a:ext cx="8458199" cy="1066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Create a User with Specific User ID</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IN" dirty="0"/>
              <a:t>In Linux, every user has its own UID (Unique Identification Number). By default, whenever we create a new user accounts in Linux, it assigns </a:t>
            </a:r>
            <a:r>
              <a:rPr lang="en-IN" dirty="0" err="1"/>
              <a:t>userid</a:t>
            </a:r>
            <a:r>
              <a:rPr lang="en-IN" dirty="0"/>
              <a:t> 500, 501, 502 and so on…</a:t>
            </a:r>
            <a:endParaRPr lang="en-US" dirty="0"/>
          </a:p>
          <a:p>
            <a:pPr fontAlgn="base"/>
            <a:r>
              <a:rPr lang="en-IN" dirty="0"/>
              <a:t>But, we can create user’s with custom </a:t>
            </a:r>
            <a:r>
              <a:rPr lang="en-IN" dirty="0" err="1"/>
              <a:t>userid</a:t>
            </a:r>
            <a:r>
              <a:rPr lang="en-IN" dirty="0"/>
              <a:t> with ‘-u‘ option. For example, the following command will create a user ‘</a:t>
            </a:r>
            <a:r>
              <a:rPr lang="en-IN" dirty="0" err="1"/>
              <a:t>navin</a:t>
            </a:r>
            <a:r>
              <a:rPr lang="en-IN" dirty="0"/>
              <a:t>‘ with custom </a:t>
            </a:r>
            <a:r>
              <a:rPr lang="en-IN" dirty="0" err="1"/>
              <a:t>userid</a:t>
            </a:r>
            <a:r>
              <a:rPr lang="en-IN" dirty="0"/>
              <a:t> ‘999‘.</a:t>
            </a:r>
            <a:endParaRPr lang="en-US" dirty="0"/>
          </a:p>
          <a:p>
            <a:pPr fontAlgn="base"/>
            <a:r>
              <a:rPr lang="en-IN" b="1" dirty="0"/>
              <a:t>[</a:t>
            </a:r>
            <a:r>
              <a:rPr lang="en-IN" b="1" dirty="0" err="1"/>
              <a:t>root@tecmint</a:t>
            </a:r>
            <a:r>
              <a:rPr lang="en-IN" b="1" dirty="0"/>
              <a:t> ~]# </a:t>
            </a:r>
            <a:r>
              <a:rPr lang="en-IN" b="1" dirty="0" err="1"/>
              <a:t>useradd</a:t>
            </a:r>
            <a:r>
              <a:rPr lang="en-IN" b="1" dirty="0"/>
              <a:t> -u 999 </a:t>
            </a:r>
            <a:r>
              <a:rPr lang="en-IN" b="1" dirty="0" err="1"/>
              <a:t>navin</a:t>
            </a:r>
            <a:endParaRPr lang="en-US" b="1" dirty="0"/>
          </a:p>
          <a:p>
            <a:pPr fontAlgn="base"/>
            <a:r>
              <a:rPr lang="en-IN" dirty="0"/>
              <a:t>Now, let’s verify that the user created with a defined </a:t>
            </a:r>
            <a:r>
              <a:rPr lang="en-IN" dirty="0" err="1"/>
              <a:t>userid</a:t>
            </a:r>
            <a:r>
              <a:rPr lang="en-IN" dirty="0"/>
              <a:t> (999) using following command.</a:t>
            </a:r>
            <a:endParaRPr lang="en-US" dirty="0"/>
          </a:p>
          <a:p>
            <a:pPr fontAlgn="base"/>
            <a:r>
              <a:rPr lang="en-IN" b="1" dirty="0"/>
              <a:t>[</a:t>
            </a:r>
            <a:r>
              <a:rPr lang="en-IN" b="1" dirty="0" err="1"/>
              <a:t>root@tecmint</a:t>
            </a:r>
            <a:r>
              <a:rPr lang="en-IN" b="1" dirty="0"/>
              <a:t> ~]# cat /etc/</a:t>
            </a:r>
            <a:r>
              <a:rPr lang="en-IN" b="1" dirty="0" err="1"/>
              <a:t>passwd</a:t>
            </a:r>
            <a:r>
              <a:rPr lang="en-IN" b="1" dirty="0"/>
              <a:t> | </a:t>
            </a:r>
            <a:r>
              <a:rPr lang="en-IN" b="1" dirty="0" err="1"/>
              <a:t>grep</a:t>
            </a:r>
            <a:r>
              <a:rPr lang="en-IN" b="1" dirty="0"/>
              <a:t> </a:t>
            </a:r>
            <a:r>
              <a:rPr lang="en-IN" b="1" dirty="0" err="1" smtClean="0"/>
              <a:t>navin</a:t>
            </a:r>
            <a:endParaRPr lang="en-US" b="1" dirty="0"/>
          </a:p>
          <a:p>
            <a:pPr fontAlgn="base"/>
            <a:r>
              <a:rPr lang="en-IN" dirty="0"/>
              <a:t> </a:t>
            </a:r>
            <a:endParaRPr lang="en-US" dirty="0"/>
          </a:p>
          <a:p>
            <a:pPr fontAlgn="base"/>
            <a:r>
              <a:rPr lang="en-IN" b="1" dirty="0"/>
              <a:t>navin:x:999:999::/home/</a:t>
            </a:r>
            <a:r>
              <a:rPr lang="en-IN" b="1" dirty="0" err="1"/>
              <a:t>navin</a:t>
            </a:r>
            <a:r>
              <a:rPr lang="en-IN" b="1" dirty="0"/>
              <a:t>:/bin/bash</a:t>
            </a:r>
            <a:endParaRPr lang="en-US" b="1" dirty="0"/>
          </a:p>
          <a:p>
            <a:pPr fontAlgn="base"/>
            <a:r>
              <a:rPr lang="en-IN" dirty="0">
                <a:solidFill>
                  <a:srgbClr val="FF0000"/>
                </a:solidFill>
              </a:rPr>
              <a:t>NOTE: Make sure the value of a user ID must be unique from any other already created users on the system</a:t>
            </a:r>
            <a:r>
              <a:rPr lang="en-IN" dirty="0"/>
              <a:t>.</a:t>
            </a:r>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Add a User without Home Directory</a:t>
            </a:r>
            <a:endParaRPr lang="en-US" dirty="0"/>
          </a:p>
        </p:txBody>
      </p:sp>
      <p:sp>
        <p:nvSpPr>
          <p:cNvPr id="3" name="Content Placeholder 2"/>
          <p:cNvSpPr>
            <a:spLocks noGrp="1"/>
          </p:cNvSpPr>
          <p:nvPr>
            <p:ph idx="1"/>
          </p:nvPr>
        </p:nvSpPr>
        <p:spPr/>
        <p:txBody>
          <a:bodyPr>
            <a:normAutofit fontScale="70000" lnSpcReduction="20000"/>
          </a:bodyPr>
          <a:lstStyle/>
          <a:p>
            <a:pPr fontAlgn="base">
              <a:buNone/>
            </a:pPr>
            <a:r>
              <a:rPr lang="en-IN" dirty="0"/>
              <a:t>In some situations, where we don’t want to assign a home directories for a user’s, due to some security reasons. In such situation, when a user logs into a system that has just restarted, its home directory will be root. When such user uses </a:t>
            </a:r>
            <a:r>
              <a:rPr lang="en-IN" dirty="0" err="1">
                <a:hlinkClick r:id="rId2" tooltip="su command"/>
              </a:rPr>
              <a:t>su</a:t>
            </a:r>
            <a:r>
              <a:rPr lang="en-IN" dirty="0">
                <a:hlinkClick r:id="rId2" tooltip="su command"/>
              </a:rPr>
              <a:t> command</a:t>
            </a:r>
            <a:r>
              <a:rPr lang="en-IN" dirty="0"/>
              <a:t>, its login directory will be the previous user home directory.</a:t>
            </a:r>
            <a:endParaRPr lang="en-US" dirty="0"/>
          </a:p>
          <a:p>
            <a:pPr fontAlgn="base">
              <a:buNone/>
            </a:pPr>
            <a:r>
              <a:rPr lang="en-IN" dirty="0"/>
              <a:t>To create user’s without their home directories, ‘-M‘ is used. For example, the following command will create a user ‘</a:t>
            </a:r>
            <a:r>
              <a:rPr lang="en-IN" dirty="0" err="1"/>
              <a:t>shilpi</a:t>
            </a:r>
            <a:r>
              <a:rPr lang="en-IN" dirty="0"/>
              <a:t>‘ without a home directory.</a:t>
            </a:r>
            <a:endParaRPr lang="en-US" dirty="0"/>
          </a:p>
          <a:p>
            <a:pPr fontAlgn="base">
              <a:buNone/>
            </a:pPr>
            <a:r>
              <a:rPr lang="en-IN" b="1" dirty="0"/>
              <a:t>[</a:t>
            </a:r>
            <a:r>
              <a:rPr lang="en-IN" b="1" dirty="0" err="1"/>
              <a:t>root@tecmint</a:t>
            </a:r>
            <a:r>
              <a:rPr lang="en-IN" b="1" dirty="0"/>
              <a:t> ~]# </a:t>
            </a:r>
            <a:r>
              <a:rPr lang="en-IN" b="1" dirty="0" err="1"/>
              <a:t>useradd</a:t>
            </a:r>
            <a:r>
              <a:rPr lang="en-IN" b="1" dirty="0"/>
              <a:t> -M </a:t>
            </a:r>
            <a:r>
              <a:rPr lang="en-IN" b="1" dirty="0" err="1"/>
              <a:t>shilpi</a:t>
            </a:r>
            <a:endParaRPr lang="en-US" b="1" dirty="0"/>
          </a:p>
          <a:p>
            <a:pPr fontAlgn="base">
              <a:buNone/>
            </a:pPr>
            <a:r>
              <a:rPr lang="en-IN" dirty="0"/>
              <a:t>Now, let’s verify that the user is created without home directory, using </a:t>
            </a:r>
            <a:r>
              <a:rPr lang="en-IN" dirty="0" err="1"/>
              <a:t>ls</a:t>
            </a:r>
            <a:r>
              <a:rPr lang="en-IN" dirty="0"/>
              <a:t> command.</a:t>
            </a:r>
            <a:endParaRPr lang="en-US" dirty="0"/>
          </a:p>
          <a:p>
            <a:pPr fontAlgn="base">
              <a:buNone/>
            </a:pPr>
            <a:r>
              <a:rPr lang="en-IN" b="1" dirty="0"/>
              <a:t>[</a:t>
            </a:r>
            <a:r>
              <a:rPr lang="en-IN" b="1" dirty="0" err="1"/>
              <a:t>root@tecmint</a:t>
            </a:r>
            <a:r>
              <a:rPr lang="en-IN" b="1" dirty="0"/>
              <a:t> ~]# </a:t>
            </a:r>
            <a:r>
              <a:rPr lang="en-IN" b="1" dirty="0" err="1"/>
              <a:t>ls</a:t>
            </a:r>
            <a:r>
              <a:rPr lang="en-IN" b="1" dirty="0"/>
              <a:t> -l /home/</a:t>
            </a:r>
            <a:r>
              <a:rPr lang="en-IN" b="1" dirty="0" err="1"/>
              <a:t>shilpi</a:t>
            </a:r>
            <a:endParaRPr lang="en-US" b="1" dirty="0"/>
          </a:p>
          <a:p>
            <a:pPr fontAlgn="base">
              <a:buNone/>
            </a:pPr>
            <a:r>
              <a:rPr lang="en-IN" dirty="0"/>
              <a:t> </a:t>
            </a:r>
            <a:endParaRPr lang="en-US" dirty="0"/>
          </a:p>
          <a:p>
            <a:pPr fontAlgn="base">
              <a:buNone/>
            </a:pPr>
            <a:r>
              <a:rPr lang="en-IN" b="1" dirty="0" err="1">
                <a:solidFill>
                  <a:srgbClr val="FF0000"/>
                </a:solidFill>
              </a:rPr>
              <a:t>ls</a:t>
            </a:r>
            <a:r>
              <a:rPr lang="en-IN" b="1" dirty="0">
                <a:solidFill>
                  <a:srgbClr val="FF0000"/>
                </a:solidFill>
              </a:rPr>
              <a:t>: cannot access /home/</a:t>
            </a:r>
            <a:r>
              <a:rPr lang="en-IN" b="1" dirty="0" err="1">
                <a:solidFill>
                  <a:srgbClr val="FF0000"/>
                </a:solidFill>
              </a:rPr>
              <a:t>shilpi</a:t>
            </a:r>
            <a:r>
              <a:rPr lang="en-IN" b="1" dirty="0">
                <a:solidFill>
                  <a:srgbClr val="FF0000"/>
                </a:solidFill>
              </a:rPr>
              <a:t>: No such file or directory</a:t>
            </a:r>
            <a:endParaRPr lang="en-US" b="1" dirty="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IN" sz="4000" dirty="0" smtClean="0"/>
              <a:t>Create a User with Password Expiry Date</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The </a:t>
            </a:r>
            <a:r>
              <a:rPr lang="en-IN" dirty="0"/>
              <a:t>‘-f‘ argument is used to define the number of days after a password expires. A value of 0 inactive the user account as soon as the password has expired. By default, the password expiry value set to -1 means never expire.</a:t>
            </a:r>
            <a:endParaRPr lang="en-US" dirty="0"/>
          </a:p>
          <a:p>
            <a:pPr fontAlgn="base"/>
            <a:r>
              <a:rPr lang="en-IN" dirty="0"/>
              <a:t>Here in this example, we will set a account password expiry date i.e. 45 days on a user ‘</a:t>
            </a:r>
            <a:r>
              <a:rPr lang="en-IN" dirty="0" err="1"/>
              <a:t>tecmint</a:t>
            </a:r>
            <a:r>
              <a:rPr lang="en-IN" dirty="0"/>
              <a:t>’ using ‘-e‘ and ‘-f‘ options.</a:t>
            </a:r>
            <a:endParaRPr lang="en-US" dirty="0"/>
          </a:p>
          <a:p>
            <a:pPr fontAlgn="base"/>
            <a:r>
              <a:rPr lang="en-IN" b="1" dirty="0"/>
              <a:t>[</a:t>
            </a:r>
            <a:r>
              <a:rPr lang="en-IN" b="1" dirty="0" err="1"/>
              <a:t>root@tecmint</a:t>
            </a:r>
            <a:r>
              <a:rPr lang="en-IN" b="1" dirty="0"/>
              <a:t> ~]# </a:t>
            </a:r>
            <a:r>
              <a:rPr lang="en-IN" b="1" dirty="0" err="1"/>
              <a:t>useradd</a:t>
            </a:r>
            <a:r>
              <a:rPr lang="en-IN" b="1" dirty="0"/>
              <a:t> -e 2014-04-27 -f 45 </a:t>
            </a:r>
            <a:r>
              <a:rPr lang="en-IN" b="1" dirty="0" err="1"/>
              <a:t>tecmint</a:t>
            </a:r>
            <a:endParaRPr lang="en-US" b="1"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r>
              <a:rPr lang="en-IN" dirty="0" smtClean="0"/>
              <a:t>ADD USER in Linux</a:t>
            </a:r>
            <a:endParaRPr lang="en-US" dirty="0"/>
          </a:p>
        </p:txBody>
      </p:sp>
      <p:sp>
        <p:nvSpPr>
          <p:cNvPr id="3" name="Content Placeholder 2"/>
          <p:cNvSpPr>
            <a:spLocks noGrp="1"/>
          </p:cNvSpPr>
          <p:nvPr>
            <p:ph idx="1"/>
          </p:nvPr>
        </p:nvSpPr>
        <p:spPr>
          <a:xfrm>
            <a:off x="838200" y="1143000"/>
            <a:ext cx="8077200" cy="5715000"/>
          </a:xfrm>
        </p:spPr>
        <p:txBody>
          <a:bodyPr>
            <a:normAutofit fontScale="55000" lnSpcReduction="20000"/>
          </a:bodyPr>
          <a:lstStyle/>
          <a:p>
            <a:pPr algn="just" fontAlgn="base">
              <a:lnSpc>
                <a:spcPct val="120000"/>
              </a:lnSpc>
            </a:pPr>
            <a:r>
              <a:rPr lang="en-IN" dirty="0"/>
              <a:t>We all are aware about the most popular command called ‘</a:t>
            </a:r>
            <a:r>
              <a:rPr lang="en-IN" b="1" dirty="0" err="1"/>
              <a:t>useradd</a:t>
            </a:r>
            <a:r>
              <a:rPr lang="en-IN" dirty="0"/>
              <a:t>‘ or ‘</a:t>
            </a:r>
            <a:r>
              <a:rPr lang="en-IN" b="1" dirty="0" err="1"/>
              <a:t>adduser</a:t>
            </a:r>
            <a:r>
              <a:rPr lang="en-IN" dirty="0"/>
              <a:t>‘ in Linux. There are times when a Linux System Administrator asked to create user accounts on Linux  with some specific properties, limitations or comments.</a:t>
            </a:r>
            <a:endParaRPr lang="en-US" dirty="0"/>
          </a:p>
          <a:p>
            <a:pPr algn="just" fontAlgn="base">
              <a:lnSpc>
                <a:spcPct val="120000"/>
              </a:lnSpc>
            </a:pPr>
            <a:r>
              <a:rPr lang="en-IN" dirty="0"/>
              <a:t>In Linux, a ‘</a:t>
            </a:r>
            <a:r>
              <a:rPr lang="en-IN" dirty="0" err="1"/>
              <a:t>useradd</a:t>
            </a:r>
            <a:r>
              <a:rPr lang="en-IN" dirty="0"/>
              <a:t>‘ command is a low-level utility that is used for adding/creating user accounts in Linux and other Unix-like operating systems. The ‘</a:t>
            </a:r>
            <a:r>
              <a:rPr lang="en-IN" dirty="0" err="1"/>
              <a:t>adduser</a:t>
            </a:r>
            <a:r>
              <a:rPr lang="en-IN" dirty="0"/>
              <a:t>‘ is much similar to </a:t>
            </a:r>
            <a:r>
              <a:rPr lang="en-IN" dirty="0" err="1"/>
              <a:t>useradd</a:t>
            </a:r>
            <a:r>
              <a:rPr lang="en-IN" dirty="0"/>
              <a:t> command, because it is just a symbolic link to it.</a:t>
            </a:r>
            <a:endParaRPr lang="en-US" dirty="0"/>
          </a:p>
          <a:p>
            <a:pPr algn="just" fontAlgn="base">
              <a:lnSpc>
                <a:spcPct val="120000"/>
              </a:lnSpc>
            </a:pPr>
            <a:r>
              <a:rPr lang="en-IN" dirty="0"/>
              <a:t>In some other Linux distributions, </a:t>
            </a:r>
            <a:r>
              <a:rPr lang="en-IN" dirty="0" err="1"/>
              <a:t>useradd</a:t>
            </a:r>
            <a:r>
              <a:rPr lang="en-IN" dirty="0"/>
              <a:t> command may comes with lightly difference version. I suggest you to read your documentation, before using our instructions to create new user accounts in Linux.</a:t>
            </a:r>
            <a:endParaRPr lang="en-US" dirty="0"/>
          </a:p>
          <a:p>
            <a:pPr algn="just" fontAlgn="base">
              <a:lnSpc>
                <a:spcPct val="120000"/>
              </a:lnSpc>
            </a:pPr>
            <a:r>
              <a:rPr lang="en-IN" dirty="0"/>
              <a:t>When we run ‘</a:t>
            </a:r>
            <a:r>
              <a:rPr lang="en-IN" dirty="0" err="1"/>
              <a:t>useradd</a:t>
            </a:r>
            <a:r>
              <a:rPr lang="en-IN" dirty="0"/>
              <a:t>‘ command in Linux terminal, it performs following major things:</a:t>
            </a:r>
            <a:endParaRPr lang="en-US" dirty="0"/>
          </a:p>
          <a:p>
            <a:pPr lvl="0" algn="just" fontAlgn="base">
              <a:lnSpc>
                <a:spcPct val="120000"/>
              </a:lnSpc>
            </a:pPr>
            <a:r>
              <a:rPr lang="en-IN" dirty="0"/>
              <a:t>It edits /etc/</a:t>
            </a:r>
            <a:r>
              <a:rPr lang="en-IN" dirty="0" err="1"/>
              <a:t>passwd</a:t>
            </a:r>
            <a:r>
              <a:rPr lang="en-IN" dirty="0"/>
              <a:t>, /etc/shadow, /etc/group and /etc/</a:t>
            </a:r>
            <a:r>
              <a:rPr lang="en-IN" dirty="0" err="1"/>
              <a:t>gshadow</a:t>
            </a:r>
            <a:r>
              <a:rPr lang="en-IN" dirty="0"/>
              <a:t> files for the newly created User account.</a:t>
            </a:r>
            <a:endParaRPr lang="en-US" dirty="0"/>
          </a:p>
          <a:p>
            <a:pPr lvl="0" algn="just" fontAlgn="base">
              <a:lnSpc>
                <a:spcPct val="120000"/>
              </a:lnSpc>
            </a:pPr>
            <a:r>
              <a:rPr lang="en-IN" dirty="0"/>
              <a:t>Creates and populate a home directory for the new user.</a:t>
            </a:r>
            <a:endParaRPr lang="en-US" dirty="0"/>
          </a:p>
          <a:p>
            <a:pPr lvl="0" algn="just" fontAlgn="base">
              <a:lnSpc>
                <a:spcPct val="120000"/>
              </a:lnSpc>
            </a:pPr>
            <a:r>
              <a:rPr lang="en-IN" dirty="0"/>
              <a:t>Sets permissions and ownerships to home directory</a:t>
            </a:r>
            <a:r>
              <a:rPr lang="en-IN"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Add a User with Custom Comments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IN" dirty="0" smtClean="0"/>
              <a:t>The </a:t>
            </a:r>
            <a:r>
              <a:rPr lang="en-IN" dirty="0"/>
              <a:t>‘-c‘ option allows you to add custom comments, such as user’s full name, phone number, etc to/etc/</a:t>
            </a:r>
            <a:r>
              <a:rPr lang="en-IN" dirty="0" err="1"/>
              <a:t>passwd</a:t>
            </a:r>
            <a:r>
              <a:rPr lang="en-IN" dirty="0"/>
              <a:t> file. The comment can be added as a single line without any spaces.</a:t>
            </a:r>
            <a:endParaRPr lang="en-US" dirty="0"/>
          </a:p>
          <a:p>
            <a:pPr fontAlgn="base"/>
            <a:r>
              <a:rPr lang="en-IN" dirty="0"/>
              <a:t>For example, the following command will add a user ‘</a:t>
            </a:r>
            <a:r>
              <a:rPr lang="en-IN" dirty="0" err="1"/>
              <a:t>mansi</a:t>
            </a:r>
            <a:r>
              <a:rPr lang="en-IN" dirty="0"/>
              <a:t>‘ and would insert that user’s full name, </a:t>
            </a:r>
            <a:r>
              <a:rPr lang="en-IN" dirty="0" err="1"/>
              <a:t>Manis</a:t>
            </a:r>
            <a:r>
              <a:rPr lang="en-IN" dirty="0"/>
              <a:t> </a:t>
            </a:r>
            <a:r>
              <a:rPr lang="en-IN" dirty="0" err="1"/>
              <a:t>Khurana</a:t>
            </a:r>
            <a:r>
              <a:rPr lang="en-IN" dirty="0"/>
              <a:t>, into the comment field.</a:t>
            </a:r>
            <a:endParaRPr lang="en-US" dirty="0"/>
          </a:p>
          <a:p>
            <a:pPr fontAlgn="base"/>
            <a:r>
              <a:rPr lang="en-IN" b="1" dirty="0"/>
              <a:t>[</a:t>
            </a:r>
            <a:r>
              <a:rPr lang="en-IN" b="1" dirty="0" err="1"/>
              <a:t>root@tecmint</a:t>
            </a:r>
            <a:r>
              <a:rPr lang="en-IN" b="1" dirty="0"/>
              <a:t> ~]# </a:t>
            </a:r>
            <a:r>
              <a:rPr lang="en-IN" b="1" dirty="0" err="1"/>
              <a:t>useradd</a:t>
            </a:r>
            <a:r>
              <a:rPr lang="en-IN" b="1" dirty="0"/>
              <a:t> -c "</a:t>
            </a:r>
            <a:r>
              <a:rPr lang="en-IN" b="1" dirty="0" err="1"/>
              <a:t>Manis</a:t>
            </a:r>
            <a:r>
              <a:rPr lang="en-IN" b="1" dirty="0"/>
              <a:t> </a:t>
            </a:r>
            <a:r>
              <a:rPr lang="en-IN" b="1" dirty="0" err="1"/>
              <a:t>Khurana</a:t>
            </a:r>
            <a:r>
              <a:rPr lang="en-IN" b="1" dirty="0"/>
              <a:t>" </a:t>
            </a:r>
            <a:r>
              <a:rPr lang="en-IN" b="1" dirty="0" err="1" smtClean="0"/>
              <a:t>mansi</a:t>
            </a:r>
            <a:endParaRPr lang="en-IN" b="1" dirty="0" smtClean="0"/>
          </a:p>
          <a:p>
            <a:pPr fontAlgn="base"/>
            <a:r>
              <a:rPr lang="en-IN" dirty="0"/>
              <a:t>You can see your comments in ‘/etc/</a:t>
            </a:r>
            <a:r>
              <a:rPr lang="en-IN" dirty="0" err="1"/>
              <a:t>passwd</a:t>
            </a:r>
            <a:r>
              <a:rPr lang="en-IN" dirty="0"/>
              <a:t>‘ file in comments section.</a:t>
            </a:r>
            <a:endParaRPr lang="en-US" dirty="0"/>
          </a:p>
          <a:p>
            <a:pPr fontAlgn="base"/>
            <a:r>
              <a:rPr lang="en-IN" b="1" dirty="0"/>
              <a:t>[</a:t>
            </a:r>
            <a:r>
              <a:rPr lang="en-IN" b="1" dirty="0" err="1"/>
              <a:t>root@tecmint</a:t>
            </a:r>
            <a:r>
              <a:rPr lang="en-IN" b="1" dirty="0"/>
              <a:t> ~]# tail -1 /etc/</a:t>
            </a:r>
            <a:r>
              <a:rPr lang="en-IN" b="1" dirty="0" err="1"/>
              <a:t>passwd</a:t>
            </a:r>
            <a:endParaRPr lang="en-US" b="1" dirty="0"/>
          </a:p>
          <a:p>
            <a:pPr fontAlgn="base"/>
            <a:r>
              <a:rPr lang="en-IN" dirty="0"/>
              <a:t> </a:t>
            </a:r>
            <a:endParaRPr lang="en-US" dirty="0"/>
          </a:p>
          <a:p>
            <a:pPr fontAlgn="base"/>
            <a:r>
              <a:rPr lang="en-IN" b="1" dirty="0"/>
              <a:t>mansi</a:t>
            </a:r>
            <a:r>
              <a:rPr lang="en-IN" dirty="0"/>
              <a:t>:x:1006:1008:</a:t>
            </a:r>
            <a:r>
              <a:rPr lang="en-IN" b="1" dirty="0"/>
              <a:t>Manis </a:t>
            </a:r>
            <a:r>
              <a:rPr lang="en-IN" b="1" dirty="0" err="1"/>
              <a:t>Khurana</a:t>
            </a:r>
            <a:r>
              <a:rPr lang="en-IN" dirty="0"/>
              <a:t>:/home/</a:t>
            </a:r>
            <a:r>
              <a:rPr lang="en-IN" dirty="0" err="1"/>
              <a:t>mansi</a:t>
            </a:r>
            <a:r>
              <a:rPr lang="en-IN" dirty="0"/>
              <a:t>:/bin/</a:t>
            </a:r>
            <a:r>
              <a:rPr lang="en-IN" dirty="0" err="1"/>
              <a:t>sh</a:t>
            </a:r>
            <a:endParaRPr lang="en-US" dirty="0"/>
          </a:p>
          <a:p>
            <a:pPr fontAlgn="base"/>
            <a:endParaRPr lang="en-US" b="1"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Change User Login Shell:</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IN" dirty="0" smtClean="0"/>
              <a:t>Sometimes</a:t>
            </a:r>
            <a:r>
              <a:rPr lang="en-IN" dirty="0"/>
              <a:t>, we add users which has nothing to do with login shell or sometimes we require to assign different shells to our users. We can assign different login shells to a each user with ‘-s‘ option.</a:t>
            </a:r>
            <a:endParaRPr lang="en-US" dirty="0"/>
          </a:p>
          <a:p>
            <a:pPr fontAlgn="base"/>
            <a:r>
              <a:rPr lang="en-IN" dirty="0"/>
              <a:t>Here in this example, will add a user ‘</a:t>
            </a:r>
            <a:r>
              <a:rPr lang="en-IN" dirty="0" err="1"/>
              <a:t>tecmint</a:t>
            </a:r>
            <a:r>
              <a:rPr lang="en-IN" dirty="0"/>
              <a:t>‘ without login shell i.e. ‘/</a:t>
            </a:r>
            <a:r>
              <a:rPr lang="en-IN" dirty="0" err="1"/>
              <a:t>sbin</a:t>
            </a:r>
            <a:r>
              <a:rPr lang="en-IN" dirty="0"/>
              <a:t>/</a:t>
            </a:r>
            <a:r>
              <a:rPr lang="en-IN" dirty="0" err="1"/>
              <a:t>nologin</a:t>
            </a:r>
            <a:r>
              <a:rPr lang="en-IN" dirty="0"/>
              <a:t>‘ shell.</a:t>
            </a:r>
            <a:endParaRPr lang="en-US" dirty="0"/>
          </a:p>
          <a:p>
            <a:pPr fontAlgn="base"/>
            <a:r>
              <a:rPr lang="en-IN" b="1" dirty="0"/>
              <a:t>[</a:t>
            </a:r>
            <a:r>
              <a:rPr lang="en-IN" b="1" dirty="0" err="1"/>
              <a:t>root@tecmint</a:t>
            </a:r>
            <a:r>
              <a:rPr lang="en-IN" b="1" dirty="0"/>
              <a:t> ~]# </a:t>
            </a:r>
            <a:r>
              <a:rPr lang="en-IN" b="1" dirty="0" err="1"/>
              <a:t>useradd</a:t>
            </a:r>
            <a:r>
              <a:rPr lang="en-IN" b="1" dirty="0"/>
              <a:t> -s /</a:t>
            </a:r>
            <a:r>
              <a:rPr lang="en-IN" b="1" dirty="0" err="1"/>
              <a:t>sbin</a:t>
            </a:r>
            <a:r>
              <a:rPr lang="en-IN" b="1" dirty="0"/>
              <a:t>/</a:t>
            </a:r>
            <a:r>
              <a:rPr lang="en-IN" b="1" dirty="0" err="1"/>
              <a:t>nologin</a:t>
            </a:r>
            <a:r>
              <a:rPr lang="en-IN" b="1" dirty="0"/>
              <a:t> </a:t>
            </a:r>
            <a:r>
              <a:rPr lang="en-IN" b="1" dirty="0" err="1"/>
              <a:t>tecmint</a:t>
            </a:r>
            <a:endParaRPr lang="en-US" b="1" dirty="0"/>
          </a:p>
          <a:p>
            <a:pPr fontAlgn="base"/>
            <a:r>
              <a:rPr lang="en-IN" dirty="0"/>
              <a:t>You can check assigned shell to the user in ‘/etc/</a:t>
            </a:r>
            <a:r>
              <a:rPr lang="en-IN" dirty="0" err="1"/>
              <a:t>passwd</a:t>
            </a:r>
            <a:r>
              <a:rPr lang="en-IN" dirty="0"/>
              <a:t>‘ file.</a:t>
            </a:r>
            <a:endParaRPr lang="en-US" dirty="0"/>
          </a:p>
          <a:p>
            <a:pPr fontAlgn="base"/>
            <a:r>
              <a:rPr lang="en-IN" b="1" dirty="0"/>
              <a:t>[</a:t>
            </a:r>
            <a:r>
              <a:rPr lang="en-IN" b="1" dirty="0" err="1"/>
              <a:t>root@tecmint</a:t>
            </a:r>
            <a:r>
              <a:rPr lang="en-IN" b="1" dirty="0"/>
              <a:t> ~]# tail -1 /etc/</a:t>
            </a:r>
            <a:r>
              <a:rPr lang="en-IN" b="1" dirty="0" err="1"/>
              <a:t>passwd</a:t>
            </a:r>
            <a:endParaRPr lang="en-US" b="1" dirty="0"/>
          </a:p>
          <a:p>
            <a:pPr fontAlgn="base"/>
            <a:r>
              <a:rPr lang="en-IN" dirty="0"/>
              <a:t> </a:t>
            </a:r>
            <a:endParaRPr lang="en-US" dirty="0"/>
          </a:p>
          <a:p>
            <a:pPr fontAlgn="base"/>
            <a:r>
              <a:rPr lang="en-IN" b="1" dirty="0"/>
              <a:t>tecmint</a:t>
            </a:r>
            <a:r>
              <a:rPr lang="en-IN" dirty="0"/>
              <a:t>:x:1002:1002::/home/</a:t>
            </a:r>
            <a:r>
              <a:rPr lang="en-IN" dirty="0" err="1"/>
              <a:t>tecmint</a:t>
            </a:r>
            <a:r>
              <a:rPr lang="en-IN" dirty="0"/>
              <a:t>:</a:t>
            </a:r>
            <a:r>
              <a:rPr lang="en-IN" b="1" dirty="0"/>
              <a:t>/</a:t>
            </a:r>
            <a:r>
              <a:rPr lang="en-IN" b="1" dirty="0" err="1"/>
              <a:t>sbin</a:t>
            </a:r>
            <a:r>
              <a:rPr lang="en-IN" b="1" dirty="0"/>
              <a:t>/</a:t>
            </a:r>
            <a:r>
              <a:rPr lang="en-IN" b="1" dirty="0" err="1"/>
              <a:t>nologin</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8229600" cy="1143000"/>
          </a:xfrm>
        </p:spPr>
        <p:txBody>
          <a:bodyPr>
            <a:noAutofit/>
          </a:bodyPr>
          <a:lstStyle/>
          <a:p>
            <a:pPr>
              <a:tabLst>
                <a:tab pos="225425" algn="l"/>
              </a:tabLst>
            </a:pPr>
            <a:r>
              <a:rPr lang="en-IN" sz="2800" b="1" dirty="0" smtClean="0"/>
              <a:t>Add a User with Specific Home Directory, Default Shell and Custom Comment</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85000" lnSpcReduction="20000"/>
          </a:bodyPr>
          <a:lstStyle/>
          <a:p>
            <a:pPr fontAlgn="base"/>
            <a:r>
              <a:rPr lang="en-IN" dirty="0" smtClean="0"/>
              <a:t>The </a:t>
            </a:r>
            <a:r>
              <a:rPr lang="en-IN" dirty="0"/>
              <a:t>following command will create a user ‘</a:t>
            </a:r>
            <a:r>
              <a:rPr lang="en-IN" dirty="0" err="1"/>
              <a:t>ravi</a:t>
            </a:r>
            <a:r>
              <a:rPr lang="en-IN" dirty="0"/>
              <a:t>‘ with home directory ‘/</a:t>
            </a:r>
            <a:r>
              <a:rPr lang="en-IN" dirty="0" err="1"/>
              <a:t>var</a:t>
            </a:r>
            <a:r>
              <a:rPr lang="en-IN" dirty="0"/>
              <a:t>/www/</a:t>
            </a:r>
            <a:r>
              <a:rPr lang="en-IN" dirty="0" err="1"/>
              <a:t>tecmint</a:t>
            </a:r>
            <a:r>
              <a:rPr lang="en-IN" dirty="0"/>
              <a:t>‘, default shell /bin/</a:t>
            </a:r>
            <a:r>
              <a:rPr lang="en-IN" dirty="0" err="1"/>
              <a:t>bashand</a:t>
            </a:r>
            <a:r>
              <a:rPr lang="en-IN" dirty="0"/>
              <a:t> adds extra information about user.</a:t>
            </a:r>
            <a:endParaRPr lang="en-US" dirty="0"/>
          </a:p>
          <a:p>
            <a:pPr fontAlgn="base"/>
            <a:r>
              <a:rPr lang="en-IN" b="1" dirty="0"/>
              <a:t>[</a:t>
            </a:r>
            <a:r>
              <a:rPr lang="en-IN" b="1" dirty="0" err="1"/>
              <a:t>root@tecmint</a:t>
            </a:r>
            <a:r>
              <a:rPr lang="en-IN" b="1" dirty="0"/>
              <a:t> ~]# </a:t>
            </a:r>
            <a:r>
              <a:rPr lang="en-IN" b="1" dirty="0" err="1"/>
              <a:t>useradd</a:t>
            </a:r>
            <a:r>
              <a:rPr lang="en-IN" b="1" dirty="0"/>
              <a:t> -m -d /</a:t>
            </a:r>
            <a:r>
              <a:rPr lang="en-IN" b="1" dirty="0" err="1"/>
              <a:t>var</a:t>
            </a:r>
            <a:r>
              <a:rPr lang="en-IN" b="1" dirty="0"/>
              <a:t>/www/</a:t>
            </a:r>
            <a:r>
              <a:rPr lang="en-IN" b="1" dirty="0" err="1"/>
              <a:t>ravi</a:t>
            </a:r>
            <a:r>
              <a:rPr lang="en-IN" b="1" dirty="0"/>
              <a:t> -s /bin/bash -c "</a:t>
            </a:r>
            <a:r>
              <a:rPr lang="en-IN" b="1" dirty="0" err="1"/>
              <a:t>TecMint</a:t>
            </a:r>
            <a:r>
              <a:rPr lang="en-IN" b="1" dirty="0"/>
              <a:t> Owner" -U </a:t>
            </a:r>
            <a:r>
              <a:rPr lang="en-IN" b="1" dirty="0" err="1"/>
              <a:t>ravi</a:t>
            </a:r>
            <a:endParaRPr lang="en-US" b="1" dirty="0"/>
          </a:p>
          <a:p>
            <a:pPr fontAlgn="base"/>
            <a:r>
              <a:rPr lang="en-IN" dirty="0"/>
              <a:t>In the above command ‘-m -d‘ option creates a user with specified home directory and the ‘-s‘ option set the user’s default shell i.e. /bin/bash. The ‘-c‘ option adds the extra information about user and ‘-U‘ argument create/adds a group with the same name as the user.</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696200" cy="1143000"/>
          </a:xfrm>
        </p:spPr>
        <p:txBody>
          <a:bodyPr>
            <a:noAutofit/>
          </a:bodyPr>
          <a:lstStyle/>
          <a:p>
            <a:r>
              <a:rPr lang="en-IN" sz="2800" b="1" dirty="0" smtClean="0"/>
              <a:t>Add a User with Home Directory, Custom Shell, Custom Comment and UID/GID</a:t>
            </a:r>
            <a:endParaRPr lang="en-US" sz="2800" b="1" dirty="0"/>
          </a:p>
        </p:txBody>
      </p:sp>
      <p:sp>
        <p:nvSpPr>
          <p:cNvPr id="3" name="Content Placeholder 2"/>
          <p:cNvSpPr>
            <a:spLocks noGrp="1"/>
          </p:cNvSpPr>
          <p:nvPr>
            <p:ph idx="1"/>
          </p:nvPr>
        </p:nvSpPr>
        <p:spPr/>
        <p:txBody>
          <a:bodyPr>
            <a:normAutofit lnSpcReduction="10000"/>
          </a:bodyPr>
          <a:lstStyle/>
          <a:p>
            <a:pPr fontAlgn="base"/>
            <a:r>
              <a:rPr lang="en-IN" dirty="0" smtClean="0"/>
              <a:t>The </a:t>
            </a:r>
            <a:r>
              <a:rPr lang="en-IN" dirty="0"/>
              <a:t>command is very similar to above, but here we defining shell as ‘/bin/</a:t>
            </a:r>
            <a:r>
              <a:rPr lang="en-IN" dirty="0" err="1"/>
              <a:t>zsh</a:t>
            </a:r>
            <a:r>
              <a:rPr lang="en-IN" dirty="0"/>
              <a:t>‘ and custom UID and GID to a user ‘</a:t>
            </a:r>
            <a:r>
              <a:rPr lang="en-IN" dirty="0" err="1"/>
              <a:t>tarunika</a:t>
            </a:r>
            <a:r>
              <a:rPr lang="en-IN" dirty="0"/>
              <a:t>‘. Where ‘-u‘ defines new user’s UID (i.e. 1000) and whereas ‘-g‘ defines GID (i.e. 1000).</a:t>
            </a:r>
            <a:endParaRPr lang="en-US" dirty="0"/>
          </a:p>
          <a:p>
            <a:pPr fontAlgn="base"/>
            <a:r>
              <a:rPr lang="en-IN" b="1" dirty="0"/>
              <a:t>[</a:t>
            </a:r>
            <a:r>
              <a:rPr lang="en-IN" b="1" dirty="0" err="1"/>
              <a:t>root@tecmint</a:t>
            </a:r>
            <a:r>
              <a:rPr lang="en-IN" b="1" dirty="0"/>
              <a:t> ~]# </a:t>
            </a:r>
            <a:r>
              <a:rPr lang="en-IN" b="1" dirty="0" err="1"/>
              <a:t>useradd</a:t>
            </a:r>
            <a:r>
              <a:rPr lang="en-IN" b="1" dirty="0"/>
              <a:t> -m -d /</a:t>
            </a:r>
            <a:r>
              <a:rPr lang="en-IN" b="1" dirty="0" err="1"/>
              <a:t>var</a:t>
            </a:r>
            <a:r>
              <a:rPr lang="en-IN" b="1" dirty="0"/>
              <a:t>/www/</a:t>
            </a:r>
            <a:r>
              <a:rPr lang="en-IN" b="1" dirty="0" err="1"/>
              <a:t>tarunika</a:t>
            </a:r>
            <a:r>
              <a:rPr lang="en-IN" b="1" dirty="0"/>
              <a:t> -s /bin/</a:t>
            </a:r>
            <a:r>
              <a:rPr lang="en-IN" b="1" dirty="0" err="1"/>
              <a:t>zsh</a:t>
            </a:r>
            <a:r>
              <a:rPr lang="en-IN" b="1" dirty="0"/>
              <a:t> -c "</a:t>
            </a:r>
            <a:r>
              <a:rPr lang="en-IN" b="1" dirty="0" err="1"/>
              <a:t>TecMint</a:t>
            </a:r>
            <a:r>
              <a:rPr lang="en-IN" b="1" dirty="0"/>
              <a:t> Technical Writer" -u 1000 -g 1000 </a:t>
            </a:r>
            <a:r>
              <a:rPr lang="en-IN" b="1" dirty="0" err="1"/>
              <a:t>tarunika</a:t>
            </a:r>
            <a:endParaRPr lang="en-US" b="1"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t>Add a User with Home Directory, No Shell, Custom Comment and User ID</a:t>
            </a:r>
            <a:r>
              <a:rPr lang="en-US" sz="3200" b="1" dirty="0" smtClean="0"/>
              <a:t/>
            </a:r>
            <a:br>
              <a:rPr lang="en-US" sz="3200" b="1" dirty="0" smtClean="0"/>
            </a:br>
            <a:endParaRPr lang="en-US" sz="3200" b="1" dirty="0"/>
          </a:p>
        </p:txBody>
      </p:sp>
      <p:sp>
        <p:nvSpPr>
          <p:cNvPr id="3" name="Content Placeholder 2"/>
          <p:cNvSpPr>
            <a:spLocks noGrp="1"/>
          </p:cNvSpPr>
          <p:nvPr>
            <p:ph idx="1"/>
          </p:nvPr>
        </p:nvSpPr>
        <p:spPr/>
        <p:txBody>
          <a:bodyPr>
            <a:normAutofit fontScale="85000" lnSpcReduction="10000"/>
          </a:bodyPr>
          <a:lstStyle/>
          <a:p>
            <a:pPr fontAlgn="base"/>
            <a:r>
              <a:rPr lang="en-IN" dirty="0" smtClean="0"/>
              <a:t>The </a:t>
            </a:r>
            <a:r>
              <a:rPr lang="en-IN" dirty="0"/>
              <a:t>following command is very much similar to above two commands, the only difference is here, that we disabling login shell to a user called ‘</a:t>
            </a:r>
            <a:r>
              <a:rPr lang="en-IN" dirty="0" err="1"/>
              <a:t>avishek</a:t>
            </a:r>
            <a:r>
              <a:rPr lang="en-IN" dirty="0"/>
              <a:t>‘ with custom User ID (i.e. 1019).</a:t>
            </a:r>
            <a:endParaRPr lang="en-US" dirty="0"/>
          </a:p>
          <a:p>
            <a:pPr fontAlgn="base"/>
            <a:r>
              <a:rPr lang="en-IN" dirty="0"/>
              <a:t>Here ‘-s‘ option adds the default shell /bin/bash, but in this case we set login to ‘/</a:t>
            </a:r>
            <a:r>
              <a:rPr lang="en-IN" dirty="0" err="1"/>
              <a:t>usr</a:t>
            </a:r>
            <a:r>
              <a:rPr lang="en-IN" dirty="0"/>
              <a:t>/</a:t>
            </a:r>
            <a:r>
              <a:rPr lang="en-IN" dirty="0" err="1"/>
              <a:t>sbin</a:t>
            </a:r>
            <a:r>
              <a:rPr lang="en-IN" dirty="0"/>
              <a:t>/</a:t>
            </a:r>
            <a:r>
              <a:rPr lang="en-IN" dirty="0" err="1"/>
              <a:t>nologin</a:t>
            </a:r>
            <a:r>
              <a:rPr lang="en-IN" dirty="0"/>
              <a:t>‘. That means user ‘</a:t>
            </a:r>
            <a:r>
              <a:rPr lang="en-IN" dirty="0" err="1"/>
              <a:t>avishek</a:t>
            </a:r>
            <a:r>
              <a:rPr lang="en-IN" dirty="0"/>
              <a:t>‘ will not able to login into the system.</a:t>
            </a:r>
            <a:endParaRPr lang="en-US" dirty="0"/>
          </a:p>
          <a:p>
            <a:pPr fontAlgn="base"/>
            <a:r>
              <a:rPr lang="en-IN" b="1" dirty="0"/>
              <a:t>[</a:t>
            </a:r>
            <a:r>
              <a:rPr lang="en-IN" b="1" dirty="0" err="1"/>
              <a:t>root@tecmint</a:t>
            </a:r>
            <a:r>
              <a:rPr lang="en-IN" b="1" dirty="0"/>
              <a:t> ~]# </a:t>
            </a:r>
            <a:r>
              <a:rPr lang="en-IN" b="1" dirty="0" err="1"/>
              <a:t>useradd</a:t>
            </a:r>
            <a:r>
              <a:rPr lang="en-IN" b="1" dirty="0"/>
              <a:t> -m -d /</a:t>
            </a:r>
            <a:r>
              <a:rPr lang="en-IN" b="1" dirty="0" err="1"/>
              <a:t>var</a:t>
            </a:r>
            <a:r>
              <a:rPr lang="en-IN" b="1" dirty="0"/>
              <a:t>/www/</a:t>
            </a:r>
            <a:r>
              <a:rPr lang="en-IN" b="1" dirty="0" err="1"/>
              <a:t>avishek</a:t>
            </a:r>
            <a:r>
              <a:rPr lang="en-IN" b="1" dirty="0"/>
              <a:t> -s /</a:t>
            </a:r>
            <a:r>
              <a:rPr lang="en-IN" b="1" dirty="0" err="1"/>
              <a:t>usr</a:t>
            </a:r>
            <a:r>
              <a:rPr lang="en-IN" b="1" dirty="0"/>
              <a:t>/</a:t>
            </a:r>
            <a:r>
              <a:rPr lang="en-IN" b="1" dirty="0" err="1"/>
              <a:t>sbin</a:t>
            </a:r>
            <a:r>
              <a:rPr lang="en-IN" b="1" dirty="0"/>
              <a:t>/</a:t>
            </a:r>
            <a:r>
              <a:rPr lang="en-IN" b="1" dirty="0" err="1"/>
              <a:t>nologin</a:t>
            </a:r>
            <a:r>
              <a:rPr lang="en-IN" b="1" dirty="0"/>
              <a:t> -c "</a:t>
            </a:r>
            <a:r>
              <a:rPr lang="en-IN" b="1" dirty="0" err="1"/>
              <a:t>TecMint</a:t>
            </a:r>
            <a:r>
              <a:rPr lang="en-IN" b="1" dirty="0"/>
              <a:t> Sr. Technical Writer" -u 1019 </a:t>
            </a:r>
            <a:r>
              <a:rPr lang="en-IN" b="1" dirty="0" err="1"/>
              <a:t>avishek</a:t>
            </a:r>
            <a:endParaRPr lang="en-US" b="1"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Add a User with Home Directory, Shell, Custom </a:t>
            </a:r>
            <a:r>
              <a:rPr lang="en-IN" sz="2800" b="1" dirty="0" err="1" smtClean="0"/>
              <a:t>Skell</a:t>
            </a:r>
            <a:r>
              <a:rPr lang="en-IN" sz="2800" b="1" dirty="0" smtClean="0"/>
              <a:t>/Comment and User ID</a:t>
            </a:r>
            <a:endParaRPr lang="en-US" sz="2800" b="1" dirty="0"/>
          </a:p>
        </p:txBody>
      </p:sp>
      <p:sp>
        <p:nvSpPr>
          <p:cNvPr id="3" name="Content Placeholder 2"/>
          <p:cNvSpPr>
            <a:spLocks noGrp="1"/>
          </p:cNvSpPr>
          <p:nvPr>
            <p:ph idx="1"/>
          </p:nvPr>
        </p:nvSpPr>
        <p:spPr/>
        <p:txBody>
          <a:bodyPr>
            <a:normAutofit lnSpcReduction="10000"/>
          </a:bodyPr>
          <a:lstStyle/>
          <a:p>
            <a:pPr fontAlgn="base"/>
            <a:r>
              <a:rPr lang="en-IN" dirty="0" smtClean="0"/>
              <a:t>The </a:t>
            </a:r>
            <a:r>
              <a:rPr lang="en-IN" dirty="0"/>
              <a:t>only change in this command is, we used ‘-k‘ option to set custom skeleton directory i.e. /etc/</a:t>
            </a:r>
            <a:r>
              <a:rPr lang="en-IN" dirty="0" err="1"/>
              <a:t>custom.skell</a:t>
            </a:r>
            <a:r>
              <a:rPr lang="en-IN" dirty="0"/>
              <a:t>, not the default one /etc/</a:t>
            </a:r>
            <a:r>
              <a:rPr lang="en-IN" dirty="0" err="1"/>
              <a:t>skel</a:t>
            </a:r>
            <a:r>
              <a:rPr lang="en-IN" dirty="0"/>
              <a:t>. We also used ‘-s‘ option to define different shell i.e. /bin/</a:t>
            </a:r>
            <a:r>
              <a:rPr lang="en-IN" dirty="0" err="1"/>
              <a:t>tcsh</a:t>
            </a:r>
            <a:r>
              <a:rPr lang="en-IN" dirty="0"/>
              <a:t> to user ‘</a:t>
            </a:r>
            <a:r>
              <a:rPr lang="en-IN" dirty="0" err="1"/>
              <a:t>navin</a:t>
            </a:r>
            <a:r>
              <a:rPr lang="en-IN" dirty="0"/>
              <a:t>‘.</a:t>
            </a:r>
            <a:endParaRPr lang="en-US" dirty="0"/>
          </a:p>
          <a:p>
            <a:pPr fontAlgn="base"/>
            <a:r>
              <a:rPr lang="en-IN" b="1" dirty="0"/>
              <a:t>[</a:t>
            </a:r>
            <a:r>
              <a:rPr lang="en-IN" b="1" dirty="0" err="1"/>
              <a:t>root@tecmint</a:t>
            </a:r>
            <a:r>
              <a:rPr lang="en-IN" b="1" dirty="0"/>
              <a:t> ~]# </a:t>
            </a:r>
            <a:r>
              <a:rPr lang="en-IN" b="1" dirty="0" err="1"/>
              <a:t>useradd</a:t>
            </a:r>
            <a:r>
              <a:rPr lang="en-IN" b="1" dirty="0"/>
              <a:t> -m -d /</a:t>
            </a:r>
            <a:r>
              <a:rPr lang="en-IN" b="1" dirty="0" err="1"/>
              <a:t>var</a:t>
            </a:r>
            <a:r>
              <a:rPr lang="en-IN" b="1" dirty="0"/>
              <a:t>/www/</a:t>
            </a:r>
            <a:r>
              <a:rPr lang="en-IN" b="1" dirty="0" err="1"/>
              <a:t>navin</a:t>
            </a:r>
            <a:r>
              <a:rPr lang="en-IN" b="1" dirty="0"/>
              <a:t> -k /etc/</a:t>
            </a:r>
            <a:r>
              <a:rPr lang="en-IN" b="1" dirty="0" err="1"/>
              <a:t>custom.skell</a:t>
            </a:r>
            <a:r>
              <a:rPr lang="en-IN" b="1" dirty="0"/>
              <a:t> -s /bin/</a:t>
            </a:r>
            <a:r>
              <a:rPr lang="en-IN" b="1" dirty="0" err="1"/>
              <a:t>tcsh</a:t>
            </a:r>
            <a:r>
              <a:rPr lang="en-IN" b="1" dirty="0"/>
              <a:t> -c "No Active Member of </a:t>
            </a:r>
            <a:r>
              <a:rPr lang="en-IN" b="1" dirty="0" err="1"/>
              <a:t>TecMint</a:t>
            </a:r>
            <a:r>
              <a:rPr lang="en-IN" b="1" dirty="0"/>
              <a:t>" -u 1027 </a:t>
            </a:r>
            <a:r>
              <a:rPr lang="en-IN" b="1" dirty="0" err="1"/>
              <a:t>navin</a:t>
            </a:r>
            <a:endParaRPr lang="en-US" b="1"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Add a User with Home Directory, No Shell, Custom Comment and User ID</a:t>
            </a:r>
            <a:endParaRPr lang="en-US" sz="2800" b="1" dirty="0"/>
          </a:p>
        </p:txBody>
      </p:sp>
      <p:sp>
        <p:nvSpPr>
          <p:cNvPr id="3" name="Content Placeholder 2"/>
          <p:cNvSpPr>
            <a:spLocks noGrp="1"/>
          </p:cNvSpPr>
          <p:nvPr>
            <p:ph idx="1"/>
          </p:nvPr>
        </p:nvSpPr>
        <p:spPr/>
        <p:txBody>
          <a:bodyPr>
            <a:normAutofit fontScale="85000" lnSpcReduction="10000"/>
          </a:bodyPr>
          <a:lstStyle/>
          <a:p>
            <a:pPr fontAlgn="base"/>
            <a:r>
              <a:rPr lang="en-IN" dirty="0" smtClean="0"/>
              <a:t>The </a:t>
            </a:r>
            <a:r>
              <a:rPr lang="en-IN" dirty="0"/>
              <a:t>following command is very much similar to above two commands, the only difference is here, that we disabling login shell to a user called ‘</a:t>
            </a:r>
            <a:r>
              <a:rPr lang="en-IN" dirty="0" err="1"/>
              <a:t>avishek</a:t>
            </a:r>
            <a:r>
              <a:rPr lang="en-IN" dirty="0"/>
              <a:t>‘ with custom User ID (i.e. 1019).</a:t>
            </a:r>
            <a:endParaRPr lang="en-US" dirty="0"/>
          </a:p>
          <a:p>
            <a:pPr fontAlgn="base"/>
            <a:r>
              <a:rPr lang="en-IN" dirty="0"/>
              <a:t>Here ‘-s‘ option adds the default shell /bin/bash, but in this case we set login to ‘/</a:t>
            </a:r>
            <a:r>
              <a:rPr lang="en-IN" dirty="0" err="1"/>
              <a:t>usr</a:t>
            </a:r>
            <a:r>
              <a:rPr lang="en-IN" dirty="0"/>
              <a:t>/</a:t>
            </a:r>
            <a:r>
              <a:rPr lang="en-IN" dirty="0" err="1"/>
              <a:t>sbin</a:t>
            </a:r>
            <a:r>
              <a:rPr lang="en-IN" dirty="0"/>
              <a:t>/</a:t>
            </a:r>
            <a:r>
              <a:rPr lang="en-IN" dirty="0" err="1"/>
              <a:t>nologin</a:t>
            </a:r>
            <a:r>
              <a:rPr lang="en-IN" dirty="0"/>
              <a:t>‘. That means user ‘</a:t>
            </a:r>
            <a:r>
              <a:rPr lang="en-IN" dirty="0" err="1"/>
              <a:t>avishek</a:t>
            </a:r>
            <a:r>
              <a:rPr lang="en-IN" dirty="0"/>
              <a:t>‘ will not able to login into the system.</a:t>
            </a:r>
            <a:endParaRPr lang="en-US" dirty="0"/>
          </a:p>
          <a:p>
            <a:pPr fontAlgn="base"/>
            <a:r>
              <a:rPr lang="en-IN" b="1" dirty="0"/>
              <a:t>[</a:t>
            </a:r>
            <a:r>
              <a:rPr lang="en-IN" b="1" dirty="0" err="1"/>
              <a:t>root@tecmint</a:t>
            </a:r>
            <a:r>
              <a:rPr lang="en-IN" b="1" dirty="0"/>
              <a:t> ~]# </a:t>
            </a:r>
            <a:r>
              <a:rPr lang="en-IN" b="1" dirty="0" err="1"/>
              <a:t>useradd</a:t>
            </a:r>
            <a:r>
              <a:rPr lang="en-IN" b="1" dirty="0"/>
              <a:t> -m -d /</a:t>
            </a:r>
            <a:r>
              <a:rPr lang="en-IN" b="1" dirty="0" err="1"/>
              <a:t>var</a:t>
            </a:r>
            <a:r>
              <a:rPr lang="en-IN" b="1" dirty="0"/>
              <a:t>/www/</a:t>
            </a:r>
            <a:r>
              <a:rPr lang="en-IN" b="1" dirty="0" err="1"/>
              <a:t>avishek</a:t>
            </a:r>
            <a:r>
              <a:rPr lang="en-IN" b="1" dirty="0"/>
              <a:t> -s /</a:t>
            </a:r>
            <a:r>
              <a:rPr lang="en-IN" b="1" dirty="0" err="1"/>
              <a:t>usr</a:t>
            </a:r>
            <a:r>
              <a:rPr lang="en-IN" b="1" dirty="0"/>
              <a:t>/</a:t>
            </a:r>
            <a:r>
              <a:rPr lang="en-IN" b="1" dirty="0" err="1"/>
              <a:t>sbin</a:t>
            </a:r>
            <a:r>
              <a:rPr lang="en-IN" b="1" dirty="0"/>
              <a:t>/</a:t>
            </a:r>
            <a:r>
              <a:rPr lang="en-IN" b="1" dirty="0" err="1"/>
              <a:t>nologin</a:t>
            </a:r>
            <a:r>
              <a:rPr lang="en-IN" b="1" dirty="0"/>
              <a:t> -c "</a:t>
            </a:r>
            <a:r>
              <a:rPr lang="en-IN" b="1" dirty="0" err="1"/>
              <a:t>TecMint</a:t>
            </a:r>
            <a:r>
              <a:rPr lang="en-IN" b="1" dirty="0"/>
              <a:t> Sr. Technical Writer" -u 1019 </a:t>
            </a:r>
            <a:r>
              <a:rPr lang="en-IN" b="1" dirty="0" err="1"/>
              <a:t>avishek</a:t>
            </a:r>
            <a:endParaRPr lang="en-US" b="1"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Add a User with Home Directory, Shell, Custom </a:t>
            </a:r>
            <a:r>
              <a:rPr lang="en-IN" sz="2800" b="1" dirty="0" err="1" smtClean="0"/>
              <a:t>Skell</a:t>
            </a:r>
            <a:r>
              <a:rPr lang="en-IN" sz="2800" b="1" dirty="0" smtClean="0"/>
              <a:t>/Comment and User ID</a:t>
            </a:r>
            <a:endParaRPr lang="en-US" sz="2800" b="1" dirty="0"/>
          </a:p>
        </p:txBody>
      </p:sp>
      <p:sp>
        <p:nvSpPr>
          <p:cNvPr id="3" name="Content Placeholder 2"/>
          <p:cNvSpPr>
            <a:spLocks noGrp="1"/>
          </p:cNvSpPr>
          <p:nvPr>
            <p:ph idx="1"/>
          </p:nvPr>
        </p:nvSpPr>
        <p:spPr/>
        <p:txBody>
          <a:bodyPr>
            <a:normAutofit lnSpcReduction="10000"/>
          </a:bodyPr>
          <a:lstStyle/>
          <a:p>
            <a:pPr fontAlgn="base"/>
            <a:r>
              <a:rPr lang="en-IN" dirty="0" smtClean="0"/>
              <a:t>The </a:t>
            </a:r>
            <a:r>
              <a:rPr lang="en-IN" dirty="0"/>
              <a:t>only change in this command is, we used ‘-k‘ option to set custom skeleton directory i.e. /etc/</a:t>
            </a:r>
            <a:r>
              <a:rPr lang="en-IN" dirty="0" err="1"/>
              <a:t>custom.skell</a:t>
            </a:r>
            <a:r>
              <a:rPr lang="en-IN" dirty="0"/>
              <a:t>, not the default one /etc/</a:t>
            </a:r>
            <a:r>
              <a:rPr lang="en-IN" dirty="0" err="1"/>
              <a:t>skel</a:t>
            </a:r>
            <a:r>
              <a:rPr lang="en-IN" dirty="0"/>
              <a:t>. We also used ‘-s‘ option to define different shell i.e. /bin/</a:t>
            </a:r>
            <a:r>
              <a:rPr lang="en-IN" dirty="0" err="1"/>
              <a:t>tcsh</a:t>
            </a:r>
            <a:r>
              <a:rPr lang="en-IN" dirty="0"/>
              <a:t> to user ‘</a:t>
            </a:r>
            <a:r>
              <a:rPr lang="en-IN" dirty="0" err="1"/>
              <a:t>navin</a:t>
            </a:r>
            <a:r>
              <a:rPr lang="en-IN" dirty="0"/>
              <a:t>‘.</a:t>
            </a:r>
            <a:endParaRPr lang="en-US" dirty="0"/>
          </a:p>
          <a:p>
            <a:pPr fontAlgn="base"/>
            <a:r>
              <a:rPr lang="en-IN" dirty="0"/>
              <a:t>[</a:t>
            </a:r>
            <a:r>
              <a:rPr lang="en-IN" dirty="0" err="1"/>
              <a:t>root@tecmint</a:t>
            </a:r>
            <a:r>
              <a:rPr lang="en-IN" dirty="0"/>
              <a:t> ~]# </a:t>
            </a:r>
            <a:r>
              <a:rPr lang="en-IN" b="1" dirty="0" err="1"/>
              <a:t>useradd</a:t>
            </a:r>
            <a:r>
              <a:rPr lang="en-IN" b="1" dirty="0"/>
              <a:t> -m -d /</a:t>
            </a:r>
            <a:r>
              <a:rPr lang="en-IN" b="1" dirty="0" err="1"/>
              <a:t>var</a:t>
            </a:r>
            <a:r>
              <a:rPr lang="en-IN" b="1" dirty="0"/>
              <a:t>/www/</a:t>
            </a:r>
            <a:r>
              <a:rPr lang="en-IN" b="1" dirty="0" err="1"/>
              <a:t>navin</a:t>
            </a:r>
            <a:r>
              <a:rPr lang="en-IN" b="1" dirty="0"/>
              <a:t> -k /etc/</a:t>
            </a:r>
            <a:r>
              <a:rPr lang="en-IN" b="1" dirty="0" err="1"/>
              <a:t>custom.skell</a:t>
            </a:r>
            <a:r>
              <a:rPr lang="en-IN" b="1" dirty="0"/>
              <a:t> -s /bin/</a:t>
            </a:r>
            <a:r>
              <a:rPr lang="en-IN" b="1" dirty="0" err="1"/>
              <a:t>tcsh</a:t>
            </a:r>
            <a:r>
              <a:rPr lang="en-IN" b="1" dirty="0"/>
              <a:t> -c "No Active Member of </a:t>
            </a:r>
            <a:r>
              <a:rPr lang="en-IN" b="1" dirty="0" err="1"/>
              <a:t>TecMint</a:t>
            </a:r>
            <a:r>
              <a:rPr lang="en-IN" b="1" dirty="0"/>
              <a:t>" -u 1027 </a:t>
            </a:r>
            <a:r>
              <a:rPr lang="en-IN" b="1" dirty="0" err="1"/>
              <a:t>navin</a:t>
            </a:r>
            <a:endParaRPr lang="en-US" b="1"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Add a User without Home Directory, No Shell, No Group and Custom Comment</a:t>
            </a:r>
            <a:endParaRPr lang="en-US" sz="2800" b="1" dirty="0"/>
          </a:p>
        </p:txBody>
      </p:sp>
      <p:sp>
        <p:nvSpPr>
          <p:cNvPr id="3" name="Content Placeholder 2"/>
          <p:cNvSpPr>
            <a:spLocks noGrp="1"/>
          </p:cNvSpPr>
          <p:nvPr>
            <p:ph idx="1"/>
          </p:nvPr>
        </p:nvSpPr>
        <p:spPr/>
        <p:txBody>
          <a:bodyPr>
            <a:normAutofit fontScale="92500"/>
          </a:bodyPr>
          <a:lstStyle/>
          <a:p>
            <a:pPr fontAlgn="base"/>
            <a:r>
              <a:rPr lang="en-IN" dirty="0" smtClean="0"/>
              <a:t>This </a:t>
            </a:r>
            <a:r>
              <a:rPr lang="en-IN" dirty="0"/>
              <a:t>following command is very different than the other commands explained above. Here we used ‘-M‘ option to create user without user’s home directory and ‘-N‘ argument is used that tells the system to only create username (without group). The ‘-r‘ arguments is for creating a system user.</a:t>
            </a:r>
            <a:endParaRPr lang="en-US" dirty="0"/>
          </a:p>
          <a:p>
            <a:pPr fontAlgn="base"/>
            <a:r>
              <a:rPr lang="en-IN" b="1" dirty="0"/>
              <a:t>[</a:t>
            </a:r>
            <a:r>
              <a:rPr lang="en-IN" b="1" dirty="0" err="1"/>
              <a:t>root@tecmint</a:t>
            </a:r>
            <a:r>
              <a:rPr lang="en-IN" b="1" dirty="0"/>
              <a:t> ~]# </a:t>
            </a:r>
            <a:r>
              <a:rPr lang="en-IN" b="1" dirty="0" err="1"/>
              <a:t>useradd</a:t>
            </a:r>
            <a:r>
              <a:rPr lang="en-IN" b="1" dirty="0"/>
              <a:t> -M -N -r -s /bin/false -c "Disabled </a:t>
            </a:r>
            <a:r>
              <a:rPr lang="en-IN" b="1" dirty="0" err="1"/>
              <a:t>TecMint</a:t>
            </a:r>
            <a:r>
              <a:rPr lang="en-IN" b="1" dirty="0"/>
              <a:t> Member" </a:t>
            </a:r>
            <a:r>
              <a:rPr lang="en-IN" b="1" dirty="0" err="1" smtClean="0"/>
              <a:t>clayton</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All Users in a Linux </a:t>
            </a:r>
            <a:r>
              <a:rPr lang="en-US" b="1" dirty="0" smtClean="0"/>
              <a:t>System</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Method # 1: The “cat” command</a:t>
            </a:r>
          </a:p>
          <a:p>
            <a:pPr fontAlgn="base"/>
            <a:r>
              <a:rPr lang="en-US" dirty="0"/>
              <a:t>To use the “cat” command to list all users in a Linux system, the following steps should be performed in order:</a:t>
            </a:r>
          </a:p>
          <a:p>
            <a:r>
              <a:rPr lang="en-US" dirty="0"/>
              <a:t>Use the “cat” command to list all the users on the terminal to display all the user account details and passwords stored in the /etc/</a:t>
            </a:r>
            <a:r>
              <a:rPr lang="en-US" dirty="0" err="1"/>
              <a:t>passwd</a:t>
            </a:r>
            <a:r>
              <a:rPr lang="en-US" dirty="0"/>
              <a:t> file of the Linux system</a:t>
            </a:r>
            <a:r>
              <a:rPr lang="en-US" dirty="0" smtClean="0"/>
              <a:t>.</a:t>
            </a:r>
          </a:p>
          <a:p>
            <a:r>
              <a:rPr lang="en-US" b="1" dirty="0"/>
              <a:t>$ cat /etc/</a:t>
            </a:r>
            <a:r>
              <a:rPr lang="en-US" b="1" dirty="0" err="1"/>
              <a:t>passwd</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linuxhint.com/wp-content/uploads/2020/10/list_all_users_linux_system_3.jpg"/>
          <p:cNvPicPr>
            <a:picLocks noChangeAspect="1" noChangeArrowheads="1"/>
          </p:cNvPicPr>
          <p:nvPr/>
        </p:nvPicPr>
        <p:blipFill>
          <a:blip r:embed="rId2"/>
          <a:srcRect/>
          <a:stretch>
            <a:fillRect/>
          </a:stretch>
        </p:blipFill>
        <p:spPr bwMode="auto">
          <a:xfrm>
            <a:off x="304800" y="174249"/>
            <a:ext cx="8547069" cy="64551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57200"/>
            <a:ext cx="7696200" cy="5668963"/>
          </a:xfrm>
        </p:spPr>
        <p:txBody>
          <a:bodyPr>
            <a:normAutofit lnSpcReduction="10000"/>
          </a:bodyPr>
          <a:lstStyle/>
          <a:p>
            <a:pPr fontAlgn="base"/>
            <a:r>
              <a:rPr lang="en-US" b="1" dirty="0"/>
              <a:t>Method # 2: The “</a:t>
            </a:r>
            <a:r>
              <a:rPr lang="en-US" b="1" dirty="0" err="1"/>
              <a:t>awk</a:t>
            </a:r>
            <a:r>
              <a:rPr lang="en-US" b="1" dirty="0"/>
              <a:t>” command</a:t>
            </a:r>
          </a:p>
          <a:p>
            <a:pPr fontAlgn="base"/>
            <a:r>
              <a:rPr lang="en-US" dirty="0"/>
              <a:t>The “</a:t>
            </a:r>
            <a:r>
              <a:rPr lang="en-US" dirty="0" err="1"/>
              <a:t>awk</a:t>
            </a:r>
            <a:r>
              <a:rPr lang="en-US" dirty="0"/>
              <a:t>” command is helpful if you want to display usernames only, which may be useful if you do not need all the technical details returned with the “cat” command. To use this command to list all users in a Linux system, the following steps should be performed in order:</a:t>
            </a:r>
          </a:p>
          <a:p>
            <a:pPr fontAlgn="base"/>
            <a:r>
              <a:rPr lang="en-US" dirty="0"/>
              <a:t>Launch the terminal.</a:t>
            </a:r>
          </a:p>
          <a:p>
            <a:pPr fontAlgn="base"/>
            <a:r>
              <a:rPr lang="en-US" dirty="0"/>
              <a:t>Run the following command:</a:t>
            </a:r>
          </a:p>
          <a:p>
            <a:pPr fontAlgn="base"/>
            <a:r>
              <a:rPr lang="en-US" b="1" i="1" dirty="0"/>
              <a:t>$ </a:t>
            </a:r>
            <a:r>
              <a:rPr lang="en-US" b="1" dirty="0" err="1"/>
              <a:t>awk</a:t>
            </a:r>
            <a:r>
              <a:rPr lang="en-US" b="1" dirty="0"/>
              <a:t> –F: </a:t>
            </a:r>
            <a:r>
              <a:rPr lang="en-US" b="1" dirty="0" smtClean="0"/>
              <a:t> ‘{</a:t>
            </a:r>
            <a:r>
              <a:rPr lang="en-US" b="1" dirty="0"/>
              <a:t> print </a:t>
            </a:r>
            <a:r>
              <a:rPr lang="en-US" b="1" dirty="0" smtClean="0"/>
              <a:t>$1}’</a:t>
            </a:r>
            <a:r>
              <a:rPr lang="en-US" b="1" dirty="0"/>
              <a:t> /etc/</a:t>
            </a:r>
            <a:r>
              <a:rPr lang="en-US" b="1" dirty="0" err="1"/>
              <a:t>passwd</a:t>
            </a:r>
            <a:endParaRPr lang="en-US" b="1"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https://linuxhint.com/wp-content/uploads/2020/10/list_all_users_linux_system_5.jpg"/>
          <p:cNvPicPr>
            <a:picLocks noChangeAspect="1" noChangeArrowheads="1"/>
          </p:cNvPicPr>
          <p:nvPr/>
        </p:nvPicPr>
        <p:blipFill>
          <a:blip r:embed="rId2"/>
          <a:srcRect/>
          <a:stretch>
            <a:fillRect/>
          </a:stretch>
        </p:blipFill>
        <p:spPr bwMode="auto">
          <a:xfrm>
            <a:off x="457200" y="228600"/>
            <a:ext cx="8529948" cy="6172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US" b="1" dirty="0"/>
              <a:t>Method # 3: The “</a:t>
            </a:r>
            <a:r>
              <a:rPr lang="en-US" b="1" dirty="0" err="1"/>
              <a:t>compgen</a:t>
            </a:r>
            <a:r>
              <a:rPr lang="en-US" b="1" dirty="0"/>
              <a:t>” command</a:t>
            </a:r>
          </a:p>
          <a:p>
            <a:pPr fontAlgn="base"/>
            <a:r>
              <a:rPr lang="en-US" dirty="0"/>
              <a:t>Like the “</a:t>
            </a:r>
            <a:r>
              <a:rPr lang="en-US" dirty="0" err="1"/>
              <a:t>awk</a:t>
            </a:r>
            <a:r>
              <a:rPr lang="en-US" dirty="0"/>
              <a:t>” command, this command is used to display only usernames, ignoring all other details. To use the “</a:t>
            </a:r>
            <a:r>
              <a:rPr lang="en-US" dirty="0" err="1"/>
              <a:t>compgen</a:t>
            </a:r>
            <a:r>
              <a:rPr lang="en-US" dirty="0"/>
              <a:t>” command to list all users of the Linux system, the following steps should be performed in order:</a:t>
            </a:r>
          </a:p>
          <a:p>
            <a:pPr fontAlgn="base">
              <a:buNone/>
            </a:pPr>
            <a:r>
              <a:rPr lang="en-US" dirty="0"/>
              <a:t>Launch the terminal.</a:t>
            </a:r>
          </a:p>
          <a:p>
            <a:pPr fontAlgn="base"/>
            <a:r>
              <a:rPr lang="en-US" dirty="0"/>
              <a:t>Run the following command:</a:t>
            </a:r>
          </a:p>
          <a:p>
            <a:pPr fontAlgn="base"/>
            <a:r>
              <a:rPr lang="en-US" b="1" dirty="0" err="1" smtClean="0"/>
              <a:t>compgen</a:t>
            </a:r>
            <a:r>
              <a:rPr lang="en-US" b="1" dirty="0"/>
              <a:t> –u</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linuxhint.com/wp-content/uploads/2020/10/list_all_users_linux_system_7.jpg"/>
          <p:cNvPicPr>
            <a:picLocks noChangeAspect="1" noChangeArrowheads="1"/>
          </p:cNvPicPr>
          <p:nvPr/>
        </p:nvPicPr>
        <p:blipFill>
          <a:blip r:embed="rId2"/>
          <a:srcRect/>
          <a:stretch>
            <a:fillRect/>
          </a:stretch>
        </p:blipFill>
        <p:spPr bwMode="auto">
          <a:xfrm>
            <a:off x="381000" y="152400"/>
            <a:ext cx="8610600" cy="667083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fontAlgn="base"/>
            <a:r>
              <a:rPr lang="en-US" b="1" dirty="0"/>
              <a:t>Method # 4: The “</a:t>
            </a:r>
            <a:r>
              <a:rPr lang="en-US" b="1" dirty="0" err="1"/>
              <a:t>getent</a:t>
            </a:r>
            <a:r>
              <a:rPr lang="en-US" b="1" dirty="0"/>
              <a:t>” </a:t>
            </a:r>
            <a:r>
              <a:rPr lang="en-US" b="1" dirty="0" smtClean="0"/>
              <a:t>command</a:t>
            </a:r>
          </a:p>
          <a:p>
            <a:pPr fontAlgn="base"/>
            <a:r>
              <a:rPr lang="en-US" dirty="0" smtClean="0"/>
              <a:t>The </a:t>
            </a:r>
            <a:r>
              <a:rPr lang="en-US" dirty="0"/>
              <a:t>output of the “</a:t>
            </a:r>
            <a:r>
              <a:rPr lang="en-US" dirty="0" err="1"/>
              <a:t>getent</a:t>
            </a:r>
            <a:r>
              <a:rPr lang="en-US" dirty="0"/>
              <a:t>” command is very similar to that of the “cat” command, as it displays a lot of details along with the usernames. To use the “</a:t>
            </a:r>
            <a:r>
              <a:rPr lang="en-US" dirty="0" err="1"/>
              <a:t>getent</a:t>
            </a:r>
            <a:r>
              <a:rPr lang="en-US" dirty="0"/>
              <a:t>” command to list all users in the Linux system, the following steps should be performed in order:</a:t>
            </a:r>
          </a:p>
          <a:p>
            <a:pPr fontAlgn="base"/>
            <a:r>
              <a:rPr lang="en-US" dirty="0"/>
              <a:t>Launch the terminal.</a:t>
            </a:r>
          </a:p>
          <a:p>
            <a:pPr fontAlgn="base"/>
            <a:r>
              <a:rPr lang="en-US" dirty="0"/>
              <a:t>Run the following command:</a:t>
            </a:r>
          </a:p>
          <a:p>
            <a:pPr fontAlgn="base"/>
            <a:r>
              <a:rPr lang="en-US" b="1" i="1" dirty="0"/>
              <a:t>$ </a:t>
            </a:r>
            <a:r>
              <a:rPr lang="en-US" b="1" dirty="0" err="1"/>
              <a:t>getent</a:t>
            </a:r>
            <a:r>
              <a:rPr lang="en-US" b="1" dirty="0"/>
              <a:t> </a:t>
            </a:r>
            <a:r>
              <a:rPr lang="en-US" b="1" dirty="0" err="1"/>
              <a:t>passwd</a:t>
            </a:r>
            <a:endParaRPr lang="en-US" b="1"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1667</TotalTime>
  <Words>1446</Words>
  <Application>Microsoft Office PowerPoint</Application>
  <PresentationFormat>On-screen Show (4:3)</PresentationFormat>
  <Paragraphs>140</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ADD USER in Linux</vt:lpstr>
      <vt:lpstr>ADD USER in Linux</vt:lpstr>
      <vt:lpstr>List All Users in a Linux System</vt:lpstr>
      <vt:lpstr>Slide 4</vt:lpstr>
      <vt:lpstr>Slide 5</vt:lpstr>
      <vt:lpstr>Slide 6</vt:lpstr>
      <vt:lpstr>Slide 7</vt:lpstr>
      <vt:lpstr>Slide 8</vt:lpstr>
      <vt:lpstr>Slide 9</vt:lpstr>
      <vt:lpstr>Slide 10</vt:lpstr>
      <vt:lpstr>Basic syntax of command is:</vt:lpstr>
      <vt:lpstr>How to Add a New User in Linux</vt:lpstr>
      <vt:lpstr>Slide 13</vt:lpstr>
      <vt:lpstr>Grep Command in Linux</vt:lpstr>
      <vt:lpstr>Create a User with Different Home Directory</vt:lpstr>
      <vt:lpstr>Slide 16</vt:lpstr>
      <vt:lpstr>Create a User with Specific User ID</vt:lpstr>
      <vt:lpstr>Add a User without Home Directory</vt:lpstr>
      <vt:lpstr>Create a User with Password Expiry Date</vt:lpstr>
      <vt:lpstr>Add a User with Custom Comments</vt:lpstr>
      <vt:lpstr>Change User Login Shell:</vt:lpstr>
      <vt:lpstr>Add a User with Specific Home Directory, Default Shell and Custom Comment </vt:lpstr>
      <vt:lpstr>Add a User with Home Directory, Custom Shell, Custom Comment and UID/GID</vt:lpstr>
      <vt:lpstr>Add a User with Home Directory, No Shell, Custom Comment and User ID </vt:lpstr>
      <vt:lpstr>Add a User with Home Directory, Shell, Custom Skell/Comment and User ID</vt:lpstr>
      <vt:lpstr>Add a User with Home Directory, No Shell, Custom Comment and User ID</vt:lpstr>
      <vt:lpstr>Add a User with Home Directory, Shell, Custom Skell/Comment and User ID</vt:lpstr>
      <vt:lpstr>Add a User without Home Directory, No Shell, No Group and Custom Comment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USER in Linux</dc:title>
  <dc:creator>Intel</dc:creator>
  <cp:lastModifiedBy>Intel</cp:lastModifiedBy>
  <cp:revision>5</cp:revision>
  <dcterms:created xsi:type="dcterms:W3CDTF">2022-09-25T18:09:03Z</dcterms:created>
  <dcterms:modified xsi:type="dcterms:W3CDTF">2022-10-06T07:26:01Z</dcterms:modified>
</cp:coreProperties>
</file>