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87E10A-D3F7-474E-AE0E-CF95E10718D2}" type="datetimeFigureOut">
              <a:rPr lang="en-US" smtClean="0"/>
              <a:pPr/>
              <a:t>11/18/2022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3C2EB-BEF3-4E32-9A7D-0285B59D2F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D3C2EB-BEF3-4E32-9A7D-0285B59D2F3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5347E-B7D1-4418-B318-475D9A0F38F2}"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96684-8B71-4AB4-9CBF-2B37F0E26B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5347E-B7D1-4418-B318-475D9A0F38F2}" type="datetimeFigureOut">
              <a:rPr lang="en-US" smtClean="0"/>
              <a:pPr/>
              <a:t>11/18/2022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96684-8B71-4AB4-9CBF-2B37F0E26B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Shell Control Statements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fontScale="77500" lnSpcReduction="20000"/>
          </a:bodyPr>
          <a:lstStyle/>
          <a:p>
            <a:r>
              <a:rPr lang="en-US" dirty="0" smtClean="0"/>
              <a:t># if condition is true  </a:t>
            </a:r>
          </a:p>
          <a:p>
            <a:r>
              <a:rPr lang="en-US" dirty="0" smtClean="0"/>
              <a:t>if [ "</a:t>
            </a:r>
            <a:r>
              <a:rPr lang="en-US" dirty="0" err="1" smtClean="0"/>
              <a:t>myfile</a:t>
            </a:r>
            <a:r>
              <a:rPr lang="en-US" dirty="0" smtClean="0"/>
              <a:t>" == "</a:t>
            </a:r>
            <a:r>
              <a:rPr lang="en-US" dirty="0" err="1" smtClean="0"/>
              <a:t>myfile</a:t>
            </a:r>
            <a:r>
              <a:rPr lang="en-US" dirty="0" smtClean="0"/>
              <a:t>" ];  </a:t>
            </a:r>
          </a:p>
          <a:p>
            <a:r>
              <a:rPr lang="en-US" dirty="0" smtClean="0"/>
              <a:t>then  </a:t>
            </a:r>
          </a:p>
          <a:p>
            <a:r>
              <a:rPr lang="en-US" dirty="0" smtClean="0"/>
              <a:t>echo "true condition"  </a:t>
            </a:r>
          </a:p>
          <a:p>
            <a:r>
              <a:rPr lang="en-US" dirty="0" err="1" smtClean="0"/>
              <a:t>fi</a:t>
            </a:r>
            <a:r>
              <a:rPr lang="en-US" dirty="0" smtClean="0"/>
              <a:t>  </a:t>
            </a:r>
          </a:p>
          <a:p>
            <a:r>
              <a:rPr lang="en-US" dirty="0" smtClean="0"/>
              <a:t>  </a:t>
            </a:r>
          </a:p>
          <a:p>
            <a:r>
              <a:rPr lang="en-US" dirty="0" smtClean="0"/>
              <a:t># if condition is false  </a:t>
            </a:r>
          </a:p>
          <a:p>
            <a:r>
              <a:rPr lang="en-US" dirty="0" smtClean="0"/>
              <a:t>if [ "</a:t>
            </a:r>
            <a:r>
              <a:rPr lang="en-US" dirty="0" err="1" smtClean="0"/>
              <a:t>myfile</a:t>
            </a:r>
            <a:r>
              <a:rPr lang="en-US" dirty="0" smtClean="0"/>
              <a:t>" == "</a:t>
            </a:r>
            <a:r>
              <a:rPr lang="en-US" dirty="0" err="1" smtClean="0"/>
              <a:t>yourfile</a:t>
            </a:r>
            <a:r>
              <a:rPr lang="en-US" dirty="0" smtClean="0"/>
              <a:t>" ];  </a:t>
            </a:r>
          </a:p>
          <a:p>
            <a:r>
              <a:rPr lang="en-US" dirty="0" smtClean="0"/>
              <a:t>then  </a:t>
            </a:r>
          </a:p>
          <a:p>
            <a:r>
              <a:rPr lang="en-US" dirty="0" smtClean="0"/>
              <a:t>echo "false condition"  </a:t>
            </a:r>
          </a:p>
          <a:p>
            <a:r>
              <a:rPr lang="en-US" dirty="0" err="1" smtClean="0"/>
              <a:t>fi</a:t>
            </a:r>
            <a:r>
              <a:rPr lang="en-US" dirty="0" smtClean="0"/>
              <a:t> </a:t>
            </a:r>
            <a:endParaRPr lang="en-US" dirty="0"/>
          </a:p>
        </p:txBody>
      </p:sp>
      <p:sp>
        <p:nvSpPr>
          <p:cNvPr id="4" name="Rectangle 3"/>
          <p:cNvSpPr/>
          <p:nvPr/>
        </p:nvSpPr>
        <p:spPr>
          <a:xfrm>
            <a:off x="762000" y="4876800"/>
            <a:ext cx="7620000" cy="1384995"/>
          </a:xfrm>
          <a:prstGeom prst="rect">
            <a:avLst/>
          </a:prstGeom>
        </p:spPr>
        <p:txBody>
          <a:bodyPr wrap="square">
            <a:spAutoFit/>
          </a:bodyPr>
          <a:lstStyle/>
          <a:p>
            <a:r>
              <a:rPr lang="en-US" sz="2800" dirty="0" smtClean="0"/>
              <a:t>In this example, we demonstrate the usage of if statement with a simple scenario of comparing two strings: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If Else</a:t>
            </a:r>
            <a:endParaRPr lang="en-US" dirty="0"/>
          </a:p>
        </p:txBody>
      </p:sp>
      <p:sp>
        <p:nvSpPr>
          <p:cNvPr id="3" name="Content Placeholder 2"/>
          <p:cNvSpPr>
            <a:spLocks noGrp="1"/>
          </p:cNvSpPr>
          <p:nvPr>
            <p:ph idx="1"/>
          </p:nvPr>
        </p:nvSpPr>
        <p:spPr/>
        <p:txBody>
          <a:bodyPr/>
          <a:lstStyle/>
          <a:p>
            <a:r>
              <a:rPr lang="en-US" dirty="0" smtClean="0"/>
              <a:t>Just like nested if statement, the if-else statement can also be used inside another if-else statement. It is called nested if-else in Bash scripting.</a:t>
            </a:r>
          </a:p>
          <a:p>
            <a:r>
              <a:rPr lang="en-US" dirty="0" smtClean="0"/>
              <a:t>Following is an example explaining how to make use of the nested if-else statement in Bash:</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4525963"/>
          </a:xfrm>
        </p:spPr>
        <p:txBody>
          <a:bodyPr>
            <a:normAutofit fontScale="77500" lnSpcReduction="20000"/>
          </a:bodyPr>
          <a:lstStyle/>
          <a:p>
            <a:r>
              <a:rPr lang="en-US" dirty="0" smtClean="0"/>
              <a:t>read -p "Enter a value:" value  </a:t>
            </a:r>
          </a:p>
          <a:p>
            <a:r>
              <a:rPr lang="en-US" dirty="0" smtClean="0"/>
              <a:t>if [ $value -</a:t>
            </a:r>
            <a:r>
              <a:rPr lang="en-US" dirty="0" err="1" smtClean="0"/>
              <a:t>gt</a:t>
            </a:r>
            <a:r>
              <a:rPr lang="en-US" dirty="0" smtClean="0"/>
              <a:t> 9 ];  </a:t>
            </a:r>
          </a:p>
          <a:p>
            <a:r>
              <a:rPr lang="en-US" dirty="0" smtClean="0"/>
              <a:t>then  </a:t>
            </a:r>
          </a:p>
          <a:p>
            <a:r>
              <a:rPr lang="en-US" dirty="0" smtClean="0"/>
              <a:t>  if [ $value -</a:t>
            </a:r>
            <a:r>
              <a:rPr lang="en-US" dirty="0" err="1" smtClean="0"/>
              <a:t>lt</a:t>
            </a:r>
            <a:r>
              <a:rPr lang="en-US" dirty="0" smtClean="0"/>
              <a:t> 11 ];  </a:t>
            </a:r>
          </a:p>
          <a:p>
            <a:r>
              <a:rPr lang="en-US" dirty="0" smtClean="0"/>
              <a:t>  then  </a:t>
            </a:r>
          </a:p>
          <a:p>
            <a:r>
              <a:rPr lang="en-US" dirty="0" smtClean="0"/>
              <a:t>     echo "$value&gt;9, $value&lt;11"  </a:t>
            </a:r>
          </a:p>
          <a:p>
            <a:r>
              <a:rPr lang="en-US" dirty="0" smtClean="0"/>
              <a:t>  else  </a:t>
            </a:r>
          </a:p>
          <a:p>
            <a:r>
              <a:rPr lang="en-US" dirty="0" smtClean="0"/>
              <a:t>    echo "The value you typed is greater than 9."  </a:t>
            </a:r>
          </a:p>
          <a:p>
            <a:r>
              <a:rPr lang="en-US" dirty="0" smtClean="0"/>
              <a:t>  </a:t>
            </a:r>
            <a:r>
              <a:rPr lang="en-US" dirty="0" err="1" smtClean="0"/>
              <a:t>fi</a:t>
            </a:r>
            <a:r>
              <a:rPr lang="en-US" dirty="0" smtClean="0"/>
              <a:t>  </a:t>
            </a:r>
          </a:p>
          <a:p>
            <a:r>
              <a:rPr lang="en-US" dirty="0" smtClean="0"/>
              <a:t>else echo "The value you typed is not greater than 9."  </a:t>
            </a:r>
          </a:p>
          <a:p>
            <a:r>
              <a:rPr lang="en-US" dirty="0" err="1" smtClean="0"/>
              <a:t>fi</a:t>
            </a:r>
            <a:r>
              <a:rPr lang="en-US" dirty="0" smtClean="0"/>
              <a:t> </a:t>
            </a:r>
            <a:endParaRPr lang="en-US" dirty="0"/>
          </a:p>
        </p:txBody>
      </p:sp>
      <p:pic>
        <p:nvPicPr>
          <p:cNvPr id="1026" name="Picture 2" descr="Bash If Else Statement"/>
          <p:cNvPicPr>
            <a:picLocks noChangeAspect="1" noChangeArrowheads="1"/>
          </p:cNvPicPr>
          <p:nvPr/>
        </p:nvPicPr>
        <p:blipFill>
          <a:blip r:embed="rId2"/>
          <a:srcRect t="28571" r="50146"/>
          <a:stretch>
            <a:fillRect/>
          </a:stretch>
        </p:blipFill>
        <p:spPr bwMode="auto">
          <a:xfrm>
            <a:off x="381000" y="4648200"/>
            <a:ext cx="6019800" cy="2209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525963"/>
          </a:xfrm>
        </p:spPr>
        <p:txBody>
          <a:bodyPr>
            <a:normAutofit fontScale="70000" lnSpcReduction="20000"/>
          </a:bodyPr>
          <a:lstStyle/>
          <a:p>
            <a:r>
              <a:rPr lang="en-US" b="1" dirty="0" smtClean="0"/>
              <a:t>#!/bin/bash  </a:t>
            </a:r>
          </a:p>
          <a:p>
            <a:r>
              <a:rPr lang="en-US" b="1" dirty="0" smtClean="0"/>
              <a:t>read -p "Enter a number of quantity:" num  </a:t>
            </a:r>
          </a:p>
          <a:p>
            <a:r>
              <a:rPr lang="en-US" b="1" dirty="0" smtClean="0"/>
              <a:t>if [ $num -</a:t>
            </a:r>
            <a:r>
              <a:rPr lang="en-US" b="1" dirty="0" err="1" smtClean="0"/>
              <a:t>gt</a:t>
            </a:r>
            <a:r>
              <a:rPr lang="en-US" b="1" dirty="0" smtClean="0"/>
              <a:t> 100 ];  </a:t>
            </a:r>
          </a:p>
          <a:p>
            <a:r>
              <a:rPr lang="en-US" b="1" dirty="0" smtClean="0"/>
              <a:t>then  </a:t>
            </a:r>
          </a:p>
          <a:p>
            <a:r>
              <a:rPr lang="en-US" b="1" dirty="0" smtClean="0"/>
              <a:t>echo "Eligible for 10% discount"  </a:t>
            </a:r>
          </a:p>
          <a:p>
            <a:r>
              <a:rPr lang="en-US" b="1" dirty="0" err="1" smtClean="0"/>
              <a:t>elif</a:t>
            </a:r>
            <a:r>
              <a:rPr lang="en-US" b="1" dirty="0" smtClean="0"/>
              <a:t> [ $num -</a:t>
            </a:r>
            <a:r>
              <a:rPr lang="en-US" b="1" dirty="0" err="1" smtClean="0"/>
              <a:t>lt</a:t>
            </a:r>
            <a:r>
              <a:rPr lang="en-US" b="1" dirty="0" smtClean="0"/>
              <a:t> 100 ];  </a:t>
            </a:r>
          </a:p>
          <a:p>
            <a:r>
              <a:rPr lang="en-US" b="1" dirty="0" smtClean="0"/>
              <a:t>then  </a:t>
            </a:r>
          </a:p>
          <a:p>
            <a:r>
              <a:rPr lang="en-US" b="1" dirty="0" smtClean="0"/>
              <a:t>echo "Eligible for 5% discount"  </a:t>
            </a:r>
          </a:p>
          <a:p>
            <a:r>
              <a:rPr lang="en-US" b="1" dirty="0" smtClean="0"/>
              <a:t>else  </a:t>
            </a:r>
          </a:p>
          <a:p>
            <a:r>
              <a:rPr lang="en-US" b="1" dirty="0" smtClean="0"/>
              <a:t>echo "Lucky Draw Winner"  </a:t>
            </a:r>
          </a:p>
          <a:p>
            <a:r>
              <a:rPr lang="en-US" b="1" dirty="0" smtClean="0"/>
              <a:t>echo "Eligible to get the item for free"  </a:t>
            </a:r>
          </a:p>
          <a:p>
            <a:r>
              <a:rPr lang="en-US" b="1" dirty="0" err="1" smtClean="0"/>
              <a:t>fi</a:t>
            </a:r>
            <a:r>
              <a:rPr lang="en-US" b="1" dirty="0" smtClean="0"/>
              <a:t> </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ash Else If"/>
          <p:cNvPicPr>
            <a:picLocks noChangeAspect="1" noChangeArrowheads="1"/>
          </p:cNvPicPr>
          <p:nvPr/>
        </p:nvPicPr>
        <p:blipFill>
          <a:blip r:embed="rId2"/>
          <a:srcRect t="31111" r="50887" b="24444"/>
          <a:stretch>
            <a:fillRect/>
          </a:stretch>
        </p:blipFill>
        <p:spPr bwMode="auto">
          <a:xfrm>
            <a:off x="0" y="0"/>
            <a:ext cx="6553200" cy="1839495"/>
          </a:xfrm>
          <a:prstGeom prst="rect">
            <a:avLst/>
          </a:prstGeom>
          <a:noFill/>
        </p:spPr>
      </p:pic>
      <p:pic>
        <p:nvPicPr>
          <p:cNvPr id="5" name="Picture 4" descr="Bash Else If"/>
          <p:cNvPicPr>
            <a:picLocks noChangeAspect="1" noChangeArrowheads="1"/>
          </p:cNvPicPr>
          <p:nvPr/>
        </p:nvPicPr>
        <p:blipFill>
          <a:blip r:embed="rId3"/>
          <a:srcRect t="34356" r="51978" b="19693"/>
          <a:stretch>
            <a:fillRect/>
          </a:stretch>
        </p:blipFill>
        <p:spPr bwMode="auto">
          <a:xfrm>
            <a:off x="0" y="2133600"/>
            <a:ext cx="7520292" cy="1600200"/>
          </a:xfrm>
          <a:prstGeom prst="rect">
            <a:avLst/>
          </a:prstGeom>
          <a:noFill/>
        </p:spPr>
      </p:pic>
      <p:pic>
        <p:nvPicPr>
          <p:cNvPr id="6" name="Picture 6" descr="Bash Else If"/>
          <p:cNvPicPr>
            <a:picLocks noChangeAspect="1" noChangeArrowheads="1"/>
          </p:cNvPicPr>
          <p:nvPr/>
        </p:nvPicPr>
        <p:blipFill>
          <a:blip r:embed="rId4"/>
          <a:srcRect t="29167" r="50887" b="18640"/>
          <a:stretch>
            <a:fillRect/>
          </a:stretch>
        </p:blipFill>
        <p:spPr bwMode="auto">
          <a:xfrm>
            <a:off x="0" y="4191000"/>
            <a:ext cx="7938568" cy="2209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62500" lnSpcReduction="20000"/>
          </a:bodyPr>
          <a:lstStyle/>
          <a:p>
            <a:r>
              <a:rPr lang="en-US" dirty="0" smtClean="0"/>
              <a:t>#!/bin/bash  </a:t>
            </a:r>
          </a:p>
          <a:p>
            <a:r>
              <a:rPr lang="en-US" dirty="0" smtClean="0"/>
              <a:t>read -p "Enter a number of quantity:" num  </a:t>
            </a:r>
          </a:p>
          <a:p>
            <a:r>
              <a:rPr lang="en-US" dirty="0" smtClean="0"/>
              <a:t>if [ $num -</a:t>
            </a:r>
            <a:r>
              <a:rPr lang="en-US" dirty="0" err="1" smtClean="0"/>
              <a:t>gt</a:t>
            </a:r>
            <a:r>
              <a:rPr lang="en-US" dirty="0" smtClean="0"/>
              <a:t> 200 ];  </a:t>
            </a:r>
          </a:p>
          <a:p>
            <a:r>
              <a:rPr lang="en-US" dirty="0" smtClean="0"/>
              <a:t>then  </a:t>
            </a:r>
          </a:p>
          <a:p>
            <a:r>
              <a:rPr lang="en-US" dirty="0" smtClean="0"/>
              <a:t>echo "Eligible for 20% discount"  </a:t>
            </a:r>
          </a:p>
          <a:p>
            <a:r>
              <a:rPr lang="en-US" dirty="0" smtClean="0"/>
              <a:t>  </a:t>
            </a:r>
          </a:p>
          <a:p>
            <a:r>
              <a:rPr lang="en-US" dirty="0" err="1" smtClean="0"/>
              <a:t>elif</a:t>
            </a:r>
            <a:r>
              <a:rPr lang="en-US" dirty="0" smtClean="0"/>
              <a:t> [[ $num == 200 || $num == 100 ]];  </a:t>
            </a:r>
          </a:p>
          <a:p>
            <a:r>
              <a:rPr lang="en-US" dirty="0" smtClean="0"/>
              <a:t>then  </a:t>
            </a:r>
          </a:p>
          <a:p>
            <a:r>
              <a:rPr lang="en-US" dirty="0" smtClean="0"/>
              <a:t>echo "Lucky Draw Winner"  </a:t>
            </a:r>
          </a:p>
          <a:p>
            <a:r>
              <a:rPr lang="en-US" dirty="0" smtClean="0"/>
              <a:t>echo "Eligible to get the item for free"  </a:t>
            </a:r>
          </a:p>
          <a:p>
            <a:pPr>
              <a:buNone/>
            </a:pPr>
            <a:endParaRPr lang="en-US" dirty="0" smtClean="0"/>
          </a:p>
          <a:p>
            <a:r>
              <a:rPr lang="en-US" dirty="0" err="1" smtClean="0"/>
              <a:t>elif</a:t>
            </a:r>
            <a:r>
              <a:rPr lang="en-US" dirty="0" smtClean="0"/>
              <a:t> [[ $num -</a:t>
            </a:r>
            <a:r>
              <a:rPr lang="en-US" dirty="0" err="1" smtClean="0"/>
              <a:t>gt</a:t>
            </a:r>
            <a:r>
              <a:rPr lang="en-US" dirty="0" smtClean="0"/>
              <a:t> 100 &amp;&amp; $num -</a:t>
            </a:r>
            <a:r>
              <a:rPr lang="en-US" dirty="0" err="1" smtClean="0"/>
              <a:t>lt</a:t>
            </a:r>
            <a:r>
              <a:rPr lang="en-US" dirty="0" smtClean="0"/>
              <a:t> 200 ]];  </a:t>
            </a:r>
          </a:p>
          <a:p>
            <a:r>
              <a:rPr lang="en-US" dirty="0" smtClean="0"/>
              <a:t>then  </a:t>
            </a:r>
          </a:p>
          <a:p>
            <a:r>
              <a:rPr lang="en-US" dirty="0" smtClean="0"/>
              <a:t>echo "Eligible for 10% discount"  </a:t>
            </a:r>
          </a:p>
          <a:p>
            <a:r>
              <a:rPr lang="en-US" dirty="0" smtClean="0"/>
              <a:t>  </a:t>
            </a:r>
          </a:p>
          <a:p>
            <a:r>
              <a:rPr lang="en-US" dirty="0" err="1" smtClean="0"/>
              <a:t>elif</a:t>
            </a:r>
            <a:r>
              <a:rPr lang="en-US" dirty="0" smtClean="0"/>
              <a:t> [ $num -</a:t>
            </a:r>
            <a:r>
              <a:rPr lang="en-US" dirty="0" err="1" smtClean="0"/>
              <a:t>lt</a:t>
            </a:r>
            <a:r>
              <a:rPr lang="en-US" dirty="0" smtClean="0"/>
              <a:t> 100 ];  </a:t>
            </a:r>
          </a:p>
          <a:p>
            <a:r>
              <a:rPr lang="en-US" dirty="0" smtClean="0"/>
              <a:t>then  </a:t>
            </a:r>
          </a:p>
          <a:p>
            <a:r>
              <a:rPr lang="en-US" dirty="0" smtClean="0"/>
              <a:t>echo "No discount"  </a:t>
            </a:r>
          </a:p>
          <a:p>
            <a:r>
              <a:rPr lang="en-US" dirty="0" err="1" smtClean="0"/>
              <a:t>fi</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Bash Else If"/>
          <p:cNvPicPr>
            <a:picLocks noChangeAspect="1" noChangeArrowheads="1"/>
          </p:cNvPicPr>
          <p:nvPr/>
        </p:nvPicPr>
        <p:blipFill>
          <a:blip r:embed="rId2"/>
          <a:srcRect t="30435" r="49795"/>
          <a:stretch>
            <a:fillRect/>
          </a:stretch>
        </p:blipFill>
        <p:spPr bwMode="auto">
          <a:xfrm>
            <a:off x="838200" y="1828800"/>
            <a:ext cx="6134100" cy="21336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Case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this topic, we will discuss the basics of case statements and how to use them in Bash scripts.</a:t>
            </a:r>
          </a:p>
          <a:p>
            <a:r>
              <a:rPr lang="en-US" dirty="0" smtClean="0"/>
              <a:t>The Bash case statement is the simplest form of IF-THEN-ELSE with many ELIF elements. Using the case statement makes our bash script more readable and easier to maintain. These are generally applied to simplify the complex conditions having multiple different choices.</a:t>
            </a:r>
          </a:p>
          <a:p>
            <a:r>
              <a:rPr lang="en-US" dirty="0" smtClean="0"/>
              <a:t>The Bash case statement follows a similar logic as the </a:t>
            </a:r>
            <a:r>
              <a:rPr lang="en-US" dirty="0" err="1" smtClean="0"/>
              <a:t>Javascript</a:t>
            </a:r>
            <a:r>
              <a:rPr lang="en-US" dirty="0" smtClean="0"/>
              <a:t> or C switch statement. There is a slight difference, as follows:</a:t>
            </a:r>
          </a:p>
          <a:p>
            <a:r>
              <a:rPr lang="en-US" dirty="0" smtClean="0"/>
              <a:t>The Bash case statement takes a value once and tests that value multiple times. It stops searching for a pattern once it has found it and executed the statement linked with it, which is almost opposite in case of the C switch statement.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Statement Syntax</a:t>
            </a:r>
            <a:endParaRPr lang="en-US" dirty="0"/>
          </a:p>
        </p:txBody>
      </p:sp>
      <p:sp>
        <p:nvSpPr>
          <p:cNvPr id="3" name="Content Placeholder 2"/>
          <p:cNvSpPr>
            <a:spLocks noGrp="1"/>
          </p:cNvSpPr>
          <p:nvPr>
            <p:ph idx="1"/>
          </p:nvPr>
        </p:nvSpPr>
        <p:spPr>
          <a:xfrm>
            <a:off x="457200" y="1219200"/>
            <a:ext cx="8229600" cy="5638800"/>
          </a:xfrm>
        </p:spPr>
        <p:txBody>
          <a:bodyPr>
            <a:normAutofit fontScale="55000" lnSpcReduction="20000"/>
          </a:bodyPr>
          <a:lstStyle/>
          <a:p>
            <a:r>
              <a:rPr lang="en-US" dirty="0" smtClean="0"/>
              <a:t>Syntax of the bash case statement is given below:</a:t>
            </a:r>
          </a:p>
          <a:p>
            <a:r>
              <a:rPr lang="en-US" sz="3400" b="1" dirty="0" smtClean="0"/>
              <a:t>case expression in  </a:t>
            </a:r>
          </a:p>
          <a:p>
            <a:r>
              <a:rPr lang="en-US" sz="3400" b="1" dirty="0" smtClean="0"/>
              <a:t>    pattern_1)  </a:t>
            </a:r>
          </a:p>
          <a:p>
            <a:r>
              <a:rPr lang="en-US" sz="3400" b="1" dirty="0" smtClean="0"/>
              <a:t>        statements  </a:t>
            </a:r>
          </a:p>
          <a:p>
            <a:r>
              <a:rPr lang="en-US" sz="3400" b="1" dirty="0" smtClean="0"/>
              <a:t>        ;;  </a:t>
            </a:r>
          </a:p>
          <a:p>
            <a:r>
              <a:rPr lang="en-US" sz="3400" b="1" dirty="0" smtClean="0"/>
              <a:t>    pattern_2)  </a:t>
            </a:r>
          </a:p>
          <a:p>
            <a:r>
              <a:rPr lang="en-US" sz="3400" b="1" dirty="0" smtClean="0"/>
              <a:t>        statements  </a:t>
            </a:r>
          </a:p>
          <a:p>
            <a:r>
              <a:rPr lang="en-US" sz="3400" b="1" dirty="0" smtClean="0"/>
              <a:t>        ;;  </a:t>
            </a:r>
          </a:p>
          <a:p>
            <a:r>
              <a:rPr lang="en-US" sz="3400" b="1" dirty="0" smtClean="0"/>
              <a:t>    pattern_3|pattern_4|pattern_5)  </a:t>
            </a:r>
          </a:p>
          <a:p>
            <a:r>
              <a:rPr lang="en-US" sz="3400" b="1" dirty="0" smtClean="0"/>
              <a:t>        statements  </a:t>
            </a:r>
          </a:p>
          <a:p>
            <a:r>
              <a:rPr lang="en-US" sz="3400" b="1" dirty="0" smtClean="0"/>
              <a:t>        ;;  </a:t>
            </a:r>
          </a:p>
          <a:p>
            <a:r>
              <a:rPr lang="en-US" sz="3400" b="1" dirty="0" smtClean="0"/>
              <a:t>    pattern-n)  </a:t>
            </a:r>
          </a:p>
          <a:p>
            <a:r>
              <a:rPr lang="en-US" sz="3400" b="1" dirty="0" smtClean="0"/>
              <a:t>        statements  </a:t>
            </a:r>
          </a:p>
          <a:p>
            <a:r>
              <a:rPr lang="en-US" sz="3400" b="1" dirty="0" smtClean="0"/>
              <a:t>        ;;  </a:t>
            </a:r>
          </a:p>
          <a:p>
            <a:r>
              <a:rPr lang="en-US" sz="3400" b="1" dirty="0" smtClean="0"/>
              <a:t>    *)  </a:t>
            </a:r>
          </a:p>
          <a:p>
            <a:r>
              <a:rPr lang="en-US" sz="3400" b="1" dirty="0" smtClean="0"/>
              <a:t>        statements  </a:t>
            </a:r>
          </a:p>
          <a:p>
            <a:r>
              <a:rPr lang="en-US" sz="3400" b="1" dirty="0" smtClean="0"/>
              <a:t>        ;;  </a:t>
            </a:r>
          </a:p>
          <a:p>
            <a:r>
              <a:rPr lang="en-US" sz="3400" b="1" dirty="0" err="1" smtClean="0"/>
              <a:t>esac</a:t>
            </a:r>
            <a:r>
              <a:rPr lang="en-US" sz="3400" b="1" dirty="0" smtClean="0"/>
              <a:t> </a:t>
            </a:r>
            <a:endParaRPr lang="en-US" sz="3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r>
              <a:rPr lang="en-US" dirty="0" smtClean="0"/>
              <a:t>#!/bin/bash  </a:t>
            </a:r>
          </a:p>
          <a:p>
            <a:r>
              <a:rPr lang="en-US" dirty="0" smtClean="0"/>
              <a:t>  </a:t>
            </a:r>
          </a:p>
          <a:p>
            <a:r>
              <a:rPr lang="en-US" dirty="0" smtClean="0"/>
              <a:t>echo "Do you know Java Programming?"  </a:t>
            </a:r>
          </a:p>
          <a:p>
            <a:r>
              <a:rPr lang="en-US" dirty="0" smtClean="0"/>
              <a:t>read -p "Yes/No? :" Answer  </a:t>
            </a:r>
          </a:p>
          <a:p>
            <a:r>
              <a:rPr lang="en-US" dirty="0" smtClean="0"/>
              <a:t>case $Answer in  </a:t>
            </a:r>
          </a:p>
          <a:p>
            <a:r>
              <a:rPr lang="en-US" dirty="0" smtClean="0"/>
              <a:t>    </a:t>
            </a:r>
            <a:r>
              <a:rPr lang="en-US" dirty="0" err="1" smtClean="0"/>
              <a:t>Yes|yes|y|Y</a:t>
            </a:r>
            <a:r>
              <a:rPr lang="en-US" dirty="0" smtClean="0"/>
              <a:t>)  </a:t>
            </a:r>
          </a:p>
          <a:p>
            <a:r>
              <a:rPr lang="en-US" dirty="0" smtClean="0"/>
              <a:t>        echo "That's amazing."  </a:t>
            </a:r>
          </a:p>
          <a:p>
            <a:r>
              <a:rPr lang="en-US" dirty="0" smtClean="0"/>
              <a:t>        echo  </a:t>
            </a:r>
          </a:p>
          <a:p>
            <a:r>
              <a:rPr lang="en-US" dirty="0" smtClean="0"/>
              <a:t>        ;;  </a:t>
            </a:r>
          </a:p>
          <a:p>
            <a:r>
              <a:rPr lang="en-US" dirty="0" smtClean="0"/>
              <a:t>    </a:t>
            </a:r>
            <a:r>
              <a:rPr lang="en-US" dirty="0" err="1" smtClean="0"/>
              <a:t>No|no|N|n</a:t>
            </a:r>
            <a:r>
              <a:rPr lang="en-US" dirty="0" smtClean="0"/>
              <a:t>)  </a:t>
            </a:r>
          </a:p>
          <a:p>
            <a:r>
              <a:rPr lang="en-US" dirty="0" smtClean="0"/>
              <a:t>        echo "It's easy. Let's start learning from </a:t>
            </a:r>
            <a:r>
              <a:rPr lang="en-US" dirty="0" err="1" smtClean="0"/>
              <a:t>javatpoint</a:t>
            </a:r>
            <a:r>
              <a:rPr lang="en-US" dirty="0" smtClean="0"/>
              <a:t>."  </a:t>
            </a:r>
          </a:p>
          <a:p>
            <a:r>
              <a:rPr lang="en-US" dirty="0" smtClean="0"/>
              <a:t>        ;;  </a:t>
            </a:r>
          </a:p>
          <a:p>
            <a:r>
              <a:rPr lang="en-US" dirty="0" err="1" smtClean="0"/>
              <a:t>esac</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Shell Control </a:t>
            </a:r>
            <a:r>
              <a:rPr lang="en-US" b="1" dirty="0" smtClean="0"/>
              <a:t>Statements</a:t>
            </a:r>
            <a:endParaRPr lang="en-US" dirty="0"/>
          </a:p>
        </p:txBody>
      </p:sp>
      <p:sp>
        <p:nvSpPr>
          <p:cNvPr id="3" name="Content Placeholder 2"/>
          <p:cNvSpPr>
            <a:spLocks noGrp="1"/>
          </p:cNvSpPr>
          <p:nvPr>
            <p:ph idx="1"/>
          </p:nvPr>
        </p:nvSpPr>
        <p:spPr/>
        <p:txBody>
          <a:bodyPr/>
          <a:lstStyle/>
          <a:p>
            <a:pPr>
              <a:buNone/>
            </a:pPr>
            <a:r>
              <a:rPr lang="en-US" dirty="0"/>
              <a:t>There are three components that we need to understand in any structured programming methodology:</a:t>
            </a:r>
          </a:p>
          <a:p>
            <a:r>
              <a:rPr lang="en-US" dirty="0"/>
              <a:t>Sequential execution</a:t>
            </a:r>
          </a:p>
          <a:p>
            <a:r>
              <a:rPr lang="en-US" dirty="0"/>
              <a:t>Conditional execution</a:t>
            </a:r>
          </a:p>
          <a:p>
            <a:r>
              <a:rPr lang="en-US" dirty="0"/>
              <a:t>Looping constructs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Bash Case"/>
          <p:cNvPicPr>
            <a:picLocks noChangeAspect="1" noChangeArrowheads="1"/>
          </p:cNvPicPr>
          <p:nvPr/>
        </p:nvPicPr>
        <p:blipFill>
          <a:blip r:embed="rId2"/>
          <a:srcRect t="17582" r="39276"/>
          <a:stretch>
            <a:fillRect/>
          </a:stretch>
        </p:blipFill>
        <p:spPr bwMode="auto">
          <a:xfrm>
            <a:off x="457200" y="1295400"/>
            <a:ext cx="6934200" cy="35052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47500" lnSpcReduction="20000"/>
          </a:bodyPr>
          <a:lstStyle/>
          <a:p>
            <a:r>
              <a:rPr lang="en-US" b="1" dirty="0" smtClean="0"/>
              <a:t>#!/bin/bash  </a:t>
            </a:r>
          </a:p>
          <a:p>
            <a:r>
              <a:rPr lang="en-US" b="1" dirty="0" smtClean="0"/>
              <a:t>  </a:t>
            </a:r>
          </a:p>
          <a:p>
            <a:r>
              <a:rPr lang="en-US" b="1" dirty="0" smtClean="0"/>
              <a:t>echo "Which Operating System are you using?"  </a:t>
            </a:r>
          </a:p>
          <a:p>
            <a:r>
              <a:rPr lang="en-US" b="1" dirty="0" smtClean="0"/>
              <a:t>echo "Windows, Android, Chrome, Linux, Others?"  </a:t>
            </a:r>
          </a:p>
          <a:p>
            <a:r>
              <a:rPr lang="en-US" b="1" dirty="0" smtClean="0"/>
              <a:t>read -p "Type your OS Name:" OS  </a:t>
            </a:r>
          </a:p>
          <a:p>
            <a:r>
              <a:rPr lang="en-US" b="1" dirty="0" smtClean="0"/>
              <a:t>  </a:t>
            </a:r>
          </a:p>
          <a:p>
            <a:r>
              <a:rPr lang="en-US" b="1" dirty="0" smtClean="0"/>
              <a:t>case $OS in  </a:t>
            </a:r>
          </a:p>
          <a:p>
            <a:r>
              <a:rPr lang="en-US" b="1" dirty="0" smtClean="0"/>
              <a:t>    </a:t>
            </a:r>
            <a:r>
              <a:rPr lang="en-US" b="1" dirty="0" err="1" smtClean="0"/>
              <a:t>Windows|windows</a:t>
            </a:r>
            <a:r>
              <a:rPr lang="en-US" b="1" dirty="0" smtClean="0"/>
              <a:t>)  </a:t>
            </a:r>
          </a:p>
          <a:p>
            <a:r>
              <a:rPr lang="en-US" b="1" dirty="0" smtClean="0"/>
              <a:t>        echo "That's common. You should try something new."  </a:t>
            </a:r>
          </a:p>
          <a:p>
            <a:r>
              <a:rPr lang="en-US" b="1" dirty="0" smtClean="0"/>
              <a:t>        echo  </a:t>
            </a:r>
          </a:p>
          <a:p>
            <a:r>
              <a:rPr lang="en-US" b="1" dirty="0" smtClean="0"/>
              <a:t>        ;;  </a:t>
            </a:r>
          </a:p>
          <a:p>
            <a:r>
              <a:rPr lang="en-US" b="1" dirty="0" smtClean="0"/>
              <a:t>    </a:t>
            </a:r>
            <a:r>
              <a:rPr lang="en-US" b="1" dirty="0" err="1" smtClean="0"/>
              <a:t>Android|android</a:t>
            </a:r>
            <a:r>
              <a:rPr lang="en-US" b="1" dirty="0" smtClean="0"/>
              <a:t>)  </a:t>
            </a:r>
          </a:p>
          <a:p>
            <a:r>
              <a:rPr lang="en-US" b="1" dirty="0" smtClean="0"/>
              <a:t>        echo "This is my favorite. It has lots of applications."  </a:t>
            </a:r>
          </a:p>
          <a:p>
            <a:r>
              <a:rPr lang="en-US" b="1" dirty="0" smtClean="0"/>
              <a:t>        echo  </a:t>
            </a:r>
          </a:p>
          <a:p>
            <a:r>
              <a:rPr lang="en-US" b="1" dirty="0" smtClean="0"/>
              <a:t>        ;;  </a:t>
            </a:r>
          </a:p>
          <a:p>
            <a:r>
              <a:rPr lang="en-US" b="1" dirty="0" smtClean="0"/>
              <a:t>    </a:t>
            </a:r>
            <a:r>
              <a:rPr lang="en-US" b="1" dirty="0" err="1" smtClean="0"/>
              <a:t>Chrome|chrome</a:t>
            </a:r>
            <a:r>
              <a:rPr lang="en-US" b="1" dirty="0" smtClean="0"/>
              <a:t>)  </a:t>
            </a:r>
          </a:p>
          <a:p>
            <a:r>
              <a:rPr lang="en-US" b="1" dirty="0" smtClean="0"/>
              <a:t>        echo "Cool!!! It's for pro users. Amazing Choice."  </a:t>
            </a:r>
          </a:p>
          <a:p>
            <a:r>
              <a:rPr lang="en-US" b="1" dirty="0" smtClean="0"/>
              <a:t>        echo  </a:t>
            </a:r>
          </a:p>
          <a:p>
            <a:r>
              <a:rPr lang="en-US" b="1" dirty="0" smtClean="0"/>
              <a:t>        ;;  </a:t>
            </a:r>
          </a:p>
          <a:p>
            <a:r>
              <a:rPr lang="en-US" b="1" dirty="0" smtClean="0"/>
              <a:t>    </a:t>
            </a:r>
            <a:r>
              <a:rPr lang="en-US" b="1" dirty="0" err="1" smtClean="0"/>
              <a:t>Linux|linux</a:t>
            </a:r>
            <a:r>
              <a:rPr lang="en-US" b="1" dirty="0" smtClean="0"/>
              <a:t>)  </a:t>
            </a:r>
          </a:p>
          <a:p>
            <a:r>
              <a:rPr lang="en-US" b="1" dirty="0" smtClean="0"/>
              <a:t>        echo "You might be serious about security!!"  </a:t>
            </a:r>
          </a:p>
          <a:p>
            <a:r>
              <a:rPr lang="en-US" b="1" dirty="0" smtClean="0"/>
              <a:t>        echo  </a:t>
            </a:r>
          </a:p>
          <a:p>
            <a:r>
              <a:rPr lang="en-US" b="1" dirty="0" smtClean="0"/>
              <a:t>        ;;  </a:t>
            </a:r>
          </a:p>
          <a:p>
            <a:r>
              <a:rPr lang="en-US" b="1" dirty="0" smtClean="0"/>
              <a:t>    *)  </a:t>
            </a:r>
          </a:p>
          <a:p>
            <a:r>
              <a:rPr lang="en-US" b="1" dirty="0" smtClean="0"/>
              <a:t>        echo "Sounds interesting. I will try that."  </a:t>
            </a:r>
          </a:p>
          <a:p>
            <a:r>
              <a:rPr lang="en-US" b="1" dirty="0" smtClean="0"/>
              <a:t>        echo  </a:t>
            </a:r>
          </a:p>
          <a:p>
            <a:r>
              <a:rPr lang="en-US" b="1" dirty="0" smtClean="0"/>
              <a:t>        ;;  </a:t>
            </a:r>
          </a:p>
          <a:p>
            <a:r>
              <a:rPr lang="en-US" b="1" dirty="0" err="1" smtClean="0"/>
              <a:t>esac</a:t>
            </a:r>
            <a:r>
              <a:rPr lang="en-US" b="1" dirty="0" smtClean="0"/>
              <a:t> </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Bash Case"/>
          <p:cNvPicPr>
            <a:picLocks noChangeAspect="1" noChangeArrowheads="1"/>
          </p:cNvPicPr>
          <p:nvPr/>
        </p:nvPicPr>
        <p:blipFill>
          <a:blip r:embed="rId2"/>
          <a:srcRect t="10448" r="32157"/>
          <a:stretch>
            <a:fillRect/>
          </a:stretch>
        </p:blipFill>
        <p:spPr bwMode="auto">
          <a:xfrm>
            <a:off x="609600" y="381000"/>
            <a:ext cx="7432040" cy="5867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 Loop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this topic, we will understand the usage of </a:t>
            </a:r>
            <a:r>
              <a:rPr lang="en-US" b="1" dirty="0" smtClean="0"/>
              <a:t>for loop</a:t>
            </a:r>
            <a:r>
              <a:rPr lang="en-US" dirty="0" smtClean="0"/>
              <a:t> in Bash scripts.</a:t>
            </a:r>
          </a:p>
          <a:p>
            <a:r>
              <a:rPr lang="en-US" dirty="0" smtClean="0"/>
              <a:t>Like any other programming language, bash shell scripting also supports 'for loops' to perform repetitive tasks. It helps us to iterate a particular set of statements over a series of words in a string, or elements in an array. For example, you can either run LINUX command (or task) many times or just read and process the list of commands using a 'for loop'.</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Syntax of For Loop</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We can apply 'for loop' on bash script in two ways. One way is 'for-in' and another way is the c-style syntax. Following is the syntax of 'for loop' in bash shell scripting:</a:t>
            </a:r>
          </a:p>
          <a:p>
            <a:r>
              <a:rPr lang="en-US" b="1" dirty="0" smtClean="0"/>
              <a:t>for</a:t>
            </a:r>
            <a:r>
              <a:rPr lang="en-US" dirty="0" smtClean="0"/>
              <a:t> variable in list  </a:t>
            </a:r>
          </a:p>
          <a:p>
            <a:r>
              <a:rPr lang="en-US" b="1" dirty="0" smtClean="0"/>
              <a:t>do</a:t>
            </a:r>
            <a:r>
              <a:rPr lang="en-US" dirty="0" smtClean="0"/>
              <a:t>  </a:t>
            </a:r>
          </a:p>
          <a:p>
            <a:r>
              <a:rPr lang="en-US" dirty="0" smtClean="0"/>
              <a:t>commands  </a:t>
            </a:r>
          </a:p>
          <a:p>
            <a:r>
              <a:rPr lang="en-US" dirty="0" smtClean="0"/>
              <a:t>done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 expression1; expression2; expression3 ))  </a:t>
            </a:r>
          </a:p>
          <a:p>
            <a:r>
              <a:rPr lang="en-US" dirty="0" smtClean="0"/>
              <a:t>do  </a:t>
            </a:r>
          </a:p>
          <a:p>
            <a:r>
              <a:rPr lang="en-US" dirty="0" smtClean="0"/>
              <a:t>commands  </a:t>
            </a:r>
          </a:p>
          <a:p>
            <a:r>
              <a:rPr lang="en-US" dirty="0" smtClean="0"/>
              <a:t>done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#!/bin/bash  </a:t>
            </a:r>
          </a:p>
          <a:p>
            <a:r>
              <a:rPr lang="en-US" dirty="0" smtClean="0"/>
              <a:t>#This is the basic example of 'for loop'.  </a:t>
            </a:r>
          </a:p>
          <a:p>
            <a:r>
              <a:rPr lang="en-US" dirty="0" smtClean="0"/>
              <a:t>  </a:t>
            </a:r>
          </a:p>
          <a:p>
            <a:r>
              <a:rPr lang="en-US" dirty="0" smtClean="0"/>
              <a:t>learn="Start learning from </a:t>
            </a:r>
            <a:r>
              <a:rPr lang="en-US" dirty="0" err="1" smtClean="0"/>
              <a:t>Javatpoint</a:t>
            </a:r>
            <a:r>
              <a:rPr lang="en-US" dirty="0" smtClean="0"/>
              <a:t>."  </a:t>
            </a:r>
          </a:p>
          <a:p>
            <a:r>
              <a:rPr lang="en-US" dirty="0" smtClean="0"/>
              <a:t>  </a:t>
            </a:r>
          </a:p>
          <a:p>
            <a:r>
              <a:rPr lang="en-US" dirty="0" smtClean="0"/>
              <a:t>for learn in $learn  </a:t>
            </a:r>
          </a:p>
          <a:p>
            <a:r>
              <a:rPr lang="en-US" dirty="0" smtClean="0"/>
              <a:t>do  </a:t>
            </a:r>
          </a:p>
          <a:p>
            <a:r>
              <a:rPr lang="en-US" dirty="0" smtClean="0"/>
              <a:t>echo $learn  </a:t>
            </a:r>
          </a:p>
          <a:p>
            <a:r>
              <a:rPr lang="en-US" dirty="0" smtClean="0"/>
              <a:t>done  </a:t>
            </a:r>
          </a:p>
          <a:p>
            <a:r>
              <a:rPr lang="en-US" dirty="0" smtClean="0"/>
              <a:t>  </a:t>
            </a:r>
          </a:p>
          <a:p>
            <a:r>
              <a:rPr lang="en-US" dirty="0" smtClean="0"/>
              <a:t>echo "Thank You."</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Bash For Loop"/>
          <p:cNvPicPr>
            <a:picLocks noChangeAspect="1" noChangeArrowheads="1"/>
          </p:cNvPicPr>
          <p:nvPr/>
        </p:nvPicPr>
        <p:blipFill>
          <a:blip r:embed="rId2"/>
          <a:srcRect t="24138" r="41064"/>
          <a:stretch>
            <a:fillRect/>
          </a:stretch>
        </p:blipFill>
        <p:spPr bwMode="auto">
          <a:xfrm>
            <a:off x="152399" y="1752600"/>
            <a:ext cx="8229595" cy="33528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#!/bin/bash  </a:t>
            </a:r>
          </a:p>
          <a:p>
            <a:r>
              <a:rPr lang="en-US" dirty="0" smtClean="0"/>
              <a:t>#This is the basic example to print a series of numbers from 1 to 10.  </a:t>
            </a:r>
          </a:p>
          <a:p>
            <a:r>
              <a:rPr lang="en-US" b="1" dirty="0" smtClean="0"/>
              <a:t>for</a:t>
            </a:r>
            <a:r>
              <a:rPr lang="en-US" dirty="0" smtClean="0"/>
              <a:t> num in {1..10}  </a:t>
            </a:r>
          </a:p>
          <a:p>
            <a:r>
              <a:rPr lang="en-US" b="1" dirty="0" smtClean="0"/>
              <a:t>do</a:t>
            </a:r>
            <a:r>
              <a:rPr lang="en-US" dirty="0" smtClean="0"/>
              <a:t>  </a:t>
            </a:r>
          </a:p>
          <a:p>
            <a:r>
              <a:rPr lang="en-US" dirty="0" smtClean="0"/>
              <a:t>echo $num  </a:t>
            </a:r>
          </a:p>
          <a:p>
            <a:r>
              <a:rPr lang="en-US" dirty="0" smtClean="0"/>
              <a:t>done  </a:t>
            </a:r>
          </a:p>
          <a:p>
            <a:r>
              <a:rPr lang="en-US" dirty="0" smtClean="0"/>
              <a:t>  </a:t>
            </a:r>
          </a:p>
          <a:p>
            <a:r>
              <a:rPr lang="en-US" dirty="0" smtClean="0"/>
              <a:t>echo "Series of numbers from 1 to 10."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Bash For Loop"/>
          <p:cNvPicPr>
            <a:picLocks noChangeAspect="1" noChangeArrowheads="1"/>
          </p:cNvPicPr>
          <p:nvPr/>
        </p:nvPicPr>
        <p:blipFill>
          <a:blip r:embed="rId2"/>
          <a:srcRect t="14815" r="41997"/>
          <a:stretch>
            <a:fillRect/>
          </a:stretch>
        </p:blipFill>
        <p:spPr bwMode="auto">
          <a:xfrm>
            <a:off x="304799" y="838200"/>
            <a:ext cx="8077197" cy="5257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Sequential Execution</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Sequential </a:t>
            </a:r>
            <a:r>
              <a:rPr lang="en-US" dirty="0"/>
              <a:t>execution means that each command in a program script executes in the order in which it is listed in the program. The first command in the sequence executes first and when it is complete, the second command executes, and so on. The presence of functions in the code does not negate sequential execution; we can still follow the sequential flow of the instructions. As technology advances there is more parallel programming being run on smaller computers, but how that impacts sequential execution is beyond the scope of this course.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#!/bin/bash   </a:t>
            </a:r>
          </a:p>
          <a:p>
            <a:r>
              <a:rPr lang="en-US" dirty="0" smtClean="0"/>
              <a:t>#For Loop to Read a Range with Increment  </a:t>
            </a:r>
          </a:p>
          <a:p>
            <a:r>
              <a:rPr lang="en-US" dirty="0" smtClean="0"/>
              <a:t>  </a:t>
            </a:r>
          </a:p>
          <a:p>
            <a:r>
              <a:rPr lang="en-US" b="1" dirty="0" smtClean="0"/>
              <a:t>for</a:t>
            </a:r>
            <a:r>
              <a:rPr lang="en-US" dirty="0" smtClean="0"/>
              <a:t> num in {1..10..1}  </a:t>
            </a:r>
          </a:p>
          <a:p>
            <a:r>
              <a:rPr lang="en-US" b="1" dirty="0" smtClean="0"/>
              <a:t>do</a:t>
            </a:r>
            <a:r>
              <a:rPr lang="en-US" dirty="0" smtClean="0"/>
              <a:t>  </a:t>
            </a:r>
          </a:p>
          <a:p>
            <a:r>
              <a:rPr lang="en-US" dirty="0" smtClean="0"/>
              <a:t>echo $num  </a:t>
            </a:r>
          </a:p>
          <a:p>
            <a:r>
              <a:rPr lang="en-US" dirty="0" smtClean="0"/>
              <a:t>done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Bash For Loop"/>
          <p:cNvPicPr>
            <a:picLocks noChangeAspect="1" noChangeArrowheads="1"/>
          </p:cNvPicPr>
          <p:nvPr/>
        </p:nvPicPr>
        <p:blipFill>
          <a:blip r:embed="rId2"/>
          <a:srcRect t="18792" r="44490"/>
          <a:stretch>
            <a:fillRect/>
          </a:stretch>
        </p:blipFill>
        <p:spPr bwMode="auto">
          <a:xfrm>
            <a:off x="685800" y="1371600"/>
            <a:ext cx="6551940" cy="38862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 </a:t>
            </a:r>
            <a:r>
              <a:rPr lang="en-US" b="1" dirty="0" err="1" smtClean="0"/>
              <a:t>Decreament</a:t>
            </a:r>
            <a:endParaRPr lang="en-US" dirty="0"/>
          </a:p>
        </p:txBody>
      </p:sp>
      <p:sp>
        <p:nvSpPr>
          <p:cNvPr id="3" name="Content Placeholder 2"/>
          <p:cNvSpPr>
            <a:spLocks noGrp="1"/>
          </p:cNvSpPr>
          <p:nvPr>
            <p:ph idx="1"/>
          </p:nvPr>
        </p:nvSpPr>
        <p:spPr/>
        <p:txBody>
          <a:bodyPr>
            <a:normAutofit lnSpcReduction="10000"/>
          </a:bodyPr>
          <a:lstStyle/>
          <a:p>
            <a:r>
              <a:rPr lang="en-US" dirty="0" smtClean="0"/>
              <a:t>#!/bin/bash  </a:t>
            </a:r>
          </a:p>
          <a:p>
            <a:r>
              <a:rPr lang="en-US" dirty="0" smtClean="0"/>
              <a:t>  </a:t>
            </a:r>
          </a:p>
          <a:p>
            <a:r>
              <a:rPr lang="en-US" dirty="0" smtClean="0"/>
              <a:t>#For Loop to Read a Range with Decrement  </a:t>
            </a:r>
          </a:p>
          <a:p>
            <a:r>
              <a:rPr lang="en-US" dirty="0" smtClean="0"/>
              <a:t>  </a:t>
            </a:r>
          </a:p>
          <a:p>
            <a:r>
              <a:rPr lang="en-US" b="1" dirty="0" smtClean="0"/>
              <a:t>for</a:t>
            </a:r>
            <a:r>
              <a:rPr lang="en-US" dirty="0" smtClean="0"/>
              <a:t> num in {10..0..1}  </a:t>
            </a:r>
          </a:p>
          <a:p>
            <a:r>
              <a:rPr lang="en-US" b="1" dirty="0" smtClean="0"/>
              <a:t>do</a:t>
            </a:r>
            <a:r>
              <a:rPr lang="en-US" dirty="0" smtClean="0"/>
              <a:t>  </a:t>
            </a:r>
          </a:p>
          <a:p>
            <a:r>
              <a:rPr lang="en-US" dirty="0" smtClean="0"/>
              <a:t>echo $num  </a:t>
            </a:r>
          </a:p>
          <a:p>
            <a:r>
              <a:rPr lang="en-US" dirty="0" smtClean="0"/>
              <a:t>done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Bash For Loop"/>
          <p:cNvPicPr>
            <a:picLocks noChangeAspect="1" noChangeArrowheads="1"/>
          </p:cNvPicPr>
          <p:nvPr/>
        </p:nvPicPr>
        <p:blipFill>
          <a:blip r:embed="rId2"/>
          <a:srcRect/>
          <a:stretch>
            <a:fillRect/>
          </a:stretch>
        </p:blipFill>
        <p:spPr bwMode="auto">
          <a:xfrm>
            <a:off x="533400" y="914400"/>
            <a:ext cx="6981825" cy="3200401"/>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 Loop to Read Three-expression</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Three expression syntax is the most common syntax of 'for loop'. The first expression refers to the process of initialization, the second expression refers to the termination, and the third expression refers to the increment or decrement.</a:t>
            </a:r>
          </a:p>
          <a:p>
            <a:r>
              <a:rPr lang="en-US" dirty="0" smtClean="0"/>
              <a:t>Check out the example below to print 1 to 10 numbers using three expressions with for loop:</a:t>
            </a:r>
          </a:p>
          <a:p>
            <a:r>
              <a:rPr lang="en-US" b="1" dirty="0" smtClean="0"/>
              <a:t>Bash Script</a:t>
            </a:r>
            <a:endParaRPr lang="en-US" dirty="0" smtClean="0"/>
          </a:p>
          <a:p>
            <a:r>
              <a:rPr lang="en-US" dirty="0" smtClean="0"/>
              <a:t>#!/bin/bash  </a:t>
            </a:r>
          </a:p>
          <a:p>
            <a:r>
              <a:rPr lang="en-US" dirty="0" smtClean="0"/>
              <a:t>#For Loop to Read Three-expression  </a:t>
            </a:r>
          </a:p>
          <a:p>
            <a:r>
              <a:rPr lang="en-US" dirty="0" smtClean="0"/>
              <a:t>  </a:t>
            </a:r>
          </a:p>
          <a:p>
            <a:r>
              <a:rPr lang="en-US" b="1" dirty="0" smtClean="0"/>
              <a:t>for</a:t>
            </a:r>
            <a:r>
              <a:rPr lang="en-US" dirty="0" smtClean="0"/>
              <a:t> ((</a:t>
            </a:r>
            <a:r>
              <a:rPr lang="en-US" dirty="0" err="1" smtClean="0"/>
              <a:t>i</a:t>
            </a:r>
            <a:r>
              <a:rPr lang="en-US" dirty="0" smtClean="0"/>
              <a:t>=1; </a:t>
            </a:r>
            <a:r>
              <a:rPr lang="en-US" dirty="0" err="1" smtClean="0"/>
              <a:t>i</a:t>
            </a:r>
            <a:r>
              <a:rPr lang="en-US" dirty="0" smtClean="0"/>
              <a:t>&lt;=10; </a:t>
            </a:r>
            <a:r>
              <a:rPr lang="en-US" dirty="0" err="1" smtClean="0"/>
              <a:t>i</a:t>
            </a:r>
            <a:r>
              <a:rPr lang="en-US" dirty="0" smtClean="0"/>
              <a:t>++))  </a:t>
            </a:r>
          </a:p>
          <a:p>
            <a:r>
              <a:rPr lang="en-US" b="1" dirty="0" smtClean="0"/>
              <a:t>do</a:t>
            </a:r>
            <a:r>
              <a:rPr lang="en-US" dirty="0" smtClean="0"/>
              <a:t>  </a:t>
            </a:r>
          </a:p>
          <a:p>
            <a:r>
              <a:rPr lang="en-US" dirty="0" smtClean="0"/>
              <a:t>echo "$</a:t>
            </a:r>
            <a:r>
              <a:rPr lang="en-US" dirty="0" err="1" smtClean="0"/>
              <a:t>i</a:t>
            </a:r>
            <a:r>
              <a:rPr lang="en-US" dirty="0" smtClean="0"/>
              <a:t>"  </a:t>
            </a:r>
          </a:p>
          <a:p>
            <a:r>
              <a:rPr lang="en-US" dirty="0" smtClean="0"/>
              <a:t>done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#!/bin/bash  </a:t>
            </a:r>
          </a:p>
          <a:p>
            <a:r>
              <a:rPr lang="en-US" dirty="0" smtClean="0"/>
              <a:t>#Table of 2  </a:t>
            </a:r>
          </a:p>
          <a:p>
            <a:r>
              <a:rPr lang="en-US" dirty="0" smtClean="0"/>
              <a:t>  </a:t>
            </a:r>
          </a:p>
          <a:p>
            <a:r>
              <a:rPr lang="en-US" b="1" dirty="0" smtClean="0"/>
              <a:t>for</a:t>
            </a:r>
            <a:r>
              <a:rPr lang="en-US" dirty="0" smtClean="0"/>
              <a:t> table in {2..100..2}  </a:t>
            </a:r>
          </a:p>
          <a:p>
            <a:r>
              <a:rPr lang="en-US" b="1" dirty="0" smtClean="0"/>
              <a:t>do</a:t>
            </a:r>
            <a:r>
              <a:rPr lang="en-US" dirty="0" smtClean="0"/>
              <a:t>  </a:t>
            </a:r>
          </a:p>
          <a:p>
            <a:r>
              <a:rPr lang="en-US" dirty="0" smtClean="0"/>
              <a:t>echo $table  </a:t>
            </a:r>
          </a:p>
          <a:p>
            <a:r>
              <a:rPr lang="en-US" b="1" dirty="0" smtClean="0"/>
              <a:t>if</a:t>
            </a:r>
            <a:r>
              <a:rPr lang="en-US" dirty="0" smtClean="0"/>
              <a:t> [ $table == 20 ]; then  </a:t>
            </a:r>
          </a:p>
          <a:p>
            <a:r>
              <a:rPr lang="en-US" b="1" dirty="0" smtClean="0"/>
              <a:t>break</a:t>
            </a:r>
            <a:r>
              <a:rPr lang="en-US" dirty="0" smtClean="0"/>
              <a:t>  </a:t>
            </a:r>
          </a:p>
          <a:p>
            <a:r>
              <a:rPr lang="en-US" dirty="0" err="1" smtClean="0"/>
              <a:t>fi</a:t>
            </a:r>
            <a:r>
              <a:rPr lang="en-US" dirty="0" smtClean="0"/>
              <a:t>  </a:t>
            </a:r>
          </a:p>
          <a:p>
            <a:r>
              <a:rPr lang="en-US" dirty="0" smtClean="0"/>
              <a:t>done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Bash For Loop"/>
          <p:cNvPicPr>
            <a:picLocks noChangeAspect="1" noChangeArrowheads="1"/>
          </p:cNvPicPr>
          <p:nvPr/>
        </p:nvPicPr>
        <p:blipFill>
          <a:blip r:embed="rId2"/>
          <a:srcRect/>
          <a:stretch>
            <a:fillRect/>
          </a:stretch>
        </p:blipFill>
        <p:spPr bwMode="auto">
          <a:xfrm>
            <a:off x="533400" y="1066800"/>
            <a:ext cx="7000875" cy="2952751"/>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#!/bin/bash  </a:t>
            </a:r>
          </a:p>
          <a:p>
            <a:r>
              <a:rPr lang="en-US" dirty="0" smtClean="0"/>
              <a:t>#Numbers from 1 to 20, ignoring from 6 to 15</a:t>
            </a:r>
          </a:p>
          <a:p>
            <a:r>
              <a:rPr lang="en-US" dirty="0" smtClean="0"/>
              <a:t> using </a:t>
            </a:r>
            <a:r>
              <a:rPr lang="en-US" b="1" dirty="0" smtClean="0"/>
              <a:t>continue</a:t>
            </a:r>
            <a:r>
              <a:rPr lang="en-US" dirty="0" smtClean="0"/>
              <a:t> statement"  </a:t>
            </a:r>
          </a:p>
          <a:p>
            <a:r>
              <a:rPr lang="en-US" dirty="0" smtClean="0"/>
              <a:t>  </a:t>
            </a:r>
          </a:p>
          <a:p>
            <a:r>
              <a:rPr lang="en-US" b="1" dirty="0" smtClean="0"/>
              <a:t>for</a:t>
            </a:r>
            <a:r>
              <a:rPr lang="en-US" dirty="0" smtClean="0"/>
              <a:t> ((</a:t>
            </a:r>
            <a:r>
              <a:rPr lang="en-US" dirty="0" err="1" smtClean="0"/>
              <a:t>i</a:t>
            </a:r>
            <a:r>
              <a:rPr lang="en-US" dirty="0" smtClean="0"/>
              <a:t>=1; </a:t>
            </a:r>
            <a:r>
              <a:rPr lang="en-US" dirty="0" err="1" smtClean="0"/>
              <a:t>i</a:t>
            </a:r>
            <a:r>
              <a:rPr lang="en-US" dirty="0" smtClean="0"/>
              <a:t>&lt;=20; </a:t>
            </a:r>
            <a:r>
              <a:rPr lang="en-US" dirty="0" err="1" smtClean="0"/>
              <a:t>i</a:t>
            </a:r>
            <a:r>
              <a:rPr lang="en-US" dirty="0" smtClean="0"/>
              <a:t>++));  </a:t>
            </a:r>
          </a:p>
          <a:p>
            <a:r>
              <a:rPr lang="en-US" b="1" dirty="0" smtClean="0"/>
              <a:t>do</a:t>
            </a:r>
            <a:r>
              <a:rPr lang="en-US" dirty="0" smtClean="0"/>
              <a:t>  </a:t>
            </a:r>
          </a:p>
          <a:p>
            <a:r>
              <a:rPr lang="en-US" b="1" dirty="0" smtClean="0"/>
              <a:t>if</a:t>
            </a:r>
            <a:r>
              <a:rPr lang="en-US" dirty="0" smtClean="0"/>
              <a:t> [[ $</a:t>
            </a:r>
            <a:r>
              <a:rPr lang="en-US" dirty="0" err="1" smtClean="0"/>
              <a:t>i</a:t>
            </a:r>
            <a:r>
              <a:rPr lang="en-US" dirty="0" smtClean="0"/>
              <a:t> -</a:t>
            </a:r>
            <a:r>
              <a:rPr lang="en-US" dirty="0" err="1" smtClean="0"/>
              <a:t>gt</a:t>
            </a:r>
            <a:r>
              <a:rPr lang="en-US" dirty="0" smtClean="0"/>
              <a:t> 5 &amp;&amp; $</a:t>
            </a:r>
            <a:r>
              <a:rPr lang="en-US" dirty="0" err="1" smtClean="0"/>
              <a:t>i</a:t>
            </a:r>
            <a:r>
              <a:rPr lang="en-US" dirty="0" smtClean="0"/>
              <a:t> -</a:t>
            </a:r>
            <a:r>
              <a:rPr lang="en-US" dirty="0" err="1" smtClean="0"/>
              <a:t>lt</a:t>
            </a:r>
            <a:r>
              <a:rPr lang="en-US" dirty="0" smtClean="0"/>
              <a:t> 16 ]];  </a:t>
            </a:r>
          </a:p>
          <a:p>
            <a:r>
              <a:rPr lang="en-US" dirty="0" smtClean="0"/>
              <a:t>then  </a:t>
            </a:r>
          </a:p>
          <a:p>
            <a:r>
              <a:rPr lang="en-US" b="1" dirty="0" smtClean="0"/>
              <a:t>continue</a:t>
            </a:r>
            <a:r>
              <a:rPr lang="en-US" dirty="0" smtClean="0"/>
              <a:t>  </a:t>
            </a:r>
          </a:p>
          <a:p>
            <a:r>
              <a:rPr lang="en-US" dirty="0" err="1" smtClean="0"/>
              <a:t>fi</a:t>
            </a:r>
            <a:r>
              <a:rPr lang="en-US" dirty="0" smtClean="0"/>
              <a:t>  </a:t>
            </a:r>
          </a:p>
          <a:p>
            <a:r>
              <a:rPr lang="en-US" dirty="0" smtClean="0"/>
              <a:t>echo $</a:t>
            </a:r>
            <a:r>
              <a:rPr lang="en-US" dirty="0" err="1" smtClean="0"/>
              <a:t>i</a:t>
            </a:r>
            <a:r>
              <a:rPr lang="en-US" dirty="0" smtClean="0"/>
              <a:t>  </a:t>
            </a:r>
          </a:p>
          <a:p>
            <a:r>
              <a:rPr lang="en-US" dirty="0" smtClean="0"/>
              <a:t>done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Bash For Loop"/>
          <p:cNvPicPr>
            <a:picLocks noChangeAspect="1" noChangeArrowheads="1"/>
          </p:cNvPicPr>
          <p:nvPr/>
        </p:nvPicPr>
        <p:blipFill>
          <a:blip r:embed="rId2"/>
          <a:srcRect/>
          <a:stretch>
            <a:fillRect/>
          </a:stretch>
        </p:blipFill>
        <p:spPr bwMode="auto">
          <a:xfrm>
            <a:off x="0" y="304800"/>
            <a:ext cx="8656420" cy="35052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Syntax of Bash While Loop</a:t>
            </a:r>
            <a:endParaRPr lang="en-US" b="1" dirty="0"/>
          </a:p>
        </p:txBody>
      </p:sp>
      <p:sp>
        <p:nvSpPr>
          <p:cNvPr id="3" name="Content Placeholder 2"/>
          <p:cNvSpPr>
            <a:spLocks noGrp="1"/>
          </p:cNvSpPr>
          <p:nvPr>
            <p:ph idx="1"/>
          </p:nvPr>
        </p:nvSpPr>
        <p:spPr/>
        <p:txBody>
          <a:bodyPr/>
          <a:lstStyle/>
          <a:p>
            <a:r>
              <a:rPr lang="en-US" dirty="0" smtClean="0"/>
              <a:t>Bash while loop has the following format:</a:t>
            </a:r>
          </a:p>
          <a:p>
            <a:r>
              <a:rPr lang="en-US" dirty="0" smtClean="0"/>
              <a:t>while [ expression ];  </a:t>
            </a:r>
          </a:p>
          <a:p>
            <a:r>
              <a:rPr lang="en-US" dirty="0" smtClean="0"/>
              <a:t>do  </a:t>
            </a:r>
          </a:p>
          <a:p>
            <a:r>
              <a:rPr lang="en-US" dirty="0" smtClean="0"/>
              <a:t>commands;  </a:t>
            </a:r>
          </a:p>
          <a:p>
            <a:r>
              <a:rPr lang="en-US" dirty="0" smtClean="0"/>
              <a:t>multiple commands;  </a:t>
            </a:r>
          </a:p>
          <a:p>
            <a:r>
              <a:rPr lang="en-US" dirty="0" smtClean="0"/>
              <a:t>done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Conditional </a:t>
            </a:r>
            <a:r>
              <a:rPr lang="en-US" b="1" dirty="0" smtClean="0"/>
              <a:t>Execution</a:t>
            </a:r>
            <a:endParaRPr lang="en-US" dirty="0"/>
          </a:p>
        </p:txBody>
      </p:sp>
      <p:sp>
        <p:nvSpPr>
          <p:cNvPr id="3" name="Content Placeholder 2"/>
          <p:cNvSpPr>
            <a:spLocks noGrp="1"/>
          </p:cNvSpPr>
          <p:nvPr>
            <p:ph idx="1"/>
          </p:nvPr>
        </p:nvSpPr>
        <p:spPr/>
        <p:txBody>
          <a:bodyPr/>
          <a:lstStyle/>
          <a:p>
            <a:r>
              <a:rPr lang="en-US" b="1" dirty="0"/>
              <a:t>Conditional Statements:</a:t>
            </a:r>
            <a:r>
              <a:rPr lang="en-US" dirty="0"/>
              <a:t> There are a total of five conditional statements which can be used in bash programming.</a:t>
            </a:r>
          </a:p>
          <a:p>
            <a:r>
              <a:rPr lang="en-US" dirty="0"/>
              <a:t>if statement</a:t>
            </a:r>
          </a:p>
          <a:p>
            <a:r>
              <a:rPr lang="en-US" dirty="0"/>
              <a:t>if-else statement</a:t>
            </a:r>
          </a:p>
          <a:p>
            <a:r>
              <a:rPr lang="en-US" dirty="0"/>
              <a:t>if..</a:t>
            </a:r>
            <a:r>
              <a:rPr lang="en-US" dirty="0" err="1"/>
              <a:t>elif</a:t>
            </a:r>
            <a:r>
              <a:rPr lang="en-US" dirty="0"/>
              <a:t>..else..</a:t>
            </a:r>
            <a:r>
              <a:rPr lang="en-US" dirty="0" err="1"/>
              <a:t>fi</a:t>
            </a:r>
            <a:r>
              <a:rPr lang="en-US" dirty="0"/>
              <a:t> statement (Else If ladder)</a:t>
            </a:r>
          </a:p>
          <a:p>
            <a:r>
              <a:rPr lang="en-US" dirty="0"/>
              <a:t>if..then..else..if..then..</a:t>
            </a:r>
            <a:r>
              <a:rPr lang="en-US" dirty="0" err="1"/>
              <a:t>fi</a:t>
            </a:r>
            <a:r>
              <a:rPr lang="en-US" dirty="0"/>
              <a:t>..</a:t>
            </a:r>
            <a:r>
              <a:rPr lang="en-US" dirty="0" err="1"/>
              <a:t>fi</a:t>
            </a:r>
            <a:r>
              <a:rPr lang="en-US" dirty="0"/>
              <a:t>..(Nested if)</a:t>
            </a:r>
          </a:p>
          <a:p>
            <a:r>
              <a:rPr lang="en-US" dirty="0"/>
              <a:t>switch statement</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If there are multiple conditions to include in the expression, then the syntax of the while loop will be as follows:</a:t>
            </a:r>
          </a:p>
          <a:p>
            <a:r>
              <a:rPr lang="en-US" dirty="0" smtClean="0"/>
              <a:t>while [ expressions ];  </a:t>
            </a:r>
          </a:p>
          <a:p>
            <a:r>
              <a:rPr lang="en-US" dirty="0" smtClean="0"/>
              <a:t>do  </a:t>
            </a:r>
          </a:p>
          <a:p>
            <a:r>
              <a:rPr lang="en-US" dirty="0" smtClean="0"/>
              <a:t>commands;  </a:t>
            </a:r>
          </a:p>
          <a:p>
            <a:r>
              <a:rPr lang="en-US" dirty="0" smtClean="0"/>
              <a:t>multiple commands;  </a:t>
            </a:r>
          </a:p>
          <a:p>
            <a:r>
              <a:rPr lang="en-US" dirty="0" smtClean="0"/>
              <a:t>done  </a:t>
            </a:r>
          </a:p>
          <a:p>
            <a:r>
              <a:rPr lang="en-US" dirty="0" smtClean="0"/>
              <a:t>The while loop one-liner syntax can be defined as:</a:t>
            </a:r>
          </a:p>
          <a:p>
            <a:r>
              <a:rPr lang="en-US" dirty="0" smtClean="0"/>
              <a:t>while [ condition ]; do commands; done  </a:t>
            </a:r>
          </a:p>
          <a:p>
            <a:r>
              <a:rPr lang="en-US" dirty="0" smtClean="0"/>
              <a:t>while control-command; do Commands; done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#!/bin/bash  </a:t>
            </a:r>
          </a:p>
          <a:p>
            <a:r>
              <a:rPr lang="en-US" dirty="0" smtClean="0"/>
              <a:t>#Script to get specified numbers  </a:t>
            </a:r>
          </a:p>
          <a:p>
            <a:r>
              <a:rPr lang="en-US" dirty="0" smtClean="0"/>
              <a:t>  </a:t>
            </a:r>
          </a:p>
          <a:p>
            <a:r>
              <a:rPr lang="en-US" dirty="0" smtClean="0"/>
              <a:t>read -p "Enter starting number: " </a:t>
            </a:r>
            <a:r>
              <a:rPr lang="en-US" dirty="0" err="1" smtClean="0"/>
              <a:t>snum</a:t>
            </a:r>
            <a:r>
              <a:rPr lang="en-US" dirty="0" smtClean="0"/>
              <a:t>  </a:t>
            </a:r>
          </a:p>
          <a:p>
            <a:r>
              <a:rPr lang="en-US" dirty="0" smtClean="0"/>
              <a:t>read -p "Enter ending number: " </a:t>
            </a:r>
            <a:r>
              <a:rPr lang="en-US" dirty="0" err="1" smtClean="0"/>
              <a:t>enum</a:t>
            </a:r>
            <a:r>
              <a:rPr lang="en-US" dirty="0" smtClean="0"/>
              <a:t>  </a:t>
            </a:r>
          </a:p>
          <a:p>
            <a:r>
              <a:rPr lang="en-US" dirty="0" smtClean="0"/>
              <a:t>  </a:t>
            </a:r>
          </a:p>
          <a:p>
            <a:r>
              <a:rPr lang="en-US" dirty="0" smtClean="0"/>
              <a:t>while [[ $</a:t>
            </a:r>
            <a:r>
              <a:rPr lang="en-US" dirty="0" err="1" smtClean="0"/>
              <a:t>snum</a:t>
            </a:r>
            <a:r>
              <a:rPr lang="en-US" dirty="0" smtClean="0"/>
              <a:t> -le $</a:t>
            </a:r>
            <a:r>
              <a:rPr lang="en-US" dirty="0" err="1" smtClean="0"/>
              <a:t>enum</a:t>
            </a:r>
            <a:r>
              <a:rPr lang="en-US" dirty="0" smtClean="0"/>
              <a:t> ]];  </a:t>
            </a:r>
          </a:p>
          <a:p>
            <a:r>
              <a:rPr lang="en-US" dirty="0" smtClean="0"/>
              <a:t>do  </a:t>
            </a:r>
          </a:p>
          <a:p>
            <a:r>
              <a:rPr lang="en-US" dirty="0" smtClean="0"/>
              <a:t>echo $</a:t>
            </a:r>
            <a:r>
              <a:rPr lang="en-US" dirty="0" err="1" smtClean="0"/>
              <a:t>snum</a:t>
            </a:r>
            <a:r>
              <a:rPr lang="en-US" dirty="0" smtClean="0"/>
              <a:t>  </a:t>
            </a:r>
          </a:p>
          <a:p>
            <a:r>
              <a:rPr lang="en-US" dirty="0" smtClean="0"/>
              <a:t>((</a:t>
            </a:r>
            <a:r>
              <a:rPr lang="en-US" dirty="0" err="1" smtClean="0"/>
              <a:t>snum</a:t>
            </a:r>
            <a:r>
              <a:rPr lang="en-US" dirty="0" smtClean="0"/>
              <a:t>++))  </a:t>
            </a:r>
          </a:p>
          <a:p>
            <a:r>
              <a:rPr lang="en-US" dirty="0" smtClean="0"/>
              <a:t>done  </a:t>
            </a:r>
          </a:p>
          <a:p>
            <a:r>
              <a:rPr lang="en-US" dirty="0" smtClean="0"/>
              <a:t>  </a:t>
            </a:r>
          </a:p>
          <a:p>
            <a:r>
              <a:rPr lang="en-US" dirty="0" smtClean="0"/>
              <a:t>echo "This is the sequence that you wanted."  </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Bash While Loop"/>
          <p:cNvPicPr>
            <a:picLocks noChangeAspect="1" noChangeArrowheads="1"/>
          </p:cNvPicPr>
          <p:nvPr/>
        </p:nvPicPr>
        <p:blipFill>
          <a:blip r:embed="rId2"/>
          <a:srcRect t="15517" r="46258"/>
          <a:stretch>
            <a:fillRect/>
          </a:stretch>
        </p:blipFill>
        <p:spPr bwMode="auto">
          <a:xfrm>
            <a:off x="609600" y="838200"/>
            <a:ext cx="6553200" cy="5017294"/>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While Loop with C-Style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can also write while loop in bash script as similar as a while loop in C programming language.</a:t>
            </a:r>
          </a:p>
          <a:p>
            <a:r>
              <a:rPr lang="en-US" dirty="0" smtClean="0"/>
              <a:t>#!/bin/bash  </a:t>
            </a:r>
          </a:p>
          <a:p>
            <a:r>
              <a:rPr lang="en-US" dirty="0" smtClean="0"/>
              <a:t>#While loop example in C style  </a:t>
            </a:r>
          </a:p>
          <a:p>
            <a:r>
              <a:rPr lang="en-US" dirty="0" err="1" smtClean="0"/>
              <a:t>i</a:t>
            </a:r>
            <a:r>
              <a:rPr lang="en-US" dirty="0" smtClean="0"/>
              <a:t>=1  </a:t>
            </a:r>
          </a:p>
          <a:p>
            <a:r>
              <a:rPr lang="en-US" dirty="0" smtClean="0"/>
              <a:t>while((</a:t>
            </a:r>
            <a:r>
              <a:rPr lang="en-US" dirty="0" err="1" smtClean="0"/>
              <a:t>i</a:t>
            </a:r>
            <a:r>
              <a:rPr lang="en-US" dirty="0" smtClean="0"/>
              <a:t> </a:t>
            </a:r>
            <a:r>
              <a:rPr lang="en-US" b="1" dirty="0" smtClean="0"/>
              <a:t>&lt;</a:t>
            </a:r>
            <a:r>
              <a:rPr lang="en-US" dirty="0" smtClean="0"/>
              <a:t>= 10))  </a:t>
            </a:r>
          </a:p>
          <a:p>
            <a:r>
              <a:rPr lang="en-US" dirty="0" smtClean="0"/>
              <a:t>do  </a:t>
            </a:r>
          </a:p>
          <a:p>
            <a:r>
              <a:rPr lang="en-US" dirty="0" smtClean="0"/>
              <a:t>echo $</a:t>
            </a:r>
            <a:r>
              <a:rPr lang="en-US" dirty="0" err="1" smtClean="0"/>
              <a:t>i</a:t>
            </a:r>
            <a:r>
              <a:rPr lang="en-US" dirty="0" smtClean="0"/>
              <a:t>  </a:t>
            </a:r>
          </a:p>
          <a:p>
            <a:r>
              <a:rPr lang="en-US" dirty="0" smtClean="0"/>
              <a:t>let </a:t>
            </a:r>
            <a:r>
              <a:rPr lang="en-US" dirty="0" err="1" smtClean="0"/>
              <a:t>i</a:t>
            </a:r>
            <a:r>
              <a:rPr lang="en-US" dirty="0" smtClean="0"/>
              <a:t>++  </a:t>
            </a:r>
          </a:p>
          <a:p>
            <a:r>
              <a:rPr lang="en-US" dirty="0" smtClean="0"/>
              <a:t>done  </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Bash While Loop"/>
          <p:cNvPicPr>
            <a:picLocks noChangeAspect="1" noChangeArrowheads="1"/>
          </p:cNvPicPr>
          <p:nvPr/>
        </p:nvPicPr>
        <p:blipFill>
          <a:blip r:embed="rId2"/>
          <a:srcRect t="18965" r="47185"/>
          <a:stretch>
            <a:fillRect/>
          </a:stretch>
        </p:blipFill>
        <p:spPr bwMode="auto">
          <a:xfrm>
            <a:off x="304800" y="1905000"/>
            <a:ext cx="6019800" cy="35814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t>The syntax of until loop looks almost similar to the syntax of bash while loop. But there is a big difference in the functionalities of both. The syntax of bash until loop can be defined as:</a:t>
            </a:r>
          </a:p>
          <a:p>
            <a:r>
              <a:rPr lang="en-US" dirty="0" smtClean="0"/>
              <a:t>until [ expression ];  </a:t>
            </a:r>
          </a:p>
          <a:p>
            <a:r>
              <a:rPr lang="en-US" dirty="0" smtClean="0"/>
              <a:t>do  </a:t>
            </a:r>
          </a:p>
          <a:p>
            <a:r>
              <a:rPr lang="en-US" dirty="0" smtClean="0"/>
              <a:t>command1  </a:t>
            </a:r>
          </a:p>
          <a:p>
            <a:r>
              <a:rPr lang="en-US" dirty="0" smtClean="0"/>
              <a:t>command2  </a:t>
            </a:r>
          </a:p>
          <a:p>
            <a:r>
              <a:rPr lang="en-US" dirty="0" smtClean="0"/>
              <a:t>. . .  </a:t>
            </a:r>
          </a:p>
          <a:p>
            <a:r>
              <a:rPr lang="en-US" dirty="0" smtClean="0"/>
              <a:t>. . . .   </a:t>
            </a:r>
          </a:p>
          <a:p>
            <a:r>
              <a:rPr lang="en-US" dirty="0" err="1" smtClean="0"/>
              <a:t>commandN</a:t>
            </a:r>
            <a:r>
              <a:rPr lang="en-US" dirty="0" smtClean="0"/>
              <a:t>  </a:t>
            </a:r>
          </a:p>
          <a:p>
            <a:r>
              <a:rPr lang="en-US" dirty="0" smtClean="0"/>
              <a:t>done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85000" lnSpcReduction="20000"/>
          </a:bodyPr>
          <a:lstStyle/>
          <a:p>
            <a:r>
              <a:rPr lang="en-US" b="1" dirty="0" smtClean="0"/>
              <a:t>Until Loop with Single Condition</a:t>
            </a:r>
          </a:p>
          <a:p>
            <a:r>
              <a:rPr lang="en-US" dirty="0" smtClean="0"/>
              <a:t>In this example, the until loop contains a single condition in expression. It is the basic example of until loop which will print series of numbers from 1 to 10:</a:t>
            </a:r>
          </a:p>
          <a:p>
            <a:r>
              <a:rPr lang="en-US" b="1" dirty="0" smtClean="0"/>
              <a:t>Example</a:t>
            </a:r>
            <a:endParaRPr lang="en-US" dirty="0" smtClean="0"/>
          </a:p>
          <a:p>
            <a:r>
              <a:rPr lang="en-US" dirty="0" smtClean="0"/>
              <a:t>#!/bin/bash  </a:t>
            </a:r>
          </a:p>
          <a:p>
            <a:r>
              <a:rPr lang="en-US" dirty="0" smtClean="0"/>
              <a:t>#Bash Until Loop example with a single condition  </a:t>
            </a:r>
          </a:p>
          <a:p>
            <a:r>
              <a:rPr lang="en-US" dirty="0" smtClean="0"/>
              <a:t>  </a:t>
            </a:r>
          </a:p>
          <a:p>
            <a:r>
              <a:rPr lang="en-US" dirty="0" err="1" smtClean="0"/>
              <a:t>i</a:t>
            </a:r>
            <a:r>
              <a:rPr lang="en-US" dirty="0" smtClean="0"/>
              <a:t>=1  </a:t>
            </a:r>
          </a:p>
          <a:p>
            <a:r>
              <a:rPr lang="en-US" dirty="0" smtClean="0"/>
              <a:t>until [ $</a:t>
            </a:r>
            <a:r>
              <a:rPr lang="en-US" dirty="0" err="1" smtClean="0"/>
              <a:t>i</a:t>
            </a:r>
            <a:r>
              <a:rPr lang="en-US" dirty="0" smtClean="0"/>
              <a:t> -</a:t>
            </a:r>
            <a:r>
              <a:rPr lang="en-US" dirty="0" err="1" smtClean="0"/>
              <a:t>gt</a:t>
            </a:r>
            <a:r>
              <a:rPr lang="en-US" dirty="0" smtClean="0"/>
              <a:t> 10 ]  </a:t>
            </a:r>
          </a:p>
          <a:p>
            <a:r>
              <a:rPr lang="en-US" dirty="0" smtClean="0"/>
              <a:t>do  </a:t>
            </a:r>
          </a:p>
          <a:p>
            <a:r>
              <a:rPr lang="en-US" dirty="0" smtClean="0"/>
              <a:t>echo $</a:t>
            </a:r>
            <a:r>
              <a:rPr lang="en-US" dirty="0" err="1" smtClean="0"/>
              <a:t>i</a:t>
            </a:r>
            <a:r>
              <a:rPr lang="en-US" dirty="0" smtClean="0"/>
              <a:t>  </a:t>
            </a:r>
          </a:p>
          <a:p>
            <a:r>
              <a:rPr lang="en-US" dirty="0" smtClean="0"/>
              <a:t>((</a:t>
            </a:r>
            <a:r>
              <a:rPr lang="en-US" dirty="0" err="1" smtClean="0"/>
              <a:t>i</a:t>
            </a:r>
            <a:r>
              <a:rPr lang="en-US" dirty="0" smtClean="0"/>
              <a:t>++))  </a:t>
            </a:r>
          </a:p>
          <a:p>
            <a:r>
              <a:rPr lang="en-US" dirty="0" smtClean="0"/>
              <a:t>done  </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Bash Until Loop"/>
          <p:cNvPicPr>
            <a:picLocks noChangeAspect="1" noChangeArrowheads="1"/>
          </p:cNvPicPr>
          <p:nvPr/>
        </p:nvPicPr>
        <p:blipFill>
          <a:blip r:embed="rId2"/>
          <a:srcRect/>
          <a:stretch>
            <a:fillRect/>
          </a:stretch>
        </p:blipFill>
        <p:spPr bwMode="auto">
          <a:xfrm>
            <a:off x="1066800" y="1447800"/>
            <a:ext cx="6981825" cy="271462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if statement</a:t>
            </a:r>
            <a:endParaRPr lang="en-US" dirty="0"/>
          </a:p>
        </p:txBody>
      </p:sp>
      <p:sp>
        <p:nvSpPr>
          <p:cNvPr id="3" name="Content Placeholder 2"/>
          <p:cNvSpPr>
            <a:spLocks noGrp="1"/>
          </p:cNvSpPr>
          <p:nvPr>
            <p:ph idx="1"/>
          </p:nvPr>
        </p:nvSpPr>
        <p:spPr/>
        <p:txBody>
          <a:bodyPr/>
          <a:lstStyle/>
          <a:p>
            <a:r>
              <a:rPr lang="en-US" dirty="0" smtClean="0"/>
              <a:t>This </a:t>
            </a:r>
            <a:r>
              <a:rPr lang="en-US" dirty="0"/>
              <a:t>block will process if specified condition is true.</a:t>
            </a:r>
            <a:br>
              <a:rPr lang="en-US" dirty="0"/>
            </a:br>
            <a:r>
              <a:rPr lang="en-US" dirty="0"/>
              <a:t>Syntax</a:t>
            </a:r>
            <a:r>
              <a:rPr lang="en-US" dirty="0" smtClean="0"/>
              <a:t>:</a:t>
            </a:r>
          </a:p>
          <a:p>
            <a:pPr marL="1706563" indent="-385763">
              <a:buNone/>
            </a:pPr>
            <a:r>
              <a:rPr lang="en-US" dirty="0" smtClean="0"/>
              <a:t>if [ expression ]</a:t>
            </a:r>
          </a:p>
          <a:p>
            <a:pPr marL="1706563" indent="-385763">
              <a:buNone/>
            </a:pPr>
            <a:r>
              <a:rPr lang="en-US" dirty="0" smtClean="0"/>
              <a:t>then</a:t>
            </a:r>
          </a:p>
          <a:p>
            <a:pPr marL="1706563" indent="-385763">
              <a:buNone/>
            </a:pPr>
            <a:r>
              <a:rPr lang="en-US" dirty="0" smtClean="0"/>
              <a:t>   statement</a:t>
            </a:r>
          </a:p>
          <a:p>
            <a:pPr marL="1706563" indent="-385763">
              <a:buNone/>
            </a:pPr>
            <a:r>
              <a:rPr lang="en-US" dirty="0" err="1" smtClean="0"/>
              <a:t>fi</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if-else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specified condition is not true in if part then else part will be executed.</a:t>
            </a:r>
          </a:p>
          <a:p>
            <a:r>
              <a:rPr lang="en-US" b="1" dirty="0" smtClean="0"/>
              <a:t>Syntax:</a:t>
            </a:r>
          </a:p>
          <a:p>
            <a:pPr>
              <a:buNone/>
            </a:pPr>
            <a:r>
              <a:rPr lang="en-US" dirty="0" smtClean="0"/>
              <a:t>if [ expression ]</a:t>
            </a:r>
          </a:p>
          <a:p>
            <a:pPr>
              <a:buNone/>
            </a:pPr>
            <a:r>
              <a:rPr lang="en-US" dirty="0" smtClean="0"/>
              <a:t>then</a:t>
            </a:r>
          </a:p>
          <a:p>
            <a:pPr>
              <a:buNone/>
            </a:pPr>
            <a:r>
              <a:rPr lang="en-US" dirty="0" smtClean="0"/>
              <a:t>   statement1</a:t>
            </a:r>
          </a:p>
          <a:p>
            <a:pPr>
              <a:buNone/>
            </a:pPr>
            <a:r>
              <a:rPr lang="en-US" dirty="0" smtClean="0"/>
              <a:t>else</a:t>
            </a:r>
          </a:p>
          <a:p>
            <a:pPr>
              <a:buNone/>
            </a:pPr>
            <a:r>
              <a:rPr lang="en-US" dirty="0" smtClean="0"/>
              <a:t>   statement2</a:t>
            </a:r>
          </a:p>
          <a:p>
            <a:pPr>
              <a:buNone/>
            </a:pPr>
            <a:r>
              <a:rPr lang="en-US" dirty="0" err="1" smtClean="0"/>
              <a:t>fi</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example of the code: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#Initializing two variables </a:t>
            </a:r>
          </a:p>
          <a:p>
            <a:pPr>
              <a:buNone/>
            </a:pPr>
            <a:r>
              <a:rPr lang="en-US" dirty="0" smtClean="0"/>
              <a:t>a=20 </a:t>
            </a:r>
          </a:p>
          <a:p>
            <a:pPr>
              <a:buNone/>
            </a:pPr>
            <a:r>
              <a:rPr lang="en-US" dirty="0" smtClean="0"/>
              <a:t>b=20 </a:t>
            </a:r>
          </a:p>
          <a:p>
            <a:pPr>
              <a:buNone/>
            </a:pPr>
            <a:endParaRPr lang="en-US" dirty="0" smtClean="0"/>
          </a:p>
          <a:p>
            <a:pPr>
              <a:buNone/>
            </a:pPr>
            <a:r>
              <a:rPr lang="en-US" dirty="0" smtClean="0"/>
              <a:t>if [ $a == $b ] </a:t>
            </a:r>
          </a:p>
          <a:p>
            <a:pPr>
              <a:buNone/>
            </a:pPr>
            <a:r>
              <a:rPr lang="en-US" dirty="0" smtClean="0"/>
              <a:t>then </a:t>
            </a:r>
          </a:p>
          <a:p>
            <a:pPr>
              <a:buNone/>
            </a:pPr>
            <a:r>
              <a:rPr lang="en-US" dirty="0" smtClean="0"/>
              <a:t>    #If they are equal then print this </a:t>
            </a:r>
          </a:p>
          <a:p>
            <a:pPr>
              <a:buNone/>
            </a:pPr>
            <a:r>
              <a:rPr lang="en-US" dirty="0" smtClean="0"/>
              <a:t>    echo "a is equal to b"</a:t>
            </a:r>
          </a:p>
          <a:p>
            <a:pPr>
              <a:buNone/>
            </a:pPr>
            <a:r>
              <a:rPr lang="en-US" dirty="0" smtClean="0"/>
              <a:t>else</a:t>
            </a:r>
          </a:p>
          <a:p>
            <a:pPr>
              <a:buNone/>
            </a:pPr>
            <a:r>
              <a:rPr lang="en-US" dirty="0" smtClean="0"/>
              <a:t>    #else print this </a:t>
            </a:r>
          </a:p>
          <a:p>
            <a:pPr>
              <a:buNone/>
            </a:pPr>
            <a:r>
              <a:rPr lang="en-US" dirty="0" smtClean="0"/>
              <a:t>    echo "a is not equal to b"</a:t>
            </a:r>
          </a:p>
          <a:p>
            <a:pPr>
              <a:buNone/>
            </a:pPr>
            <a:r>
              <a:rPr lang="en-US" dirty="0" err="1" smtClean="0"/>
              <a:t>fi</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a:t>
            </a:r>
            <a:r>
              <a:rPr lang="en-US" dirty="0" err="1" smtClean="0"/>
              <a:t>elif</a:t>
            </a:r>
            <a:r>
              <a:rPr lang="en-US" dirty="0" smtClean="0"/>
              <a:t>..else..</a:t>
            </a:r>
            <a:r>
              <a:rPr lang="en-US" dirty="0" err="1" smtClean="0"/>
              <a:t>fi</a:t>
            </a:r>
            <a:r>
              <a:rPr lang="en-US" dirty="0" smtClean="0"/>
              <a:t> statement (Else If ladder)</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To use multiple conditions in one if-else block, then the </a:t>
            </a:r>
            <a:r>
              <a:rPr lang="en-US" dirty="0" err="1" smtClean="0"/>
              <a:t>elif</a:t>
            </a:r>
            <a:r>
              <a:rPr lang="en-US" dirty="0" smtClean="0"/>
              <a:t> keyword is used in shell. If expression1 is true then it executes statement 1 and 2, and this process continues. If none of the conditions is true then it processes else part.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pPr marL="2519363" indent="-222250">
              <a:buNone/>
            </a:pPr>
            <a:r>
              <a:rPr lang="en-US" dirty="0" smtClean="0"/>
              <a:t>Syntax:</a:t>
            </a:r>
          </a:p>
          <a:p>
            <a:pPr marL="2519363" indent="-222250">
              <a:buNone/>
            </a:pPr>
            <a:r>
              <a:rPr lang="en-US" dirty="0" smtClean="0"/>
              <a:t>if [ expression1 ]</a:t>
            </a:r>
          </a:p>
          <a:p>
            <a:pPr marL="2519363" indent="-222250">
              <a:buNone/>
            </a:pPr>
            <a:r>
              <a:rPr lang="en-US" dirty="0" smtClean="0"/>
              <a:t>then</a:t>
            </a:r>
          </a:p>
          <a:p>
            <a:pPr marL="2519363" indent="-222250">
              <a:buNone/>
            </a:pPr>
            <a:r>
              <a:rPr lang="en-US" dirty="0" smtClean="0"/>
              <a:t>   statement1</a:t>
            </a:r>
          </a:p>
          <a:p>
            <a:pPr marL="2519363" indent="-222250">
              <a:buNone/>
            </a:pPr>
            <a:r>
              <a:rPr lang="en-US" dirty="0" smtClean="0"/>
              <a:t>   statement2</a:t>
            </a:r>
          </a:p>
          <a:p>
            <a:pPr marL="2519363" indent="-222250">
              <a:buNone/>
            </a:pPr>
            <a:r>
              <a:rPr lang="en-US" dirty="0" smtClean="0"/>
              <a:t>   .</a:t>
            </a:r>
          </a:p>
          <a:p>
            <a:pPr marL="2519363" indent="-222250">
              <a:buNone/>
            </a:pPr>
            <a:r>
              <a:rPr lang="en-US" dirty="0" smtClean="0"/>
              <a:t>   .</a:t>
            </a:r>
          </a:p>
          <a:p>
            <a:pPr marL="2519363" indent="-222250">
              <a:buNone/>
            </a:pPr>
            <a:r>
              <a:rPr lang="en-US" dirty="0" err="1" smtClean="0"/>
              <a:t>elif</a:t>
            </a:r>
            <a:r>
              <a:rPr lang="en-US" dirty="0" smtClean="0"/>
              <a:t> [ expression2 ]</a:t>
            </a:r>
          </a:p>
          <a:p>
            <a:pPr marL="2519363" indent="-222250">
              <a:buNone/>
            </a:pPr>
            <a:r>
              <a:rPr lang="en-US" dirty="0" smtClean="0"/>
              <a:t>then</a:t>
            </a:r>
          </a:p>
          <a:p>
            <a:pPr marL="2519363" indent="-222250">
              <a:buNone/>
            </a:pPr>
            <a:r>
              <a:rPr lang="en-US" dirty="0" smtClean="0"/>
              <a:t>   statement3</a:t>
            </a:r>
          </a:p>
          <a:p>
            <a:pPr marL="2519363" indent="-222250">
              <a:buNone/>
            </a:pPr>
            <a:r>
              <a:rPr lang="en-US" dirty="0" smtClean="0"/>
              <a:t>   statement4</a:t>
            </a:r>
          </a:p>
          <a:p>
            <a:pPr marL="2519363" indent="-222250">
              <a:buNone/>
            </a:pPr>
            <a:r>
              <a:rPr lang="en-US" dirty="0" smtClean="0"/>
              <a:t>   .</a:t>
            </a:r>
          </a:p>
          <a:p>
            <a:pPr marL="2519363" indent="-222250">
              <a:buNone/>
            </a:pPr>
            <a:r>
              <a:rPr lang="en-US" dirty="0" smtClean="0"/>
              <a:t>   .</a:t>
            </a:r>
          </a:p>
          <a:p>
            <a:pPr marL="2519363" indent="-222250">
              <a:buNone/>
            </a:pPr>
            <a:r>
              <a:rPr lang="en-US" dirty="0" smtClean="0"/>
              <a:t>else</a:t>
            </a:r>
          </a:p>
          <a:p>
            <a:pPr marL="2519363" indent="-222250">
              <a:buNone/>
            </a:pPr>
            <a:r>
              <a:rPr lang="en-US" dirty="0" smtClean="0"/>
              <a:t>   statement5</a:t>
            </a:r>
          </a:p>
          <a:p>
            <a:pPr marL="2519363" indent="-222250">
              <a:buNone/>
            </a:pPr>
            <a:r>
              <a:rPr lang="en-US" dirty="0" err="1" smtClean="0"/>
              <a:t>fi</a:t>
            </a:r>
            <a:r>
              <a:rPr lang="en-US"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1317</Words>
  <Application>Microsoft Office PowerPoint</Application>
  <PresentationFormat>On-screen Show (4:3)</PresentationFormat>
  <Paragraphs>325</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Shell Control Statements</vt:lpstr>
      <vt:lpstr>Shell Control Statements</vt:lpstr>
      <vt:lpstr>Sequential Execution </vt:lpstr>
      <vt:lpstr>Conditional Execution</vt:lpstr>
      <vt:lpstr>if statement</vt:lpstr>
      <vt:lpstr>if-else statement</vt:lpstr>
      <vt:lpstr>An example of the code:</vt:lpstr>
      <vt:lpstr>if..elif..else..fi statement (Else If ladder)</vt:lpstr>
      <vt:lpstr>Slide 9</vt:lpstr>
      <vt:lpstr>Slide 10</vt:lpstr>
      <vt:lpstr>Nested If Else</vt:lpstr>
      <vt:lpstr>Slide 12</vt:lpstr>
      <vt:lpstr>Slide 13</vt:lpstr>
      <vt:lpstr>Slide 14</vt:lpstr>
      <vt:lpstr>Slide 15</vt:lpstr>
      <vt:lpstr>Slide 16</vt:lpstr>
      <vt:lpstr> Case</vt:lpstr>
      <vt:lpstr>Case Statement Syntax</vt:lpstr>
      <vt:lpstr>Slide 19</vt:lpstr>
      <vt:lpstr>Slide 20</vt:lpstr>
      <vt:lpstr>Slide 21</vt:lpstr>
      <vt:lpstr>Slide 22</vt:lpstr>
      <vt:lpstr>For Loop</vt:lpstr>
      <vt:lpstr>Syntax of For Loop </vt:lpstr>
      <vt:lpstr>Slide 25</vt:lpstr>
      <vt:lpstr>Slide 26</vt:lpstr>
      <vt:lpstr>Slide 27</vt:lpstr>
      <vt:lpstr>Slide 28</vt:lpstr>
      <vt:lpstr>Slide 29</vt:lpstr>
      <vt:lpstr>Slide 30</vt:lpstr>
      <vt:lpstr>Slide 31</vt:lpstr>
      <vt:lpstr>For Decreament</vt:lpstr>
      <vt:lpstr>Slide 33</vt:lpstr>
      <vt:lpstr>For Loop to Read Three-expression</vt:lpstr>
      <vt:lpstr>Slide 35</vt:lpstr>
      <vt:lpstr>Slide 36</vt:lpstr>
      <vt:lpstr>Slide 37</vt:lpstr>
      <vt:lpstr>Slide 38</vt:lpstr>
      <vt:lpstr>Syntax of Bash While Loop</vt:lpstr>
      <vt:lpstr>Slide 40</vt:lpstr>
      <vt:lpstr>Slide 41</vt:lpstr>
      <vt:lpstr>Slide 42</vt:lpstr>
      <vt:lpstr>While Loop with C-Style</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Intel</dc:creator>
  <cp:lastModifiedBy>Intel</cp:lastModifiedBy>
  <cp:revision>2</cp:revision>
  <dcterms:created xsi:type="dcterms:W3CDTF">2022-11-06T10:33:53Z</dcterms:created>
  <dcterms:modified xsi:type="dcterms:W3CDTF">2022-11-18T06:21:28Z</dcterms:modified>
</cp:coreProperties>
</file>