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096" autoAdjust="0"/>
  </p:normalViewPr>
  <p:slideViewPr>
    <p:cSldViewPr>
      <p:cViewPr>
        <p:scale>
          <a:sx n="50" d="100"/>
          <a:sy n="50" d="100"/>
        </p:scale>
        <p:origin x="-1002" y="-3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4CA3C8-904C-46F2-BE44-74157A3A91B4}" type="datetimeFigureOut">
              <a:rPr lang="en-US" smtClean="0"/>
              <a:pPr/>
              <a:t>11/17/2022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864CB9-1C79-4012-B4B9-DF3AF44839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864CB9-1C79-4012-B4B9-DF3AF44839E1}"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6A755-7B0C-4BB4-B112-89DACCF36FC2}"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6A755-7B0C-4BB4-B112-89DACCF36FC2}"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6A755-7B0C-4BB4-B112-89DACCF36FC2}"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6A755-7B0C-4BB4-B112-89DACCF36FC2}"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6A755-7B0C-4BB4-B112-89DACCF36FC2}"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6A755-7B0C-4BB4-B112-89DACCF36FC2}" type="datetimeFigureOut">
              <a:rPr lang="en-US" smtClean="0"/>
              <a:pPr/>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6A755-7B0C-4BB4-B112-89DACCF36FC2}" type="datetimeFigureOut">
              <a:rPr lang="en-US" smtClean="0"/>
              <a:pPr/>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6A755-7B0C-4BB4-B112-89DACCF36FC2}" type="datetimeFigureOut">
              <a:rPr lang="en-US" smtClean="0"/>
              <a:pPr/>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6A755-7B0C-4BB4-B112-89DACCF36FC2}" type="datetimeFigureOut">
              <a:rPr lang="en-US" smtClean="0"/>
              <a:pPr/>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6A755-7B0C-4BB4-B112-89DACCF36FC2}" type="datetimeFigureOut">
              <a:rPr lang="en-US" smtClean="0"/>
              <a:pPr/>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6A755-7B0C-4BB4-B112-89DACCF36FC2}" type="datetimeFigureOut">
              <a:rPr lang="en-US" smtClean="0"/>
              <a:pPr/>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6A755-7B0C-4BB4-B112-89DACCF36FC2}" type="datetimeFigureOut">
              <a:rPr lang="en-US" smtClean="0"/>
              <a:pPr/>
              <a:t>11/17/2022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B8917-4DB4-4E43-9C24-52BF5A80A6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linuxfordevices.com/tutorials/linux/iostat-comman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FILE DESCRIPTORS</a:t>
            </a:r>
            <a:br>
              <a:rPr lang="en-US" b="1" dirty="0" smtClean="0"/>
            </a:br>
            <a:r>
              <a:rPr lang="en-US" b="1" dirty="0" smtClean="0"/>
              <a:t>BUILTIN COMMANDS</a:t>
            </a:r>
            <a:br>
              <a:rPr lang="en-US" b="1" dirty="0" smtClean="0"/>
            </a:br>
            <a:r>
              <a:rPr lang="en-US" b="1" dirty="0" smtClean="0"/>
              <a:t>SYSTEM ADMINISTRATION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05000"/>
            <a:ext cx="8229600" cy="4525963"/>
          </a:xfrm>
        </p:spPr>
        <p:txBody>
          <a:bodyPr>
            <a:normAutofit/>
          </a:bodyPr>
          <a:lstStyle/>
          <a:p>
            <a:r>
              <a:rPr lang="en-US" sz="2800" b="1" dirty="0" smtClean="0"/>
              <a:t>which</a:t>
            </a:r>
          </a:p>
          <a:p>
            <a:r>
              <a:rPr lang="en-US" sz="2800" dirty="0" smtClean="0"/>
              <a:t>Linux 'which' command locates the path of a command.</a:t>
            </a:r>
          </a:p>
          <a:p>
            <a:r>
              <a:rPr lang="en-US" sz="2800" b="1" dirty="0" smtClean="0"/>
              <a:t>Syntax:</a:t>
            </a:r>
            <a:endParaRPr lang="en-US" sz="2800" dirty="0" smtClean="0"/>
          </a:p>
          <a:p>
            <a:r>
              <a:rPr lang="en-US" sz="2800" dirty="0" smtClean="0"/>
              <a:t>which &lt;command1&gt; &lt;command2&gt; &lt;command3&gt;....  </a:t>
            </a:r>
          </a:p>
          <a:p>
            <a:r>
              <a:rPr lang="en-US" sz="2800" b="1" dirty="0" smtClean="0"/>
              <a:t>Example:</a:t>
            </a:r>
            <a:endParaRPr lang="en-US" sz="2800" dirty="0" smtClean="0"/>
          </a:p>
          <a:p>
            <a:r>
              <a:rPr lang="en-US" sz="2800" dirty="0" smtClean="0"/>
              <a:t>which </a:t>
            </a:r>
            <a:r>
              <a:rPr lang="en-US" sz="2800" dirty="0" err="1" smtClean="0"/>
              <a:t>ls</a:t>
            </a:r>
            <a:r>
              <a:rPr lang="en-US" sz="2800" dirty="0" smtClean="0"/>
              <a:t> </a:t>
            </a:r>
            <a:r>
              <a:rPr lang="en-US" sz="2800" dirty="0" err="1" smtClean="0"/>
              <a:t>pwd</a:t>
            </a:r>
            <a:r>
              <a:rPr lang="en-US" sz="2800" dirty="0" smtClean="0"/>
              <a:t> </a:t>
            </a:r>
            <a:r>
              <a:rPr lang="en-US" sz="2800" dirty="0" err="1" smtClean="0"/>
              <a:t>rmdir</a:t>
            </a:r>
            <a:r>
              <a:rPr lang="en-US" sz="2800" dirty="0" smtClean="0"/>
              <a:t> </a:t>
            </a:r>
            <a:r>
              <a:rPr lang="en-US" sz="2800" dirty="0" err="1" smtClean="0"/>
              <a:t>mkdir</a:t>
            </a:r>
            <a:r>
              <a:rPr lang="en-US" sz="2800" dirty="0" smtClean="0"/>
              <a:t> cp </a:t>
            </a:r>
            <a:r>
              <a:rPr lang="en-US" sz="2800" dirty="0" err="1" smtClean="0"/>
              <a:t>cd</a:t>
            </a:r>
            <a:r>
              <a:rPr lang="en-US" sz="2800" dirty="0" smtClean="0"/>
              <a:t> file man  </a:t>
            </a:r>
          </a:p>
          <a:p>
            <a:endParaRPr lang="en-US" sz="2800" dirty="0"/>
          </a:p>
        </p:txBody>
      </p:sp>
      <p:sp>
        <p:nvSpPr>
          <p:cNvPr id="23554" name="AutoShape 2" descr="Linux Shell Expansion Command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Linux Shell Expansion Command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8" name="AutoShape 6" descr="Linux Shell Expansion Command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60" name="AutoShape 8" descr="Linux Shell Expansion Command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a:srcRect/>
          <a:stretch>
            <a:fillRect/>
          </a:stretch>
        </p:blipFill>
        <p:spPr bwMode="auto">
          <a:xfrm>
            <a:off x="457200" y="228600"/>
            <a:ext cx="8488016" cy="3200400"/>
          </a:xfrm>
          <a:prstGeom prst="rect">
            <a:avLst/>
          </a:prstGeom>
          <a:noFill/>
          <a:ln w="9525">
            <a:noFill/>
            <a:miter lim="800000"/>
            <a:headEnd/>
            <a:tailEnd/>
          </a:ln>
          <a:effectLst/>
        </p:spPr>
      </p:pic>
      <p:sp>
        <p:nvSpPr>
          <p:cNvPr id="5" name="Rectangle 4"/>
          <p:cNvSpPr/>
          <p:nvPr/>
        </p:nvSpPr>
        <p:spPr>
          <a:xfrm>
            <a:off x="533400" y="4495800"/>
            <a:ext cx="8077200" cy="1200329"/>
          </a:xfrm>
          <a:prstGeom prst="rect">
            <a:avLst/>
          </a:prstGeom>
        </p:spPr>
        <p:txBody>
          <a:bodyPr wrap="square">
            <a:spAutoFit/>
          </a:bodyPr>
          <a:lstStyle/>
          <a:p>
            <a:r>
              <a:rPr lang="en-US" sz="2400" dirty="0" smtClean="0"/>
              <a:t>Look at the above snapshot, except '</a:t>
            </a:r>
            <a:r>
              <a:rPr lang="en-US" sz="2400" dirty="0" err="1" smtClean="0"/>
              <a:t>cd</a:t>
            </a:r>
            <a:r>
              <a:rPr lang="en-US" sz="2400" dirty="0" smtClean="0"/>
              <a:t>' command, all other commands are external commands because bash has displayed their external path.</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Linux - User Administration</a:t>
            </a:r>
            <a:endParaRPr lang="en-US" dirty="0"/>
          </a:p>
        </p:txBody>
      </p:sp>
      <p:sp>
        <p:nvSpPr>
          <p:cNvPr id="3" name="Content Placeholder 2"/>
          <p:cNvSpPr>
            <a:spLocks noGrp="1"/>
          </p:cNvSpPr>
          <p:nvPr>
            <p:ph idx="1"/>
          </p:nvPr>
        </p:nvSpPr>
        <p:spPr>
          <a:xfrm>
            <a:off x="457200" y="1447800"/>
            <a:ext cx="8229600" cy="5562600"/>
          </a:xfrm>
        </p:spPr>
        <p:txBody>
          <a:bodyPr>
            <a:normAutofit fontScale="70000" lnSpcReduction="20000"/>
          </a:bodyPr>
          <a:lstStyle/>
          <a:p>
            <a:r>
              <a:rPr lang="en-US" dirty="0" smtClean="0"/>
              <a:t>There are three types of accounts on a Unix system −</a:t>
            </a:r>
          </a:p>
          <a:p>
            <a:pPr>
              <a:buNone/>
            </a:pPr>
            <a:r>
              <a:rPr lang="en-US" b="1" dirty="0" smtClean="0"/>
              <a:t>Root account</a:t>
            </a:r>
          </a:p>
          <a:p>
            <a:r>
              <a:rPr lang="en-US" dirty="0" smtClean="0"/>
              <a:t>This is also called </a:t>
            </a:r>
            <a:r>
              <a:rPr lang="en-US" b="1" dirty="0" err="1" smtClean="0"/>
              <a:t>superuser</a:t>
            </a:r>
            <a:r>
              <a:rPr lang="en-US" dirty="0" smtClean="0"/>
              <a:t> and would have complete and unfettered control of the system. A </a:t>
            </a:r>
            <a:r>
              <a:rPr lang="en-US" dirty="0" err="1" smtClean="0"/>
              <a:t>superuser</a:t>
            </a:r>
            <a:r>
              <a:rPr lang="en-US" dirty="0" smtClean="0"/>
              <a:t> can run any commands without any restriction. This user should be assumed as a system administrator.</a:t>
            </a:r>
          </a:p>
          <a:p>
            <a:pPr>
              <a:buNone/>
            </a:pPr>
            <a:r>
              <a:rPr lang="en-US" b="1" dirty="0" smtClean="0"/>
              <a:t>System accounts</a:t>
            </a:r>
          </a:p>
          <a:p>
            <a:r>
              <a:rPr lang="en-US" dirty="0" smtClean="0"/>
              <a:t>System accounts are those needed for the operation of system-specific components for example mail accounts. These accounts are usually needed for some specific function on your system, and any modifications to them could adversely affect the system.</a:t>
            </a:r>
          </a:p>
          <a:p>
            <a:pPr>
              <a:buNone/>
            </a:pPr>
            <a:r>
              <a:rPr lang="en-US" b="1" dirty="0" smtClean="0"/>
              <a:t>User accounts</a:t>
            </a:r>
          </a:p>
          <a:p>
            <a:r>
              <a:rPr lang="en-US" dirty="0" smtClean="0"/>
              <a:t>User accounts provide interactive access to the system for users and groups of users. General users are typically assigned to these accounts and usually have limited access to critical system files and directories.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Users and Groups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four main user administration files −</a:t>
            </a:r>
          </a:p>
          <a:p>
            <a:r>
              <a:rPr lang="en-US" b="1" dirty="0" smtClean="0"/>
              <a:t>/etc/</a:t>
            </a:r>
            <a:r>
              <a:rPr lang="en-US" b="1" dirty="0" err="1" smtClean="0"/>
              <a:t>passwd</a:t>
            </a:r>
            <a:r>
              <a:rPr lang="en-US" dirty="0" smtClean="0"/>
              <a:t> − Keeps the user account and password information. This file holds the majority of information about accounts on the Unix system.</a:t>
            </a:r>
          </a:p>
          <a:p>
            <a:r>
              <a:rPr lang="en-US" b="1" dirty="0" smtClean="0"/>
              <a:t>/etc/shadow</a:t>
            </a:r>
            <a:r>
              <a:rPr lang="en-US" dirty="0" smtClean="0"/>
              <a:t> − Holds the encrypted password of the corresponding account. Not all the systems support this file.</a:t>
            </a:r>
          </a:p>
          <a:p>
            <a:r>
              <a:rPr lang="en-US" b="1" dirty="0" smtClean="0"/>
              <a:t>/etc/group</a:t>
            </a:r>
            <a:r>
              <a:rPr lang="en-US" dirty="0" smtClean="0"/>
              <a:t> − This file contains the group information for each account.</a:t>
            </a:r>
          </a:p>
          <a:p>
            <a:r>
              <a:rPr lang="en-US" b="1" dirty="0" smtClean="0"/>
              <a:t>/etc/</a:t>
            </a:r>
            <a:r>
              <a:rPr lang="en-US" b="1" dirty="0" err="1" smtClean="0"/>
              <a:t>gshadow</a:t>
            </a:r>
            <a:r>
              <a:rPr lang="en-US" dirty="0" smtClean="0"/>
              <a:t> − This file contains secure group account information.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609600"/>
          <a:ext cx="6775753" cy="5879034"/>
        </p:xfrm>
        <a:graphic>
          <a:graphicData uri="http://schemas.openxmlformats.org/drawingml/2006/table">
            <a:tbl>
              <a:tblPr/>
              <a:tblGrid>
                <a:gridCol w="1219200"/>
                <a:gridCol w="5556553"/>
              </a:tblGrid>
              <a:tr h="646566">
                <a:tc>
                  <a:txBody>
                    <a:bodyPr/>
                    <a:lstStyle/>
                    <a:p>
                      <a:pPr algn="l" fontAlgn="t"/>
                      <a:r>
                        <a:rPr lang="en-US" sz="2400" dirty="0" err="1"/>
                        <a:t>Sr.No</a:t>
                      </a:r>
                      <a:r>
                        <a:rPr lang="en-US" sz="2400" dirty="0"/>
                        <a:t>.</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400"/>
                        <a:t>Command &amp; Description</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46566">
                <a:tc>
                  <a:txBody>
                    <a:bodyPr/>
                    <a:lstStyle/>
                    <a:p>
                      <a:pPr algn="l" fontAlgn="t"/>
                      <a:r>
                        <a:rPr lang="en-US" sz="2400"/>
                        <a:t>1</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400" b="1">
                          <a:solidFill>
                            <a:srgbClr val="000000"/>
                          </a:solidFill>
                        </a:rPr>
                        <a:t>useradd</a:t>
                      </a:r>
                      <a:endParaRPr lang="en-US" sz="2400">
                        <a:solidFill>
                          <a:srgbClr val="000000"/>
                        </a:solidFill>
                      </a:endParaRPr>
                    </a:p>
                    <a:p>
                      <a:pPr algn="l" fontAlgn="t"/>
                      <a:r>
                        <a:rPr lang="en-US" sz="2400">
                          <a:solidFill>
                            <a:srgbClr val="000000"/>
                          </a:solidFill>
                        </a:rPr>
                        <a:t>Adds accounts to the system</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566">
                <a:tc>
                  <a:txBody>
                    <a:bodyPr/>
                    <a:lstStyle/>
                    <a:p>
                      <a:pPr algn="l" fontAlgn="t"/>
                      <a:r>
                        <a:rPr lang="en-US" sz="2400"/>
                        <a:t>2</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400" b="1" dirty="0" err="1">
                          <a:solidFill>
                            <a:srgbClr val="000000"/>
                          </a:solidFill>
                        </a:rPr>
                        <a:t>usermod</a:t>
                      </a:r>
                      <a:endParaRPr lang="en-US" sz="2400" dirty="0">
                        <a:solidFill>
                          <a:srgbClr val="000000"/>
                        </a:solidFill>
                      </a:endParaRPr>
                    </a:p>
                    <a:p>
                      <a:pPr algn="l" fontAlgn="t"/>
                      <a:r>
                        <a:rPr lang="en-US" sz="2400" dirty="0">
                          <a:solidFill>
                            <a:srgbClr val="000000"/>
                          </a:solidFill>
                        </a:rPr>
                        <a:t>Modifies account attributes</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566">
                <a:tc>
                  <a:txBody>
                    <a:bodyPr/>
                    <a:lstStyle/>
                    <a:p>
                      <a:pPr algn="l" fontAlgn="t"/>
                      <a:r>
                        <a:rPr lang="en-US" sz="2400"/>
                        <a:t>3</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400" b="1" dirty="0" err="1">
                          <a:solidFill>
                            <a:srgbClr val="000000"/>
                          </a:solidFill>
                        </a:rPr>
                        <a:t>userdel</a:t>
                      </a:r>
                      <a:endParaRPr lang="en-US" sz="2400" dirty="0">
                        <a:solidFill>
                          <a:srgbClr val="000000"/>
                        </a:solidFill>
                      </a:endParaRPr>
                    </a:p>
                    <a:p>
                      <a:pPr algn="l" fontAlgn="t"/>
                      <a:r>
                        <a:rPr lang="en-US" sz="2400" dirty="0">
                          <a:solidFill>
                            <a:srgbClr val="000000"/>
                          </a:solidFill>
                        </a:rPr>
                        <a:t>Deletes accounts from the system</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566">
                <a:tc>
                  <a:txBody>
                    <a:bodyPr/>
                    <a:lstStyle/>
                    <a:p>
                      <a:pPr algn="l" fontAlgn="t"/>
                      <a:r>
                        <a:rPr lang="en-US" sz="2400"/>
                        <a:t>4</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400" b="1">
                          <a:solidFill>
                            <a:srgbClr val="000000"/>
                          </a:solidFill>
                        </a:rPr>
                        <a:t>groupadd</a:t>
                      </a:r>
                      <a:endParaRPr lang="en-US" sz="2400">
                        <a:solidFill>
                          <a:srgbClr val="000000"/>
                        </a:solidFill>
                      </a:endParaRPr>
                    </a:p>
                    <a:p>
                      <a:pPr algn="l" fontAlgn="t"/>
                      <a:r>
                        <a:rPr lang="en-US" sz="2400">
                          <a:solidFill>
                            <a:srgbClr val="000000"/>
                          </a:solidFill>
                        </a:rPr>
                        <a:t>Adds groups to the system</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566">
                <a:tc>
                  <a:txBody>
                    <a:bodyPr/>
                    <a:lstStyle/>
                    <a:p>
                      <a:pPr algn="l" fontAlgn="t"/>
                      <a:r>
                        <a:rPr lang="en-US" sz="2400"/>
                        <a:t>5</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400" b="1">
                          <a:solidFill>
                            <a:srgbClr val="000000"/>
                          </a:solidFill>
                        </a:rPr>
                        <a:t>groupmod</a:t>
                      </a:r>
                      <a:endParaRPr lang="en-US" sz="2400">
                        <a:solidFill>
                          <a:srgbClr val="000000"/>
                        </a:solidFill>
                      </a:endParaRPr>
                    </a:p>
                    <a:p>
                      <a:pPr algn="l" fontAlgn="t"/>
                      <a:r>
                        <a:rPr lang="en-US" sz="2400">
                          <a:solidFill>
                            <a:srgbClr val="000000"/>
                          </a:solidFill>
                        </a:rPr>
                        <a:t>Modifies group attributes</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566">
                <a:tc>
                  <a:txBody>
                    <a:bodyPr/>
                    <a:lstStyle/>
                    <a:p>
                      <a:pPr algn="l" fontAlgn="t"/>
                      <a:r>
                        <a:rPr lang="en-US" sz="2400"/>
                        <a:t>6</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400" b="1" dirty="0" err="1">
                          <a:solidFill>
                            <a:srgbClr val="000000"/>
                          </a:solidFill>
                        </a:rPr>
                        <a:t>groupdel</a:t>
                      </a:r>
                      <a:endParaRPr lang="en-US" sz="2400" dirty="0">
                        <a:solidFill>
                          <a:srgbClr val="000000"/>
                        </a:solidFill>
                      </a:endParaRPr>
                    </a:p>
                    <a:p>
                      <a:pPr algn="l" fontAlgn="t"/>
                      <a:r>
                        <a:rPr lang="en-US" sz="2400" dirty="0">
                          <a:solidFill>
                            <a:srgbClr val="000000"/>
                          </a:solidFill>
                        </a:rPr>
                        <a:t>Removes groups from the system</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Create a Group</a:t>
            </a:r>
            <a:endParaRPr lang="en-US" dirty="0"/>
          </a:p>
        </p:txBody>
      </p:sp>
      <p:sp>
        <p:nvSpPr>
          <p:cNvPr id="3" name="Content Placeholder 2"/>
          <p:cNvSpPr>
            <a:spLocks noGrp="1"/>
          </p:cNvSpPr>
          <p:nvPr>
            <p:ph idx="1"/>
          </p:nvPr>
        </p:nvSpPr>
        <p:spPr>
          <a:xfrm>
            <a:off x="457200" y="914400"/>
            <a:ext cx="8229600" cy="4525963"/>
          </a:xfrm>
        </p:spPr>
        <p:txBody>
          <a:bodyPr>
            <a:normAutofit fontScale="92500"/>
          </a:bodyPr>
          <a:lstStyle/>
          <a:p>
            <a:r>
              <a:rPr lang="en-US" dirty="0" smtClean="0"/>
              <a:t>We will now understand how to create a group. For this, we need to create groups before creating any account otherwise, we can make use of the existing groups in our system. We have all the groups listed in </a:t>
            </a:r>
            <a:r>
              <a:rPr lang="en-US" b="1" i="1" dirty="0" smtClean="0"/>
              <a:t>/etc/groups</a:t>
            </a:r>
            <a:r>
              <a:rPr lang="en-US" dirty="0" smtClean="0"/>
              <a:t> file.</a:t>
            </a:r>
          </a:p>
          <a:p>
            <a:r>
              <a:rPr lang="en-US" dirty="0" smtClean="0"/>
              <a:t>All the default groups are system account specific groups and it is not recommended to use them for ordinary accounts. So, following is the syntax to create a new group account −</a:t>
            </a:r>
          </a:p>
          <a:p>
            <a:endParaRPr lang="en-US" dirty="0"/>
          </a:p>
        </p:txBody>
      </p:sp>
      <p:sp>
        <p:nvSpPr>
          <p:cNvPr id="27649" name="Rectangle 1"/>
          <p:cNvSpPr>
            <a:spLocks noChangeArrowheads="1"/>
          </p:cNvSpPr>
          <p:nvPr/>
        </p:nvSpPr>
        <p:spPr bwMode="auto">
          <a:xfrm>
            <a:off x="0" y="5791200"/>
            <a:ext cx="8097088" cy="538609"/>
          </a:xfrm>
          <a:prstGeom prst="rect">
            <a:avLst/>
          </a:prstGeom>
          <a:solidFill>
            <a:srgbClr val="EEEEEE"/>
          </a:solidFill>
          <a:ln w="9525">
            <a:noFill/>
            <a:miter lim="800000"/>
            <a:headEnd/>
            <a:tailEnd/>
          </a:ln>
          <a:effectLst/>
        </p:spPr>
        <p:txBody>
          <a:bodyPr vert="horz" wrap="non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err="1" smtClean="0">
                <a:ln>
                  <a:noFill/>
                </a:ln>
                <a:solidFill>
                  <a:srgbClr val="000000"/>
                </a:solidFill>
                <a:effectLst/>
                <a:latin typeface="var(--bs-font-monospace)"/>
                <a:cs typeface="Arial" pitchFamily="34" charset="0"/>
              </a:rPr>
              <a:t>groupadd</a:t>
            </a:r>
            <a:r>
              <a:rPr kumimoji="0" lang="en-US" sz="3200" b="1" i="0" u="none" strike="noStrike" cap="none" normalizeH="0" baseline="0" dirty="0" smtClean="0">
                <a:ln>
                  <a:noFill/>
                </a:ln>
                <a:solidFill>
                  <a:srgbClr val="000000"/>
                </a:solidFill>
                <a:effectLst/>
                <a:latin typeface="var(--bs-font-monospace)"/>
                <a:cs typeface="Arial" pitchFamily="34" charset="0"/>
              </a:rPr>
              <a:t> [-g </a:t>
            </a:r>
            <a:r>
              <a:rPr kumimoji="0" lang="en-US" sz="3200" b="1" i="0" u="none" strike="noStrike" cap="none" normalizeH="0" baseline="0" dirty="0" err="1" smtClean="0">
                <a:ln>
                  <a:noFill/>
                </a:ln>
                <a:solidFill>
                  <a:srgbClr val="000000"/>
                </a:solidFill>
                <a:effectLst/>
                <a:latin typeface="var(--bs-font-monospace)"/>
                <a:cs typeface="Arial" pitchFamily="34" charset="0"/>
              </a:rPr>
              <a:t>gid</a:t>
            </a:r>
            <a:r>
              <a:rPr kumimoji="0" lang="en-US" sz="3200" b="1" i="0" u="none" strike="noStrike" cap="none" normalizeH="0" baseline="0" dirty="0" smtClean="0">
                <a:ln>
                  <a:noFill/>
                </a:ln>
                <a:solidFill>
                  <a:srgbClr val="000000"/>
                </a:solidFill>
                <a:effectLst/>
                <a:latin typeface="var(--bs-font-monospace)"/>
                <a:cs typeface="Arial" pitchFamily="34" charset="0"/>
              </a:rPr>
              <a:t> [-o]] [-r] [-f] </a:t>
            </a:r>
            <a:r>
              <a:rPr kumimoji="0" lang="en-US" sz="3200" b="1" i="0" u="none" strike="noStrike" cap="none" normalizeH="0" baseline="0" dirty="0" err="1" smtClean="0">
                <a:ln>
                  <a:noFill/>
                </a:ln>
                <a:solidFill>
                  <a:srgbClr val="000000"/>
                </a:solidFill>
                <a:effectLst/>
                <a:latin typeface="var(--bs-font-monospace)"/>
                <a:cs typeface="Arial" pitchFamily="34" charset="0"/>
              </a:rPr>
              <a:t>groupname</a:t>
            </a:r>
            <a:r>
              <a:rPr kumimoji="0" lang="en-US" b="1" i="0" u="none" strike="noStrike" cap="none" normalizeH="0" baseline="0" dirty="0" smtClean="0">
                <a:ln>
                  <a:noFill/>
                </a:ln>
                <a:solidFill>
                  <a:schemeClr val="tx1"/>
                </a:solidFill>
                <a:effectLst/>
                <a:latin typeface="Arial" pitchFamily="34" charset="0"/>
                <a:cs typeface="Arial" pitchFamily="34" charset="0"/>
              </a:rPr>
              <a:t> </a:t>
            </a:r>
            <a:endParaRPr kumimoji="0" lang="en-US" sz="4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533400"/>
          <a:ext cx="8382000" cy="5401452"/>
        </p:xfrm>
        <a:graphic>
          <a:graphicData uri="http://schemas.openxmlformats.org/drawingml/2006/table">
            <a:tbl>
              <a:tblPr/>
              <a:tblGrid>
                <a:gridCol w="1120237"/>
                <a:gridCol w="7261763"/>
              </a:tblGrid>
              <a:tr h="301731">
                <a:tc>
                  <a:txBody>
                    <a:bodyPr/>
                    <a:lstStyle/>
                    <a:p>
                      <a:pPr algn="ctr" fontAlgn="t"/>
                      <a:r>
                        <a:rPr lang="en-US" sz="2400" dirty="0" err="1"/>
                        <a:t>Sr.No</a:t>
                      </a:r>
                      <a:r>
                        <a:rPr lang="en-US" sz="2400" dirty="0"/>
                        <a:t>.</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a:t>Option &amp; Description</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89671">
                <a:tc>
                  <a:txBody>
                    <a:bodyPr/>
                    <a:lstStyle/>
                    <a:p>
                      <a:pPr fontAlgn="t"/>
                      <a:r>
                        <a:rPr lang="en-US" sz="2400"/>
                        <a:t>1</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rPr>
                        <a:t>-g GID</a:t>
                      </a:r>
                      <a:endParaRPr lang="en-US" sz="2400" dirty="0">
                        <a:solidFill>
                          <a:srgbClr val="000000"/>
                        </a:solidFill>
                      </a:endParaRPr>
                    </a:p>
                    <a:p>
                      <a:pPr algn="just" fontAlgn="t"/>
                      <a:r>
                        <a:rPr lang="en-US" sz="2400" dirty="0">
                          <a:solidFill>
                            <a:srgbClr val="000000"/>
                          </a:solidFill>
                        </a:rPr>
                        <a:t>The numerical value of the group's ID</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9671">
                <a:tc>
                  <a:txBody>
                    <a:bodyPr/>
                    <a:lstStyle/>
                    <a:p>
                      <a:pPr fontAlgn="t"/>
                      <a:r>
                        <a:rPr lang="en-US" sz="2400"/>
                        <a:t>2</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rPr>
                        <a:t>-o</a:t>
                      </a:r>
                      <a:endParaRPr lang="en-US" sz="2400">
                        <a:solidFill>
                          <a:srgbClr val="000000"/>
                        </a:solidFill>
                      </a:endParaRPr>
                    </a:p>
                    <a:p>
                      <a:pPr algn="just" fontAlgn="t"/>
                      <a:r>
                        <a:rPr lang="en-US" sz="2400">
                          <a:solidFill>
                            <a:srgbClr val="000000"/>
                          </a:solidFill>
                        </a:rPr>
                        <a:t>This option permits to add group with non-unique GID</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9671">
                <a:tc>
                  <a:txBody>
                    <a:bodyPr/>
                    <a:lstStyle/>
                    <a:p>
                      <a:pPr fontAlgn="t"/>
                      <a:r>
                        <a:rPr lang="en-US" sz="2400"/>
                        <a:t>3</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rPr>
                        <a:t>-r</a:t>
                      </a:r>
                      <a:endParaRPr lang="en-US" sz="2400">
                        <a:solidFill>
                          <a:srgbClr val="000000"/>
                        </a:solidFill>
                      </a:endParaRPr>
                    </a:p>
                    <a:p>
                      <a:pPr algn="just" fontAlgn="t"/>
                      <a:r>
                        <a:rPr lang="en-US" sz="2400">
                          <a:solidFill>
                            <a:srgbClr val="000000"/>
                          </a:solidFill>
                        </a:rPr>
                        <a:t>This flag instructs </a:t>
                      </a:r>
                      <a:r>
                        <a:rPr lang="en-US" sz="2400" b="1">
                          <a:solidFill>
                            <a:srgbClr val="000000"/>
                          </a:solidFill>
                        </a:rPr>
                        <a:t>groupadd</a:t>
                      </a:r>
                      <a:r>
                        <a:rPr lang="en-US" sz="2400">
                          <a:solidFill>
                            <a:srgbClr val="000000"/>
                          </a:solidFill>
                        </a:rPr>
                        <a:t> to add a system account</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13669">
                <a:tc>
                  <a:txBody>
                    <a:bodyPr/>
                    <a:lstStyle/>
                    <a:p>
                      <a:pPr fontAlgn="t"/>
                      <a:r>
                        <a:rPr lang="en-US" sz="2400"/>
                        <a:t>4</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rPr>
                        <a:t>-f</a:t>
                      </a:r>
                      <a:endParaRPr lang="en-US" sz="2400" dirty="0">
                        <a:solidFill>
                          <a:srgbClr val="000000"/>
                        </a:solidFill>
                      </a:endParaRPr>
                    </a:p>
                    <a:p>
                      <a:pPr algn="just" fontAlgn="t"/>
                      <a:r>
                        <a:rPr lang="en-US" sz="2400" dirty="0">
                          <a:solidFill>
                            <a:srgbClr val="000000"/>
                          </a:solidFill>
                        </a:rPr>
                        <a:t>This option causes to just exit with success status, if the specified group already exists. With -g, if the specified GID already exists, other (unique) GID is chosen</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9671">
                <a:tc>
                  <a:txBody>
                    <a:bodyPr/>
                    <a:lstStyle/>
                    <a:p>
                      <a:pPr fontAlgn="t"/>
                      <a:r>
                        <a:rPr lang="en-US" sz="2400"/>
                        <a:t>5</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rPr>
                        <a:t>groupname</a:t>
                      </a:r>
                      <a:endParaRPr lang="en-US" sz="2400" dirty="0">
                        <a:solidFill>
                          <a:srgbClr val="000000"/>
                        </a:solidFill>
                      </a:endParaRPr>
                    </a:p>
                    <a:p>
                      <a:pPr algn="just" fontAlgn="t"/>
                      <a:r>
                        <a:rPr lang="en-US" sz="2400" dirty="0">
                          <a:solidFill>
                            <a:srgbClr val="000000"/>
                          </a:solidFill>
                        </a:rPr>
                        <a:t>Actual group name to be created</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28673" name="Rectangle 1"/>
          <p:cNvSpPr>
            <a:spLocks noChangeArrowheads="1"/>
          </p:cNvSpPr>
          <p:nvPr/>
        </p:nvSpPr>
        <p:spPr bwMode="auto">
          <a:xfrm>
            <a:off x="0" y="6172200"/>
            <a:ext cx="4198585" cy="477054"/>
          </a:xfrm>
          <a:prstGeom prst="rect">
            <a:avLst/>
          </a:prstGeom>
          <a:solidFill>
            <a:srgbClr val="EEEEEE"/>
          </a:solidFill>
          <a:ln w="9525">
            <a:noFill/>
            <a:miter lim="800000"/>
            <a:headEnd/>
            <a:tailEnd/>
          </a:ln>
          <a:effectLst/>
        </p:spPr>
        <p:txBody>
          <a:bodyPr vert="horz" wrap="non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00"/>
                </a:solidFill>
                <a:effectLst/>
                <a:latin typeface="var(--bs-font-monospace)"/>
                <a:cs typeface="Arial" pitchFamily="34" charset="0"/>
              </a:rPr>
              <a:t>$ groupadd developers</a:t>
            </a: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4400" b="1"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Modify a Group</a:t>
            </a:r>
            <a:endParaRPr lang="en-US" dirty="0"/>
          </a:p>
        </p:txBody>
      </p:sp>
      <p:sp>
        <p:nvSpPr>
          <p:cNvPr id="3" name="Content Placeholder 2"/>
          <p:cNvSpPr>
            <a:spLocks noGrp="1"/>
          </p:cNvSpPr>
          <p:nvPr>
            <p:ph idx="1"/>
          </p:nvPr>
        </p:nvSpPr>
        <p:spPr>
          <a:xfrm>
            <a:off x="457200" y="1219200"/>
            <a:ext cx="8229600" cy="5486400"/>
          </a:xfrm>
        </p:spPr>
        <p:txBody>
          <a:bodyPr>
            <a:normAutofit/>
          </a:bodyPr>
          <a:lstStyle/>
          <a:p>
            <a:r>
              <a:rPr lang="en-US" dirty="0" smtClean="0"/>
              <a:t>To modify a group, use the </a:t>
            </a:r>
            <a:r>
              <a:rPr lang="en-US" b="1" dirty="0" err="1" smtClean="0"/>
              <a:t>groupmod</a:t>
            </a:r>
            <a:r>
              <a:rPr lang="en-US" dirty="0" smtClean="0"/>
              <a:t> syntax −</a:t>
            </a:r>
          </a:p>
          <a:p>
            <a:pPr>
              <a:buNone/>
            </a:pPr>
            <a:r>
              <a:rPr lang="en-US" b="1" dirty="0" smtClean="0"/>
              <a:t>$ </a:t>
            </a:r>
            <a:r>
              <a:rPr lang="en-US" b="1" dirty="0" err="1" smtClean="0"/>
              <a:t>groupmod</a:t>
            </a:r>
            <a:r>
              <a:rPr lang="en-US" b="1" dirty="0" smtClean="0"/>
              <a:t> -n </a:t>
            </a:r>
            <a:r>
              <a:rPr lang="en-US" b="1" dirty="0" err="1" smtClean="0"/>
              <a:t>new_modified_group_name</a:t>
            </a:r>
            <a:r>
              <a:rPr lang="en-US" b="1" dirty="0" smtClean="0"/>
              <a:t> </a:t>
            </a:r>
            <a:r>
              <a:rPr lang="en-US" b="1" dirty="0" err="1" smtClean="0"/>
              <a:t>old_group_name</a:t>
            </a:r>
            <a:endParaRPr lang="en-US" b="1" dirty="0" smtClean="0"/>
          </a:p>
          <a:p>
            <a:r>
              <a:rPr lang="en-US" dirty="0" smtClean="0"/>
              <a:t>To change the developers_2 group name to developer, type −</a:t>
            </a:r>
          </a:p>
          <a:p>
            <a:pPr>
              <a:buNone/>
            </a:pPr>
            <a:r>
              <a:rPr lang="en-US" b="1" dirty="0" smtClean="0"/>
              <a:t>$ </a:t>
            </a:r>
            <a:r>
              <a:rPr lang="en-US" b="1" dirty="0" err="1" smtClean="0"/>
              <a:t>groupmod</a:t>
            </a:r>
            <a:r>
              <a:rPr lang="en-US" b="1" dirty="0" smtClean="0"/>
              <a:t> -n developer developer_2</a:t>
            </a:r>
          </a:p>
          <a:p>
            <a:pPr>
              <a:buNone/>
            </a:pPr>
            <a:r>
              <a:rPr lang="en-US" dirty="0" smtClean="0"/>
              <a:t>Here is how you will change the financial GID to 545 −</a:t>
            </a:r>
          </a:p>
          <a:p>
            <a:pPr>
              <a:buNone/>
            </a:pPr>
            <a:r>
              <a:rPr lang="en-US" b="1" dirty="0" smtClean="0"/>
              <a:t>$ </a:t>
            </a:r>
            <a:r>
              <a:rPr lang="en-US" b="1" dirty="0" err="1" smtClean="0"/>
              <a:t>groupmod</a:t>
            </a:r>
            <a:r>
              <a:rPr lang="en-US" b="1" dirty="0" smtClean="0"/>
              <a:t> -g 545 developer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Delete a Group</a:t>
            </a:r>
            <a:endParaRPr lang="en-US" b="1"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We will now understand how to delete a group. To delete an existing group, all you need is the </a:t>
            </a:r>
            <a:r>
              <a:rPr lang="en-US" b="1" dirty="0" err="1" smtClean="0"/>
              <a:t>groupdel</a:t>
            </a:r>
            <a:r>
              <a:rPr lang="en-US" b="1" dirty="0" smtClean="0"/>
              <a:t> command</a:t>
            </a:r>
            <a:r>
              <a:rPr lang="en-US" dirty="0" smtClean="0"/>
              <a:t> and the </a:t>
            </a:r>
            <a:r>
              <a:rPr lang="en-US" b="1" dirty="0" smtClean="0"/>
              <a:t>group name</a:t>
            </a:r>
            <a:r>
              <a:rPr lang="en-US" dirty="0" smtClean="0"/>
              <a:t>. To delete the financial group, the command is −</a:t>
            </a:r>
          </a:p>
          <a:p>
            <a:r>
              <a:rPr lang="en-US" dirty="0" smtClean="0"/>
              <a:t>$ </a:t>
            </a:r>
            <a:r>
              <a:rPr lang="en-US" dirty="0" err="1" smtClean="0"/>
              <a:t>groupdel</a:t>
            </a:r>
            <a:r>
              <a:rPr lang="en-US" dirty="0" smtClean="0"/>
              <a:t> developer </a:t>
            </a:r>
          </a:p>
          <a:p>
            <a:r>
              <a:rPr lang="en-US" dirty="0" smtClean="0"/>
              <a:t>This removes only the group, not the files associated with that group. The files are still accessible by their owners.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an Account</a:t>
            </a:r>
            <a:endParaRPr lang="en-US" b="1" dirty="0"/>
          </a:p>
        </p:txBody>
      </p:sp>
      <p:sp>
        <p:nvSpPr>
          <p:cNvPr id="3" name="Content Placeholder 2"/>
          <p:cNvSpPr>
            <a:spLocks noGrp="1"/>
          </p:cNvSpPr>
          <p:nvPr>
            <p:ph idx="1"/>
          </p:nvPr>
        </p:nvSpPr>
        <p:spPr/>
        <p:txBody>
          <a:bodyPr/>
          <a:lstStyle/>
          <a:p>
            <a:r>
              <a:rPr lang="en-US" dirty="0" smtClean="0"/>
              <a:t>Let us see how to create a new account on your Unix system. Following is the syntax to create a user's account −</a:t>
            </a:r>
          </a:p>
          <a:p>
            <a:r>
              <a:rPr lang="en-US" b="1" dirty="0" err="1" smtClean="0"/>
              <a:t>useradd</a:t>
            </a:r>
            <a:r>
              <a:rPr lang="en-US" b="1" dirty="0" smtClean="0"/>
              <a:t> -d </a:t>
            </a:r>
            <a:r>
              <a:rPr lang="en-US" b="1" dirty="0" err="1" smtClean="0"/>
              <a:t>homedir</a:t>
            </a:r>
            <a:r>
              <a:rPr lang="en-US" b="1" dirty="0" smtClean="0"/>
              <a:t> -g </a:t>
            </a:r>
            <a:r>
              <a:rPr lang="en-US" b="1" dirty="0" err="1" smtClean="0"/>
              <a:t>groupname</a:t>
            </a:r>
            <a:r>
              <a:rPr lang="en-US" b="1" dirty="0" smtClean="0"/>
              <a:t> -m -s shell -u </a:t>
            </a:r>
            <a:r>
              <a:rPr lang="en-US" b="1" dirty="0" err="1" smtClean="0"/>
              <a:t>userid</a:t>
            </a:r>
            <a:r>
              <a:rPr lang="en-US" b="1" dirty="0" smtClean="0"/>
              <a:t> </a:t>
            </a:r>
            <a:r>
              <a:rPr lang="en-US" b="1" dirty="0" err="1" smtClean="0"/>
              <a:t>accountn</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533400"/>
            <a:ext cx="8391099"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Modify an Account</a:t>
            </a:r>
            <a:endParaRPr lang="en-US" dirty="0"/>
          </a:p>
        </p:txBody>
      </p:sp>
      <p:sp>
        <p:nvSpPr>
          <p:cNvPr id="3" name="Content Placeholder 2"/>
          <p:cNvSpPr>
            <a:spLocks noGrp="1"/>
          </p:cNvSpPr>
          <p:nvPr>
            <p:ph idx="1"/>
          </p:nvPr>
        </p:nvSpPr>
        <p:spPr>
          <a:xfrm>
            <a:off x="457200" y="1524000"/>
            <a:ext cx="8229600" cy="4525963"/>
          </a:xfrm>
        </p:spPr>
        <p:txBody>
          <a:bodyPr>
            <a:normAutofit fontScale="92500" lnSpcReduction="20000"/>
          </a:bodyPr>
          <a:lstStyle/>
          <a:p>
            <a:r>
              <a:rPr lang="en-US" dirty="0" smtClean="0"/>
              <a:t>The </a:t>
            </a:r>
            <a:r>
              <a:rPr lang="en-US" b="1" dirty="0" err="1" smtClean="0"/>
              <a:t>usermod</a:t>
            </a:r>
            <a:r>
              <a:rPr lang="en-US" dirty="0" smtClean="0"/>
              <a:t> command enables you to make changes to an existing account from the command line. It uses the same arguments as the </a:t>
            </a:r>
            <a:r>
              <a:rPr lang="en-US" b="1" dirty="0" err="1" smtClean="0"/>
              <a:t>useradd</a:t>
            </a:r>
            <a:r>
              <a:rPr lang="en-US" dirty="0" smtClean="0"/>
              <a:t> command, plus the -l argument, which allows you to change the account name.</a:t>
            </a:r>
          </a:p>
          <a:p>
            <a:r>
              <a:rPr lang="en-US" dirty="0" smtClean="0"/>
              <a:t>For example, to change the account name </a:t>
            </a:r>
            <a:r>
              <a:rPr lang="en-US" b="1" i="1" dirty="0" err="1" smtClean="0"/>
              <a:t>mcmohd</a:t>
            </a:r>
            <a:r>
              <a:rPr lang="en-US" dirty="0" smtClean="0"/>
              <a:t> to </a:t>
            </a:r>
            <a:r>
              <a:rPr lang="en-US" b="1" i="1" dirty="0" smtClean="0"/>
              <a:t>mcmohd20</a:t>
            </a:r>
            <a:r>
              <a:rPr lang="en-US" dirty="0" smtClean="0"/>
              <a:t> and to change home directory accordingly, you will need to issue the following command −</a:t>
            </a:r>
          </a:p>
          <a:p>
            <a:r>
              <a:rPr lang="en-US" b="1" dirty="0" smtClean="0"/>
              <a:t>$ </a:t>
            </a:r>
            <a:r>
              <a:rPr lang="en-US" b="1" dirty="0" err="1" smtClean="0"/>
              <a:t>usermod</a:t>
            </a:r>
            <a:r>
              <a:rPr lang="en-US" b="1" dirty="0" smtClean="0"/>
              <a:t> -d /home/mcmohd20 -m -l </a:t>
            </a:r>
            <a:r>
              <a:rPr lang="en-US" b="1" dirty="0" err="1" smtClean="0"/>
              <a:t>mcmohd</a:t>
            </a:r>
            <a:r>
              <a:rPr lang="en-US" b="1" dirty="0" smtClean="0"/>
              <a:t> mcmohd20</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Delete an Account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b="1" dirty="0" err="1" smtClean="0"/>
              <a:t>userdel</a:t>
            </a:r>
            <a:r>
              <a:rPr lang="en-US" dirty="0" smtClean="0"/>
              <a:t> command can be used to delete an existing user. This is a very dangerous command if not used with caution.</a:t>
            </a:r>
          </a:p>
          <a:p>
            <a:r>
              <a:rPr lang="en-US" dirty="0" smtClean="0"/>
              <a:t>There is only one argument or option available for the command </a:t>
            </a:r>
            <a:r>
              <a:rPr lang="en-US" b="1" dirty="0" smtClean="0"/>
              <a:t>.r</a:t>
            </a:r>
            <a:r>
              <a:rPr lang="en-US" dirty="0" smtClean="0"/>
              <a:t>, for removing the account's home directory and mail file.</a:t>
            </a:r>
          </a:p>
          <a:p>
            <a:r>
              <a:rPr lang="en-US" dirty="0" smtClean="0"/>
              <a:t>For example, to remove account </a:t>
            </a:r>
            <a:r>
              <a:rPr lang="en-US" i="1" dirty="0" smtClean="0"/>
              <a:t>mcmohd20</a:t>
            </a:r>
            <a:r>
              <a:rPr lang="en-US" dirty="0" smtClean="0"/>
              <a:t>, issue the following command −</a:t>
            </a:r>
          </a:p>
          <a:p>
            <a:r>
              <a:rPr lang="en-US" b="1" dirty="0" smtClean="0"/>
              <a:t>$ </a:t>
            </a:r>
            <a:r>
              <a:rPr lang="en-US" b="1" dirty="0" err="1" smtClean="0"/>
              <a:t>userdel</a:t>
            </a:r>
            <a:r>
              <a:rPr lang="en-US" b="1" dirty="0" smtClean="0"/>
              <a:t> -r mcmohd20 </a:t>
            </a:r>
          </a:p>
          <a:p>
            <a:r>
              <a:rPr lang="en-US" dirty="0" smtClean="0"/>
              <a:t>If you want to keep the home directory for backup purposes, omit the </a:t>
            </a:r>
            <a:r>
              <a:rPr lang="en-US" b="1" dirty="0" smtClean="0"/>
              <a:t>-r</a:t>
            </a:r>
            <a:r>
              <a:rPr lang="en-US" dirty="0" smtClean="0"/>
              <a:t> option. You can remove the home directory as needed at a later time.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304800" y="1600200"/>
          <a:ext cx="8686800" cy="4876800"/>
        </p:xfrm>
        <a:graphic>
          <a:graphicData uri="http://schemas.openxmlformats.org/drawingml/2006/table">
            <a:tbl>
              <a:tblPr firstRow="1" bandRow="1">
                <a:tableStyleId>{5C22544A-7EE6-4342-B048-85BDC9FD1C3A}</a:tableStyleId>
              </a:tblPr>
              <a:tblGrid>
                <a:gridCol w="1737360"/>
                <a:gridCol w="1737360"/>
                <a:gridCol w="1737360"/>
                <a:gridCol w="1737360"/>
                <a:gridCol w="1737360"/>
              </a:tblGrid>
              <a:tr h="447244">
                <a:tc>
                  <a:txBody>
                    <a:bodyPr/>
                    <a:lstStyle/>
                    <a:p>
                      <a:r>
                        <a:rPr lang="en-US" sz="2000" dirty="0" smtClean="0"/>
                        <a:t>Right Conduct </a:t>
                      </a:r>
                      <a:endParaRPr lang="en-US" sz="2000" dirty="0"/>
                    </a:p>
                  </a:txBody>
                  <a:tcPr/>
                </a:tc>
                <a:tc>
                  <a:txBody>
                    <a:bodyPr/>
                    <a:lstStyle/>
                    <a:p>
                      <a:r>
                        <a:rPr lang="en-US" sz="2000" dirty="0" smtClean="0"/>
                        <a:t>Peace</a:t>
                      </a:r>
                      <a:endParaRPr lang="en-US" sz="2000" dirty="0"/>
                    </a:p>
                  </a:txBody>
                  <a:tcPr/>
                </a:tc>
                <a:tc>
                  <a:txBody>
                    <a:bodyPr/>
                    <a:lstStyle/>
                    <a:p>
                      <a:r>
                        <a:rPr lang="en-US" sz="2000" dirty="0" smtClean="0"/>
                        <a:t>Truth</a:t>
                      </a:r>
                      <a:endParaRPr lang="en-US" sz="2000" dirty="0"/>
                    </a:p>
                  </a:txBody>
                  <a:tcPr/>
                </a:tc>
                <a:tc>
                  <a:txBody>
                    <a:bodyPr/>
                    <a:lstStyle/>
                    <a:p>
                      <a:pPr algn="ctr"/>
                      <a:r>
                        <a:rPr lang="en-US" sz="2000" dirty="0" smtClean="0"/>
                        <a:t>Love </a:t>
                      </a:r>
                      <a:endParaRPr lang="en-US" sz="2000" dirty="0"/>
                    </a:p>
                  </a:txBody>
                  <a:tcPr/>
                </a:tc>
                <a:tc>
                  <a:txBody>
                    <a:bodyPr/>
                    <a:lstStyle/>
                    <a:p>
                      <a:r>
                        <a:rPr lang="en-US" sz="2000" dirty="0" smtClean="0"/>
                        <a:t>Non -Violence </a:t>
                      </a:r>
                      <a:endParaRPr lang="en-US" sz="2000" dirty="0"/>
                    </a:p>
                  </a:txBody>
                  <a:tcPr/>
                </a:tc>
              </a:tr>
              <a:tr h="447244">
                <a:tc>
                  <a:txBody>
                    <a:bodyPr/>
                    <a:lstStyle/>
                    <a:p>
                      <a:pPr algn="ctr"/>
                      <a:r>
                        <a:rPr lang="en-US" sz="2000" b="1" dirty="0" smtClean="0"/>
                        <a:t>Manners</a:t>
                      </a:r>
                      <a:endParaRPr lang="en-US" sz="2000" b="1" dirty="0"/>
                    </a:p>
                  </a:txBody>
                  <a:tcPr/>
                </a:tc>
                <a:tc>
                  <a:txBody>
                    <a:bodyPr/>
                    <a:lstStyle/>
                    <a:p>
                      <a:pPr algn="ctr"/>
                      <a:r>
                        <a:rPr lang="en-US" sz="2000" b="1" dirty="0" smtClean="0"/>
                        <a:t>Patience</a:t>
                      </a:r>
                      <a:r>
                        <a:rPr lang="en-US" sz="2000" b="1" baseline="0" dirty="0" smtClean="0"/>
                        <a:t> </a:t>
                      </a:r>
                      <a:endParaRPr lang="en-US" sz="2000" b="1" dirty="0"/>
                    </a:p>
                  </a:txBody>
                  <a:tcPr/>
                </a:tc>
                <a:tc>
                  <a:txBody>
                    <a:bodyPr/>
                    <a:lstStyle/>
                    <a:p>
                      <a:pPr algn="ctr"/>
                      <a:r>
                        <a:rPr lang="en-US" sz="2000" b="1" dirty="0" smtClean="0"/>
                        <a:t>Truthfulness</a:t>
                      </a:r>
                      <a:endParaRPr lang="en-US" sz="2000" b="1" dirty="0"/>
                    </a:p>
                  </a:txBody>
                  <a:tcPr/>
                </a:tc>
                <a:tc>
                  <a:txBody>
                    <a:bodyPr/>
                    <a:lstStyle/>
                    <a:p>
                      <a:pPr algn="ctr"/>
                      <a:r>
                        <a:rPr lang="en-US" sz="2000" b="1" dirty="0" smtClean="0"/>
                        <a:t>Kindness</a:t>
                      </a:r>
                      <a:endParaRPr lang="en-US" sz="2000" b="1" dirty="0"/>
                    </a:p>
                  </a:txBody>
                  <a:tcPr/>
                </a:tc>
                <a:tc>
                  <a:txBody>
                    <a:bodyPr/>
                    <a:lstStyle/>
                    <a:p>
                      <a:pPr algn="ctr"/>
                      <a:r>
                        <a:rPr lang="en-US" sz="2000" b="1" dirty="0" smtClean="0"/>
                        <a:t>Consideration</a:t>
                      </a:r>
                      <a:endParaRPr lang="en-US" sz="2000" b="1" dirty="0"/>
                    </a:p>
                  </a:txBody>
                  <a:tcPr/>
                </a:tc>
              </a:tr>
              <a:tr h="771956">
                <a:tc>
                  <a:txBody>
                    <a:bodyPr/>
                    <a:lstStyle/>
                    <a:p>
                      <a:pPr algn="ctr"/>
                      <a:r>
                        <a:rPr lang="en-US" sz="2000" b="1" dirty="0" smtClean="0"/>
                        <a:t>Health Awareness</a:t>
                      </a:r>
                      <a:endParaRPr lang="en-US" sz="2000" b="1" dirty="0"/>
                    </a:p>
                  </a:txBody>
                  <a:tcPr/>
                </a:tc>
                <a:tc>
                  <a:txBody>
                    <a:bodyPr/>
                    <a:lstStyle/>
                    <a:p>
                      <a:pPr algn="ctr"/>
                      <a:r>
                        <a:rPr lang="en-US" sz="2000" b="1" dirty="0" smtClean="0"/>
                        <a:t>Concentration</a:t>
                      </a:r>
                      <a:r>
                        <a:rPr lang="en-US" sz="2000" b="1" baseline="0" dirty="0" smtClean="0"/>
                        <a:t> </a:t>
                      </a:r>
                      <a:endParaRPr lang="en-US" sz="2000" b="1" dirty="0"/>
                    </a:p>
                  </a:txBody>
                  <a:tcPr/>
                </a:tc>
                <a:tc>
                  <a:txBody>
                    <a:bodyPr/>
                    <a:lstStyle/>
                    <a:p>
                      <a:pPr algn="ctr"/>
                      <a:r>
                        <a:rPr lang="en-US" sz="2000" b="1" dirty="0" smtClean="0"/>
                        <a:t>Creativity</a:t>
                      </a:r>
                      <a:endParaRPr lang="en-US" sz="2000" b="1" dirty="0"/>
                    </a:p>
                  </a:txBody>
                  <a:tcPr/>
                </a:tc>
                <a:tc>
                  <a:txBody>
                    <a:bodyPr/>
                    <a:lstStyle/>
                    <a:p>
                      <a:pPr algn="ctr"/>
                      <a:r>
                        <a:rPr lang="en-US" sz="2000" b="1" dirty="0" smtClean="0"/>
                        <a:t>Friendship</a:t>
                      </a:r>
                      <a:endParaRPr lang="en-US" sz="2000" b="1" dirty="0"/>
                    </a:p>
                  </a:txBody>
                  <a:tcPr/>
                </a:tc>
                <a:tc>
                  <a:txBody>
                    <a:bodyPr/>
                    <a:lstStyle/>
                    <a:p>
                      <a:pPr algn="ctr"/>
                      <a:r>
                        <a:rPr lang="en-US" sz="2000" b="1" dirty="0" smtClean="0"/>
                        <a:t>Cooperation</a:t>
                      </a:r>
                      <a:endParaRPr lang="en-US" sz="2000" b="1" dirty="0"/>
                    </a:p>
                  </a:txBody>
                  <a:tcPr/>
                </a:tc>
              </a:tr>
              <a:tr h="771956">
                <a:tc>
                  <a:txBody>
                    <a:bodyPr/>
                    <a:lstStyle/>
                    <a:p>
                      <a:pPr algn="ctr"/>
                      <a:r>
                        <a:rPr lang="en-US" sz="2000" b="1" dirty="0" smtClean="0"/>
                        <a:t>Helpfulness</a:t>
                      </a:r>
                      <a:endParaRPr lang="en-US" sz="2000" b="1" dirty="0"/>
                    </a:p>
                  </a:txBody>
                  <a:tcPr/>
                </a:tc>
                <a:tc>
                  <a:txBody>
                    <a:bodyPr/>
                    <a:lstStyle/>
                    <a:p>
                      <a:pPr algn="ctr"/>
                      <a:r>
                        <a:rPr lang="en-US" sz="2000" b="1" dirty="0" smtClean="0"/>
                        <a:t>Positivity</a:t>
                      </a:r>
                      <a:endParaRPr lang="en-US" sz="2000" b="1" dirty="0"/>
                    </a:p>
                  </a:txBody>
                  <a:tcPr/>
                </a:tc>
                <a:tc>
                  <a:txBody>
                    <a:bodyPr/>
                    <a:lstStyle/>
                    <a:p>
                      <a:pPr algn="ctr"/>
                      <a:r>
                        <a:rPr lang="en-US" sz="2000" b="1" dirty="0" smtClean="0"/>
                        <a:t>Honesty</a:t>
                      </a:r>
                      <a:endParaRPr lang="en-US" sz="2000" b="1" dirty="0"/>
                    </a:p>
                  </a:txBody>
                  <a:tcPr/>
                </a:tc>
                <a:tc>
                  <a:txBody>
                    <a:bodyPr/>
                    <a:lstStyle/>
                    <a:p>
                      <a:pPr algn="ctr"/>
                      <a:r>
                        <a:rPr lang="en-US" sz="2000" b="1" dirty="0" smtClean="0"/>
                        <a:t>Forgiveness</a:t>
                      </a:r>
                      <a:endParaRPr lang="en-US" sz="2000" b="1" dirty="0"/>
                    </a:p>
                  </a:txBody>
                  <a:tcPr/>
                </a:tc>
                <a:tc>
                  <a:txBody>
                    <a:bodyPr/>
                    <a:lstStyle/>
                    <a:p>
                      <a:pPr algn="ctr"/>
                      <a:r>
                        <a:rPr lang="en-US" sz="2000" b="1" dirty="0" smtClean="0"/>
                        <a:t>Global Stewardship</a:t>
                      </a:r>
                      <a:endParaRPr lang="en-US" sz="2000" b="1" dirty="0"/>
                    </a:p>
                  </a:txBody>
                  <a:tcPr/>
                </a:tc>
              </a:tr>
              <a:tr h="771956">
                <a:tc>
                  <a:txBody>
                    <a:bodyPr/>
                    <a:lstStyle/>
                    <a:p>
                      <a:pPr algn="ctr"/>
                      <a:r>
                        <a:rPr lang="en-US" sz="2000" b="1" dirty="0" smtClean="0"/>
                        <a:t>Responsibility</a:t>
                      </a:r>
                      <a:endParaRPr lang="en-US" sz="2000" b="1" dirty="0"/>
                    </a:p>
                  </a:txBody>
                  <a:tcPr/>
                </a:tc>
                <a:tc>
                  <a:txBody>
                    <a:bodyPr/>
                    <a:lstStyle/>
                    <a:p>
                      <a:pPr algn="ctr"/>
                      <a:r>
                        <a:rPr lang="en-US" sz="2000" b="1" dirty="0" smtClean="0"/>
                        <a:t>Self Acceptance</a:t>
                      </a:r>
                      <a:endParaRPr lang="en-US" sz="2000" b="1" dirty="0"/>
                    </a:p>
                  </a:txBody>
                  <a:tcPr/>
                </a:tc>
                <a:tc>
                  <a:txBody>
                    <a:bodyPr/>
                    <a:lstStyle/>
                    <a:p>
                      <a:pPr algn="ctr"/>
                      <a:r>
                        <a:rPr lang="en-US" sz="2000" b="1" dirty="0" smtClean="0"/>
                        <a:t>Determination </a:t>
                      </a:r>
                      <a:endParaRPr lang="en-US" sz="2000" b="1" dirty="0"/>
                    </a:p>
                  </a:txBody>
                  <a:tcPr/>
                </a:tc>
                <a:tc>
                  <a:txBody>
                    <a:bodyPr/>
                    <a:lstStyle/>
                    <a:p>
                      <a:pPr algn="ctr"/>
                      <a:r>
                        <a:rPr lang="en-US" sz="2000" b="1" dirty="0" smtClean="0"/>
                        <a:t>Generosity</a:t>
                      </a:r>
                      <a:endParaRPr lang="en-US" sz="2000" b="1" dirty="0"/>
                    </a:p>
                  </a:txBody>
                  <a:tcPr/>
                </a:tc>
                <a:tc>
                  <a:txBody>
                    <a:bodyPr/>
                    <a:lstStyle/>
                    <a:p>
                      <a:pPr algn="ctr"/>
                      <a:r>
                        <a:rPr lang="en-US" sz="2000" b="1" dirty="0" smtClean="0"/>
                        <a:t>Loyalty</a:t>
                      </a:r>
                      <a:endParaRPr lang="en-US" sz="2000" b="1" dirty="0"/>
                    </a:p>
                  </a:txBody>
                  <a:tcPr/>
                </a:tc>
              </a:tr>
              <a:tr h="771956">
                <a:tc>
                  <a:txBody>
                    <a:bodyPr/>
                    <a:lstStyle/>
                    <a:p>
                      <a:pPr algn="ctr"/>
                      <a:r>
                        <a:rPr lang="en-US" sz="2000" b="1" dirty="0" smtClean="0"/>
                        <a:t>Independence</a:t>
                      </a:r>
                      <a:endParaRPr lang="en-US" sz="2000" b="1" dirty="0"/>
                    </a:p>
                  </a:txBody>
                  <a:tcPr/>
                </a:tc>
                <a:tc>
                  <a:txBody>
                    <a:bodyPr/>
                    <a:lstStyle/>
                    <a:p>
                      <a:pPr algn="ctr"/>
                      <a:r>
                        <a:rPr lang="en-US" sz="2000" b="1" dirty="0" smtClean="0"/>
                        <a:t>Self Discipline</a:t>
                      </a:r>
                      <a:endParaRPr lang="en-US" sz="2000" b="1" dirty="0"/>
                    </a:p>
                  </a:txBody>
                  <a:tcPr/>
                </a:tc>
                <a:tc>
                  <a:txBody>
                    <a:bodyPr/>
                    <a:lstStyle/>
                    <a:p>
                      <a:pPr algn="ctr"/>
                      <a:r>
                        <a:rPr lang="en-US" sz="2000" b="1" dirty="0" smtClean="0"/>
                        <a:t>Fairness</a:t>
                      </a:r>
                      <a:endParaRPr lang="en-US" sz="2000" b="1" dirty="0"/>
                    </a:p>
                  </a:txBody>
                  <a:tcPr/>
                </a:tc>
                <a:tc>
                  <a:txBody>
                    <a:bodyPr/>
                    <a:lstStyle/>
                    <a:p>
                      <a:pPr algn="ctr"/>
                      <a:r>
                        <a:rPr lang="en-US" sz="2000" b="1" dirty="0" smtClean="0"/>
                        <a:t>Compassion</a:t>
                      </a:r>
                      <a:endParaRPr lang="en-US" sz="2000" b="1" dirty="0"/>
                    </a:p>
                  </a:txBody>
                  <a:tcPr/>
                </a:tc>
                <a:tc>
                  <a:txBody>
                    <a:bodyPr/>
                    <a:lstStyle/>
                    <a:p>
                      <a:pPr algn="ctr"/>
                      <a:r>
                        <a:rPr lang="en-US" sz="2000" b="1" dirty="0" smtClean="0"/>
                        <a:t>Active Citizenship</a:t>
                      </a:r>
                      <a:endParaRPr lang="en-US" sz="2000" b="1" dirty="0"/>
                    </a:p>
                  </a:txBody>
                  <a:tcPr/>
                </a:tc>
              </a:tr>
              <a:tr h="447244">
                <a:tc>
                  <a:txBody>
                    <a:bodyPr/>
                    <a:lstStyle/>
                    <a:p>
                      <a:pPr algn="ctr"/>
                      <a:r>
                        <a:rPr lang="en-US" sz="2000" b="1" dirty="0" smtClean="0"/>
                        <a:t>Perseverance</a:t>
                      </a:r>
                      <a:r>
                        <a:rPr lang="en-US" sz="2000" b="1" baseline="0" dirty="0" smtClean="0"/>
                        <a:t> </a:t>
                      </a:r>
                      <a:endParaRPr lang="en-US" sz="2000" b="1" dirty="0"/>
                    </a:p>
                  </a:txBody>
                  <a:tcPr/>
                </a:tc>
                <a:tc>
                  <a:txBody>
                    <a:bodyPr/>
                    <a:lstStyle/>
                    <a:p>
                      <a:pPr algn="ctr"/>
                      <a:r>
                        <a:rPr lang="en-US" sz="2000" b="1" dirty="0" smtClean="0"/>
                        <a:t>Thankfulness</a:t>
                      </a:r>
                      <a:endParaRPr lang="en-US" sz="2000" b="1" dirty="0"/>
                    </a:p>
                  </a:txBody>
                  <a:tcPr/>
                </a:tc>
                <a:tc>
                  <a:txBody>
                    <a:bodyPr/>
                    <a:lstStyle/>
                    <a:p>
                      <a:pPr algn="ctr"/>
                      <a:r>
                        <a:rPr lang="en-US" sz="2000" b="1" dirty="0" smtClean="0"/>
                        <a:t>Trust</a:t>
                      </a:r>
                      <a:endParaRPr lang="en-US" sz="2000" b="1" dirty="0"/>
                    </a:p>
                  </a:txBody>
                  <a:tcPr/>
                </a:tc>
                <a:tc>
                  <a:txBody>
                    <a:bodyPr/>
                    <a:lstStyle/>
                    <a:p>
                      <a:pPr algn="ctr"/>
                      <a:r>
                        <a:rPr lang="en-US" sz="2000" b="1" dirty="0" smtClean="0"/>
                        <a:t>Tolerance</a:t>
                      </a:r>
                      <a:endParaRPr lang="en-US" sz="2000" b="1" dirty="0"/>
                    </a:p>
                  </a:txBody>
                  <a:tcPr/>
                </a:tc>
                <a:tc>
                  <a:txBody>
                    <a:bodyPr/>
                    <a:lstStyle/>
                    <a:p>
                      <a:pPr algn="ctr"/>
                      <a:r>
                        <a:rPr lang="en-US" sz="2000" b="1" dirty="0" smtClean="0"/>
                        <a:t>Justice</a:t>
                      </a:r>
                      <a:endParaRPr lang="en-US" sz="2000" b="1" dirty="0"/>
                    </a:p>
                  </a:txBody>
                  <a:tcPr/>
                </a:tc>
              </a:tr>
              <a:tr h="447244">
                <a:tc>
                  <a:txBody>
                    <a:bodyPr/>
                    <a:lstStyle/>
                    <a:p>
                      <a:pPr algn="ctr"/>
                      <a:r>
                        <a:rPr lang="en-US" sz="2000" b="1" dirty="0" smtClean="0"/>
                        <a:t>Courage</a:t>
                      </a:r>
                      <a:endParaRPr lang="en-US" sz="2000" b="1" dirty="0"/>
                    </a:p>
                  </a:txBody>
                  <a:tcPr/>
                </a:tc>
                <a:tc>
                  <a:txBody>
                    <a:bodyPr/>
                    <a:lstStyle/>
                    <a:p>
                      <a:pPr algn="ctr"/>
                      <a:r>
                        <a:rPr lang="en-US" sz="2000" b="1" dirty="0" smtClean="0"/>
                        <a:t>Contentment</a:t>
                      </a:r>
                      <a:endParaRPr lang="en-US" sz="2000" b="1" dirty="0"/>
                    </a:p>
                  </a:txBody>
                  <a:tcPr/>
                </a:tc>
                <a:tc>
                  <a:txBody>
                    <a:bodyPr/>
                    <a:lstStyle/>
                    <a:p>
                      <a:pPr algn="ctr"/>
                      <a:r>
                        <a:rPr lang="en-US" sz="2000" b="1" dirty="0" smtClean="0"/>
                        <a:t>Reflection</a:t>
                      </a:r>
                      <a:endParaRPr lang="en-US" sz="2000" b="1" dirty="0"/>
                    </a:p>
                  </a:txBody>
                  <a:tcPr/>
                </a:tc>
                <a:tc>
                  <a:txBody>
                    <a:bodyPr/>
                    <a:lstStyle/>
                    <a:p>
                      <a:pPr algn="ctr"/>
                      <a:r>
                        <a:rPr lang="en-US" sz="2000" b="1" dirty="0" smtClean="0"/>
                        <a:t>Service</a:t>
                      </a:r>
                      <a:endParaRPr lang="en-US" sz="2000" b="1" dirty="0"/>
                    </a:p>
                  </a:txBody>
                  <a:tcPr/>
                </a:tc>
                <a:tc>
                  <a:txBody>
                    <a:bodyPr/>
                    <a:lstStyle/>
                    <a:p>
                      <a:pPr algn="ctr"/>
                      <a:r>
                        <a:rPr lang="en-US" sz="2000" b="1" dirty="0" smtClean="0"/>
                        <a:t>Respect</a:t>
                      </a:r>
                      <a:endParaRPr lang="en-US" sz="2000" b="1"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are File Descriptors</a:t>
            </a:r>
            <a:r>
              <a:rPr lang="en-US" b="1" dirty="0" smtClean="0"/>
              <a:t>?</a:t>
            </a:r>
            <a:endParaRPr lang="en-US" dirty="0"/>
          </a:p>
        </p:txBody>
      </p:sp>
      <p:sp>
        <p:nvSpPr>
          <p:cNvPr id="3" name="Content Placeholder 2"/>
          <p:cNvSpPr>
            <a:spLocks noGrp="1"/>
          </p:cNvSpPr>
          <p:nvPr>
            <p:ph idx="1"/>
          </p:nvPr>
        </p:nvSpPr>
        <p:spPr/>
        <p:txBody>
          <a:bodyPr>
            <a:normAutofit/>
          </a:bodyPr>
          <a:lstStyle/>
          <a:p>
            <a:pPr algn="just" fontAlgn="base"/>
            <a:r>
              <a:rPr lang="en-US" dirty="0"/>
              <a:t>File Descriptors are non-negative integers that act as an abstract handle to “Files” or </a:t>
            </a:r>
            <a:r>
              <a:rPr lang="en-US" b="1" dirty="0">
                <a:hlinkClick r:id="rId2"/>
              </a:rPr>
              <a:t>I/O resources</a:t>
            </a:r>
            <a:r>
              <a:rPr lang="en-US" dirty="0"/>
              <a:t> </a:t>
            </a:r>
            <a:r>
              <a:rPr lang="en-US" dirty="0" smtClean="0"/>
              <a:t> (</a:t>
            </a:r>
            <a:r>
              <a:rPr lang="en-US" dirty="0"/>
              <a:t>like pipes, sockets, or data streams</a:t>
            </a:r>
            <a:r>
              <a:rPr lang="en-US" dirty="0" smtClean="0"/>
              <a:t>) . </a:t>
            </a:r>
            <a:r>
              <a:rPr lang="en-US" dirty="0"/>
              <a:t>These descriptors help us interact with these I/O resources and make working with them very easy.</a:t>
            </a:r>
          </a:p>
          <a:p>
            <a:pPr algn="just" fontAlgn="base"/>
            <a:r>
              <a:rPr lang="en-US" dirty="0"/>
              <a:t>Every process has it’s own set of file descriptors.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buFont typeface="Wingdings" pitchFamily="2" charset="2"/>
              <a:buChar char="Ø"/>
            </a:pPr>
            <a:r>
              <a:rPr lang="en-US" dirty="0" err="1"/>
              <a:t>stdin</a:t>
            </a:r>
            <a:r>
              <a:rPr lang="en-US" dirty="0"/>
              <a:t>: Standard Input denoted by the File Descriptor 0</a:t>
            </a:r>
          </a:p>
          <a:p>
            <a:pPr fontAlgn="base">
              <a:buFont typeface="Wingdings" pitchFamily="2" charset="2"/>
              <a:buChar char="Ø"/>
            </a:pPr>
            <a:r>
              <a:rPr lang="en-US" dirty="0" err="1"/>
              <a:t>stdout</a:t>
            </a:r>
            <a:r>
              <a:rPr lang="en-US" dirty="0"/>
              <a:t>: Standard Output denoted by the File Descriptor 1</a:t>
            </a:r>
          </a:p>
          <a:p>
            <a:pPr fontAlgn="base">
              <a:buFont typeface="Wingdings" pitchFamily="2" charset="2"/>
              <a:buChar char="Ø"/>
            </a:pPr>
            <a:r>
              <a:rPr lang="en-US" dirty="0" err="1"/>
              <a:t>stderr</a:t>
            </a:r>
            <a:r>
              <a:rPr lang="en-US" dirty="0"/>
              <a:t>: Standard Error denoted by File Descriptor 2</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Commands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External or built-in commands</a:t>
            </a:r>
            <a:endParaRPr lang="en-US" dirty="0" smtClean="0"/>
          </a:p>
          <a:p>
            <a:r>
              <a:rPr lang="en-US" b="1" dirty="0" smtClean="0"/>
              <a:t>Built-in</a:t>
            </a:r>
            <a:r>
              <a:rPr lang="en-US" dirty="0" smtClean="0"/>
              <a:t> commands are internal commands that are built-in the shell. Built-in commands are called from the shell and executed directly within the shell itself. You can list all built-in commands with the help of 'help' and '</a:t>
            </a:r>
            <a:r>
              <a:rPr lang="en-US" dirty="0" err="1" smtClean="0"/>
              <a:t>compgen</a:t>
            </a:r>
            <a:r>
              <a:rPr lang="en-US" dirty="0" smtClean="0"/>
              <a:t> -b' command. Some example of built-in commands are '</a:t>
            </a:r>
            <a:r>
              <a:rPr lang="en-US" dirty="0" err="1" smtClean="0"/>
              <a:t>pwd</a:t>
            </a:r>
            <a:r>
              <a:rPr lang="en-US" dirty="0" smtClean="0"/>
              <a:t>', 'help', 'type', 'set', 'unset', etc.</a:t>
            </a:r>
          </a:p>
          <a:p>
            <a:r>
              <a:rPr lang="en-US" b="1" dirty="0" smtClean="0"/>
              <a:t>External </a:t>
            </a:r>
            <a:r>
              <a:rPr lang="en-US" dirty="0" smtClean="0"/>
              <a:t>commands are other than built-in commands. These commands are programs which have their own binary and located in the </a:t>
            </a:r>
            <a:r>
              <a:rPr lang="en-US" dirty="0" err="1" smtClean="0"/>
              <a:t>filesystem</a:t>
            </a:r>
            <a:r>
              <a:rPr lang="en-US" dirty="0" smtClean="0"/>
              <a:t>. These are the commands that your system offer and are totally shell independent. Mostly these commands reside in /bin, /</a:t>
            </a:r>
            <a:r>
              <a:rPr lang="en-US" dirty="0" err="1" smtClean="0"/>
              <a:t>sbin</a:t>
            </a:r>
            <a:r>
              <a:rPr lang="en-US" dirty="0" smtClean="0"/>
              <a:t>, /</a:t>
            </a:r>
            <a:r>
              <a:rPr lang="en-US" dirty="0" err="1" smtClean="0"/>
              <a:t>usr</a:t>
            </a:r>
            <a:r>
              <a:rPr lang="en-US" dirty="0" smtClean="0"/>
              <a:t>/</a:t>
            </a:r>
            <a:r>
              <a:rPr lang="en-US" dirty="0" err="1" smtClean="0"/>
              <a:t>sbin</a:t>
            </a:r>
            <a:r>
              <a:rPr lang="en-US"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b="1" dirty="0" smtClean="0"/>
              <a:t>type command</a:t>
            </a:r>
          </a:p>
          <a:p>
            <a:r>
              <a:rPr lang="en-US" dirty="0" smtClean="0"/>
              <a:t>Linux 'type' command tell us whether a command given to the shell is a built-in or external command.</a:t>
            </a:r>
          </a:p>
          <a:p>
            <a:r>
              <a:rPr lang="en-US" b="1" dirty="0" smtClean="0"/>
              <a:t>Syntax:</a:t>
            </a:r>
          </a:p>
          <a:p>
            <a:r>
              <a:rPr lang="en-US" dirty="0" smtClean="0"/>
              <a:t>type &lt;command&gt;  </a:t>
            </a:r>
          </a:p>
          <a:p>
            <a:r>
              <a:rPr lang="en-US" b="1" dirty="0" smtClean="0"/>
              <a:t>Example:</a:t>
            </a:r>
            <a:endParaRPr lang="en-US" dirty="0" smtClean="0"/>
          </a:p>
          <a:p>
            <a:r>
              <a:rPr lang="en-US" dirty="0" smtClean="0"/>
              <a:t>type </a:t>
            </a:r>
            <a:r>
              <a:rPr lang="en-US" dirty="0" err="1" smtClean="0"/>
              <a:t>pwd</a:t>
            </a:r>
            <a:r>
              <a:rPr lang="en-US" dirty="0" smtClean="0"/>
              <a:t>  </a:t>
            </a:r>
          </a:p>
          <a:p>
            <a:r>
              <a:rPr lang="en-US" dirty="0" smtClean="0"/>
              <a:t>type </a:t>
            </a:r>
            <a:r>
              <a:rPr lang="en-US" dirty="0" err="1" smtClean="0"/>
              <a:t>cd</a:t>
            </a:r>
            <a:r>
              <a:rPr lang="en-US" dirty="0" smtClean="0"/>
              <a:t>  </a:t>
            </a:r>
          </a:p>
          <a:p>
            <a:r>
              <a:rPr lang="en-US" dirty="0" smtClean="0"/>
              <a:t>type man  </a:t>
            </a:r>
          </a:p>
          <a:p>
            <a:r>
              <a:rPr lang="en-US" dirty="0" smtClean="0"/>
              <a:t>type cat  </a:t>
            </a:r>
          </a:p>
          <a:p>
            <a:r>
              <a:rPr lang="en-US" dirty="0" smtClean="0"/>
              <a:t>type file </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Linux Shell Expansion Command1"/>
          <p:cNvPicPr>
            <a:picLocks noChangeAspect="1" noChangeArrowheads="1"/>
          </p:cNvPicPr>
          <p:nvPr/>
        </p:nvPicPr>
        <p:blipFill>
          <a:blip r:embed="rId2"/>
          <a:srcRect/>
          <a:stretch>
            <a:fillRect/>
          </a:stretch>
        </p:blipFill>
        <p:spPr bwMode="auto">
          <a:xfrm>
            <a:off x="304799" y="228600"/>
            <a:ext cx="8547279" cy="61722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525963"/>
          </a:xfrm>
        </p:spPr>
        <p:txBody>
          <a:bodyPr/>
          <a:lstStyle/>
          <a:p>
            <a:r>
              <a:rPr lang="en-US" dirty="0" smtClean="0"/>
              <a:t>Look at above snapshot, commands like '</a:t>
            </a:r>
            <a:r>
              <a:rPr lang="en-US" dirty="0" err="1" smtClean="0"/>
              <a:t>pwd</a:t>
            </a:r>
            <a:r>
              <a:rPr lang="en-US" dirty="0" smtClean="0"/>
              <a:t>' and '</a:t>
            </a:r>
            <a:r>
              <a:rPr lang="en-US" dirty="0" err="1" smtClean="0"/>
              <a:t>cd</a:t>
            </a:r>
            <a:r>
              <a:rPr lang="en-US" dirty="0" smtClean="0"/>
              <a:t>' are built-in commands while commands 'man', 'cat', and 'file' are external commands.</a:t>
            </a:r>
          </a:p>
          <a:p>
            <a:r>
              <a:rPr lang="en-US" dirty="0" smtClean="0"/>
              <a:t>Linux 'type' command also tells whether a command is</a:t>
            </a:r>
            <a:r>
              <a:rPr lang="en-US" b="1" dirty="0" smtClean="0"/>
              <a:t> aliased</a:t>
            </a:r>
            <a:r>
              <a:rPr lang="en-US" dirty="0" smtClean="0"/>
              <a:t> or not.</a:t>
            </a:r>
          </a:p>
          <a:p>
            <a:r>
              <a:rPr lang="en-US" b="1" dirty="0" smtClean="0"/>
              <a:t>Example:</a:t>
            </a:r>
            <a:endParaRPr lang="en-US" dirty="0" smtClean="0"/>
          </a:p>
          <a:p>
            <a:r>
              <a:rPr lang="en-US" dirty="0" smtClean="0"/>
              <a:t>type </a:t>
            </a:r>
            <a:r>
              <a:rPr lang="en-US" dirty="0" err="1" smtClean="0"/>
              <a:t>ls</a:t>
            </a:r>
            <a:r>
              <a:rPr lang="en-US" dirty="0" smtClean="0"/>
              <a:t>  </a:t>
            </a:r>
          </a:p>
          <a:p>
            <a:endParaRPr lang="en-US" dirty="0"/>
          </a:p>
        </p:txBody>
      </p:sp>
      <p:pic>
        <p:nvPicPr>
          <p:cNvPr id="21506" name="Picture 2" descr="Linux Shell Expansion Command2"/>
          <p:cNvPicPr>
            <a:picLocks noChangeAspect="1" noChangeArrowheads="1"/>
          </p:cNvPicPr>
          <p:nvPr/>
        </p:nvPicPr>
        <p:blipFill>
          <a:blip r:embed="rId2"/>
          <a:srcRect r="50276"/>
          <a:stretch>
            <a:fillRect/>
          </a:stretch>
        </p:blipFill>
        <p:spPr bwMode="auto">
          <a:xfrm>
            <a:off x="838200" y="4495800"/>
            <a:ext cx="5486400" cy="2209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85000" lnSpcReduction="10000"/>
          </a:bodyPr>
          <a:lstStyle/>
          <a:p>
            <a:r>
              <a:rPr lang="en-US" b="1" dirty="0" smtClean="0"/>
              <a:t>type -a</a:t>
            </a:r>
          </a:p>
          <a:p>
            <a:r>
              <a:rPr lang="en-US" dirty="0" smtClean="0"/>
              <a:t>The 'type -a' option tells about all type of command whether it is built-in, external, or aliased. Some commands are both external and built-in commands. But built-in command will always takes priority until and unless path of external command is mentioned.</a:t>
            </a:r>
          </a:p>
          <a:p>
            <a:r>
              <a:rPr lang="en-US" b="1" dirty="0" smtClean="0"/>
              <a:t>Syntax:</a:t>
            </a:r>
            <a:endParaRPr lang="en-US" dirty="0" smtClean="0"/>
          </a:p>
          <a:p>
            <a:r>
              <a:rPr lang="en-US" dirty="0" smtClean="0"/>
              <a:t>type -a &lt;command&gt;  </a:t>
            </a:r>
          </a:p>
          <a:p>
            <a:r>
              <a:rPr lang="en-US" b="1" dirty="0" smtClean="0"/>
              <a:t>Example:</a:t>
            </a:r>
            <a:endParaRPr lang="en-US" dirty="0" smtClean="0"/>
          </a:p>
          <a:p>
            <a:r>
              <a:rPr lang="en-US" dirty="0" smtClean="0"/>
              <a:t>type -a echo  </a:t>
            </a:r>
          </a:p>
          <a:p>
            <a:endParaRPr lang="en-US" dirty="0" smtClean="0"/>
          </a:p>
          <a:p>
            <a:endParaRPr lang="en-US" dirty="0" smtClean="0"/>
          </a:p>
          <a:p>
            <a:r>
              <a:rPr lang="en-US" dirty="0" smtClean="0"/>
              <a:t>Look at the above snapshot, 'echo' command is internal as well as external. To use external 'echo' command, path </a:t>
            </a:r>
            <a:r>
              <a:rPr lang="en-US" b="1" dirty="0" smtClean="0"/>
              <a:t>"/bin/echo"</a:t>
            </a:r>
            <a:r>
              <a:rPr lang="en-US" dirty="0" smtClean="0"/>
              <a:t> is mentioned.</a:t>
            </a:r>
            <a:endParaRPr lang="en-US" dirty="0"/>
          </a:p>
        </p:txBody>
      </p:sp>
      <p:sp>
        <p:nvSpPr>
          <p:cNvPr id="22530" name="AutoShape 2" descr="Linux Shell Expansion Command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2" name="Picture 4" descr="Linux Shell Expansion Command3"/>
          <p:cNvPicPr>
            <a:picLocks noChangeAspect="1" noChangeArrowheads="1"/>
          </p:cNvPicPr>
          <p:nvPr/>
        </p:nvPicPr>
        <p:blipFill>
          <a:blip r:embed="rId2"/>
          <a:srcRect r="20994"/>
          <a:stretch>
            <a:fillRect/>
          </a:stretch>
        </p:blipFill>
        <p:spPr bwMode="auto">
          <a:xfrm>
            <a:off x="3352800" y="3505200"/>
            <a:ext cx="5448300" cy="183832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688</Words>
  <Application>Microsoft Office PowerPoint</Application>
  <PresentationFormat>On-screen Show (4:3)</PresentationFormat>
  <Paragraphs>162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FILE DESCRIPTORS BUILTIN COMMANDS SYSTEM ADMINISTRATION  </vt:lpstr>
      <vt:lpstr>Slide 2</vt:lpstr>
      <vt:lpstr>What are File Descriptors?</vt:lpstr>
      <vt:lpstr>Slide 4</vt:lpstr>
      <vt:lpstr>Types of Commands</vt:lpstr>
      <vt:lpstr>Slide 6</vt:lpstr>
      <vt:lpstr>Slide 7</vt:lpstr>
      <vt:lpstr>Slide 8</vt:lpstr>
      <vt:lpstr>Slide 9</vt:lpstr>
      <vt:lpstr>Slide 10</vt:lpstr>
      <vt:lpstr>Slide 11</vt:lpstr>
      <vt:lpstr> Linux - User Administration</vt:lpstr>
      <vt:lpstr>Managing Users and Groups</vt:lpstr>
      <vt:lpstr>Slide 14</vt:lpstr>
      <vt:lpstr>Create a Group</vt:lpstr>
      <vt:lpstr>Slide 16</vt:lpstr>
      <vt:lpstr>Modify a Group</vt:lpstr>
      <vt:lpstr>Delete a Group</vt:lpstr>
      <vt:lpstr>Create an Account</vt:lpstr>
      <vt:lpstr>Modify an Account</vt:lpstr>
      <vt:lpstr>Delete an Account</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Descriptors</dc:title>
  <dc:creator>Intel</dc:creator>
  <cp:lastModifiedBy>Intel</cp:lastModifiedBy>
  <cp:revision>6</cp:revision>
  <dcterms:created xsi:type="dcterms:W3CDTF">2022-11-16T15:10:36Z</dcterms:created>
  <dcterms:modified xsi:type="dcterms:W3CDTF">2022-11-17T11:27:18Z</dcterms:modified>
</cp:coreProperties>
</file>