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85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B8C04-CDFB-40DB-AF72-0387FE3EEBDA}"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B8C04-CDFB-40DB-AF72-0387FE3EEBDA}"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B8C04-CDFB-40DB-AF72-0387FE3EEBDA}"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B8C04-CDFB-40DB-AF72-0387FE3EEBDA}"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7B8C04-CDFB-40DB-AF72-0387FE3EEBDA}"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7B8C04-CDFB-40DB-AF72-0387FE3EEBDA}"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7B8C04-CDFB-40DB-AF72-0387FE3EEBDA}"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7B8C04-CDFB-40DB-AF72-0387FE3EEBDA}"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B8C04-CDFB-40DB-AF72-0387FE3EEBDA}"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B8C04-CDFB-40DB-AF72-0387FE3EEBDA}"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B8C04-CDFB-40DB-AF72-0387FE3EEBDA}"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D5F66-CAD1-4C26-B897-59F21873CD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B8C04-CDFB-40DB-AF72-0387FE3EEBDA}" type="datetimeFigureOut">
              <a:rPr lang="en-US" smtClean="0"/>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D5F66-CAD1-4C26-B897-59F21873CD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_shell" TargetMode="External"/><Relationship Id="rId2" Type="http://schemas.openxmlformats.org/officeDocument/2006/relationships/hyperlink" Target="https://en.wikipedia.org/wiki/Bash_(Unix_shell)" TargetMode="External"/><Relationship Id="rId1" Type="http://schemas.openxmlformats.org/officeDocument/2006/relationships/slideLayout" Target="../slideLayouts/slideLayout2.xml"/><Relationship Id="rId4" Type="http://schemas.openxmlformats.org/officeDocument/2006/relationships/hyperlink" Target="https://en.wikipedia.org/wiki/Korn_she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Introduction to Linux Shell and Shell Scripting</a:t>
            </a:r>
            <a:br>
              <a:rPr lang="en-US" b="1"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Graphical Shells</a:t>
            </a:r>
            <a:endParaRPr lang="en-US" dirty="0"/>
          </a:p>
        </p:txBody>
      </p:sp>
      <p:sp>
        <p:nvSpPr>
          <p:cNvPr id="3" name="Content Placeholder 2"/>
          <p:cNvSpPr>
            <a:spLocks noGrp="1"/>
          </p:cNvSpPr>
          <p:nvPr>
            <p:ph idx="1"/>
          </p:nvPr>
        </p:nvSpPr>
        <p:spPr/>
        <p:txBody>
          <a:bodyPr>
            <a:normAutofit fontScale="92500"/>
          </a:bodyPr>
          <a:lstStyle/>
          <a:p>
            <a:pPr fontAlgn="base"/>
            <a:r>
              <a:rPr lang="en-US" dirty="0"/>
              <a:t>Graphical shells provide means for manipulating programs based on graphical user interface (GUI), by allowing for operations such as opening, closing, moving and resizing windows, as well as switching focus between windows. Window OS or </a:t>
            </a:r>
            <a:r>
              <a:rPr lang="en-US" dirty="0" err="1"/>
              <a:t>Ubuntu</a:t>
            </a:r>
            <a:r>
              <a:rPr lang="en-US" dirty="0"/>
              <a:t> OS can be considered as good example which provide GUI to user for interacting with program. User do not need to type in command for every </a:t>
            </a:r>
            <a:r>
              <a:rPr lang="en-US" dirty="0" err="1"/>
              <a:t>actions.A</a:t>
            </a:r>
            <a:r>
              <a:rPr lang="en-US" dirty="0"/>
              <a:t> typical GUI in </a:t>
            </a:r>
            <a:r>
              <a:rPr lang="en-US" dirty="0" err="1"/>
              <a:t>Ubuntu</a:t>
            </a:r>
            <a:r>
              <a:rPr lang="en-US" dirty="0"/>
              <a:t> system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descr="https://media.geeksforgeeks.org/wp-content/uploads/GUI-shell.png"/>
          <p:cNvPicPr>
            <a:picLocks noChangeAspect="1" noChangeArrowheads="1"/>
          </p:cNvPicPr>
          <p:nvPr/>
        </p:nvPicPr>
        <p:blipFill>
          <a:blip r:embed="rId2"/>
          <a:srcRect/>
          <a:stretch>
            <a:fillRect/>
          </a:stretch>
        </p:blipFill>
        <p:spPr bwMode="auto">
          <a:xfrm>
            <a:off x="228599" y="228600"/>
            <a:ext cx="8583249" cy="6248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fontAlgn="base"/>
            <a:r>
              <a:rPr lang="en-US" dirty="0"/>
              <a:t>There are several shells are available for Linux systems like –</a:t>
            </a:r>
          </a:p>
          <a:p>
            <a:pPr fontAlgn="base"/>
            <a:r>
              <a:rPr lang="en-US" u="sng" dirty="0">
                <a:hlinkClick r:id="rId2"/>
              </a:rPr>
              <a:t>BASH (Bourne Again </a:t>
            </a:r>
            <a:r>
              <a:rPr lang="en-US" u="sng" dirty="0" err="1">
                <a:hlinkClick r:id="rId2"/>
              </a:rPr>
              <a:t>SHell</a:t>
            </a:r>
            <a:r>
              <a:rPr lang="en-US" u="sng" dirty="0">
                <a:hlinkClick r:id="rId2"/>
              </a:rPr>
              <a:t>)</a:t>
            </a:r>
            <a:r>
              <a:rPr lang="en-US" dirty="0"/>
              <a:t> – It is most widely used shell in Linux systems. It is used as default login shell in Linux systems and in </a:t>
            </a:r>
            <a:r>
              <a:rPr lang="en-US" dirty="0" err="1"/>
              <a:t>macOS</a:t>
            </a:r>
            <a:r>
              <a:rPr lang="en-US" dirty="0"/>
              <a:t>. It can also be installed on Windows OS.</a:t>
            </a:r>
          </a:p>
          <a:p>
            <a:pPr fontAlgn="base"/>
            <a:r>
              <a:rPr lang="en-US" u="sng" dirty="0">
                <a:hlinkClick r:id="rId3"/>
              </a:rPr>
              <a:t>CSH (C </a:t>
            </a:r>
            <a:r>
              <a:rPr lang="en-US" u="sng" dirty="0" err="1">
                <a:hlinkClick r:id="rId3"/>
              </a:rPr>
              <a:t>SHell</a:t>
            </a:r>
            <a:r>
              <a:rPr lang="en-US" u="sng" dirty="0">
                <a:hlinkClick r:id="rId3"/>
              </a:rPr>
              <a:t>)</a:t>
            </a:r>
            <a:r>
              <a:rPr lang="en-US" dirty="0"/>
              <a:t> – The C shell’s syntax and usage are very similar to the C programming language.</a:t>
            </a:r>
          </a:p>
          <a:p>
            <a:pPr fontAlgn="base"/>
            <a:r>
              <a:rPr lang="en-US" u="sng" dirty="0">
                <a:hlinkClick r:id="rId4"/>
              </a:rPr>
              <a:t>KSH (</a:t>
            </a:r>
            <a:r>
              <a:rPr lang="en-US" u="sng" dirty="0" err="1">
                <a:hlinkClick r:id="rId4"/>
              </a:rPr>
              <a:t>Korn</a:t>
            </a:r>
            <a:r>
              <a:rPr lang="en-US" u="sng" dirty="0">
                <a:hlinkClick r:id="rId4"/>
              </a:rPr>
              <a:t> </a:t>
            </a:r>
            <a:r>
              <a:rPr lang="en-US" u="sng" dirty="0" err="1">
                <a:hlinkClick r:id="rId4"/>
              </a:rPr>
              <a:t>SHell</a:t>
            </a:r>
            <a:r>
              <a:rPr lang="en-US" u="sng" dirty="0">
                <a:hlinkClick r:id="rId4"/>
              </a:rPr>
              <a:t>)</a:t>
            </a:r>
            <a:r>
              <a:rPr lang="en-US" dirty="0"/>
              <a:t> – The </a:t>
            </a:r>
            <a:r>
              <a:rPr lang="en-US" dirty="0" err="1"/>
              <a:t>Korn</a:t>
            </a:r>
            <a:r>
              <a:rPr lang="en-US" dirty="0"/>
              <a:t> Shell also was the base for the POSIX Shell standard specifications etc.</a:t>
            </a:r>
          </a:p>
          <a:p>
            <a:pPr fontAlgn="base"/>
            <a:r>
              <a:rPr lang="en-US" dirty="0"/>
              <a:t>Each shell does the same job but understand different commands and provide different built in functions.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Shell Scripting</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Usually </a:t>
            </a:r>
            <a:r>
              <a:rPr lang="en-US" dirty="0"/>
              <a:t>shells are interactive that mean, they accept command as input from users and execute them. However some time we want to execute a bunch of commands routinely, so we have type in all commands each time in terminal.</a:t>
            </a:r>
            <a:br>
              <a:rPr lang="en-US" dirty="0"/>
            </a:br>
            <a:r>
              <a:rPr lang="en-US" dirty="0"/>
              <a:t>As shell can also take commands as input from file we can write these commands in a file and can execute them in shell to avoid this repetitive work. These files are called </a:t>
            </a:r>
            <a:r>
              <a:rPr lang="en-US" b="1" dirty="0"/>
              <a:t>Shell Scripts </a:t>
            </a:r>
            <a:r>
              <a:rPr lang="en-US" dirty="0"/>
              <a:t>or</a:t>
            </a:r>
            <a:r>
              <a:rPr lang="en-US" b="1" dirty="0"/>
              <a:t> Shell Programs</a:t>
            </a:r>
            <a:r>
              <a:rPr lang="en-US" dirty="0"/>
              <a:t>. Shell scripts are similar to the batch file in MS-DOS. Each shell script is saved with</a:t>
            </a:r>
            <a:r>
              <a:rPr lang="en-US" b="1" dirty="0"/>
              <a:t> .</a:t>
            </a:r>
            <a:r>
              <a:rPr lang="en-US" b="1" dirty="0" err="1"/>
              <a:t>sh</a:t>
            </a:r>
            <a:r>
              <a:rPr lang="en-US" dirty="0"/>
              <a:t> file extension </a:t>
            </a:r>
            <a:r>
              <a:rPr lang="en-US" dirty="0" err="1"/>
              <a:t>eg</a:t>
            </a:r>
            <a:r>
              <a:rPr lang="en-US" dirty="0"/>
              <a:t>. </a:t>
            </a:r>
            <a:r>
              <a:rPr lang="en-US" b="1" dirty="0"/>
              <a:t>myscript.sh</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fontAlgn="base"/>
            <a:r>
              <a:rPr lang="en-US" dirty="0"/>
              <a:t>A shell script have syntax just like any other programming language. If you have any prior experience with any programming language like Python, C/C++ etc. it would be very easy to get started with it.</a:t>
            </a:r>
          </a:p>
          <a:p>
            <a:pPr fontAlgn="base"/>
            <a:r>
              <a:rPr lang="en-US" dirty="0"/>
              <a:t>A shell script comprises following elements –</a:t>
            </a:r>
          </a:p>
          <a:p>
            <a:pPr fontAlgn="base"/>
            <a:r>
              <a:rPr lang="en-US" dirty="0"/>
              <a:t>Shell Keywords – if, else, break etc.</a:t>
            </a:r>
          </a:p>
          <a:p>
            <a:pPr fontAlgn="base"/>
            <a:r>
              <a:rPr lang="en-US" dirty="0"/>
              <a:t>Shell commands – </a:t>
            </a:r>
            <a:r>
              <a:rPr lang="en-US" dirty="0" err="1"/>
              <a:t>cd</a:t>
            </a:r>
            <a:r>
              <a:rPr lang="en-US" dirty="0"/>
              <a:t>, </a:t>
            </a:r>
            <a:r>
              <a:rPr lang="en-US" dirty="0" err="1"/>
              <a:t>ls</a:t>
            </a:r>
            <a:r>
              <a:rPr lang="en-US" dirty="0"/>
              <a:t>, echo, </a:t>
            </a:r>
            <a:r>
              <a:rPr lang="en-US" dirty="0" err="1"/>
              <a:t>pwd</a:t>
            </a:r>
            <a:r>
              <a:rPr lang="en-US" dirty="0"/>
              <a:t>, touch etc.</a:t>
            </a:r>
          </a:p>
          <a:p>
            <a:pPr fontAlgn="base"/>
            <a:r>
              <a:rPr lang="en-US" dirty="0"/>
              <a:t>Functions</a:t>
            </a:r>
          </a:p>
          <a:p>
            <a:pPr fontAlgn="base"/>
            <a:r>
              <a:rPr lang="en-US" dirty="0"/>
              <a:t>Control flow – if..then..else, case and shell loops </a:t>
            </a:r>
            <a:r>
              <a:rPr lang="en-US" dirty="0" smtClean="0"/>
              <a:t>etc</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do we need shell scripts</a:t>
            </a:r>
            <a:endParaRPr lang="en-US" dirty="0"/>
          </a:p>
        </p:txBody>
      </p:sp>
      <p:sp>
        <p:nvSpPr>
          <p:cNvPr id="3" name="Content Placeholder 2"/>
          <p:cNvSpPr>
            <a:spLocks noGrp="1"/>
          </p:cNvSpPr>
          <p:nvPr>
            <p:ph idx="1"/>
          </p:nvPr>
        </p:nvSpPr>
        <p:spPr/>
        <p:txBody>
          <a:bodyPr/>
          <a:lstStyle/>
          <a:p>
            <a:pPr fontAlgn="base">
              <a:buNone/>
            </a:pPr>
            <a:r>
              <a:rPr lang="en-US" dirty="0" smtClean="0"/>
              <a:t>There </a:t>
            </a:r>
            <a:r>
              <a:rPr lang="en-US" dirty="0"/>
              <a:t>are many reasons to write shell scripts:</a:t>
            </a:r>
          </a:p>
          <a:p>
            <a:pPr fontAlgn="base"/>
            <a:r>
              <a:rPr lang="en-US" dirty="0"/>
              <a:t>To avoid repetitive work and automation</a:t>
            </a:r>
          </a:p>
          <a:p>
            <a:pPr fontAlgn="base"/>
            <a:r>
              <a:rPr lang="en-US" dirty="0"/>
              <a:t>System </a:t>
            </a:r>
            <a:r>
              <a:rPr lang="en-US" dirty="0" err="1"/>
              <a:t>admins</a:t>
            </a:r>
            <a:r>
              <a:rPr lang="en-US" dirty="0"/>
              <a:t> use shell scripting for routine backups</a:t>
            </a:r>
          </a:p>
          <a:p>
            <a:pPr fontAlgn="base"/>
            <a:r>
              <a:rPr lang="en-US" dirty="0"/>
              <a:t>System monitoring</a:t>
            </a:r>
          </a:p>
          <a:p>
            <a:pPr fontAlgn="base"/>
            <a:r>
              <a:rPr lang="en-US" dirty="0"/>
              <a:t>Adding new functionality to the shell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shell scripts</a:t>
            </a:r>
            <a:endParaRPr lang="en-US" dirty="0"/>
          </a:p>
        </p:txBody>
      </p:sp>
      <p:sp>
        <p:nvSpPr>
          <p:cNvPr id="3" name="Content Placeholder 2"/>
          <p:cNvSpPr>
            <a:spLocks noGrp="1"/>
          </p:cNvSpPr>
          <p:nvPr>
            <p:ph idx="1"/>
          </p:nvPr>
        </p:nvSpPr>
        <p:spPr/>
        <p:txBody>
          <a:bodyPr/>
          <a:lstStyle/>
          <a:p>
            <a:pPr fontAlgn="base"/>
            <a:r>
              <a:rPr lang="en-US" dirty="0" smtClean="0"/>
              <a:t>The </a:t>
            </a:r>
            <a:r>
              <a:rPr lang="en-US" dirty="0"/>
              <a:t>command and syntax are exactly the same as those directly entered in command line, so programmer do not need to switch to entirely different syntax</a:t>
            </a:r>
          </a:p>
          <a:p>
            <a:pPr fontAlgn="base"/>
            <a:r>
              <a:rPr lang="en-US" dirty="0"/>
              <a:t>Writing shell scripts are much quicker</a:t>
            </a:r>
          </a:p>
          <a:p>
            <a:pPr fontAlgn="base"/>
            <a:r>
              <a:rPr lang="en-US" dirty="0"/>
              <a:t>Quick start</a:t>
            </a:r>
          </a:p>
          <a:p>
            <a:pPr fontAlgn="base"/>
            <a:r>
              <a:rPr lang="en-US" dirty="0"/>
              <a:t>Interactive debugging etc.</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r>
              <a:rPr lang="en-US" dirty="0"/>
              <a:t>If you are using any major operating system you are indirectly interacting to </a:t>
            </a:r>
            <a:r>
              <a:rPr lang="en-US" b="1" dirty="0"/>
              <a:t>shell</a:t>
            </a:r>
            <a:r>
              <a:rPr lang="en-US" dirty="0"/>
              <a:t>. If you are running </a:t>
            </a:r>
            <a:r>
              <a:rPr lang="en-US" dirty="0" err="1"/>
              <a:t>Ubuntu</a:t>
            </a:r>
            <a:r>
              <a:rPr lang="en-US" dirty="0"/>
              <a:t>, Linux Mint or any other Linux distribution, you are interacting to shell every time you use terminal. </a:t>
            </a:r>
            <a:r>
              <a:rPr lang="en-US" dirty="0" err="1" smtClean="0"/>
              <a:t>Forunderstanding</a:t>
            </a:r>
            <a:r>
              <a:rPr lang="en-US" dirty="0" smtClean="0"/>
              <a:t> </a:t>
            </a:r>
            <a:r>
              <a:rPr lang="en-US" dirty="0"/>
              <a:t>shell scripting we have to get familiar with following terminologies:</a:t>
            </a:r>
          </a:p>
          <a:p>
            <a:pPr fontAlgn="base"/>
            <a:r>
              <a:rPr lang="en-US" dirty="0"/>
              <a:t>Kernel</a:t>
            </a:r>
          </a:p>
          <a:p>
            <a:pPr fontAlgn="base"/>
            <a:r>
              <a:rPr lang="en-US" dirty="0"/>
              <a:t>Shell</a:t>
            </a:r>
          </a:p>
          <a:p>
            <a:pPr fontAlgn="base"/>
            <a:r>
              <a:rPr lang="en-US" dirty="0"/>
              <a:t>Terminal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533400" y="1600200"/>
            <a:ext cx="8271164" cy="1828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76400" y="4038600"/>
            <a:ext cx="4810125" cy="9715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Kernel</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The </a:t>
            </a:r>
            <a:r>
              <a:rPr lang="en-US" dirty="0"/>
              <a:t>kernel is a computer program that is the core of a computer’s operating system, with complete control over everything in the system. It manages following resources of the Linux system –</a:t>
            </a:r>
          </a:p>
          <a:p>
            <a:pPr fontAlgn="base"/>
            <a:r>
              <a:rPr lang="en-US" dirty="0"/>
              <a:t>File management</a:t>
            </a:r>
          </a:p>
          <a:p>
            <a:pPr fontAlgn="base"/>
            <a:r>
              <a:rPr lang="en-US" dirty="0"/>
              <a:t>Process management</a:t>
            </a:r>
          </a:p>
          <a:p>
            <a:pPr fontAlgn="base"/>
            <a:r>
              <a:rPr lang="en-US" dirty="0"/>
              <a:t>I/O management</a:t>
            </a:r>
          </a:p>
          <a:p>
            <a:pPr fontAlgn="base"/>
            <a:r>
              <a:rPr lang="en-US" dirty="0"/>
              <a:t>Memory management</a:t>
            </a:r>
          </a:p>
          <a:p>
            <a:pPr fontAlgn="base"/>
            <a:r>
              <a:rPr lang="en-US" dirty="0"/>
              <a:t>Device management etc.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Shell</a:t>
            </a:r>
            <a:endParaRPr lang="en-US" dirty="0"/>
          </a:p>
        </p:txBody>
      </p:sp>
      <p:sp>
        <p:nvSpPr>
          <p:cNvPr id="3" name="Content Placeholder 2"/>
          <p:cNvSpPr>
            <a:spLocks noGrp="1"/>
          </p:cNvSpPr>
          <p:nvPr>
            <p:ph idx="1"/>
          </p:nvPr>
        </p:nvSpPr>
        <p:spPr/>
        <p:txBody>
          <a:bodyPr/>
          <a:lstStyle/>
          <a:p>
            <a:r>
              <a:rPr lang="en-US" dirty="0"/>
              <a:t>A shell is special user program which provide an interface to user to use operating system services. Shell accept human readable commands from user and convert them into something which kernel can understand. It is a command language interpreter that execute commands read from input devices such as keyboards or from files. The shell gets started when the user logs in or start the terminal.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media.geeksforgeeks.org/wp-content/uploads/18834419_1198504446945937_35839918_n-300x291.png"/>
          <p:cNvPicPr>
            <a:picLocks noChangeAspect="1" noChangeArrowheads="1"/>
          </p:cNvPicPr>
          <p:nvPr/>
        </p:nvPicPr>
        <p:blipFill>
          <a:blip r:embed="rId2"/>
          <a:srcRect/>
          <a:stretch>
            <a:fillRect/>
          </a:stretch>
        </p:blipFill>
        <p:spPr bwMode="auto">
          <a:xfrm>
            <a:off x="381000" y="304800"/>
            <a:ext cx="8305799" cy="6248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Shell is broadly classified into two categories –</a:t>
            </a:r>
          </a:p>
          <a:p>
            <a:pPr fontAlgn="base"/>
            <a:r>
              <a:rPr lang="en-US" dirty="0"/>
              <a:t>Command Line Shell</a:t>
            </a:r>
          </a:p>
          <a:p>
            <a:pPr fontAlgn="base"/>
            <a:r>
              <a:rPr lang="en-US" dirty="0"/>
              <a:t>Graphical shell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Command Line Shell</a:t>
            </a:r>
            <a:endParaRPr lang="en-US" dirty="0"/>
          </a:p>
        </p:txBody>
      </p:sp>
      <p:sp>
        <p:nvSpPr>
          <p:cNvPr id="3" name="Content Placeholder 2"/>
          <p:cNvSpPr>
            <a:spLocks noGrp="1"/>
          </p:cNvSpPr>
          <p:nvPr>
            <p:ph idx="1"/>
          </p:nvPr>
        </p:nvSpPr>
        <p:spPr/>
        <p:txBody>
          <a:bodyPr>
            <a:normAutofit/>
          </a:bodyPr>
          <a:lstStyle/>
          <a:p>
            <a:pPr fontAlgn="base"/>
            <a:r>
              <a:rPr lang="en-US" dirty="0" smtClean="0"/>
              <a:t>Shell </a:t>
            </a:r>
            <a:r>
              <a:rPr lang="en-US" dirty="0"/>
              <a:t>can be accessed by user using a command line interface. A special program called Terminal in </a:t>
            </a:r>
            <a:r>
              <a:rPr lang="en-US" dirty="0" err="1"/>
              <a:t>linux</a:t>
            </a:r>
            <a:r>
              <a:rPr lang="en-US" dirty="0"/>
              <a:t>/</a:t>
            </a:r>
            <a:r>
              <a:rPr lang="en-US" dirty="0" err="1"/>
              <a:t>macOS</a:t>
            </a:r>
            <a:r>
              <a:rPr lang="en-US" dirty="0"/>
              <a:t> or Command Prompt in Windows OS is provided to type in the human readable commands such as “cat”, “</a:t>
            </a:r>
            <a:r>
              <a:rPr lang="en-US" dirty="0" err="1"/>
              <a:t>ls</a:t>
            </a:r>
            <a:r>
              <a:rPr lang="en-US" dirty="0"/>
              <a:t>” etc. and then it is being execute. The result is then displayed on the terminal to the user. A terminal in </a:t>
            </a:r>
            <a:r>
              <a:rPr lang="en-US" dirty="0" err="1"/>
              <a:t>Ubuntu</a:t>
            </a:r>
            <a:r>
              <a:rPr lang="en-US" dirty="0"/>
              <a:t> 16.4 system looks like this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edia.geeksforgeeks.org/wp-content/uploads/cli_example.png"/>
          <p:cNvPicPr>
            <a:picLocks noChangeAspect="1" noChangeArrowheads="1"/>
          </p:cNvPicPr>
          <p:nvPr/>
        </p:nvPicPr>
        <p:blipFill>
          <a:blip r:embed="rId2"/>
          <a:srcRect/>
          <a:stretch>
            <a:fillRect/>
          </a:stretch>
        </p:blipFill>
        <p:spPr bwMode="auto">
          <a:xfrm>
            <a:off x="340542" y="0"/>
            <a:ext cx="8803458" cy="6858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538</Words>
  <Application>Microsoft Office PowerPoint</Application>
  <PresentationFormat>On-screen Show (4:3)</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Introduction to Linux Shell and Shell Scripting </vt:lpstr>
      <vt:lpstr>Slide 2</vt:lpstr>
      <vt:lpstr>Slide 3</vt:lpstr>
      <vt:lpstr>What is Kernel</vt:lpstr>
      <vt:lpstr>What is Shell</vt:lpstr>
      <vt:lpstr>Slide 6</vt:lpstr>
      <vt:lpstr>Slide 7</vt:lpstr>
      <vt:lpstr>Command Line Shell</vt:lpstr>
      <vt:lpstr>Slide 9</vt:lpstr>
      <vt:lpstr>Graphical Shells</vt:lpstr>
      <vt:lpstr>Slide 11</vt:lpstr>
      <vt:lpstr>Slide 12</vt:lpstr>
      <vt:lpstr>Shell Scripting</vt:lpstr>
      <vt:lpstr>Slide 14</vt:lpstr>
      <vt:lpstr>Why do we need shell scripts</vt:lpstr>
      <vt:lpstr>Advantages of shell scripts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 Shell and Shell Scripting </dc:title>
  <dc:creator>Intel</dc:creator>
  <cp:lastModifiedBy>Intel</cp:lastModifiedBy>
  <cp:revision>1</cp:revision>
  <dcterms:created xsi:type="dcterms:W3CDTF">2022-10-30T23:56:52Z</dcterms:created>
  <dcterms:modified xsi:type="dcterms:W3CDTF">2022-10-31T00:19:46Z</dcterms:modified>
</cp:coreProperties>
</file>