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5BC99-2D92-4C93-AD8A-E5A02C1192B4}"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5BC99-2D92-4C93-AD8A-E5A02C1192B4}"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5BC99-2D92-4C93-AD8A-E5A02C1192B4}"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5BC99-2D92-4C93-AD8A-E5A02C1192B4}"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5BC99-2D92-4C93-AD8A-E5A02C1192B4}"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5BC99-2D92-4C93-AD8A-E5A02C1192B4}"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5BC99-2D92-4C93-AD8A-E5A02C1192B4}" type="datetimeFigureOut">
              <a:rPr lang="en-US" smtClean="0"/>
              <a:pPr/>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5BC99-2D92-4C93-AD8A-E5A02C1192B4}"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5BC99-2D92-4C93-AD8A-E5A02C1192B4}" type="datetimeFigureOut">
              <a:rPr lang="en-US" smtClean="0"/>
              <a:pPr/>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BC99-2D92-4C93-AD8A-E5A02C1192B4}"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5BC99-2D92-4C93-AD8A-E5A02C1192B4}" type="datetimeFigureOut">
              <a:rPr lang="en-US" smtClean="0"/>
              <a:pPr/>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81F8D-EF50-4671-B285-52A386EFE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BC99-2D92-4C93-AD8A-E5A02C1192B4}" type="datetimeFigureOut">
              <a:rPr lang="en-US" smtClean="0"/>
              <a:pPr/>
              <a:t>9/22/2022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81F8D-EF50-4671-B285-52A386EFEE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Links, command </a:t>
            </a:r>
            <a:r>
              <a:rPr lang="en-US" dirty="0" smtClean="0"/>
              <a:t>line, </a:t>
            </a:r>
            <a:r>
              <a:rPr lang="en-US" dirty="0" smtClean="0"/>
              <a:t>Understanding </a:t>
            </a:r>
            <a:r>
              <a:rPr lang="en-US" dirty="0" err="1" smtClean="0"/>
              <a:t>stdin</a:t>
            </a:r>
            <a:r>
              <a:rPr lang="en-US" dirty="0" smtClean="0"/>
              <a:t>, </a:t>
            </a:r>
            <a:r>
              <a:rPr lang="en-US" dirty="0" err="1" smtClean="0"/>
              <a:t>stderr</a:t>
            </a:r>
            <a:r>
              <a:rPr lang="en-US" dirty="0" smtClean="0"/>
              <a:t> and </a:t>
            </a:r>
            <a:r>
              <a:rPr lang="en-US" dirty="0" err="1" smtClean="0"/>
              <a:t>stdout</a:t>
            </a:r>
            <a:r>
              <a:rPr lang="en-US" dirty="0" smtClean="0"/>
              <a:t> in Linux</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Linux command example"/>
          <p:cNvPicPr/>
          <p:nvPr/>
        </p:nvPicPr>
        <p:blipFill>
          <a:blip r:embed="rId2"/>
          <a:srcRect/>
          <a:stretch>
            <a:fillRect/>
          </a:stretch>
        </p:blipFill>
        <p:spPr bwMode="auto">
          <a:xfrm>
            <a:off x="228600" y="228600"/>
            <a:ext cx="8534400" cy="63245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commands</a:t>
            </a:r>
            <a:br>
              <a:rPr lang="en-US" dirty="0" smtClean="0"/>
            </a:br>
            <a:endParaRPr lang="en-US" dirty="0"/>
          </a:p>
        </p:txBody>
      </p:sp>
      <p:sp>
        <p:nvSpPr>
          <p:cNvPr id="3" name="Content Placeholder 2"/>
          <p:cNvSpPr>
            <a:spLocks noGrp="1"/>
          </p:cNvSpPr>
          <p:nvPr>
            <p:ph idx="1"/>
          </p:nvPr>
        </p:nvSpPr>
        <p:spPr/>
        <p:txBody>
          <a:bodyPr/>
          <a:lstStyle/>
          <a:p>
            <a:r>
              <a:rPr lang="en-US" dirty="0" err="1" smtClean="0"/>
              <a:t>pwd</a:t>
            </a:r>
            <a:endParaRPr lang="en-US" dirty="0" smtClean="0"/>
          </a:p>
          <a:p>
            <a:r>
              <a:rPr lang="en-US" dirty="0" smtClean="0"/>
              <a:t>As we have seen before, </a:t>
            </a:r>
            <a:r>
              <a:rPr lang="en-US" dirty="0" err="1" smtClean="0"/>
              <a:t>pwd</a:t>
            </a:r>
            <a:r>
              <a:rPr lang="en-US" dirty="0" smtClean="0"/>
              <a:t> will simply print out the current working directory.</a:t>
            </a:r>
          </a:p>
          <a:p>
            <a:endParaRPr lang="en-US" dirty="0"/>
          </a:p>
        </p:txBody>
      </p:sp>
      <p:pic>
        <p:nvPicPr>
          <p:cNvPr id="4" name="Picture 3" descr="pwd command"/>
          <p:cNvPicPr/>
          <p:nvPr/>
        </p:nvPicPr>
        <p:blipFill>
          <a:blip r:embed="rId2"/>
          <a:srcRect/>
          <a:stretch>
            <a:fillRect/>
          </a:stretch>
        </p:blipFill>
        <p:spPr bwMode="auto">
          <a:xfrm>
            <a:off x="914400" y="3505200"/>
            <a:ext cx="7391400" cy="2581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rmAutofit fontScale="85000" lnSpcReduction="10000"/>
          </a:bodyPr>
          <a:lstStyle/>
          <a:p>
            <a:r>
              <a:rPr lang="en-US" dirty="0" err="1" smtClean="0"/>
              <a:t>ls</a:t>
            </a:r>
            <a:endParaRPr lang="en-US" dirty="0" smtClean="0"/>
          </a:p>
          <a:p>
            <a:r>
              <a:rPr lang="en-US" dirty="0" smtClean="0"/>
              <a:t>We have already used this command before, and we already know what it does. It lists the content of a given directory. The peculiarity of this command is that it supports a wide range of arguments.</a:t>
            </a:r>
          </a:p>
          <a:p>
            <a:r>
              <a:rPr lang="en-US" dirty="0" smtClean="0"/>
              <a:t>file</a:t>
            </a:r>
          </a:p>
          <a:p>
            <a:r>
              <a:rPr lang="en-US" dirty="0" smtClean="0"/>
              <a:t>This command will show the kind of a file passed as argument.</a:t>
            </a:r>
          </a:p>
          <a:p>
            <a:r>
              <a:rPr lang="en-US" dirty="0" smtClean="0"/>
              <a:t>In the example below, we see </a:t>
            </a:r>
            <a:r>
              <a:rPr lang="en-US" dirty="0" err="1" smtClean="0"/>
              <a:t>john_file</a:t>
            </a:r>
            <a:r>
              <a:rPr lang="en-US" dirty="0" smtClean="0"/>
              <a:t> with a “.exe” extension, the file command outputs the real file kind, in this case a simple text file.</a:t>
            </a:r>
          </a:p>
          <a:p>
            <a:endParaRPr lang="en-US" dirty="0"/>
          </a:p>
        </p:txBody>
      </p:sp>
      <p:pic>
        <p:nvPicPr>
          <p:cNvPr id="4" name="Picture 3" descr="file command"/>
          <p:cNvPicPr/>
          <p:nvPr/>
        </p:nvPicPr>
        <p:blipFill>
          <a:blip r:embed="rId2"/>
          <a:srcRect/>
          <a:stretch>
            <a:fillRect/>
          </a:stretch>
        </p:blipFill>
        <p:spPr bwMode="auto">
          <a:xfrm>
            <a:off x="838200" y="4829175"/>
            <a:ext cx="7543800" cy="20288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cat</a:t>
            </a:r>
          </a:p>
          <a:p>
            <a:r>
              <a:rPr lang="en-US" dirty="0" smtClean="0"/>
              <a:t>The cat command will print out the content of a text file given as argument.</a:t>
            </a:r>
          </a:p>
          <a:p>
            <a:r>
              <a:rPr lang="en-US" b="1" dirty="0" err="1" smtClean="0"/>
              <a:t>cd</a:t>
            </a:r>
            <a:endParaRPr lang="en-US" b="1" dirty="0" smtClean="0"/>
          </a:p>
          <a:p>
            <a:r>
              <a:rPr lang="en-US" dirty="0" smtClean="0"/>
              <a:t>The </a:t>
            </a:r>
            <a:r>
              <a:rPr lang="en-US" dirty="0" err="1" smtClean="0"/>
              <a:t>cd</a:t>
            </a:r>
            <a:r>
              <a:rPr lang="en-US" dirty="0" smtClean="0"/>
              <a:t> command, which stands for Change Directory, will change your working directory to the one passed as argument.</a:t>
            </a:r>
          </a:p>
          <a:p>
            <a:endParaRPr lang="en-US" dirty="0"/>
          </a:p>
        </p:txBody>
      </p:sp>
      <p:pic>
        <p:nvPicPr>
          <p:cNvPr id="4" name="Picture 3" descr="cd command"/>
          <p:cNvPicPr/>
          <p:nvPr/>
        </p:nvPicPr>
        <p:blipFill>
          <a:blip r:embed="rId2"/>
          <a:srcRect/>
          <a:stretch>
            <a:fillRect/>
          </a:stretch>
        </p:blipFill>
        <p:spPr bwMode="auto">
          <a:xfrm>
            <a:off x="609600" y="4438650"/>
            <a:ext cx="8001000" cy="24193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821363"/>
          </a:xfrm>
        </p:spPr>
        <p:txBody>
          <a:bodyPr/>
          <a:lstStyle/>
          <a:p>
            <a:r>
              <a:rPr lang="en-US" b="1" dirty="0" smtClean="0"/>
              <a:t>clear</a:t>
            </a:r>
          </a:p>
          <a:p>
            <a:r>
              <a:rPr lang="en-US" dirty="0" smtClean="0"/>
              <a:t>After some time using the terminal, your screen will look messy and confusing.</a:t>
            </a:r>
          </a:p>
          <a:p>
            <a:r>
              <a:rPr lang="en-US" dirty="0" smtClean="0"/>
              <a:t>To clear the screen and start all over, type the clear command.</a:t>
            </a:r>
          </a:p>
          <a:p>
            <a:r>
              <a:rPr lang="en-US" b="1" dirty="0" smtClean="0"/>
              <a:t>history</a:t>
            </a:r>
          </a:p>
          <a:p>
            <a:r>
              <a:rPr lang="en-US" dirty="0" smtClean="0"/>
              <a:t>The history command, will show an historical list of commands that were entered in the terminal session.</a:t>
            </a:r>
          </a:p>
          <a:p>
            <a:endParaRPr lang="en-US" dirty="0"/>
          </a:p>
        </p:txBody>
      </p:sp>
      <p:pic>
        <p:nvPicPr>
          <p:cNvPr id="4" name="Picture 3" descr="history command"/>
          <p:cNvPicPr/>
          <p:nvPr/>
        </p:nvPicPr>
        <p:blipFill>
          <a:blip r:embed="rId2"/>
          <a:srcRect r="49412"/>
          <a:stretch>
            <a:fillRect/>
          </a:stretch>
        </p:blipFill>
        <p:spPr bwMode="auto">
          <a:xfrm>
            <a:off x="4419600" y="4343400"/>
            <a:ext cx="3962400" cy="2514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lstStyle/>
          <a:p>
            <a:r>
              <a:rPr lang="en-US" b="1" dirty="0" smtClean="0"/>
              <a:t>cp</a:t>
            </a:r>
          </a:p>
          <a:p>
            <a:r>
              <a:rPr lang="en-US" dirty="0" smtClean="0"/>
              <a:t>The cp command, which stands for copy, is used to create a copy of a file/directory.</a:t>
            </a:r>
          </a:p>
          <a:p>
            <a:r>
              <a:rPr lang="en-US" dirty="0" smtClean="0"/>
              <a:t>To create a copy of </a:t>
            </a:r>
            <a:r>
              <a:rPr lang="en-US" dirty="0" err="1" smtClean="0"/>
              <a:t>john_file</a:t>
            </a:r>
            <a:r>
              <a:rPr lang="en-US" dirty="0" smtClean="0"/>
              <a:t> and call our copy </a:t>
            </a:r>
            <a:r>
              <a:rPr lang="en-US" dirty="0" err="1" smtClean="0"/>
              <a:t>copy_of_john_file</a:t>
            </a:r>
            <a:r>
              <a:rPr lang="en-US" dirty="0" smtClean="0"/>
              <a:t> we will use the cp command.</a:t>
            </a:r>
          </a:p>
          <a:p>
            <a:endParaRPr lang="en-US" dirty="0"/>
          </a:p>
        </p:txBody>
      </p:sp>
      <p:pic>
        <p:nvPicPr>
          <p:cNvPr id="4" name="Picture 3" descr="cp command"/>
          <p:cNvPicPr/>
          <p:nvPr/>
        </p:nvPicPr>
        <p:blipFill>
          <a:blip r:embed="rId2"/>
          <a:srcRect t="31270" r="43956"/>
          <a:stretch>
            <a:fillRect/>
          </a:stretch>
        </p:blipFill>
        <p:spPr bwMode="auto">
          <a:xfrm>
            <a:off x="609600" y="3581400"/>
            <a:ext cx="7239000" cy="27717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3581400"/>
          </a:xfrm>
        </p:spPr>
        <p:txBody>
          <a:bodyPr>
            <a:normAutofit fontScale="85000" lnSpcReduction="20000"/>
          </a:bodyPr>
          <a:lstStyle/>
          <a:p>
            <a:r>
              <a:rPr lang="en-US" b="1" dirty="0" err="1" smtClean="0"/>
              <a:t>mv</a:t>
            </a:r>
            <a:endParaRPr lang="en-US" b="1" dirty="0" smtClean="0"/>
          </a:p>
          <a:p>
            <a:r>
              <a:rPr lang="en-US" dirty="0" smtClean="0"/>
              <a:t>The </a:t>
            </a:r>
            <a:r>
              <a:rPr lang="en-US" dirty="0" err="1" smtClean="0"/>
              <a:t>mv</a:t>
            </a:r>
            <a:r>
              <a:rPr lang="en-US" dirty="0" smtClean="0"/>
              <a:t> command, which stands for move, moves a file/folder to a new location, or renames it.</a:t>
            </a:r>
          </a:p>
          <a:p>
            <a:r>
              <a:rPr lang="en-US" dirty="0" smtClean="0"/>
              <a:t>To rename the file </a:t>
            </a:r>
            <a:r>
              <a:rPr lang="en-US" dirty="0" err="1" smtClean="0"/>
              <a:t>copy_of_john_file</a:t>
            </a:r>
            <a:r>
              <a:rPr lang="en-US" dirty="0" smtClean="0"/>
              <a:t> to </a:t>
            </a:r>
            <a:r>
              <a:rPr lang="en-US" dirty="0" err="1" smtClean="0"/>
              <a:t>john_file_renamed</a:t>
            </a:r>
            <a:r>
              <a:rPr lang="en-US" dirty="0" smtClean="0"/>
              <a:t> we will use the </a:t>
            </a:r>
            <a:r>
              <a:rPr lang="en-US" dirty="0" err="1" smtClean="0"/>
              <a:t>mv</a:t>
            </a:r>
            <a:r>
              <a:rPr lang="en-US" dirty="0" smtClean="0"/>
              <a:t>.</a:t>
            </a:r>
          </a:p>
          <a:p>
            <a:r>
              <a:rPr lang="en-US" dirty="0" smtClean="0"/>
              <a:t>To move the file </a:t>
            </a:r>
            <a:r>
              <a:rPr lang="en-US" dirty="0" err="1" smtClean="0"/>
              <a:t>john_file_renamed</a:t>
            </a:r>
            <a:r>
              <a:rPr lang="en-US" dirty="0" smtClean="0"/>
              <a:t> inside </a:t>
            </a:r>
            <a:r>
              <a:rPr lang="en-US" dirty="0" err="1" smtClean="0"/>
              <a:t>john_directory</a:t>
            </a:r>
            <a:r>
              <a:rPr lang="en-US" dirty="0" smtClean="0"/>
              <a:t> we will still use </a:t>
            </a:r>
            <a:r>
              <a:rPr lang="en-US" dirty="0" err="1" smtClean="0"/>
              <a:t>mv</a:t>
            </a:r>
            <a:r>
              <a:rPr lang="en-US" dirty="0" smtClean="0"/>
              <a:t>.</a:t>
            </a:r>
          </a:p>
          <a:p>
            <a:endParaRPr lang="en-US" dirty="0"/>
          </a:p>
        </p:txBody>
      </p:sp>
      <p:pic>
        <p:nvPicPr>
          <p:cNvPr id="4" name="Picture 3" descr="mv command"/>
          <p:cNvPicPr/>
          <p:nvPr/>
        </p:nvPicPr>
        <p:blipFill>
          <a:blip r:embed="rId2"/>
          <a:srcRect t="16461" r="35466"/>
          <a:stretch>
            <a:fillRect/>
          </a:stretch>
        </p:blipFill>
        <p:spPr bwMode="auto">
          <a:xfrm>
            <a:off x="838200" y="3705225"/>
            <a:ext cx="7010400" cy="31527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err="1" smtClean="0"/>
              <a:t>rm</a:t>
            </a:r>
            <a:endParaRPr lang="en-US" b="1" dirty="0" smtClean="0"/>
          </a:p>
          <a:p>
            <a:r>
              <a:rPr lang="en-US" dirty="0" smtClean="0"/>
              <a:t>Our last but not least command for today’s article is </a:t>
            </a:r>
            <a:r>
              <a:rPr lang="en-US" dirty="0" err="1" smtClean="0"/>
              <a:t>rm</a:t>
            </a:r>
            <a:r>
              <a:rPr lang="en-US" dirty="0" smtClean="0"/>
              <a:t>, which stands for remove.</a:t>
            </a:r>
          </a:p>
          <a:p>
            <a:r>
              <a:rPr lang="en-US" dirty="0" smtClean="0"/>
              <a:t>It is used to delete files, but can delete directories as well if instructed to do so</a:t>
            </a:r>
            <a:r>
              <a:rPr lang="en-US" dirty="0" smtClean="0"/>
              <a:t>.</a:t>
            </a:r>
            <a:endParaRPr lang="en-US" dirty="0" smtClean="0"/>
          </a:p>
        </p:txBody>
      </p:sp>
      <p:pic>
        <p:nvPicPr>
          <p:cNvPr id="4" name="Picture 3" descr="rm command"/>
          <p:cNvPicPr/>
          <p:nvPr/>
        </p:nvPicPr>
        <p:blipFill>
          <a:blip r:embed="rId2"/>
          <a:srcRect t="20100" r="27273"/>
          <a:stretch>
            <a:fillRect/>
          </a:stretch>
        </p:blipFill>
        <p:spPr bwMode="auto">
          <a:xfrm>
            <a:off x="1066800" y="3276600"/>
            <a:ext cx="7467600" cy="3581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err="1" smtClean="0"/>
              <a:t>stdin</a:t>
            </a:r>
            <a:r>
              <a:rPr lang="en-US" dirty="0" smtClean="0"/>
              <a:t>, </a:t>
            </a:r>
            <a:r>
              <a:rPr lang="en-US" dirty="0" err="1" smtClean="0"/>
              <a:t>stderr</a:t>
            </a:r>
            <a:r>
              <a:rPr lang="en-US" dirty="0" smtClean="0"/>
              <a:t> and </a:t>
            </a:r>
            <a:r>
              <a:rPr lang="en-US" dirty="0" err="1" smtClean="0"/>
              <a:t>stdout</a:t>
            </a:r>
            <a:r>
              <a:rPr lang="en-US" dirty="0" smtClean="0"/>
              <a:t> in Linux</a:t>
            </a:r>
            <a:r>
              <a:rPr lang="en-US" b="1" dirty="0" smtClean="0"/>
              <a:t/>
            </a:r>
            <a:br>
              <a:rPr lang="en-US" b="1"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algn="just"/>
            <a:r>
              <a:rPr lang="en-US" sz="4400" dirty="0" smtClean="0"/>
              <a:t>There is a decent chance that if you have used Linux operating systems then you might have encountered the three famous data streams known as </a:t>
            </a:r>
            <a:r>
              <a:rPr lang="en-US" sz="4400" b="1" dirty="0" err="1" smtClean="0"/>
              <a:t>stdin</a:t>
            </a:r>
            <a:r>
              <a:rPr lang="en-US" sz="4400" b="1" dirty="0" smtClean="0"/>
              <a:t>, </a:t>
            </a:r>
            <a:r>
              <a:rPr lang="en-US" sz="4400" b="1" dirty="0" err="1" smtClean="0"/>
              <a:t>stderr</a:t>
            </a:r>
            <a:r>
              <a:rPr lang="en-US" sz="4400" dirty="0" smtClean="0"/>
              <a:t> and </a:t>
            </a:r>
            <a:r>
              <a:rPr lang="en-US" sz="4400" b="1" dirty="0" err="1" smtClean="0"/>
              <a:t>stdout</a:t>
            </a:r>
            <a:r>
              <a:rPr lang="en-US" sz="4400" dirty="0" smtClean="0"/>
              <a:t>. All these are different in their functions and have their own uses but one thing common between all three of them is that they are data streams that bash creates.</a:t>
            </a:r>
          </a:p>
          <a:p>
            <a:pPr algn="just"/>
            <a:r>
              <a:rPr lang="en-US" sz="4400" dirty="0" smtClean="0"/>
              <a:t>Let’s understand more about what data streams actually mean and how they are beneficial. In terms of computing, a data stream is something that gives us the ability to transfer data from a source to an outflow and vice versa. The source and the outflow are the two end points of the data stream. It might be interesting for you to know that whatever command you are running in your Linux terminal, it will either be at one of these end points.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r>
              <a:rPr lang="en-US" dirty="0" smtClean="0"/>
              <a:t>Now we know a little about the data streams, let’s know more about the three famous data streams.</a:t>
            </a:r>
          </a:p>
          <a:p>
            <a:pPr lvl="0"/>
            <a:r>
              <a:rPr lang="en-US" b="1" dirty="0" err="1" smtClean="0"/>
              <a:t>stdin</a:t>
            </a:r>
            <a:r>
              <a:rPr lang="en-US" dirty="0" smtClean="0"/>
              <a:t> − It stands for standard input, and is used for taking text as an input.</a:t>
            </a:r>
          </a:p>
          <a:p>
            <a:pPr lvl="0"/>
            <a:r>
              <a:rPr lang="en-US" b="1" dirty="0" err="1" smtClean="0"/>
              <a:t>stdout</a:t>
            </a:r>
            <a:r>
              <a:rPr lang="en-US" dirty="0" smtClean="0"/>
              <a:t> − It stands for standard output, and is used to text output of any command you type in the terminal, and then that output is stored in the </a:t>
            </a:r>
            <a:r>
              <a:rPr lang="en-US" b="1" dirty="0" err="1" smtClean="0"/>
              <a:t>stdout</a:t>
            </a:r>
            <a:r>
              <a:rPr lang="en-US" dirty="0" smtClean="0"/>
              <a:t> stream.</a:t>
            </a:r>
          </a:p>
          <a:p>
            <a:pPr lvl="0"/>
            <a:r>
              <a:rPr lang="en-US" b="1" dirty="0" err="1" smtClean="0"/>
              <a:t>stderr</a:t>
            </a:r>
            <a:r>
              <a:rPr lang="en-US" dirty="0" smtClean="0"/>
              <a:t> − It stands for standard error. It is invoked whenever a command faces an error, then that error message gets stored in this data stream.</a:t>
            </a:r>
          </a:p>
          <a:p>
            <a:r>
              <a:rPr lang="en-US" dirty="0" smtClean="0"/>
              <a:t>It should be noted that in Linux all these streams are treated as if they were files. Also, </a:t>
            </a:r>
            <a:r>
              <a:rPr lang="en-US" dirty="0" err="1" smtClean="0"/>
              <a:t>linux</a:t>
            </a:r>
            <a:r>
              <a:rPr lang="en-US" dirty="0" smtClean="0"/>
              <a:t> assigns unique values to each of these data streams.</a:t>
            </a:r>
          </a:p>
          <a:p>
            <a:pPr lvl="0">
              <a:buNone/>
            </a:pPr>
            <a:r>
              <a:rPr lang="en-US" dirty="0" smtClean="0"/>
              <a:t>0 = </a:t>
            </a:r>
            <a:r>
              <a:rPr lang="en-US" dirty="0" err="1" smtClean="0"/>
              <a:t>stdin</a:t>
            </a:r>
            <a:endParaRPr lang="en-US" dirty="0" smtClean="0"/>
          </a:p>
          <a:p>
            <a:pPr lvl="0">
              <a:buNone/>
            </a:pPr>
            <a:r>
              <a:rPr lang="en-US" dirty="0" smtClean="0"/>
              <a:t>1 = </a:t>
            </a:r>
            <a:r>
              <a:rPr lang="en-US" dirty="0" err="1" smtClean="0"/>
              <a:t>stdout</a:t>
            </a:r>
            <a:endParaRPr lang="en-US" dirty="0" smtClean="0"/>
          </a:p>
          <a:p>
            <a:pPr lvl="0">
              <a:buNone/>
            </a:pPr>
            <a:r>
              <a:rPr lang="en-US" dirty="0" smtClean="0"/>
              <a:t>2 = </a:t>
            </a:r>
            <a:r>
              <a:rPr lang="en-US" dirty="0" err="1" smtClean="0"/>
              <a:t>stderr</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link and soft link</a:t>
            </a:r>
            <a:endParaRPr lang="en-US" dirty="0"/>
          </a:p>
        </p:txBody>
      </p:sp>
      <p:sp>
        <p:nvSpPr>
          <p:cNvPr id="3" name="Content Placeholder 2"/>
          <p:cNvSpPr>
            <a:spLocks noGrp="1"/>
          </p:cNvSpPr>
          <p:nvPr>
            <p:ph idx="1"/>
          </p:nvPr>
        </p:nvSpPr>
        <p:spPr/>
        <p:txBody>
          <a:bodyPr/>
          <a:lstStyle/>
          <a:p>
            <a:r>
              <a:rPr lang="en-US" dirty="0" smtClean="0"/>
              <a:t>Hard link Command Syntax</a:t>
            </a:r>
          </a:p>
          <a:p>
            <a:r>
              <a:rPr lang="en-US" dirty="0" smtClean="0"/>
              <a:t>$ </a:t>
            </a:r>
            <a:r>
              <a:rPr lang="en-US" dirty="0" err="1" smtClean="0"/>
              <a:t>ln</a:t>
            </a:r>
            <a:r>
              <a:rPr lang="en-US" dirty="0" smtClean="0"/>
              <a:t> [original filename] [link name] </a:t>
            </a:r>
          </a:p>
          <a:p>
            <a:r>
              <a:rPr lang="en-US" dirty="0" smtClean="0"/>
              <a:t>Soft link Command Syntax</a:t>
            </a:r>
          </a:p>
          <a:p>
            <a:r>
              <a:rPr lang="en-US" dirty="0" smtClean="0"/>
              <a:t>$ </a:t>
            </a:r>
            <a:r>
              <a:rPr lang="en-US" dirty="0" err="1" smtClean="0"/>
              <a:t>ln</a:t>
            </a:r>
            <a:r>
              <a:rPr lang="en-US" dirty="0" smtClean="0"/>
              <a:t> -s [original filename] [link name]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read</a:t>
            </a:r>
            <a:endParaRPr lang="en-US" dirty="0" smtClean="0"/>
          </a:p>
          <a:p>
            <a:r>
              <a:rPr lang="en-US" dirty="0" smtClean="0"/>
              <a:t>he </a:t>
            </a:r>
            <a:r>
              <a:rPr lang="en-US" b="1" dirty="0" smtClean="0"/>
              <a:t>read</a:t>
            </a:r>
            <a:r>
              <a:rPr lang="en-US" dirty="0" smtClean="0"/>
              <a:t> command can be used with and without arguments</a:t>
            </a:r>
            <a:r>
              <a:rPr lang="en-US" dirty="0" smtClean="0"/>
              <a:t>.</a:t>
            </a:r>
          </a:p>
          <a:p>
            <a:r>
              <a:rPr lang="en-US" dirty="0" smtClean="0"/>
              <a:t>If we pass the read command without any argument, it will take a line as user input and store it in a built-in variable '</a:t>
            </a:r>
            <a:r>
              <a:rPr lang="en-US" b="1" dirty="0" smtClean="0"/>
              <a:t>REPLY'</a:t>
            </a:r>
            <a:r>
              <a:rPr lang="en-US" dirty="0" smtClean="0"/>
              <a:t>. Execute the command as:</a:t>
            </a:r>
          </a:p>
          <a:p>
            <a:r>
              <a:rPr lang="en-US" dirty="0" smtClean="0"/>
              <a:t>read  </a:t>
            </a:r>
          </a:p>
          <a:p>
            <a:r>
              <a:rPr lang="en-US" dirty="0" smtClean="0"/>
              <a:t>The above command will ask for the user input. Type the user input and press ENTER key to save it. To display the entered content, execute the command as:</a:t>
            </a:r>
          </a:p>
          <a:p>
            <a:r>
              <a:rPr lang="en-US" dirty="0" smtClean="0"/>
              <a:t>echo $REPLY  </a:t>
            </a:r>
          </a:p>
          <a:p>
            <a:r>
              <a:rPr lang="en-US" dirty="0" smtClean="0"/>
              <a:t>The above command will display the stored input from the 'REPLY' variable.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Linux read Command"/>
          <p:cNvPicPr>
            <a:picLocks noChangeAspect="1" noChangeArrowheads="1"/>
          </p:cNvPicPr>
          <p:nvPr/>
        </p:nvPicPr>
        <p:blipFill>
          <a:blip r:embed="rId2"/>
          <a:srcRect/>
          <a:stretch>
            <a:fillRect/>
          </a:stretch>
        </p:blipFill>
        <p:spPr bwMode="auto">
          <a:xfrm>
            <a:off x="152400" y="914400"/>
            <a:ext cx="8775032" cy="4343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Specify the variables to store the </a:t>
            </a:r>
            <a:r>
              <a:rPr lang="en-US" b="1" dirty="0" smtClean="0"/>
              <a:t>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a:t>
            </a:r>
            <a:r>
              <a:rPr lang="en-US" dirty="0" smtClean="0"/>
              <a:t>can specify the variables to store the input. If the number of specified variables is lower than the entered words, it will store all the remaining words in the last variable by default. Consider the below command:</a:t>
            </a:r>
          </a:p>
          <a:p>
            <a:r>
              <a:rPr lang="en-US" b="1" dirty="0" smtClean="0"/>
              <a:t>read var1 var2 var3  </a:t>
            </a:r>
          </a:p>
          <a:p>
            <a:r>
              <a:rPr lang="en-US" dirty="0" err="1" smtClean="0"/>
              <a:t>Javatpoint</a:t>
            </a:r>
            <a:r>
              <a:rPr lang="en-US" dirty="0" smtClean="0"/>
              <a:t> is the best portal to learn Technologies // Entered text  </a:t>
            </a:r>
          </a:p>
          <a:p>
            <a:r>
              <a:rPr lang="en-US" dirty="0" smtClean="0"/>
              <a:t>The above command will store the '</a:t>
            </a:r>
            <a:r>
              <a:rPr lang="en-US" dirty="0" err="1" smtClean="0"/>
              <a:t>Javatpoint</a:t>
            </a:r>
            <a:r>
              <a:rPr lang="en-US" dirty="0" smtClean="0"/>
              <a:t>' in 'var1', 'is' in 'var2', and all remaining words in 'var3'. To verify the values, execute the below command:</a:t>
            </a:r>
          </a:p>
          <a:p>
            <a:r>
              <a:rPr lang="en-US" b="1" dirty="0" smtClean="0"/>
              <a:t>echo "[$var1] [$var2] [$var3]"  </a:t>
            </a:r>
          </a:p>
          <a:p>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above command will display the variable values. Consider the below output:</a:t>
            </a:r>
          </a:p>
          <a:p>
            <a:endParaRPr lang="en-US" dirty="0"/>
          </a:p>
        </p:txBody>
      </p:sp>
      <p:pic>
        <p:nvPicPr>
          <p:cNvPr id="34818" name="Picture 2" descr="Linux read Command"/>
          <p:cNvPicPr>
            <a:picLocks noChangeAspect="1" noChangeArrowheads="1"/>
          </p:cNvPicPr>
          <p:nvPr/>
        </p:nvPicPr>
        <p:blipFill>
          <a:blip r:embed="rId2"/>
          <a:srcRect/>
          <a:stretch>
            <a:fillRect/>
          </a:stretch>
        </p:blipFill>
        <p:spPr bwMode="auto">
          <a:xfrm>
            <a:off x="163698" y="3505200"/>
            <a:ext cx="8904102" cy="2819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stdout</a:t>
            </a:r>
            <a:r>
              <a:rPr lang="en-US" dirty="0" smtClean="0"/>
              <a:t> is shown below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ls</a:t>
            </a:r>
            <a:r>
              <a:rPr lang="en-US" dirty="0" smtClean="0"/>
              <a:t> </a:t>
            </a:r>
            <a:r>
              <a:rPr lang="en-US" dirty="0" smtClean="0"/>
              <a:t>-</a:t>
            </a:r>
            <a:r>
              <a:rPr lang="en-US" dirty="0" err="1" smtClean="0"/>
              <a:t>ltr</a:t>
            </a:r>
            <a:endParaRPr lang="en-US" dirty="0" smtClean="0"/>
          </a:p>
          <a:p>
            <a:pPr>
              <a:buNone/>
            </a:pPr>
            <a:r>
              <a:rPr lang="en-US" dirty="0" smtClean="0"/>
              <a:t>Output</a:t>
            </a:r>
          </a:p>
          <a:p>
            <a:pPr>
              <a:buNone/>
            </a:pPr>
            <a:r>
              <a:rPr lang="en-US" dirty="0" smtClean="0"/>
              <a:t>immukul@192 Downloads % </a:t>
            </a:r>
            <a:r>
              <a:rPr lang="en-US" dirty="0" err="1" smtClean="0"/>
              <a:t>ls</a:t>
            </a:r>
            <a:r>
              <a:rPr lang="en-US" dirty="0" smtClean="0"/>
              <a:t> -</a:t>
            </a:r>
            <a:r>
              <a:rPr lang="en-US" dirty="0" err="1" smtClean="0"/>
              <a:t>ltr</a:t>
            </a:r>
            <a:endParaRPr lang="en-US" dirty="0" smtClean="0"/>
          </a:p>
          <a:p>
            <a:pPr>
              <a:buNone/>
            </a:pPr>
            <a:r>
              <a:rPr lang="en-US" dirty="0" smtClean="0"/>
              <a:t>total 1085456</a:t>
            </a:r>
          </a:p>
          <a:p>
            <a:pPr>
              <a:buNone/>
            </a:pPr>
            <a:r>
              <a:rPr lang="en-US" dirty="0" err="1" smtClean="0"/>
              <a:t>drwxr</a:t>
            </a:r>
            <a:r>
              <a:rPr lang="en-US" dirty="0" smtClean="0"/>
              <a:t>-</a:t>
            </a:r>
            <a:r>
              <a:rPr lang="en-US" dirty="0" err="1" smtClean="0"/>
              <a:t>xr</a:t>
            </a:r>
            <a:r>
              <a:rPr lang="en-US" dirty="0" smtClean="0"/>
              <a:t>-x@ 13 </a:t>
            </a:r>
            <a:r>
              <a:rPr lang="en-US" dirty="0" err="1" smtClean="0"/>
              <a:t>immukul</a:t>
            </a:r>
            <a:r>
              <a:rPr lang="en-US" dirty="0" smtClean="0"/>
              <a:t> staff 416 Dec 7 2019 source-code-pro-release</a:t>
            </a:r>
          </a:p>
          <a:p>
            <a:pPr>
              <a:buNone/>
            </a:pPr>
            <a:r>
              <a:rPr lang="en-US" dirty="0" smtClean="0"/>
              <a:t>-</a:t>
            </a:r>
            <a:r>
              <a:rPr lang="en-US" dirty="0" err="1" smtClean="0"/>
              <a:t>rw</a:t>
            </a:r>
            <a:r>
              <a:rPr lang="en-US" dirty="0" smtClean="0"/>
              <a:t>-r--r--@ 1 </a:t>
            </a:r>
            <a:r>
              <a:rPr lang="en-US" dirty="0" err="1" smtClean="0"/>
              <a:t>immukul</a:t>
            </a:r>
            <a:r>
              <a:rPr lang="en-US" dirty="0" smtClean="0"/>
              <a:t> staff 350337 Dec 22 2019 messi.jpg</a:t>
            </a:r>
          </a:p>
          <a:p>
            <a:pPr>
              <a:buNone/>
            </a:pPr>
            <a:r>
              <a:rPr lang="en-US" dirty="0" smtClean="0"/>
              <a:t>-</a:t>
            </a:r>
            <a:r>
              <a:rPr lang="en-US" dirty="0" err="1" smtClean="0"/>
              <a:t>rw</a:t>
            </a:r>
            <a:r>
              <a:rPr lang="en-US" dirty="0" smtClean="0"/>
              <a:t>-r--r--@ 1 </a:t>
            </a:r>
            <a:r>
              <a:rPr lang="en-US" dirty="0" err="1" smtClean="0"/>
              <a:t>immukul</a:t>
            </a:r>
            <a:r>
              <a:rPr lang="en-US" dirty="0" smtClean="0"/>
              <a:t> staff 5953321 Dec 22 2019 927225.png</a:t>
            </a:r>
          </a:p>
          <a:p>
            <a:pPr>
              <a:buNone/>
            </a:pPr>
            <a:r>
              <a:rPr lang="en-US" dirty="0" smtClean="0"/>
              <a:t>-</a:t>
            </a:r>
            <a:r>
              <a:rPr lang="en-US" dirty="0" err="1" smtClean="0"/>
              <a:t>rw</a:t>
            </a:r>
            <a:r>
              <a:rPr lang="en-US" dirty="0" smtClean="0"/>
              <a:t>-r--r--@ 1 </a:t>
            </a:r>
            <a:r>
              <a:rPr lang="en-US" dirty="0" err="1" smtClean="0"/>
              <a:t>immukul</a:t>
            </a:r>
            <a:r>
              <a:rPr lang="en-US" dirty="0" smtClean="0"/>
              <a:t> staff 601852 Dec 22 2019 238870.jpg</a:t>
            </a:r>
          </a:p>
          <a:p>
            <a:pPr>
              <a:buNone/>
            </a:pPr>
            <a:r>
              <a:rPr lang="en-US" dirty="0" smtClean="0"/>
              <a:t>.</a:t>
            </a:r>
          </a:p>
          <a:p>
            <a:pPr>
              <a:buNone/>
            </a:pPr>
            <a:r>
              <a:rPr lang="en-US" dirty="0" smtClean="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stderr</a:t>
            </a:r>
            <a:r>
              <a:rPr lang="en-US" dirty="0" smtClean="0"/>
              <a:t> is shown below </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Command</a:t>
            </a:r>
            <a:endParaRPr lang="en-US" dirty="0" smtClean="0"/>
          </a:p>
          <a:p>
            <a:r>
              <a:rPr lang="en-US" dirty="0" err="1" smtClean="0"/>
              <a:t>ls</a:t>
            </a:r>
            <a:r>
              <a:rPr lang="en-US" dirty="0" smtClean="0"/>
              <a:t> -</a:t>
            </a:r>
            <a:r>
              <a:rPr lang="en-US" dirty="0" err="1" smtClean="0"/>
              <a:t>ltr</a:t>
            </a:r>
            <a:r>
              <a:rPr lang="en-US" dirty="0" smtClean="0"/>
              <a:t> </a:t>
            </a:r>
            <a:r>
              <a:rPr lang="en-US" dirty="0" err="1" smtClean="0"/>
              <a:t>printit</a:t>
            </a:r>
            <a:endParaRPr lang="en-US" dirty="0" smtClean="0"/>
          </a:p>
          <a:p>
            <a:r>
              <a:rPr lang="en-US" dirty="0" smtClean="0"/>
              <a:t>The above command is invalid as I don’t have any directory named </a:t>
            </a:r>
            <a:r>
              <a:rPr lang="en-US" b="1" dirty="0" err="1" smtClean="0"/>
              <a:t>printit</a:t>
            </a:r>
            <a:r>
              <a:rPr lang="en-US" dirty="0" smtClean="0"/>
              <a:t> and it will generate an error message that will be sent to </a:t>
            </a:r>
            <a:r>
              <a:rPr lang="en-US" b="1" dirty="0" err="1" smtClean="0"/>
              <a:t>stderr</a:t>
            </a:r>
            <a:r>
              <a:rPr lang="en-US" dirty="0" smtClean="0"/>
              <a:t> and then the terminal will print it.</a:t>
            </a:r>
          </a:p>
          <a:p>
            <a:r>
              <a:rPr lang="en-US" dirty="0" smtClean="0"/>
              <a:t>Output</a:t>
            </a:r>
          </a:p>
          <a:p>
            <a:r>
              <a:rPr lang="en-US" dirty="0" smtClean="0"/>
              <a:t>immukul@192 Downloads % </a:t>
            </a:r>
            <a:r>
              <a:rPr lang="en-US" dirty="0" err="1" smtClean="0"/>
              <a:t>ls</a:t>
            </a:r>
            <a:r>
              <a:rPr lang="en-US" dirty="0" smtClean="0"/>
              <a:t> -</a:t>
            </a:r>
            <a:r>
              <a:rPr lang="en-US" dirty="0" err="1" smtClean="0"/>
              <a:t>ltr</a:t>
            </a:r>
            <a:r>
              <a:rPr lang="en-US" dirty="0" smtClean="0"/>
              <a:t> </a:t>
            </a:r>
            <a:r>
              <a:rPr lang="en-US" dirty="0" err="1" smtClean="0"/>
              <a:t>printit</a:t>
            </a:r>
            <a:endParaRPr lang="en-US" dirty="0" smtClean="0"/>
          </a:p>
          <a:p>
            <a:r>
              <a:rPr lang="en-US" dirty="0" err="1" smtClean="0"/>
              <a:t>ls</a:t>
            </a:r>
            <a:r>
              <a:rPr lang="en-US" dirty="0" smtClean="0"/>
              <a:t>: </a:t>
            </a:r>
            <a:r>
              <a:rPr lang="en-US" dirty="0" err="1" smtClean="0"/>
              <a:t>printit</a:t>
            </a:r>
            <a:r>
              <a:rPr lang="en-US" dirty="0" smtClean="0"/>
              <a:t>: No such file or directory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t>
            </a:r>
          </a:p>
        </p:txBody>
      </p:sp>
      <p:sp>
        <p:nvSpPr>
          <p:cNvPr id="3" name="Content Placeholder 2"/>
          <p:cNvSpPr>
            <a:spLocks noGrp="1"/>
          </p:cNvSpPr>
          <p:nvPr>
            <p:ph idx="1"/>
          </p:nvPr>
        </p:nvSpPr>
        <p:spPr/>
        <p:txBody>
          <a:bodyPr>
            <a:normAutofit fontScale="92500"/>
          </a:bodyPr>
          <a:lstStyle/>
          <a:p>
            <a:r>
              <a:rPr lang="en-US" dirty="0"/>
              <a:t>The Linux command line is a text interface to your computer.</a:t>
            </a:r>
          </a:p>
          <a:p>
            <a:r>
              <a:rPr lang="en-US" dirty="0"/>
              <a:t>Also known as shell, terminal, console, command prompts and many others, is a computer program intended to interpret commands.</a:t>
            </a:r>
          </a:p>
          <a:p>
            <a:r>
              <a:rPr lang="en-US" dirty="0"/>
              <a:t>Allows users to execute commands by manually typing at the terminal, or has the ability to automatically execute commands which were programmed in “Shell Scripts”.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bit of </a:t>
            </a:r>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Bourne </a:t>
            </a:r>
            <a:r>
              <a:rPr lang="en-US" b="1" dirty="0"/>
              <a:t>Sh</a:t>
            </a:r>
            <a:r>
              <a:rPr lang="en-US" dirty="0"/>
              <a:t>ell (</a:t>
            </a:r>
            <a:r>
              <a:rPr lang="en-US" dirty="0" err="1"/>
              <a:t>sh</a:t>
            </a:r>
            <a:r>
              <a:rPr lang="en-US" dirty="0"/>
              <a:t>) was originally developed by Stephen Bourne while working at Bell Labs.</a:t>
            </a:r>
          </a:p>
          <a:p>
            <a:r>
              <a:rPr lang="en-US" dirty="0"/>
              <a:t>Released in 1979 in the Version 7 Unix release distributed to colleges and universities.</a:t>
            </a:r>
          </a:p>
          <a:p>
            <a:r>
              <a:rPr lang="en-US" dirty="0"/>
              <a:t>The </a:t>
            </a:r>
            <a:r>
              <a:rPr lang="en-US" b="1" dirty="0"/>
              <a:t>B</a:t>
            </a:r>
            <a:r>
              <a:rPr lang="en-US" dirty="0"/>
              <a:t>ourne </a:t>
            </a:r>
            <a:r>
              <a:rPr lang="en-US" b="1" dirty="0"/>
              <a:t>A</a:t>
            </a:r>
            <a:r>
              <a:rPr lang="en-US" dirty="0"/>
              <a:t>gain </a:t>
            </a:r>
            <a:r>
              <a:rPr lang="en-US" b="1" dirty="0"/>
              <a:t>Sh</a:t>
            </a:r>
            <a:r>
              <a:rPr lang="en-US" dirty="0"/>
              <a:t>ell (bash) was written as a free and open source replacement for the Bourne Shell.</a:t>
            </a:r>
          </a:p>
          <a:p>
            <a:r>
              <a:rPr lang="en-US" dirty="0"/>
              <a:t>Given the open nature of Bash, over time it has been adopted as the default shell on most Linux systems.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look at the command </a:t>
            </a:r>
            <a:r>
              <a:rPr lang="en-US" dirty="0" smtClean="0"/>
              <a:t>line</a:t>
            </a:r>
            <a:endParaRPr lang="en-US" dirty="0"/>
          </a:p>
        </p:txBody>
      </p:sp>
      <p:sp>
        <p:nvSpPr>
          <p:cNvPr id="3" name="Content Placeholder 2"/>
          <p:cNvSpPr>
            <a:spLocks noGrp="1"/>
          </p:cNvSpPr>
          <p:nvPr>
            <p:ph idx="1"/>
          </p:nvPr>
        </p:nvSpPr>
        <p:spPr/>
        <p:txBody>
          <a:bodyPr>
            <a:normAutofit/>
          </a:bodyPr>
          <a:lstStyle/>
          <a:p>
            <a:r>
              <a:rPr lang="en-US" sz="1800" dirty="0"/>
              <a:t>When a terminal is open, it presents you with a prompt.</a:t>
            </a:r>
          </a:p>
          <a:p>
            <a:r>
              <a:rPr lang="en-US" sz="1800" dirty="0"/>
              <a:t>Let's analyze the screenshot above:</a:t>
            </a:r>
          </a:p>
          <a:p>
            <a:r>
              <a:rPr lang="en-US" sz="1800" b="1" dirty="0"/>
              <a:t>Line 1: </a:t>
            </a:r>
            <a:r>
              <a:rPr lang="en-US" sz="1800" dirty="0"/>
              <a:t>The shell prompt, it is composed by</a:t>
            </a:r>
            <a:r>
              <a:rPr lang="en-US" sz="1800" b="1" dirty="0"/>
              <a:t> </a:t>
            </a:r>
            <a:r>
              <a:rPr lang="en-US" sz="1800" b="1" dirty="0" err="1"/>
              <a:t>username@hostname:location</a:t>
            </a:r>
            <a:r>
              <a:rPr lang="en-US" sz="1800" b="1" dirty="0"/>
              <a:t>$</a:t>
            </a:r>
          </a:p>
          <a:p>
            <a:pPr lvl="0"/>
            <a:r>
              <a:rPr lang="en-US" sz="1800" b="1" dirty="0"/>
              <a:t>Username:</a:t>
            </a:r>
            <a:r>
              <a:rPr lang="en-US" sz="1800" dirty="0"/>
              <a:t> our username is called “john”</a:t>
            </a:r>
          </a:p>
          <a:p>
            <a:pPr lvl="0"/>
            <a:r>
              <a:rPr lang="en-US" sz="1800" b="1" dirty="0"/>
              <a:t>Hostname:</a:t>
            </a:r>
            <a:r>
              <a:rPr lang="en-US" sz="1800" dirty="0"/>
              <a:t> The name of the system we are logged on</a:t>
            </a:r>
          </a:p>
          <a:p>
            <a:pPr lvl="0"/>
            <a:r>
              <a:rPr lang="en-US" sz="1800" b="1" dirty="0"/>
              <a:t>Location:</a:t>
            </a:r>
            <a:r>
              <a:rPr lang="en-US" sz="1800" dirty="0"/>
              <a:t> the working directory we are in</a:t>
            </a:r>
          </a:p>
          <a:p>
            <a:pPr lvl="0"/>
            <a:r>
              <a:rPr lang="en-US" sz="1800" b="1" dirty="0"/>
              <a:t>$:</a:t>
            </a:r>
            <a:r>
              <a:rPr lang="en-US" sz="1800" dirty="0"/>
              <a:t> Delimits the end of prompt</a:t>
            </a:r>
          </a:p>
          <a:p>
            <a:r>
              <a:rPr lang="en-US" sz="1800" dirty="0"/>
              <a:t>After the $ sign, we can type a command and press Enter for this command to be executed.</a:t>
            </a:r>
          </a:p>
          <a:p>
            <a:endParaRPr lang="en-US" dirty="0"/>
          </a:p>
        </p:txBody>
      </p:sp>
      <p:pic>
        <p:nvPicPr>
          <p:cNvPr id="4" name="Picture 3" descr="First look at the command line"/>
          <p:cNvPicPr/>
          <p:nvPr/>
        </p:nvPicPr>
        <p:blipFill>
          <a:blip r:embed="rId2"/>
          <a:srcRect r="67997"/>
          <a:stretch>
            <a:fillRect/>
          </a:stretch>
        </p:blipFill>
        <p:spPr bwMode="auto">
          <a:xfrm>
            <a:off x="2438400" y="4267200"/>
            <a:ext cx="4495800" cy="2438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85000" lnSpcReduction="10000"/>
          </a:bodyPr>
          <a:lstStyle/>
          <a:p>
            <a:r>
              <a:rPr lang="en-US" dirty="0"/>
              <a:t>After the $ sign, we can type a command and press Enter for this command to be executed.</a:t>
            </a:r>
          </a:p>
          <a:p>
            <a:r>
              <a:rPr lang="en-US" b="1" dirty="0"/>
              <a:t>Line 2:</a:t>
            </a:r>
            <a:r>
              <a:rPr lang="en-US" dirty="0"/>
              <a:t> After the prompt, we have typed the command </a:t>
            </a:r>
            <a:r>
              <a:rPr lang="en-US" dirty="0" err="1"/>
              <a:t>whoami</a:t>
            </a:r>
            <a:r>
              <a:rPr lang="en-US" dirty="0"/>
              <a:t> which stands for “who am </a:t>
            </a:r>
            <a:r>
              <a:rPr lang="en-US" dirty="0" err="1"/>
              <a:t>i</a:t>
            </a:r>
            <a:r>
              <a:rPr lang="en-US" dirty="0"/>
              <a:t>“ and pressed [Enter] on the keyboard.</a:t>
            </a:r>
          </a:p>
          <a:p>
            <a:r>
              <a:rPr lang="en-US" b="1" dirty="0"/>
              <a:t>Line 3:</a:t>
            </a:r>
            <a:r>
              <a:rPr lang="en-US" dirty="0"/>
              <a:t> Shows us the result of the </a:t>
            </a:r>
            <a:r>
              <a:rPr lang="en-US" dirty="0" err="1"/>
              <a:t>whoami</a:t>
            </a:r>
            <a:r>
              <a:rPr lang="en-US" dirty="0"/>
              <a:t> command we have previously issued, also known as command output. This command simply prints out the username of the current user.</a:t>
            </a:r>
          </a:p>
          <a:p>
            <a:r>
              <a:rPr lang="en-US" b="1" dirty="0"/>
              <a:t>Line 4: </a:t>
            </a:r>
            <a:r>
              <a:rPr lang="en-US" dirty="0"/>
              <a:t>Shows an example of another basic command called </a:t>
            </a:r>
            <a:r>
              <a:rPr lang="en-US" dirty="0" err="1"/>
              <a:t>pwd</a:t>
            </a:r>
            <a:r>
              <a:rPr lang="en-US" dirty="0"/>
              <a:t> which stands for print working directory.</a:t>
            </a:r>
          </a:p>
          <a:p>
            <a:r>
              <a:rPr lang="en-US" b="1" dirty="0"/>
              <a:t>Line 5:</a:t>
            </a:r>
            <a:r>
              <a:rPr lang="en-US" dirty="0"/>
              <a:t> As seen before, this line shows the result of the command previously issued. /</a:t>
            </a:r>
            <a:r>
              <a:rPr lang="en-US" dirty="0" err="1"/>
              <a:t>tmp</a:t>
            </a:r>
            <a:r>
              <a:rPr lang="en-US" dirty="0"/>
              <a:t> is our working directory.</a:t>
            </a:r>
          </a:p>
          <a:p>
            <a:r>
              <a:rPr lang="en-US" b="1" dirty="0"/>
              <a:t>Line 6:</a:t>
            </a:r>
            <a:r>
              <a:rPr lang="en-US" dirty="0"/>
              <a:t> Presents us with a new prompt, and waits for us to type a new command.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Command </a:t>
            </a:r>
            <a:r>
              <a:rPr lang="en-US" dirty="0" smtClean="0"/>
              <a:t>syntax</a:t>
            </a:r>
            <a:endParaRPr lang="en-US" dirty="0"/>
          </a:p>
        </p:txBody>
      </p:sp>
      <p:sp>
        <p:nvSpPr>
          <p:cNvPr id="3" name="Content Placeholder 2"/>
          <p:cNvSpPr>
            <a:spLocks noGrp="1"/>
          </p:cNvSpPr>
          <p:nvPr>
            <p:ph idx="1"/>
          </p:nvPr>
        </p:nvSpPr>
        <p:spPr/>
        <p:txBody>
          <a:bodyPr/>
          <a:lstStyle/>
          <a:p>
            <a:r>
              <a:rPr lang="en-US" sz="1800" dirty="0"/>
              <a:t>Commands can be run by themselves, or can accept arguments to alter their behavior.</a:t>
            </a:r>
          </a:p>
          <a:p>
            <a:r>
              <a:rPr lang="en-US" sz="1800" dirty="0"/>
              <a:t>A typical syntax can look similar to this:</a:t>
            </a:r>
          </a:p>
          <a:p>
            <a:r>
              <a:rPr lang="en-US" sz="1800" b="1" dirty="0"/>
              <a:t>command [-argument] [--long-argument] file</a:t>
            </a:r>
          </a:p>
          <a:p>
            <a:r>
              <a:rPr lang="en-US" sz="1800" dirty="0"/>
              <a:t>Example:</a:t>
            </a:r>
          </a:p>
          <a:p>
            <a:endParaRPr lang="en-US" dirty="0"/>
          </a:p>
        </p:txBody>
      </p:sp>
      <p:pic>
        <p:nvPicPr>
          <p:cNvPr id="4" name="Picture 3" descr="Command line syntax example"/>
          <p:cNvPicPr/>
          <p:nvPr/>
        </p:nvPicPr>
        <p:blipFill>
          <a:blip r:embed="rId2"/>
          <a:srcRect r="30208"/>
          <a:stretch>
            <a:fillRect/>
          </a:stretch>
        </p:blipFill>
        <p:spPr bwMode="auto">
          <a:xfrm>
            <a:off x="609600" y="3371850"/>
            <a:ext cx="8534400"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7500" lnSpcReduction="20000"/>
          </a:bodyPr>
          <a:lstStyle/>
          <a:p>
            <a:r>
              <a:rPr lang="en-US" dirty="0"/>
              <a:t>At first, we entered the command </a:t>
            </a:r>
            <a:r>
              <a:rPr lang="en-US" dirty="0" err="1"/>
              <a:t>ls</a:t>
            </a:r>
            <a:r>
              <a:rPr lang="en-US" dirty="0"/>
              <a:t> which stands for list. By default this command will print the content of the current directory.</a:t>
            </a:r>
          </a:p>
          <a:p>
            <a:r>
              <a:rPr lang="en-US" dirty="0"/>
              <a:t>Secondly, we have added an argument to </a:t>
            </a:r>
            <a:r>
              <a:rPr lang="en-US" dirty="0" err="1"/>
              <a:t>ls</a:t>
            </a:r>
            <a:r>
              <a:rPr lang="en-US" dirty="0"/>
              <a:t> by typing a space and -l. This argument is changing the output format of </a:t>
            </a:r>
            <a:r>
              <a:rPr lang="en-US" dirty="0" err="1"/>
              <a:t>ls</a:t>
            </a:r>
            <a:r>
              <a:rPr lang="en-US" dirty="0"/>
              <a:t> and stands for “long listing format”.</a:t>
            </a:r>
          </a:p>
          <a:p>
            <a:r>
              <a:rPr lang="en-US" dirty="0"/>
              <a:t>Next, we have added another argument -h which stands for “human”, this argument instructs the </a:t>
            </a:r>
            <a:r>
              <a:rPr lang="en-US" dirty="0" err="1"/>
              <a:t>ls</a:t>
            </a:r>
            <a:r>
              <a:rPr lang="en-US" dirty="0"/>
              <a:t> command to print file size in a human readable format.</a:t>
            </a:r>
          </a:p>
          <a:p>
            <a:r>
              <a:rPr lang="en-US" dirty="0"/>
              <a:t>Later on, we have combined two arguments, -l and -h in -</a:t>
            </a:r>
            <a:r>
              <a:rPr lang="en-US" dirty="0" err="1"/>
              <a:t>lh</a:t>
            </a:r>
            <a:r>
              <a:rPr lang="en-US" dirty="0"/>
              <a:t> which gives us the same result and we have given a file name to “</a:t>
            </a:r>
            <a:r>
              <a:rPr lang="en-US" dirty="0" err="1"/>
              <a:t>ls</a:t>
            </a:r>
            <a:r>
              <a:rPr lang="en-US" dirty="0"/>
              <a:t>”. The result shows us only the file passed as the last argument.</a:t>
            </a:r>
          </a:p>
          <a:p>
            <a:r>
              <a:rPr lang="en-US" dirty="0"/>
              <a:t>As a final example, we have replaced the short argument -h with its equivalent long argument form --human-readable. As you can see, the command’s output didn’t change.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0"/>
            <a:r>
              <a:rPr lang="en-US" b="1" dirty="0" smtClean="0"/>
              <a:t>It is case sensitive</a:t>
            </a:r>
            <a:endParaRPr lang="en-US" dirty="0" smtClean="0"/>
          </a:p>
          <a:p>
            <a:r>
              <a:rPr lang="en-US" dirty="0" smtClean="0"/>
              <a:t>In a Linux shell, commands, files and directory names are case sensitive meaning that typing </a:t>
            </a:r>
            <a:r>
              <a:rPr lang="en-US" b="1" dirty="0" err="1" smtClean="0"/>
              <a:t>pwd</a:t>
            </a:r>
            <a:r>
              <a:rPr lang="en-US" dirty="0" smtClean="0"/>
              <a:t> will print the current working directory and typing </a:t>
            </a:r>
            <a:r>
              <a:rPr lang="en-US" b="1" dirty="0" smtClean="0"/>
              <a:t>PWD</a:t>
            </a:r>
            <a:r>
              <a:rPr lang="en-US" dirty="0" smtClean="0"/>
              <a:t> will return an error similar to -bash: PWD: command not </a:t>
            </a:r>
            <a:r>
              <a:rPr lang="en-US" dirty="0" smtClean="0"/>
              <a:t>found.</a:t>
            </a:r>
          </a:p>
          <a:p>
            <a:pPr lvl="0"/>
            <a:r>
              <a:rPr lang="en-US" b="1" dirty="0" smtClean="0"/>
              <a:t>Nearly every Linux command supports --help argument</a:t>
            </a:r>
            <a:endParaRPr lang="en-US" dirty="0" smtClean="0"/>
          </a:p>
          <a:p>
            <a:r>
              <a:rPr lang="en-US" dirty="0" smtClean="0"/>
              <a:t>During your journey with the CLI, you will often wonder “what argument do I need to do X?” The answer is just a --help away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546</Words>
  <Application>Microsoft Office PowerPoint</Application>
  <PresentationFormat>On-screen Show (4:3)</PresentationFormat>
  <Paragraphs>116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Links, command line, Understanding stdin, stderr and stdout in Linux </vt:lpstr>
      <vt:lpstr>Hard link and soft link</vt:lpstr>
      <vt:lpstr>command line </vt:lpstr>
      <vt:lpstr>A bit of history</vt:lpstr>
      <vt:lpstr>First look at the command line</vt:lpstr>
      <vt:lpstr>Slide 6</vt:lpstr>
      <vt:lpstr>Command syntax</vt:lpstr>
      <vt:lpstr>Slide 8</vt:lpstr>
      <vt:lpstr>Slide 9</vt:lpstr>
      <vt:lpstr>Slide 10</vt:lpstr>
      <vt:lpstr>Basic commands </vt:lpstr>
      <vt:lpstr>Slide 12</vt:lpstr>
      <vt:lpstr>Slide 13</vt:lpstr>
      <vt:lpstr>Slide 14</vt:lpstr>
      <vt:lpstr>Slide 15</vt:lpstr>
      <vt:lpstr>Slide 16</vt:lpstr>
      <vt:lpstr>Slide 17</vt:lpstr>
      <vt:lpstr>Understanding stdin, stderr and stdout in Linux </vt:lpstr>
      <vt:lpstr>Slide 19</vt:lpstr>
      <vt:lpstr>Command</vt:lpstr>
      <vt:lpstr>Slide 21</vt:lpstr>
      <vt:lpstr>Specify the variables to store the values</vt:lpstr>
      <vt:lpstr>Slide 23</vt:lpstr>
      <vt:lpstr>stdout is shown below − </vt:lpstr>
      <vt:lpstr>stderr is shown below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dc:title>
  <dc:creator>Intel</dc:creator>
  <cp:lastModifiedBy>Intel</cp:lastModifiedBy>
  <cp:revision>2</cp:revision>
  <dcterms:created xsi:type="dcterms:W3CDTF">2022-09-22T01:17:40Z</dcterms:created>
  <dcterms:modified xsi:type="dcterms:W3CDTF">2022-09-22T09:08:01Z</dcterms:modified>
</cp:coreProperties>
</file>