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2" r:id="rId11"/>
    <p:sldId id="273" r:id="rId12"/>
    <p:sldId id="274" r:id="rId13"/>
    <p:sldId id="265" r:id="rId14"/>
    <p:sldId id="266" r:id="rId15"/>
    <p:sldId id="267" r:id="rId16"/>
    <p:sldId id="268" r:id="rId17"/>
    <p:sldId id="269" r:id="rId18"/>
    <p:sldId id="270" r:id="rId19"/>
    <p:sldId id="271" r:id="rId20"/>
    <p:sldId id="275" r:id="rId21"/>
    <p:sldId id="276" r:id="rId22"/>
    <p:sldId id="277" r:id="rId23"/>
    <p:sldId id="278" r:id="rId24"/>
    <p:sldId id="279" r:id="rId25"/>
    <p:sldId id="280" r:id="rId26"/>
    <p:sldId id="282" r:id="rId27"/>
    <p:sldId id="283" r:id="rId28"/>
    <p:sldId id="284" r:id="rId29"/>
    <p:sldId id="285" r:id="rId30"/>
    <p:sldId id="286" r:id="rId31"/>
    <p:sldId id="288" r:id="rId32"/>
    <p:sldId id="289" r:id="rId33"/>
    <p:sldId id="290" r:id="rId34"/>
    <p:sldId id="291" r:id="rId35"/>
    <p:sldId id="292" r:id="rId36"/>
    <p:sldId id="293" r:id="rId37"/>
    <p:sldId id="294" r:id="rId38"/>
    <p:sldId id="295" r:id="rId39"/>
    <p:sldId id="297" r:id="rId40"/>
    <p:sldId id="298" r:id="rId41"/>
    <p:sldId id="299" r:id="rId42"/>
    <p:sldId id="300" r:id="rId43"/>
    <p:sldId id="30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8EE789-AEB5-4514-A15C-2805E60575FD}"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A5E64-92C6-4EAC-BDAA-296CF768B3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8EE789-AEB5-4514-A15C-2805E60575FD}"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A5E64-92C6-4EAC-BDAA-296CF768B3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8EE789-AEB5-4514-A15C-2805E60575FD}"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A5E64-92C6-4EAC-BDAA-296CF768B3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8EE789-AEB5-4514-A15C-2805E60575FD}"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A5E64-92C6-4EAC-BDAA-296CF768B3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8EE789-AEB5-4514-A15C-2805E60575FD}"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A5E64-92C6-4EAC-BDAA-296CF768B3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8EE789-AEB5-4514-A15C-2805E60575FD}"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A5E64-92C6-4EAC-BDAA-296CF768B3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8EE789-AEB5-4514-A15C-2805E60575FD}" type="datetimeFigureOut">
              <a:rPr lang="en-US" smtClean="0"/>
              <a:pPr/>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6A5E64-92C6-4EAC-BDAA-296CF768B3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8EE789-AEB5-4514-A15C-2805E60575FD}" type="datetimeFigureOut">
              <a:rPr lang="en-US" smtClean="0"/>
              <a:pPr/>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6A5E64-92C6-4EAC-BDAA-296CF768B3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EE789-AEB5-4514-A15C-2805E60575FD}" type="datetimeFigureOut">
              <a:rPr lang="en-US" smtClean="0"/>
              <a:pPr/>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6A5E64-92C6-4EAC-BDAA-296CF768B3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8EE789-AEB5-4514-A15C-2805E60575FD}"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A5E64-92C6-4EAC-BDAA-296CF768B3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8EE789-AEB5-4514-A15C-2805E60575FD}"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A5E64-92C6-4EAC-BDAA-296CF768B3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EE789-AEB5-4514-A15C-2805E60575FD}" type="datetimeFigureOut">
              <a:rPr lang="en-US" smtClean="0"/>
              <a:pPr/>
              <a:t>11/4/2022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A5E64-92C6-4EAC-BDAA-296CF768B3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hellscript.sh/eg/var.sh.tx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Linux - Using Shell </a:t>
            </a:r>
            <a:r>
              <a:rPr lang="en-US" dirty="0" smtClean="0"/>
              <a:t>Variables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838200" y="609600"/>
            <a:ext cx="5410200" cy="2277547"/>
          </a:xfrm>
          <a:prstGeom prst="rect">
            <a:avLst/>
          </a:prstGeom>
          <a:solidFill>
            <a:srgbClr val="F5F5F5"/>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6699"/>
                </a:solidFill>
                <a:effectLst/>
                <a:latin typeface="robotoregular"/>
                <a:cs typeface="Arial" pitchFamily="34" charset="0"/>
                <a:hlinkClick r:id="rId2"/>
              </a:rPr>
              <a:t>var.sh</a:t>
            </a:r>
            <a:endParaRPr kumimoji="0" lang="en-US" sz="2800" b="0" i="0" u="none" strike="noStrike" cap="none" normalizeH="0" baseline="0" dirty="0" smtClean="0">
              <a:ln>
                <a:noFill/>
              </a:ln>
              <a:solidFill>
                <a:srgbClr val="006699"/>
              </a:solidFill>
              <a:effectLst/>
              <a:latin typeface="robotoregula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880000"/>
                </a:solidFill>
                <a:effectLst/>
                <a:latin typeface="Menlo"/>
                <a:cs typeface="Arial" pitchFamily="34" charset="0"/>
              </a:rPr>
              <a:t>#!/bin/</a:t>
            </a:r>
            <a:r>
              <a:rPr kumimoji="0" lang="en-US" sz="2800" b="0" i="0" u="none" strike="noStrike" cap="none" normalizeH="0" baseline="0" dirty="0" err="1" smtClean="0">
                <a:ln>
                  <a:noFill/>
                </a:ln>
                <a:solidFill>
                  <a:srgbClr val="880000"/>
                </a:solidFill>
                <a:effectLst/>
                <a:latin typeface="Menlo"/>
                <a:cs typeface="Arial" pitchFamily="34" charset="0"/>
              </a:rPr>
              <a:t>sh</a:t>
            </a:r>
            <a:r>
              <a:rPr kumimoji="0" lang="en-US" sz="2800" b="0" i="0" u="none" strike="noStrike" cap="none" normalizeH="0" baseline="0" dirty="0" smtClean="0">
                <a:ln>
                  <a:noFill/>
                </a:ln>
                <a:solidFill>
                  <a:srgbClr val="000000"/>
                </a:solidFill>
                <a:effectLst/>
                <a:latin typeface="Menlo"/>
                <a:cs typeface="Arial" pitchFamily="34" charset="0"/>
              </a:rPr>
              <a:t/>
            </a:r>
            <a:br>
              <a:rPr kumimoji="0" lang="en-US" sz="2800" b="0" i="0" u="none" strike="noStrike" cap="none" normalizeH="0" baseline="0" dirty="0" smtClean="0">
                <a:ln>
                  <a:noFill/>
                </a:ln>
                <a:solidFill>
                  <a:srgbClr val="000000"/>
                </a:solidFill>
                <a:effectLst/>
                <a:latin typeface="Menlo"/>
                <a:cs typeface="Arial" pitchFamily="34" charset="0"/>
              </a:rPr>
            </a:br>
            <a:r>
              <a:rPr kumimoji="0" lang="en-US" sz="2800" b="0" i="0" u="none" strike="noStrike" cap="none" normalizeH="0" baseline="0" dirty="0" smtClean="0">
                <a:ln>
                  <a:noFill/>
                </a:ln>
                <a:solidFill>
                  <a:srgbClr val="000000"/>
                </a:solidFill>
                <a:effectLst/>
                <a:latin typeface="Menlo"/>
                <a:cs typeface="Arial" pitchFamily="34" charset="0"/>
              </a:rPr>
              <a:t>MY_MESSAGE</a:t>
            </a:r>
            <a:r>
              <a:rPr kumimoji="0" lang="en-US" sz="2800" b="0" i="0" u="none" strike="noStrike" cap="none" normalizeH="0" baseline="0" dirty="0" smtClean="0">
                <a:ln>
                  <a:noFill/>
                </a:ln>
                <a:solidFill>
                  <a:srgbClr val="666600"/>
                </a:solidFill>
                <a:effectLst/>
                <a:latin typeface="Menlo"/>
                <a:cs typeface="Arial" pitchFamily="34" charset="0"/>
              </a:rPr>
              <a:t>=</a:t>
            </a:r>
            <a:r>
              <a:rPr kumimoji="0" lang="en-US" sz="2800" b="0" i="0" u="none" strike="noStrike" cap="none" normalizeH="0" baseline="0" dirty="0" smtClean="0">
                <a:ln>
                  <a:noFill/>
                </a:ln>
                <a:solidFill>
                  <a:srgbClr val="008800"/>
                </a:solidFill>
                <a:effectLst/>
                <a:latin typeface="Menlo"/>
                <a:cs typeface="Arial" pitchFamily="34" charset="0"/>
              </a:rPr>
              <a:t>"Hello World"</a:t>
            </a:r>
            <a:r>
              <a:rPr kumimoji="0" lang="en-US" sz="2800" b="0" i="0" u="none" strike="noStrike" cap="none" normalizeH="0" baseline="0" dirty="0" smtClean="0">
                <a:ln>
                  <a:noFill/>
                </a:ln>
                <a:solidFill>
                  <a:srgbClr val="000000"/>
                </a:solidFill>
                <a:effectLst/>
                <a:latin typeface="Menlo"/>
                <a:cs typeface="Arial" pitchFamily="34" charset="0"/>
              </a:rPr>
              <a:t/>
            </a:r>
            <a:br>
              <a:rPr kumimoji="0" lang="en-US" sz="2800" b="0" i="0" u="none" strike="noStrike" cap="none" normalizeH="0" baseline="0" dirty="0" smtClean="0">
                <a:ln>
                  <a:noFill/>
                </a:ln>
                <a:solidFill>
                  <a:srgbClr val="000000"/>
                </a:solidFill>
                <a:effectLst/>
                <a:latin typeface="Menlo"/>
                <a:cs typeface="Arial" pitchFamily="34" charset="0"/>
              </a:rPr>
            </a:br>
            <a:r>
              <a:rPr kumimoji="0" lang="en-US" sz="2800" b="0" i="0" u="none" strike="noStrike" cap="none" normalizeH="0" baseline="0" dirty="0" smtClean="0">
                <a:ln>
                  <a:noFill/>
                </a:ln>
                <a:solidFill>
                  <a:srgbClr val="000000"/>
                </a:solidFill>
                <a:effectLst/>
                <a:latin typeface="Menlo"/>
                <a:cs typeface="Arial" pitchFamily="34" charset="0"/>
              </a:rPr>
              <a:t>echo $MY_MESSAGE</a:t>
            </a:r>
            <a:r>
              <a:rPr kumimoji="0" lang="en-US" sz="1200" b="0" i="0" u="none" strike="noStrike" cap="none" normalizeH="0" baseline="0" dirty="0" smtClean="0">
                <a:ln>
                  <a:noFill/>
                </a:ln>
                <a:solidFill>
                  <a:schemeClr val="tx1"/>
                </a:solidFill>
                <a:effectLst/>
                <a:latin typeface="Arial" pitchFamily="34" charset="0"/>
                <a:cs typeface="Arial" pitchFamily="34" charset="0"/>
              </a:rPr>
              <a:t/>
            </a:r>
            <a:br>
              <a:rPr kumimoji="0" lang="en-US" sz="1200" b="0" i="0" u="none" strike="noStrike" cap="none" normalizeH="0" baseline="0" dirty="0" smtClean="0">
                <a:ln>
                  <a:noFill/>
                </a:ln>
                <a:solidFill>
                  <a:schemeClr val="tx1"/>
                </a:solidFill>
                <a:effectLst/>
                <a:latin typeface="Arial" pitchFamily="34" charset="0"/>
                <a:cs typeface="Arial" pitchFamily="34" charset="0"/>
              </a:rPr>
            </a:b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914400" y="2286000"/>
            <a:ext cx="6248400" cy="3046988"/>
          </a:xfrm>
          <a:prstGeom prst="rect">
            <a:avLst/>
          </a:prstGeom>
          <a:solidFill>
            <a:srgbClr val="F5F5F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32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MY_MESSAGE</a:t>
            </a:r>
            <a:r>
              <a:rPr kumimoji="0" lang="en-US" sz="3200" b="0" i="0" u="none" strike="noStrike" cap="none" normalizeH="0" baseline="0" dirty="0" smtClean="0">
                <a:ln>
                  <a:noFill/>
                </a:ln>
                <a:solidFill>
                  <a:srgbClr val="666600"/>
                </a:solidFill>
                <a:effectLst/>
                <a:latin typeface="Consolas" pitchFamily="49" charset="0"/>
                <a:ea typeface="Times New Roman" pitchFamily="18" charset="0"/>
                <a:cs typeface="Consolas" pitchFamily="49" charset="0"/>
              </a:rPr>
              <a:t>=</a:t>
            </a:r>
            <a:r>
              <a:rPr kumimoji="0" lang="en-US" sz="3200" b="0" i="0" u="none" strike="noStrike" cap="none" normalizeH="0" baseline="0" dirty="0" smtClean="0">
                <a:ln>
                  <a:noFill/>
                </a:ln>
                <a:solidFill>
                  <a:srgbClr val="008800"/>
                </a:solidFill>
                <a:effectLst/>
                <a:latin typeface="Consolas" pitchFamily="49" charset="0"/>
                <a:ea typeface="Times New Roman" pitchFamily="18" charset="0"/>
                <a:cs typeface="Consolas" pitchFamily="49" charset="0"/>
              </a:rPr>
              <a:t>"Hello World"</a:t>
            </a:r>
            <a:r>
              <a:rPr kumimoji="0" lang="en-US" sz="32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r>
            <a:br>
              <a:rPr kumimoji="0" lang="en-US" sz="32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br>
            <a:r>
              <a:rPr kumimoji="0" lang="en-US" sz="32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MY_SHORT_MESSAGE</a:t>
            </a:r>
            <a:r>
              <a:rPr kumimoji="0" lang="en-US" sz="3200" b="0" i="0" u="none" strike="noStrike" cap="none" normalizeH="0" baseline="0" dirty="0" smtClean="0">
                <a:ln>
                  <a:noFill/>
                </a:ln>
                <a:solidFill>
                  <a:srgbClr val="666600"/>
                </a:solidFill>
                <a:effectLst/>
                <a:latin typeface="Consolas" pitchFamily="49" charset="0"/>
                <a:ea typeface="Times New Roman" pitchFamily="18" charset="0"/>
                <a:cs typeface="Consolas" pitchFamily="49" charset="0"/>
              </a:rPr>
              <a:t>=</a:t>
            </a:r>
            <a:r>
              <a:rPr kumimoji="0" lang="en-US" sz="32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hi</a:t>
            </a:r>
            <a:br>
              <a:rPr kumimoji="0" lang="en-US" sz="32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br>
            <a:r>
              <a:rPr kumimoji="0" lang="en-US" sz="32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MY_NUMBER</a:t>
            </a:r>
            <a:r>
              <a:rPr kumimoji="0" lang="en-US" sz="3200" b="0" i="0" u="none" strike="noStrike" cap="none" normalizeH="0" baseline="0" dirty="0" smtClean="0">
                <a:ln>
                  <a:noFill/>
                </a:ln>
                <a:solidFill>
                  <a:srgbClr val="666600"/>
                </a:solidFill>
                <a:effectLst/>
                <a:latin typeface="Consolas" pitchFamily="49" charset="0"/>
                <a:ea typeface="Times New Roman" pitchFamily="18" charset="0"/>
                <a:cs typeface="Consolas" pitchFamily="49" charset="0"/>
              </a:rPr>
              <a:t>=</a:t>
            </a:r>
            <a:r>
              <a:rPr kumimoji="0" lang="en-US" sz="3200" b="0" i="0" u="none" strike="noStrike" cap="none" normalizeH="0" baseline="0" dirty="0" smtClean="0">
                <a:ln>
                  <a:noFill/>
                </a:ln>
                <a:solidFill>
                  <a:srgbClr val="006666"/>
                </a:solidFill>
                <a:effectLst/>
                <a:latin typeface="Consolas" pitchFamily="49" charset="0"/>
                <a:ea typeface="Times New Roman" pitchFamily="18" charset="0"/>
                <a:cs typeface="Consolas" pitchFamily="49" charset="0"/>
              </a:rPr>
              <a:t>1</a:t>
            </a:r>
            <a:r>
              <a:rPr kumimoji="0" lang="en-US" sz="32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r>
            <a:br>
              <a:rPr kumimoji="0" lang="en-US" sz="32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br>
            <a:r>
              <a:rPr kumimoji="0" lang="en-US" sz="32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MY_PI</a:t>
            </a:r>
            <a:r>
              <a:rPr kumimoji="0" lang="en-US" sz="3200" b="0" i="0" u="none" strike="noStrike" cap="none" normalizeH="0" baseline="0" dirty="0" smtClean="0">
                <a:ln>
                  <a:noFill/>
                </a:ln>
                <a:solidFill>
                  <a:srgbClr val="666600"/>
                </a:solidFill>
                <a:effectLst/>
                <a:latin typeface="Consolas" pitchFamily="49" charset="0"/>
                <a:ea typeface="Times New Roman" pitchFamily="18" charset="0"/>
                <a:cs typeface="Consolas" pitchFamily="49" charset="0"/>
              </a:rPr>
              <a:t>=</a:t>
            </a:r>
            <a:r>
              <a:rPr kumimoji="0" lang="en-US" sz="3200" b="0" i="0" u="none" strike="noStrike" cap="none" normalizeH="0" baseline="0" dirty="0" smtClean="0">
                <a:ln>
                  <a:noFill/>
                </a:ln>
                <a:solidFill>
                  <a:srgbClr val="006666"/>
                </a:solidFill>
                <a:effectLst/>
                <a:latin typeface="Consolas" pitchFamily="49" charset="0"/>
                <a:ea typeface="Times New Roman" pitchFamily="18" charset="0"/>
                <a:cs typeface="Consolas" pitchFamily="49" charset="0"/>
              </a:rPr>
              <a:t>3.142</a:t>
            </a:r>
            <a:r>
              <a:rPr kumimoji="0" lang="en-US" sz="32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r>
            <a:br>
              <a:rPr kumimoji="0" lang="en-US" sz="32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br>
            <a:r>
              <a:rPr kumimoji="0" lang="en-US" sz="32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MY_OTHER_PI</a:t>
            </a:r>
            <a:r>
              <a:rPr kumimoji="0" lang="en-US" sz="3200" b="0" i="0" u="none" strike="noStrike" cap="none" normalizeH="0" baseline="0" dirty="0" smtClean="0">
                <a:ln>
                  <a:noFill/>
                </a:ln>
                <a:solidFill>
                  <a:srgbClr val="666600"/>
                </a:solidFill>
                <a:effectLst/>
                <a:latin typeface="Consolas" pitchFamily="49" charset="0"/>
                <a:ea typeface="Times New Roman" pitchFamily="18" charset="0"/>
                <a:cs typeface="Consolas" pitchFamily="49" charset="0"/>
              </a:rPr>
              <a:t>=</a:t>
            </a:r>
            <a:r>
              <a:rPr kumimoji="0" lang="en-US" sz="3200" b="0" i="0" u="none" strike="noStrike" cap="none" normalizeH="0" baseline="0" dirty="0" smtClean="0">
                <a:ln>
                  <a:noFill/>
                </a:ln>
                <a:solidFill>
                  <a:srgbClr val="008800"/>
                </a:solidFill>
                <a:effectLst/>
                <a:latin typeface="Consolas" pitchFamily="49" charset="0"/>
                <a:ea typeface="Times New Roman" pitchFamily="18" charset="0"/>
                <a:cs typeface="Consolas" pitchFamily="49" charset="0"/>
              </a:rPr>
              <a:t>"3.142"</a:t>
            </a:r>
            <a:r>
              <a:rPr kumimoji="0" lang="en-US" sz="32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r>
            <a:br>
              <a:rPr kumimoji="0" lang="en-US" sz="32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br>
            <a:r>
              <a:rPr kumimoji="0" lang="en-US" sz="32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MY_MIXED</a:t>
            </a:r>
            <a:r>
              <a:rPr kumimoji="0" lang="en-US" sz="3200" b="0" i="0" u="none" strike="noStrike" cap="none" normalizeH="0" baseline="0" dirty="0" smtClean="0">
                <a:ln>
                  <a:noFill/>
                </a:ln>
                <a:solidFill>
                  <a:srgbClr val="666600"/>
                </a:solidFill>
                <a:effectLst/>
                <a:latin typeface="Consolas" pitchFamily="49" charset="0"/>
                <a:ea typeface="Times New Roman" pitchFamily="18" charset="0"/>
                <a:cs typeface="Consolas" pitchFamily="49" charset="0"/>
              </a:rPr>
              <a:t>=</a:t>
            </a:r>
            <a:r>
              <a:rPr kumimoji="0" lang="en-US" sz="3200" b="0" i="0" u="none" strike="noStrike" cap="none" normalizeH="0" baseline="0" dirty="0" smtClean="0">
                <a:ln>
                  <a:noFill/>
                </a:ln>
                <a:solidFill>
                  <a:srgbClr val="006666"/>
                </a:solidFill>
                <a:effectLst/>
                <a:latin typeface="Consolas" pitchFamily="49" charset="0"/>
                <a:ea typeface="Times New Roman" pitchFamily="18" charset="0"/>
                <a:cs typeface="Consolas" pitchFamily="49" charset="0"/>
              </a:rPr>
              <a:t>123abc</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304800" y="2133600"/>
            <a:ext cx="8067914" cy="1477328"/>
          </a:xfrm>
          <a:prstGeom prst="rect">
            <a:avLst/>
          </a:prstGeom>
          <a:solidFill>
            <a:srgbClr val="F5F5F5"/>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Menlo"/>
                <a:cs typeface="Arial" pitchFamily="34" charset="0"/>
              </a:rPr>
              <a:t>echo </a:t>
            </a:r>
            <a:r>
              <a:rPr kumimoji="0" lang="en-US" sz="3200" b="0" i="0" u="none" strike="noStrike" cap="none" normalizeH="0" baseline="0" dirty="0" smtClean="0">
                <a:ln>
                  <a:noFill/>
                </a:ln>
                <a:solidFill>
                  <a:srgbClr val="660066"/>
                </a:solidFill>
                <a:effectLst/>
                <a:latin typeface="Menlo"/>
                <a:cs typeface="Arial" pitchFamily="34" charset="0"/>
              </a:rPr>
              <a:t>What</a:t>
            </a:r>
            <a:r>
              <a:rPr kumimoji="0" lang="en-US" sz="3200" b="0" i="0" u="none" strike="noStrike" cap="none" normalizeH="0" baseline="0" dirty="0" smtClean="0">
                <a:ln>
                  <a:noFill/>
                </a:ln>
                <a:solidFill>
                  <a:srgbClr val="000000"/>
                </a:solidFill>
                <a:effectLst/>
                <a:latin typeface="Menlo"/>
                <a:cs typeface="Arial" pitchFamily="34" charset="0"/>
              </a:rPr>
              <a:t> is your name</a:t>
            </a:r>
            <a:r>
              <a:rPr kumimoji="0" lang="en-US" sz="3200" b="0" i="0" u="none" strike="noStrike" cap="none" normalizeH="0" baseline="0" dirty="0" smtClean="0">
                <a:ln>
                  <a:noFill/>
                </a:ln>
                <a:solidFill>
                  <a:srgbClr val="666600"/>
                </a:solidFill>
                <a:effectLst/>
                <a:latin typeface="Menlo"/>
                <a:cs typeface="Arial" pitchFamily="34" charset="0"/>
              </a:rPr>
              <a:t>?</a:t>
            </a:r>
            <a:r>
              <a:rPr kumimoji="0" lang="en-US" sz="3200" b="0" i="0" u="none" strike="noStrike" cap="none" normalizeH="0" baseline="0" dirty="0" smtClean="0">
                <a:ln>
                  <a:noFill/>
                </a:ln>
                <a:solidFill>
                  <a:srgbClr val="000000"/>
                </a:solidFill>
                <a:effectLst/>
                <a:latin typeface="Menlo"/>
                <a:cs typeface="Arial" pitchFamily="34" charset="0"/>
              </a:rPr>
              <a:t/>
            </a:r>
            <a:br>
              <a:rPr kumimoji="0" lang="en-US" sz="3200" b="0" i="0" u="none" strike="noStrike" cap="none" normalizeH="0" baseline="0" dirty="0" smtClean="0">
                <a:ln>
                  <a:noFill/>
                </a:ln>
                <a:solidFill>
                  <a:srgbClr val="000000"/>
                </a:solidFill>
                <a:effectLst/>
                <a:latin typeface="Menlo"/>
                <a:cs typeface="Arial" pitchFamily="34" charset="0"/>
              </a:rPr>
            </a:br>
            <a:r>
              <a:rPr kumimoji="0" lang="en-US" sz="3200" b="0" i="0" u="none" strike="noStrike" cap="none" normalizeH="0" baseline="0" dirty="0" smtClean="0">
                <a:ln>
                  <a:noFill/>
                </a:ln>
                <a:solidFill>
                  <a:srgbClr val="000000"/>
                </a:solidFill>
                <a:effectLst/>
                <a:latin typeface="Menlo"/>
                <a:cs typeface="Arial" pitchFamily="34" charset="0"/>
              </a:rPr>
              <a:t>read MY_NAME</a:t>
            </a:r>
            <a:br>
              <a:rPr kumimoji="0" lang="en-US" sz="3200" b="0" i="0" u="none" strike="noStrike" cap="none" normalizeH="0" baseline="0" dirty="0" smtClean="0">
                <a:ln>
                  <a:noFill/>
                </a:ln>
                <a:solidFill>
                  <a:srgbClr val="000000"/>
                </a:solidFill>
                <a:effectLst/>
                <a:latin typeface="Menlo"/>
                <a:cs typeface="Arial" pitchFamily="34" charset="0"/>
              </a:rPr>
            </a:br>
            <a:r>
              <a:rPr kumimoji="0" lang="en-US" sz="3200" b="0" i="0" u="none" strike="noStrike" cap="none" normalizeH="0" baseline="0" dirty="0" smtClean="0">
                <a:ln>
                  <a:noFill/>
                </a:ln>
                <a:solidFill>
                  <a:srgbClr val="000000"/>
                </a:solidFill>
                <a:effectLst/>
                <a:latin typeface="Menlo"/>
                <a:cs typeface="Arial" pitchFamily="34" charset="0"/>
              </a:rPr>
              <a:t>echo </a:t>
            </a:r>
            <a:r>
              <a:rPr kumimoji="0" lang="en-US" sz="3200" b="0" i="0" u="none" strike="noStrike" cap="none" normalizeH="0" baseline="0" dirty="0" smtClean="0">
                <a:ln>
                  <a:noFill/>
                </a:ln>
                <a:solidFill>
                  <a:srgbClr val="008800"/>
                </a:solidFill>
                <a:effectLst/>
                <a:latin typeface="Menlo"/>
                <a:cs typeface="Arial" pitchFamily="34" charset="0"/>
              </a:rPr>
              <a:t>"Hello $MY_NAME - hope you're well."</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a:t>
            </a:r>
            <a:r>
              <a:rPr lang="en-US" dirty="0" smtClean="0"/>
              <a:t>Variables</a:t>
            </a:r>
            <a:endParaRPr lang="en-US" dirty="0"/>
          </a:p>
        </p:txBody>
      </p:sp>
      <p:sp>
        <p:nvSpPr>
          <p:cNvPr id="3" name="Content Placeholder 2"/>
          <p:cNvSpPr>
            <a:spLocks noGrp="1"/>
          </p:cNvSpPr>
          <p:nvPr>
            <p:ph idx="1"/>
          </p:nvPr>
        </p:nvSpPr>
        <p:spPr/>
        <p:txBody>
          <a:bodyPr>
            <a:normAutofit lnSpcReduction="10000"/>
          </a:bodyPr>
          <a:lstStyle/>
          <a:p>
            <a:r>
              <a:rPr lang="en-US" dirty="0"/>
              <a:t>These variables are reserved for specific functions</a:t>
            </a:r>
            <a:r>
              <a:rPr lang="en-US" dirty="0" smtClean="0"/>
              <a:t>.</a:t>
            </a:r>
          </a:p>
          <a:p>
            <a:r>
              <a:rPr lang="en-US" dirty="0"/>
              <a:t>For example, the </a:t>
            </a:r>
            <a:r>
              <a:rPr lang="en-US" b="1" dirty="0"/>
              <a:t>$</a:t>
            </a:r>
            <a:r>
              <a:rPr lang="en-US" dirty="0"/>
              <a:t> character represents the process ID number, or PID, of the current shell −</a:t>
            </a:r>
          </a:p>
          <a:p>
            <a:r>
              <a:rPr lang="en-US" dirty="0"/>
              <a:t>$echo $$ </a:t>
            </a:r>
          </a:p>
          <a:p>
            <a:r>
              <a:rPr lang="en-US" dirty="0"/>
              <a:t>The above command writes the PID of the current shell −</a:t>
            </a:r>
          </a:p>
          <a:p>
            <a:r>
              <a:rPr lang="en-US" dirty="0" smtClean="0"/>
              <a:t>29949</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685800"/>
          <a:ext cx="8382000" cy="5479848"/>
        </p:xfrm>
        <a:graphic>
          <a:graphicData uri="http://schemas.openxmlformats.org/drawingml/2006/table">
            <a:tbl>
              <a:tblPr/>
              <a:tblGrid>
                <a:gridCol w="914400"/>
                <a:gridCol w="7467600"/>
              </a:tblGrid>
              <a:tr h="167628">
                <a:tc>
                  <a:txBody>
                    <a:bodyPr/>
                    <a:lstStyle/>
                    <a:p>
                      <a:pPr algn="ctr" fontAlgn="t"/>
                      <a:r>
                        <a:rPr lang="en-US" sz="2000" dirty="0"/>
                        <a:t>Sr</a:t>
                      </a:r>
                      <a:r>
                        <a:rPr lang="en-US" sz="2000" dirty="0" smtClean="0"/>
                        <a:t>. No</a:t>
                      </a:r>
                      <a:r>
                        <a:rPr lang="en-US" sz="2000" dirty="0"/>
                        <a:t>.</a:t>
                      </a:r>
                    </a:p>
                  </a:txBody>
                  <a:tcPr marL="29934" marR="29934" marT="29934" marB="299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3600" dirty="0" smtClean="0"/>
                        <a:t>Parameters  </a:t>
                      </a:r>
                      <a:r>
                        <a:rPr lang="en-US" sz="3600" dirty="0"/>
                        <a:t>&amp; Description</a:t>
                      </a:r>
                    </a:p>
                  </a:txBody>
                  <a:tcPr marL="29934" marR="29934" marT="29934" marB="299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83150">
                <a:tc>
                  <a:txBody>
                    <a:bodyPr/>
                    <a:lstStyle/>
                    <a:p>
                      <a:pPr fontAlgn="t"/>
                      <a:r>
                        <a:rPr lang="en-US" sz="2000"/>
                        <a:t>1</a:t>
                      </a:r>
                    </a:p>
                  </a:txBody>
                  <a:tcPr marL="29934" marR="29934" marT="29934" marB="299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rPr>
                        <a:t>$0</a:t>
                      </a:r>
                      <a:endParaRPr lang="en-US" sz="2000">
                        <a:solidFill>
                          <a:srgbClr val="000000"/>
                        </a:solidFill>
                      </a:endParaRPr>
                    </a:p>
                    <a:p>
                      <a:pPr algn="just" fontAlgn="t"/>
                      <a:r>
                        <a:rPr lang="en-US" sz="2000">
                          <a:solidFill>
                            <a:srgbClr val="000000"/>
                          </a:solidFill>
                        </a:rPr>
                        <a:t>The filename of the current script.</a:t>
                      </a:r>
                    </a:p>
                  </a:txBody>
                  <a:tcPr marL="29934" marR="29934" marT="29934" marB="299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29716">
                <a:tc>
                  <a:txBody>
                    <a:bodyPr/>
                    <a:lstStyle/>
                    <a:p>
                      <a:pPr fontAlgn="t"/>
                      <a:r>
                        <a:rPr lang="en-US" sz="2000" dirty="0"/>
                        <a:t>2</a:t>
                      </a:r>
                    </a:p>
                  </a:txBody>
                  <a:tcPr marL="29934" marR="29934" marT="29934" marB="299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a:solidFill>
                            <a:srgbClr val="000000"/>
                          </a:solidFill>
                        </a:rPr>
                        <a:t>$n</a:t>
                      </a:r>
                      <a:endParaRPr lang="en-US" sz="2000" dirty="0">
                        <a:solidFill>
                          <a:srgbClr val="000000"/>
                        </a:solidFill>
                      </a:endParaRPr>
                    </a:p>
                    <a:p>
                      <a:pPr algn="just" fontAlgn="t"/>
                      <a:r>
                        <a:rPr lang="en-US" sz="2000" dirty="0">
                          <a:solidFill>
                            <a:srgbClr val="000000"/>
                          </a:solidFill>
                        </a:rPr>
                        <a:t>These variables correspond to the arguments with which a script was invoked. Here </a:t>
                      </a:r>
                      <a:r>
                        <a:rPr lang="en-US" sz="2000" b="1" dirty="0">
                          <a:solidFill>
                            <a:srgbClr val="000000"/>
                          </a:solidFill>
                        </a:rPr>
                        <a:t>n</a:t>
                      </a:r>
                      <a:r>
                        <a:rPr lang="en-US" sz="2000" dirty="0">
                          <a:solidFill>
                            <a:srgbClr val="000000"/>
                          </a:solidFill>
                        </a:rPr>
                        <a:t> is a positive decimal number corresponding to the position of an argument (the first argument is $1, the second argument is $2, and so on).</a:t>
                      </a:r>
                    </a:p>
                  </a:txBody>
                  <a:tcPr marL="29934" marR="29934" marT="29934" marB="299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3150">
                <a:tc>
                  <a:txBody>
                    <a:bodyPr/>
                    <a:lstStyle/>
                    <a:p>
                      <a:pPr fontAlgn="t"/>
                      <a:r>
                        <a:rPr lang="en-US" sz="2000" dirty="0"/>
                        <a:t>3</a:t>
                      </a:r>
                    </a:p>
                  </a:txBody>
                  <a:tcPr marL="29934" marR="29934" marT="29934" marB="299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a:solidFill>
                            <a:srgbClr val="000000"/>
                          </a:solidFill>
                        </a:rPr>
                        <a:t>$#</a:t>
                      </a:r>
                      <a:endParaRPr lang="en-US" sz="2000" dirty="0">
                        <a:solidFill>
                          <a:srgbClr val="000000"/>
                        </a:solidFill>
                      </a:endParaRPr>
                    </a:p>
                    <a:p>
                      <a:pPr algn="just" fontAlgn="t"/>
                      <a:r>
                        <a:rPr lang="en-US" sz="2000" dirty="0">
                          <a:solidFill>
                            <a:srgbClr val="000000"/>
                          </a:solidFill>
                        </a:rPr>
                        <a:t>The number of arguments supplied to a script.</a:t>
                      </a:r>
                    </a:p>
                  </a:txBody>
                  <a:tcPr marL="29934" marR="29934" marT="29934" marB="299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8672">
                <a:tc>
                  <a:txBody>
                    <a:bodyPr/>
                    <a:lstStyle/>
                    <a:p>
                      <a:pPr fontAlgn="t"/>
                      <a:r>
                        <a:rPr lang="en-US" sz="2000"/>
                        <a:t>4</a:t>
                      </a:r>
                    </a:p>
                  </a:txBody>
                  <a:tcPr marL="29934" marR="29934" marT="29934" marB="299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rPr>
                        <a:t>$*</a:t>
                      </a:r>
                      <a:endParaRPr lang="en-US" sz="2000">
                        <a:solidFill>
                          <a:srgbClr val="000000"/>
                        </a:solidFill>
                      </a:endParaRPr>
                    </a:p>
                    <a:p>
                      <a:pPr algn="just" fontAlgn="t"/>
                      <a:r>
                        <a:rPr lang="en-US" sz="2000">
                          <a:solidFill>
                            <a:srgbClr val="000000"/>
                          </a:solidFill>
                        </a:rPr>
                        <a:t>All the arguments are double quoted. If a script receives two arguments, $* is equivalent to $1 $2.</a:t>
                      </a:r>
                    </a:p>
                  </a:txBody>
                  <a:tcPr marL="29934" marR="29934" marT="29934" marB="299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8672">
                <a:tc>
                  <a:txBody>
                    <a:bodyPr/>
                    <a:lstStyle/>
                    <a:p>
                      <a:pPr fontAlgn="t"/>
                      <a:r>
                        <a:rPr lang="en-US" sz="2000"/>
                        <a:t>5</a:t>
                      </a:r>
                    </a:p>
                  </a:txBody>
                  <a:tcPr marL="29934" marR="29934" marT="29934" marB="299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a:solidFill>
                            <a:srgbClr val="000000"/>
                          </a:solidFill>
                        </a:rPr>
                        <a:t>$@</a:t>
                      </a:r>
                      <a:endParaRPr lang="en-US" sz="2000" dirty="0">
                        <a:solidFill>
                          <a:srgbClr val="000000"/>
                        </a:solidFill>
                      </a:endParaRPr>
                    </a:p>
                    <a:p>
                      <a:pPr algn="just" fontAlgn="t"/>
                      <a:r>
                        <a:rPr lang="en-US" sz="2000" dirty="0">
                          <a:solidFill>
                            <a:srgbClr val="000000"/>
                          </a:solidFill>
                        </a:rPr>
                        <a:t>All the arguments are individually double quoted. If a script receives two arguments, $@ is equivalent to $1 $2.</a:t>
                      </a:r>
                    </a:p>
                  </a:txBody>
                  <a:tcPr marL="29934" marR="29934" marT="29934" marB="299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0200"/>
          <a:ext cx="7086600" cy="2313204"/>
        </p:xfrm>
        <a:graphic>
          <a:graphicData uri="http://schemas.openxmlformats.org/drawingml/2006/table">
            <a:tbl>
              <a:tblPr/>
              <a:tblGrid>
                <a:gridCol w="457200"/>
                <a:gridCol w="6629400"/>
              </a:tblGrid>
              <a:tr h="383150">
                <a:tc>
                  <a:txBody>
                    <a:bodyPr/>
                    <a:lstStyle/>
                    <a:p>
                      <a:pPr fontAlgn="t"/>
                      <a:r>
                        <a:rPr lang="en-US" sz="2000" dirty="0"/>
                        <a:t>6</a:t>
                      </a:r>
                    </a:p>
                  </a:txBody>
                  <a:tcPr marL="29934" marR="29934" marT="29934" marB="299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a:solidFill>
                            <a:srgbClr val="000000"/>
                          </a:solidFill>
                        </a:rPr>
                        <a:t>$?</a:t>
                      </a:r>
                      <a:endParaRPr lang="en-US" sz="2000" dirty="0">
                        <a:solidFill>
                          <a:srgbClr val="000000"/>
                        </a:solidFill>
                      </a:endParaRPr>
                    </a:p>
                    <a:p>
                      <a:pPr algn="just" fontAlgn="t"/>
                      <a:r>
                        <a:rPr lang="en-US" sz="2000" dirty="0">
                          <a:solidFill>
                            <a:srgbClr val="000000"/>
                          </a:solidFill>
                        </a:rPr>
                        <a:t>The exit status of the last command executed.</a:t>
                      </a:r>
                    </a:p>
                  </a:txBody>
                  <a:tcPr marL="29934" marR="29934" marT="29934" marB="299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8672">
                <a:tc>
                  <a:txBody>
                    <a:bodyPr/>
                    <a:lstStyle/>
                    <a:p>
                      <a:pPr fontAlgn="t"/>
                      <a:r>
                        <a:rPr lang="en-US" sz="2000"/>
                        <a:t>7</a:t>
                      </a:r>
                    </a:p>
                  </a:txBody>
                  <a:tcPr marL="29934" marR="29934" marT="29934" marB="299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rPr>
                        <a:t>$$</a:t>
                      </a:r>
                      <a:endParaRPr lang="en-US" sz="2000">
                        <a:solidFill>
                          <a:srgbClr val="000000"/>
                        </a:solidFill>
                      </a:endParaRPr>
                    </a:p>
                    <a:p>
                      <a:pPr algn="just" fontAlgn="t"/>
                      <a:r>
                        <a:rPr lang="en-US" sz="2000">
                          <a:solidFill>
                            <a:srgbClr val="000000"/>
                          </a:solidFill>
                        </a:rPr>
                        <a:t>The process number of the current shell. For shell scripts, this is the process ID under which they are executing.</a:t>
                      </a:r>
                    </a:p>
                  </a:txBody>
                  <a:tcPr marL="29934" marR="29934" marT="29934" marB="299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3150">
                <a:tc>
                  <a:txBody>
                    <a:bodyPr/>
                    <a:lstStyle/>
                    <a:p>
                      <a:pPr fontAlgn="t"/>
                      <a:r>
                        <a:rPr lang="en-US" sz="2000"/>
                        <a:t>8</a:t>
                      </a:r>
                    </a:p>
                  </a:txBody>
                  <a:tcPr marL="29934" marR="29934" marT="29934" marB="299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a:solidFill>
                            <a:srgbClr val="000000"/>
                          </a:solidFill>
                        </a:rPr>
                        <a:t>$!</a:t>
                      </a:r>
                      <a:endParaRPr lang="en-US" sz="2000" dirty="0">
                        <a:solidFill>
                          <a:srgbClr val="000000"/>
                        </a:solidFill>
                      </a:endParaRPr>
                    </a:p>
                    <a:p>
                      <a:pPr algn="just" fontAlgn="t"/>
                      <a:r>
                        <a:rPr lang="en-US" sz="2000" dirty="0">
                          <a:solidFill>
                            <a:srgbClr val="000000"/>
                          </a:solidFill>
                        </a:rPr>
                        <a:t>The process number of the last background command.</a:t>
                      </a:r>
                    </a:p>
                  </a:txBody>
                  <a:tcPr marL="29934" marR="29934" marT="29934" marB="299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a:srcRect/>
          <a:stretch>
            <a:fillRect/>
          </a:stretch>
        </p:blipFill>
        <p:spPr bwMode="auto">
          <a:xfrm>
            <a:off x="457201" y="1447800"/>
            <a:ext cx="7846042"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a:srcRect/>
          <a:stretch>
            <a:fillRect/>
          </a:stretch>
        </p:blipFill>
        <p:spPr bwMode="auto">
          <a:xfrm>
            <a:off x="457200" y="1524000"/>
            <a:ext cx="8310563" cy="104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a:srcRect/>
          <a:stretch>
            <a:fillRect/>
          </a:stretch>
        </p:blipFill>
        <p:spPr bwMode="auto">
          <a:xfrm>
            <a:off x="457200" y="3827463"/>
            <a:ext cx="7620000" cy="3030537"/>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381000" y="228600"/>
            <a:ext cx="6629400" cy="33843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ux Shell Scripting parameters 1"/>
          <p:cNvPicPr>
            <a:picLocks noChangeAspect="1" noChangeArrowheads="1"/>
          </p:cNvPicPr>
          <p:nvPr/>
        </p:nvPicPr>
        <p:blipFill>
          <a:blip r:embed="rId2"/>
          <a:srcRect t="3809" r="40465"/>
          <a:stretch>
            <a:fillRect/>
          </a:stretch>
        </p:blipFill>
        <p:spPr bwMode="auto">
          <a:xfrm>
            <a:off x="304800" y="685800"/>
            <a:ext cx="7677334" cy="4038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variable is a character string to which we assign a value. The value assigned could be a number, text, filename, device, or any other type of data.</a:t>
            </a:r>
          </a:p>
          <a:p>
            <a:r>
              <a:rPr lang="en-US" dirty="0"/>
              <a:t>A variable is nothing more than a pointer to the actual data. The shell enables you to create, assign, and delete variables.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descr="Linux  Script parameters 2"/>
          <p:cNvPicPr>
            <a:picLocks noChangeAspect="1" noChangeArrowheads="1"/>
          </p:cNvPicPr>
          <p:nvPr/>
        </p:nvPicPr>
        <p:blipFill>
          <a:blip r:embed="rId2"/>
          <a:srcRect r="48346"/>
          <a:stretch>
            <a:fillRect/>
          </a:stretch>
        </p:blipFill>
        <p:spPr bwMode="auto">
          <a:xfrm>
            <a:off x="304800" y="228600"/>
            <a:ext cx="8608199" cy="54864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Shell Scripting – Special Characters:</a:t>
            </a:r>
            <a:endParaRPr lang="en-US" dirty="0"/>
          </a:p>
        </p:txBody>
      </p:sp>
      <p:sp>
        <p:nvSpPr>
          <p:cNvPr id="3" name="Content Placeholder 2"/>
          <p:cNvSpPr>
            <a:spLocks noGrp="1"/>
          </p:cNvSpPr>
          <p:nvPr>
            <p:ph idx="1"/>
          </p:nvPr>
        </p:nvSpPr>
        <p:spPr/>
        <p:txBody>
          <a:bodyPr/>
          <a:lstStyle/>
          <a:p>
            <a:pPr fontAlgn="base"/>
            <a:r>
              <a:rPr lang="en-US" b="1" dirty="0" smtClean="0"/>
              <a:t>Hash (#):</a:t>
            </a:r>
          </a:p>
          <a:p>
            <a:pPr fontAlgn="base"/>
            <a:r>
              <a:rPr lang="en-US" dirty="0" smtClean="0"/>
              <a:t>The general use case of hash (#) is to define a comment in the shell but hash (#) can also be used for shebang, parameter substitution, and base conversion.</a:t>
            </a:r>
          </a:p>
          <a:p>
            <a:endParaRPr lang="en-US" dirty="0"/>
          </a:p>
        </p:txBody>
      </p:sp>
      <p:pic>
        <p:nvPicPr>
          <p:cNvPr id="32770" name="Picture 2"/>
          <p:cNvPicPr>
            <a:picLocks noChangeAspect="1" noChangeArrowheads="1"/>
          </p:cNvPicPr>
          <p:nvPr/>
        </p:nvPicPr>
        <p:blipFill>
          <a:blip r:embed="rId2"/>
          <a:srcRect/>
          <a:stretch>
            <a:fillRect/>
          </a:stretch>
        </p:blipFill>
        <p:spPr bwMode="auto">
          <a:xfrm>
            <a:off x="457200" y="4229100"/>
            <a:ext cx="7810500" cy="2628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fontAlgn="base"/>
            <a:r>
              <a:rPr lang="en-US" b="1" dirty="0" smtClean="0"/>
              <a:t>Semicolon (;):</a:t>
            </a:r>
          </a:p>
          <a:p>
            <a:pPr fontAlgn="base"/>
            <a:r>
              <a:rPr lang="en-US" dirty="0" smtClean="0"/>
              <a:t>The single semicolon (;) is used to execute multiple commands in a single line, the double semicolon (;;) is used as terminator in a case option.</a:t>
            </a:r>
          </a:p>
          <a:p>
            <a:endParaRPr lang="en-US" dirty="0"/>
          </a:p>
        </p:txBody>
      </p:sp>
      <p:pic>
        <p:nvPicPr>
          <p:cNvPr id="33794" name="Picture 2"/>
          <p:cNvPicPr>
            <a:picLocks noChangeAspect="1" noChangeArrowheads="1"/>
          </p:cNvPicPr>
          <p:nvPr/>
        </p:nvPicPr>
        <p:blipFill>
          <a:blip r:embed="rId2"/>
          <a:srcRect/>
          <a:stretch>
            <a:fillRect/>
          </a:stretch>
        </p:blipFill>
        <p:spPr bwMode="auto">
          <a:xfrm>
            <a:off x="304800" y="3124200"/>
            <a:ext cx="7991475" cy="3362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fontAlgn="base"/>
            <a:r>
              <a:rPr lang="en-US" b="1" dirty="0" smtClean="0"/>
              <a:t>Dot (.):</a:t>
            </a:r>
          </a:p>
          <a:p>
            <a:pPr algn="just" fontAlgn="base"/>
            <a:r>
              <a:rPr lang="en-US" sz="2400" dirty="0" smtClean="0"/>
              <a:t>The single dot (.) represent different use case depending upon the usage in your script. It can be used to represent a </a:t>
            </a:r>
            <a:r>
              <a:rPr lang="en-US" sz="2400" b="1" dirty="0" smtClean="0"/>
              <a:t>hidden file</a:t>
            </a:r>
            <a:r>
              <a:rPr lang="en-US" sz="2400" dirty="0" smtClean="0"/>
              <a:t>, the </a:t>
            </a:r>
            <a:r>
              <a:rPr lang="en-US" sz="2400" b="1" dirty="0" smtClean="0"/>
              <a:t>current working directory</a:t>
            </a:r>
            <a:r>
              <a:rPr lang="en-US" sz="2400" dirty="0" smtClean="0"/>
              <a:t>, a single character replacement in </a:t>
            </a:r>
            <a:r>
              <a:rPr lang="en-US" sz="2400" b="1" dirty="0" smtClean="0"/>
              <a:t>regular expression</a:t>
            </a:r>
            <a:r>
              <a:rPr lang="en-US" sz="2400" dirty="0" smtClean="0"/>
              <a:t>. The </a:t>
            </a:r>
            <a:r>
              <a:rPr lang="en-US" sz="2400" b="1" dirty="0" smtClean="0"/>
              <a:t>double dot (..) </a:t>
            </a:r>
            <a:r>
              <a:rPr lang="en-US" sz="2400" dirty="0" smtClean="0"/>
              <a:t>is used to represent the </a:t>
            </a:r>
            <a:r>
              <a:rPr lang="en-US" sz="2400" b="1" dirty="0" smtClean="0"/>
              <a:t>parent directory</a:t>
            </a:r>
            <a:r>
              <a:rPr lang="en-US" sz="2400" dirty="0" smtClean="0"/>
              <a:t> of current working directory.</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4818" name="Picture 2"/>
          <p:cNvPicPr>
            <a:picLocks noChangeAspect="1" noChangeArrowheads="1"/>
          </p:cNvPicPr>
          <p:nvPr/>
        </p:nvPicPr>
        <p:blipFill>
          <a:blip r:embed="rId2"/>
          <a:srcRect/>
          <a:stretch>
            <a:fillRect/>
          </a:stretch>
        </p:blipFill>
        <p:spPr bwMode="auto">
          <a:xfrm>
            <a:off x="0" y="0"/>
            <a:ext cx="9183652"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fontAlgn="base"/>
            <a:r>
              <a:rPr lang="en-US" b="1" dirty="0" smtClean="0"/>
              <a:t>Quotes (“” and ”):</a:t>
            </a:r>
          </a:p>
          <a:p>
            <a:pPr fontAlgn="base"/>
            <a:r>
              <a:rPr lang="en-US" sz="2800" dirty="0" smtClean="0"/>
              <a:t>Double quotes (“”) represent string and preserves (from interpretation) most of the special characters within a string. The single quotes (”) represents string and preserves all special characters within a string. This is a stronger form of quoting than double-quotes.</a:t>
            </a:r>
          </a:p>
          <a:p>
            <a:r>
              <a:rPr lang="en-US" dirty="0" smtClean="0"/>
              <a:t/>
            </a:r>
            <a:br>
              <a:rPr lang="en-US" dirty="0" smtClean="0"/>
            </a:br>
            <a:endParaRPr lang="en-US" dirty="0"/>
          </a:p>
        </p:txBody>
      </p:sp>
      <p:pic>
        <p:nvPicPr>
          <p:cNvPr id="35842" name="Picture 2"/>
          <p:cNvPicPr>
            <a:picLocks noChangeAspect="1" noChangeArrowheads="1"/>
          </p:cNvPicPr>
          <p:nvPr/>
        </p:nvPicPr>
        <p:blipFill>
          <a:blip r:embed="rId2"/>
          <a:srcRect/>
          <a:stretch>
            <a:fillRect/>
          </a:stretch>
        </p:blipFill>
        <p:spPr bwMode="auto">
          <a:xfrm>
            <a:off x="304800" y="3505200"/>
            <a:ext cx="8839200" cy="33528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fontAlgn="base"/>
            <a:r>
              <a:rPr lang="en-US" b="1" dirty="0" smtClean="0"/>
              <a:t>Backslash (\):</a:t>
            </a:r>
          </a:p>
          <a:p>
            <a:pPr fontAlgn="base"/>
            <a:r>
              <a:rPr lang="en-US" dirty="0" smtClean="0"/>
              <a:t>Backslash (\) is used to escape other special characters in the shell.</a:t>
            </a:r>
          </a:p>
          <a:p>
            <a:endParaRPr lang="en-US" dirty="0"/>
          </a:p>
        </p:txBody>
      </p:sp>
      <p:pic>
        <p:nvPicPr>
          <p:cNvPr id="37890" name="Picture 2"/>
          <p:cNvPicPr>
            <a:picLocks noChangeAspect="1" noChangeArrowheads="1"/>
          </p:cNvPicPr>
          <p:nvPr/>
        </p:nvPicPr>
        <p:blipFill>
          <a:blip r:embed="rId2"/>
          <a:srcRect/>
          <a:stretch>
            <a:fillRect/>
          </a:stretch>
        </p:blipFill>
        <p:spPr bwMode="auto">
          <a:xfrm>
            <a:off x="762000" y="2286000"/>
            <a:ext cx="7210425"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fontAlgn="base"/>
            <a:r>
              <a:rPr lang="en-US" b="1" dirty="0" smtClean="0"/>
              <a:t>Forward slash (/):</a:t>
            </a:r>
          </a:p>
          <a:p>
            <a:pPr fontAlgn="base"/>
            <a:r>
              <a:rPr lang="en-US" dirty="0" smtClean="0"/>
              <a:t>The forward-slash (/) is used as a filename path separator (/some/path). It also represents the root directory. In arithmetic operation forward slash means division.</a:t>
            </a:r>
          </a:p>
          <a:p>
            <a:endParaRPr lang="en-US" dirty="0"/>
          </a:p>
        </p:txBody>
      </p:sp>
      <p:pic>
        <p:nvPicPr>
          <p:cNvPr id="38914" name="Picture 2"/>
          <p:cNvPicPr>
            <a:picLocks noChangeAspect="1" noChangeArrowheads="1"/>
          </p:cNvPicPr>
          <p:nvPr/>
        </p:nvPicPr>
        <p:blipFill>
          <a:blip r:embed="rId2"/>
          <a:srcRect/>
          <a:stretch>
            <a:fillRect/>
          </a:stretch>
        </p:blipFill>
        <p:spPr bwMode="auto">
          <a:xfrm>
            <a:off x="609600" y="3429000"/>
            <a:ext cx="7848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fontAlgn="base"/>
            <a:r>
              <a:rPr lang="en-US" b="1" dirty="0" smtClean="0"/>
              <a:t>Colon (:):</a:t>
            </a:r>
          </a:p>
          <a:p>
            <a:pPr fontAlgn="base"/>
            <a:r>
              <a:rPr lang="en-US" dirty="0" smtClean="0"/>
              <a:t>In shell, a colon (:) can be used as a null command, endless loop, a place holder, for string evaluation, for field separator or to empty a file.</a:t>
            </a:r>
          </a:p>
          <a:p>
            <a:endParaRPr lang="en-US" dirty="0"/>
          </a:p>
        </p:txBody>
      </p:sp>
      <p:pic>
        <p:nvPicPr>
          <p:cNvPr id="39938" name="Picture 2"/>
          <p:cNvPicPr>
            <a:picLocks noChangeAspect="1" noChangeArrowheads="1"/>
          </p:cNvPicPr>
          <p:nvPr/>
        </p:nvPicPr>
        <p:blipFill>
          <a:blip r:embed="rId2"/>
          <a:srcRect/>
          <a:stretch>
            <a:fillRect/>
          </a:stretch>
        </p:blipFill>
        <p:spPr bwMode="auto">
          <a:xfrm>
            <a:off x="1371600" y="2819400"/>
            <a:ext cx="744855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4525963"/>
          </a:xfrm>
        </p:spPr>
        <p:txBody>
          <a:bodyPr/>
          <a:lstStyle/>
          <a:p>
            <a:pPr fontAlgn="base"/>
            <a:r>
              <a:rPr lang="en-US" b="1" dirty="0" smtClean="0"/>
              <a:t>Exclamation (!):</a:t>
            </a:r>
          </a:p>
          <a:p>
            <a:pPr fontAlgn="base"/>
            <a:r>
              <a:rPr lang="en-US" dirty="0" smtClean="0"/>
              <a:t>Bang (!) can be used to check the reverse of equality (not equal). Bang (!) can also be used to invert the exit status.</a:t>
            </a:r>
          </a:p>
          <a:p>
            <a:endParaRPr lang="en-US" dirty="0"/>
          </a:p>
        </p:txBody>
      </p:sp>
      <p:pic>
        <p:nvPicPr>
          <p:cNvPr id="40962" name="Picture 2"/>
          <p:cNvPicPr>
            <a:picLocks noChangeAspect="1" noChangeArrowheads="1"/>
          </p:cNvPicPr>
          <p:nvPr/>
        </p:nvPicPr>
        <p:blipFill>
          <a:blip r:embed="rId2"/>
          <a:srcRect/>
          <a:stretch>
            <a:fillRect/>
          </a:stretch>
        </p:blipFill>
        <p:spPr bwMode="auto">
          <a:xfrm>
            <a:off x="1143000" y="2667000"/>
            <a:ext cx="7346386"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r>
              <a:rPr lang="en-US" dirty="0"/>
              <a:t>Variable Names</a:t>
            </a:r>
          </a:p>
          <a:p>
            <a:r>
              <a:rPr lang="en-US" dirty="0"/>
              <a:t>The name of a variable can contain only letters (a to z or A to Z), numbers ( 0 to 9) or the underscore character ( _).</a:t>
            </a:r>
          </a:p>
          <a:p>
            <a:r>
              <a:rPr lang="en-US" dirty="0"/>
              <a:t>By convention, Unix shell variables will have their names in UPPERCASE.</a:t>
            </a:r>
          </a:p>
          <a:p>
            <a:r>
              <a:rPr lang="en-US" dirty="0"/>
              <a:t>The following examples are valid variable names −</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5257800" y="4724400"/>
            <a:ext cx="327583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5516563"/>
          </a:xfrm>
        </p:spPr>
        <p:txBody>
          <a:bodyPr>
            <a:normAutofit/>
          </a:bodyPr>
          <a:lstStyle/>
          <a:p>
            <a:pPr fontAlgn="base"/>
            <a:r>
              <a:rPr lang="en-US" b="1" dirty="0" smtClean="0"/>
              <a:t>Asterisk (*):</a:t>
            </a:r>
          </a:p>
          <a:p>
            <a:pPr algn="just" fontAlgn="base"/>
            <a:r>
              <a:rPr lang="en-US" sz="2400" dirty="0" smtClean="0"/>
              <a:t>Asterisk (*) can be used as a “wild card” for filename expansion in </a:t>
            </a:r>
            <a:r>
              <a:rPr lang="en-US" sz="2400" dirty="0" err="1" smtClean="0"/>
              <a:t>globbing</a:t>
            </a:r>
            <a:r>
              <a:rPr lang="en-US" sz="2400" dirty="0" smtClean="0"/>
              <a:t>. By itself, it matches every filename in a given directory. Asterisk (*) also represents any number (or zero) characters in a regular expression. In arithmetic operation single asterisk (*) represents multiplication and double asterisk (**) represents exponentiation.</a:t>
            </a:r>
          </a:p>
          <a:p>
            <a:endParaRPr lang="en-US" dirty="0"/>
          </a:p>
        </p:txBody>
      </p:sp>
      <p:pic>
        <p:nvPicPr>
          <p:cNvPr id="41986" name="Picture 2"/>
          <p:cNvPicPr>
            <a:picLocks noChangeAspect="1" noChangeArrowheads="1"/>
          </p:cNvPicPr>
          <p:nvPr/>
        </p:nvPicPr>
        <p:blipFill>
          <a:blip r:embed="rId2"/>
          <a:srcRect t="71429"/>
          <a:stretch>
            <a:fillRect/>
          </a:stretch>
        </p:blipFill>
        <p:spPr bwMode="auto">
          <a:xfrm>
            <a:off x="1371600" y="3962400"/>
            <a:ext cx="7038602"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Processes in Linux</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smtClean="0"/>
              <a:t>A program/command when executed, a special instance is provided by the system to the process. This instance consists of all the services/resources that may be utilized by the process under execution. </a:t>
            </a:r>
          </a:p>
          <a:p>
            <a:pPr fontAlgn="base"/>
            <a:r>
              <a:rPr lang="en-US" dirty="0" smtClean="0"/>
              <a:t>Whenever a command is issued in Unix/Linux, it creates/starts a new process. For example, </a:t>
            </a:r>
            <a:r>
              <a:rPr lang="en-US" dirty="0" err="1" smtClean="0"/>
              <a:t>pwd</a:t>
            </a:r>
            <a:r>
              <a:rPr lang="en-US" dirty="0" smtClean="0"/>
              <a:t> when issued which is used to list the current directory location the user is in, a process starts.</a:t>
            </a:r>
          </a:p>
          <a:p>
            <a:pPr fontAlgn="base"/>
            <a:r>
              <a:rPr lang="en-US" dirty="0" smtClean="0"/>
              <a:t>Through a 5 digit ID number Unix/Linux keeps an account of the processes, this number is call process ID or PID. Each process in the system has a unique PID.</a:t>
            </a:r>
          </a:p>
          <a:p>
            <a:pPr fontAlgn="base"/>
            <a:r>
              <a:rPr lang="en-US" dirty="0" smtClean="0"/>
              <a:t>Used up </a:t>
            </a:r>
            <a:r>
              <a:rPr lang="en-US" dirty="0" err="1" smtClean="0"/>
              <a:t>pid’s</a:t>
            </a:r>
            <a:r>
              <a:rPr lang="en-US" dirty="0" smtClean="0"/>
              <a:t> can be used in again for a newer process since all the possible combinations are used.</a:t>
            </a:r>
          </a:p>
          <a:p>
            <a:pPr fontAlgn="base"/>
            <a:r>
              <a:rPr lang="en-US" dirty="0" smtClean="0"/>
              <a:t>At any point of time, no two processes with the same </a:t>
            </a:r>
            <a:r>
              <a:rPr lang="en-US" dirty="0" err="1" smtClean="0"/>
              <a:t>pid</a:t>
            </a:r>
            <a:r>
              <a:rPr lang="en-US" dirty="0" smtClean="0"/>
              <a:t> exist in the system because it is the </a:t>
            </a:r>
            <a:r>
              <a:rPr lang="en-US" dirty="0" err="1" smtClean="0"/>
              <a:t>pid</a:t>
            </a:r>
            <a:r>
              <a:rPr lang="en-US" dirty="0" smtClean="0"/>
              <a:t> that Unix uses to track each process.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Initializing a process</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b="1" dirty="0" smtClean="0"/>
              <a:t>Method 1: Foreground Process :</a:t>
            </a:r>
            <a:r>
              <a:rPr lang="en-US" dirty="0" smtClean="0"/>
              <a:t> Every process when started runs in foreground by default, receives input from the keyboard, and sends output to the screen.  When issuing </a:t>
            </a:r>
            <a:r>
              <a:rPr lang="en-US" dirty="0" err="1" smtClean="0"/>
              <a:t>pwd</a:t>
            </a:r>
            <a:r>
              <a:rPr lang="en-US" dirty="0" smtClean="0"/>
              <a:t> command </a:t>
            </a:r>
          </a:p>
          <a:p>
            <a:pPr fontAlgn="base"/>
            <a:r>
              <a:rPr lang="en-US" b="1" dirty="0" smtClean="0"/>
              <a:t>$ </a:t>
            </a:r>
            <a:r>
              <a:rPr lang="en-US" b="1" dirty="0" err="1" smtClean="0"/>
              <a:t>pwd</a:t>
            </a:r>
            <a:endParaRPr lang="en-US" b="1" dirty="0" smtClean="0"/>
          </a:p>
          <a:p>
            <a:pPr fontAlgn="base"/>
            <a:r>
              <a:rPr lang="en-US" b="1" dirty="0" smtClean="0"/>
              <a:t>Output: </a:t>
            </a:r>
            <a:endParaRPr lang="en-US" dirty="0" smtClean="0"/>
          </a:p>
          <a:p>
            <a:pPr fontAlgn="base"/>
            <a:r>
              <a:rPr lang="en-US" dirty="0" smtClean="0"/>
              <a:t>$ /home/</a:t>
            </a:r>
            <a:r>
              <a:rPr lang="en-US" dirty="0" err="1" smtClean="0"/>
              <a:t>geeksforgeeks</a:t>
            </a:r>
            <a:r>
              <a:rPr lang="en-US" dirty="0" smtClean="0"/>
              <a:t>/root</a:t>
            </a:r>
          </a:p>
          <a:p>
            <a:pPr fontAlgn="base"/>
            <a:r>
              <a:rPr lang="en-US" dirty="0" smtClean="0"/>
              <a:t>When a command/process is running in the foreground and is taking a lot of time, no other processes can be run or started because the prompt would not be available until the program finishes processing and comes out.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pPr fontAlgn="base"/>
            <a:r>
              <a:rPr lang="en-US" b="1" dirty="0" smtClean="0"/>
              <a:t>Method 2: Background Process: </a:t>
            </a:r>
            <a:r>
              <a:rPr lang="en-US" dirty="0" smtClean="0"/>
              <a:t>It runs in the background without keyboard input and waits till keyboard input is required. Thus, other processes can be done in parallel with the process running in the background since they do not have to wait for the previous process to be completed. </a:t>
            </a:r>
            <a:br>
              <a:rPr lang="en-US" dirty="0" smtClean="0"/>
            </a:br>
            <a:r>
              <a:rPr lang="en-US" dirty="0" smtClean="0"/>
              <a:t>Adding &amp; along with the command starts it as a background process </a:t>
            </a:r>
          </a:p>
          <a:p>
            <a:pPr fontAlgn="base"/>
            <a:r>
              <a:rPr lang="en-US" b="1" dirty="0" smtClean="0"/>
              <a:t>$ </a:t>
            </a:r>
            <a:r>
              <a:rPr lang="en-US" b="1" dirty="0" err="1" smtClean="0"/>
              <a:t>pwd</a:t>
            </a:r>
            <a:r>
              <a:rPr lang="en-US" b="1" dirty="0" smtClean="0"/>
              <a:t> &amp;</a:t>
            </a:r>
          </a:p>
          <a:p>
            <a:pPr fontAlgn="base"/>
            <a:r>
              <a:rPr lang="en-US" dirty="0" smtClean="0"/>
              <a:t>Since </a:t>
            </a:r>
            <a:r>
              <a:rPr lang="en-US" dirty="0" err="1" smtClean="0"/>
              <a:t>pwd</a:t>
            </a:r>
            <a:r>
              <a:rPr lang="en-US" dirty="0" smtClean="0"/>
              <a:t> does not want any input from the keyboard, it goes to the stop state until moved to the foreground and given any data input. Thus, on pressing Enter:</a:t>
            </a:r>
            <a:br>
              <a:rPr lang="en-US" dirty="0" smtClean="0"/>
            </a:br>
            <a:r>
              <a:rPr lang="en-US" b="1" dirty="0" smtClean="0"/>
              <a:t>Output: </a:t>
            </a:r>
            <a:endParaRPr lang="en-US" dirty="0" smtClean="0"/>
          </a:p>
          <a:p>
            <a:pPr fontAlgn="base"/>
            <a:r>
              <a:rPr lang="en-US" dirty="0" smtClean="0"/>
              <a:t>[1] + Done  </a:t>
            </a:r>
            <a:r>
              <a:rPr lang="en-US" dirty="0" err="1" smtClean="0"/>
              <a:t>pwd</a:t>
            </a:r>
            <a:r>
              <a:rPr lang="en-US" dirty="0" smtClean="0"/>
              <a:t> </a:t>
            </a:r>
          </a:p>
          <a:p>
            <a:pPr fontAlgn="base"/>
            <a:r>
              <a:rPr lang="en-US" dirty="0" smtClean="0"/>
              <a:t>$</a:t>
            </a:r>
          </a:p>
          <a:p>
            <a:pPr fontAlgn="base"/>
            <a:r>
              <a:rPr lang="en-US" dirty="0" smtClean="0"/>
              <a:t>That first line contains information about the background process – the job number and the process ID. It tells you that the </a:t>
            </a:r>
            <a:r>
              <a:rPr lang="en-US" dirty="0" err="1" smtClean="0"/>
              <a:t>ls</a:t>
            </a:r>
            <a:r>
              <a:rPr lang="en-US" dirty="0" smtClean="0"/>
              <a:t> command background process finishes successfully. The second is a prompt for another command. </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6172200"/>
          </a:xfrm>
        </p:spPr>
        <p:txBody>
          <a:bodyPr>
            <a:normAutofit/>
          </a:bodyPr>
          <a:lstStyle/>
          <a:p>
            <a:pPr fontAlgn="base"/>
            <a:r>
              <a:rPr lang="en-US" sz="2400" b="1" dirty="0" smtClean="0"/>
              <a:t>Tracking ongoing processes</a:t>
            </a:r>
          </a:p>
          <a:p>
            <a:pPr fontAlgn="base"/>
            <a:r>
              <a:rPr lang="en-US" sz="2400" dirty="0" err="1" smtClean="0"/>
              <a:t>ps</a:t>
            </a:r>
            <a:r>
              <a:rPr lang="en-US" sz="2400" dirty="0" smtClean="0"/>
              <a:t> (Process status) can be used to see/list all the running processes. </a:t>
            </a:r>
          </a:p>
          <a:p>
            <a:pPr fontAlgn="base"/>
            <a:r>
              <a:rPr lang="en-US" sz="2400" b="1" dirty="0" smtClean="0"/>
              <a:t>$ </a:t>
            </a:r>
            <a:r>
              <a:rPr lang="en-US" sz="2400" b="1" dirty="0" err="1" smtClean="0"/>
              <a:t>ps</a:t>
            </a:r>
            <a:r>
              <a:rPr lang="en-US" sz="2400" dirty="0" smtClean="0"/>
              <a:t> </a:t>
            </a:r>
          </a:p>
          <a:p>
            <a:pPr fontAlgn="base"/>
            <a:r>
              <a:rPr lang="en-US" sz="2400" dirty="0" smtClean="0"/>
              <a:t>PID 	TTY 	TIME 		CMD </a:t>
            </a:r>
          </a:p>
          <a:p>
            <a:pPr fontAlgn="base"/>
            <a:r>
              <a:rPr lang="en-US" sz="2400" dirty="0" smtClean="0"/>
              <a:t>19 		pts/1 	00:00:00 	</a:t>
            </a:r>
            <a:r>
              <a:rPr lang="en-US" sz="2400" dirty="0" err="1" smtClean="0"/>
              <a:t>sh</a:t>
            </a:r>
            <a:r>
              <a:rPr lang="en-US" sz="2400" dirty="0" smtClean="0"/>
              <a:t> </a:t>
            </a:r>
          </a:p>
          <a:p>
            <a:pPr fontAlgn="base"/>
            <a:r>
              <a:rPr lang="en-US" sz="2400" dirty="0" smtClean="0"/>
              <a:t>24 		pts/1 	00:00:00 	</a:t>
            </a:r>
            <a:r>
              <a:rPr lang="en-US" sz="2400" dirty="0" err="1" smtClean="0"/>
              <a:t>ps</a:t>
            </a:r>
            <a:endParaRPr lang="en-US" sz="2400" dirty="0" smtClean="0"/>
          </a:p>
          <a:p>
            <a:pPr fontAlgn="base"/>
            <a:r>
              <a:rPr lang="en-US" sz="2400" dirty="0" smtClean="0"/>
              <a:t>For more information -f (full) can be used along with </a:t>
            </a:r>
            <a:r>
              <a:rPr lang="en-US" sz="2400" dirty="0" err="1" smtClean="0"/>
              <a:t>ps</a:t>
            </a:r>
            <a:r>
              <a:rPr lang="en-US" sz="2400" dirty="0" smtClean="0"/>
              <a:t>  </a:t>
            </a:r>
          </a:p>
          <a:p>
            <a:r>
              <a:rPr lang="en-US" sz="2400" b="1" dirty="0" smtClean="0"/>
              <a:t>$ </a:t>
            </a:r>
            <a:r>
              <a:rPr lang="en-US" sz="2400" b="1" dirty="0" err="1" smtClean="0"/>
              <a:t>ps</a:t>
            </a:r>
            <a:r>
              <a:rPr lang="en-US" sz="2400" b="1" dirty="0" smtClean="0"/>
              <a:t> –f</a:t>
            </a:r>
            <a:r>
              <a:rPr lang="en-US" sz="2400" dirty="0" smtClean="0"/>
              <a:t> </a:t>
            </a:r>
          </a:p>
        </p:txBody>
      </p:sp>
      <p:pic>
        <p:nvPicPr>
          <p:cNvPr id="43010" name="Picture 2"/>
          <p:cNvPicPr>
            <a:picLocks noChangeAspect="1" noChangeArrowheads="1"/>
          </p:cNvPicPr>
          <p:nvPr/>
        </p:nvPicPr>
        <p:blipFill>
          <a:blip r:embed="rId2"/>
          <a:srcRect/>
          <a:stretch>
            <a:fillRect/>
          </a:stretch>
        </p:blipFill>
        <p:spPr bwMode="auto">
          <a:xfrm>
            <a:off x="381000" y="4191000"/>
            <a:ext cx="8763000"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4034" name="Picture 2"/>
          <p:cNvPicPr>
            <a:picLocks noChangeAspect="1" noChangeArrowheads="1"/>
          </p:cNvPicPr>
          <p:nvPr/>
        </p:nvPicPr>
        <p:blipFill>
          <a:blip r:embed="rId2"/>
          <a:srcRect/>
          <a:stretch>
            <a:fillRect/>
          </a:stretch>
        </p:blipFill>
        <p:spPr bwMode="auto">
          <a:xfrm>
            <a:off x="457200" y="304800"/>
            <a:ext cx="8472695"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fontAlgn="base"/>
            <a:r>
              <a:rPr lang="en-US" dirty="0" smtClean="0"/>
              <a:t>For a running program (named process) </a:t>
            </a:r>
            <a:r>
              <a:rPr lang="en-US" b="1" dirty="0" err="1" smtClean="0"/>
              <a:t>Pidof</a:t>
            </a:r>
            <a:r>
              <a:rPr lang="en-US" dirty="0" smtClean="0"/>
              <a:t> finds the process id’s (</a:t>
            </a:r>
            <a:r>
              <a:rPr lang="en-US" dirty="0" err="1" smtClean="0"/>
              <a:t>pids</a:t>
            </a:r>
            <a:r>
              <a:rPr lang="en-US" dirty="0" smtClean="0"/>
              <a:t>) </a:t>
            </a:r>
            <a:br>
              <a:rPr lang="en-US" dirty="0" smtClean="0"/>
            </a:br>
            <a:r>
              <a:rPr lang="en-US" b="1" dirty="0" smtClean="0"/>
              <a:t>Fields described by </a:t>
            </a:r>
            <a:r>
              <a:rPr lang="en-US" b="1" dirty="0" err="1" smtClean="0"/>
              <a:t>ps</a:t>
            </a:r>
            <a:r>
              <a:rPr lang="en-US" b="1" dirty="0" smtClean="0"/>
              <a:t> are described as:</a:t>
            </a:r>
            <a:r>
              <a:rPr lang="en-US" dirty="0" smtClean="0"/>
              <a:t> </a:t>
            </a:r>
          </a:p>
          <a:p>
            <a:pPr fontAlgn="base"/>
            <a:r>
              <a:rPr lang="en-US" b="1" dirty="0" smtClean="0"/>
              <a:t>UID</a:t>
            </a:r>
            <a:r>
              <a:rPr lang="en-US" dirty="0" smtClean="0"/>
              <a:t>: User ID that this process belongs to (the person running it)</a:t>
            </a:r>
          </a:p>
          <a:p>
            <a:pPr fontAlgn="base"/>
            <a:r>
              <a:rPr lang="en-US" b="1" dirty="0" smtClean="0"/>
              <a:t>PID</a:t>
            </a:r>
            <a:r>
              <a:rPr lang="en-US" dirty="0" smtClean="0"/>
              <a:t>: Process ID</a:t>
            </a:r>
          </a:p>
          <a:p>
            <a:pPr fontAlgn="base"/>
            <a:r>
              <a:rPr lang="en-US" b="1" dirty="0" smtClean="0"/>
              <a:t>PPID</a:t>
            </a:r>
            <a:r>
              <a:rPr lang="en-US" dirty="0" smtClean="0"/>
              <a:t>: Parent process ID (the ID of the process that started it)</a:t>
            </a:r>
          </a:p>
          <a:p>
            <a:pPr fontAlgn="base"/>
            <a:r>
              <a:rPr lang="en-US" b="1" dirty="0" smtClean="0"/>
              <a:t>C</a:t>
            </a:r>
            <a:r>
              <a:rPr lang="en-US" dirty="0" smtClean="0"/>
              <a:t>: CPU utilization of process</a:t>
            </a:r>
          </a:p>
          <a:p>
            <a:pPr fontAlgn="base"/>
            <a:r>
              <a:rPr lang="en-US" b="1" dirty="0" smtClean="0"/>
              <a:t>STIME</a:t>
            </a:r>
            <a:r>
              <a:rPr lang="en-US" dirty="0" smtClean="0"/>
              <a:t>: Process start time</a:t>
            </a:r>
          </a:p>
          <a:p>
            <a:pPr fontAlgn="base"/>
            <a:r>
              <a:rPr lang="en-US" b="1" dirty="0" smtClean="0"/>
              <a:t>TTY</a:t>
            </a:r>
            <a:r>
              <a:rPr lang="en-US" dirty="0" smtClean="0"/>
              <a:t>: Terminal type associated with the process</a:t>
            </a:r>
          </a:p>
          <a:p>
            <a:pPr fontAlgn="base"/>
            <a:r>
              <a:rPr lang="en-US" b="1" dirty="0" smtClean="0"/>
              <a:t>TIME</a:t>
            </a:r>
            <a:r>
              <a:rPr lang="en-US" dirty="0" smtClean="0"/>
              <a:t>: CPU time is taken by the process</a:t>
            </a:r>
          </a:p>
          <a:p>
            <a:pPr fontAlgn="base"/>
            <a:r>
              <a:rPr lang="en-US" b="1" dirty="0" smtClean="0"/>
              <a:t>CMD</a:t>
            </a:r>
            <a:r>
              <a:rPr lang="en-US" dirty="0" smtClean="0"/>
              <a:t>: The command that started this process</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lnSpcReduction="10000"/>
          </a:bodyPr>
          <a:lstStyle/>
          <a:p>
            <a:pPr fontAlgn="base"/>
            <a:r>
              <a:rPr lang="en-US" b="1" dirty="0" smtClean="0"/>
              <a:t>There are other options which can be used along with </a:t>
            </a:r>
            <a:r>
              <a:rPr lang="en-US" b="1" dirty="0" err="1" smtClean="0"/>
              <a:t>ps</a:t>
            </a:r>
            <a:r>
              <a:rPr lang="en-US" b="1" dirty="0" smtClean="0"/>
              <a:t> command : </a:t>
            </a:r>
            <a:endParaRPr lang="en-US" dirty="0" smtClean="0"/>
          </a:p>
          <a:p>
            <a:pPr fontAlgn="base"/>
            <a:r>
              <a:rPr lang="en-US" b="1" dirty="0" smtClean="0"/>
              <a:t>-a</a:t>
            </a:r>
            <a:r>
              <a:rPr lang="en-US" dirty="0" smtClean="0"/>
              <a:t>: Shows information about all users</a:t>
            </a:r>
          </a:p>
          <a:p>
            <a:pPr fontAlgn="base"/>
            <a:r>
              <a:rPr lang="en-US" b="1" dirty="0" smtClean="0"/>
              <a:t>-x</a:t>
            </a:r>
            <a:r>
              <a:rPr lang="en-US" dirty="0" smtClean="0"/>
              <a:t>: Shows information about processes without terminals</a:t>
            </a:r>
          </a:p>
          <a:p>
            <a:pPr fontAlgn="base"/>
            <a:r>
              <a:rPr lang="en-US" b="1" dirty="0" smtClean="0"/>
              <a:t>-u</a:t>
            </a:r>
            <a:r>
              <a:rPr lang="en-US" dirty="0" smtClean="0"/>
              <a:t>: Shows additional information like -f option</a:t>
            </a:r>
          </a:p>
          <a:p>
            <a:pPr fontAlgn="base"/>
            <a:r>
              <a:rPr lang="en-US" b="1" dirty="0" smtClean="0"/>
              <a:t>-e</a:t>
            </a:r>
            <a:r>
              <a:rPr lang="en-US" dirty="0" smtClean="0"/>
              <a:t>: Displays extended information</a:t>
            </a:r>
          </a:p>
          <a:p>
            <a:pPr fontAlgn="base"/>
            <a:r>
              <a:rPr lang="en-US" b="1" dirty="0" smtClean="0"/>
              <a:t>Stopping a process:</a:t>
            </a:r>
            <a:r>
              <a:rPr lang="en-US" dirty="0" smtClean="0"/>
              <a:t/>
            </a:r>
            <a:br>
              <a:rPr lang="en-US" dirty="0" smtClean="0"/>
            </a:br>
            <a:r>
              <a:rPr lang="en-US" dirty="0" smtClean="0"/>
              <a:t>When running in foreground, hitting Ctrl + c (interrupt character) will exit the command. For processes running in background kill command can be used if it’s </a:t>
            </a:r>
            <a:r>
              <a:rPr lang="en-US" dirty="0" err="1" smtClean="0"/>
              <a:t>pid</a:t>
            </a:r>
            <a:r>
              <a:rPr lang="en-US" dirty="0" smtClean="0"/>
              <a:t> is known.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5058" name="Picture 2"/>
          <p:cNvPicPr>
            <a:picLocks noChangeAspect="1" noChangeArrowheads="1"/>
          </p:cNvPicPr>
          <p:nvPr/>
        </p:nvPicPr>
        <p:blipFill>
          <a:blip r:embed="rId2"/>
          <a:srcRect/>
          <a:stretch>
            <a:fillRect/>
          </a:stretch>
        </p:blipFill>
        <p:spPr bwMode="auto">
          <a:xfrm>
            <a:off x="457199" y="304800"/>
            <a:ext cx="8441635" cy="3733800"/>
          </a:xfrm>
          <a:prstGeom prst="rect">
            <a:avLst/>
          </a:prstGeom>
          <a:noFill/>
          <a:ln w="9525">
            <a:noFill/>
            <a:miter lim="800000"/>
            <a:headEnd/>
            <a:tailEnd/>
          </a:ln>
          <a:effectLst/>
        </p:spPr>
      </p:pic>
      <p:pic>
        <p:nvPicPr>
          <p:cNvPr id="45059" name="Picture 3"/>
          <p:cNvPicPr>
            <a:picLocks noChangeAspect="1" noChangeArrowheads="1"/>
          </p:cNvPicPr>
          <p:nvPr/>
        </p:nvPicPr>
        <p:blipFill>
          <a:blip r:embed="rId3"/>
          <a:srcRect/>
          <a:stretch>
            <a:fillRect/>
          </a:stretch>
        </p:blipFill>
        <p:spPr bwMode="auto">
          <a:xfrm>
            <a:off x="685799" y="4267200"/>
            <a:ext cx="8239185" cy="25908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fontAlgn="base"/>
            <a:r>
              <a:rPr lang="en-US" b="1" dirty="0" smtClean="0"/>
              <a:t>nice</a:t>
            </a:r>
            <a:r>
              <a:rPr lang="en-US" dirty="0" smtClean="0"/>
              <a:t>: It starts a new process (job) and assigns it a priority (nice) value at the same time. </a:t>
            </a:r>
            <a:br>
              <a:rPr lang="en-US" dirty="0" smtClean="0"/>
            </a:br>
            <a:r>
              <a:rPr lang="en-US" dirty="0" smtClean="0"/>
              <a:t>Syntax:  </a:t>
            </a:r>
          </a:p>
          <a:p>
            <a:pPr fontAlgn="base"/>
            <a:r>
              <a:rPr lang="en-US" b="1" dirty="0" smtClean="0"/>
              <a:t>nice [-nice value] nice value </a:t>
            </a:r>
            <a:r>
              <a:rPr lang="en-US" dirty="0" smtClean="0"/>
              <a:t>ranges from -20 to 19, where -20 is of the highest priority. </a:t>
            </a:r>
          </a:p>
          <a:p>
            <a:pPr fontAlgn="base"/>
            <a:r>
              <a:rPr lang="en-US" b="1" dirty="0" err="1" smtClean="0"/>
              <a:t>renice</a:t>
            </a:r>
            <a:r>
              <a:rPr lang="en-US" dirty="0" smtClean="0"/>
              <a:t> : To change the priority of an already running process </a:t>
            </a:r>
            <a:r>
              <a:rPr lang="en-US" dirty="0" err="1" smtClean="0"/>
              <a:t>renice</a:t>
            </a:r>
            <a:r>
              <a:rPr lang="en-US" dirty="0" smtClean="0"/>
              <a:t> is used. </a:t>
            </a:r>
            <a:br>
              <a:rPr lang="en-US" dirty="0" smtClean="0"/>
            </a:br>
            <a:r>
              <a:rPr lang="en-US" dirty="0" smtClean="0"/>
              <a:t>Syntax:  </a:t>
            </a:r>
          </a:p>
          <a:p>
            <a:r>
              <a:rPr lang="en-US" b="1" dirty="0" err="1" smtClean="0"/>
              <a:t>renice</a:t>
            </a:r>
            <a:r>
              <a:rPr lang="en-US" b="1" dirty="0" smtClean="0"/>
              <a:t> [-nice value] [process id]</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Following are the examples of invalid variable names −</a:t>
            </a:r>
          </a:p>
        </p:txBody>
      </p:sp>
      <p:pic>
        <p:nvPicPr>
          <p:cNvPr id="2050" name="Picture 2"/>
          <p:cNvPicPr>
            <a:picLocks noChangeAspect="1" noChangeArrowheads="1"/>
          </p:cNvPicPr>
          <p:nvPr/>
        </p:nvPicPr>
        <p:blipFill>
          <a:blip r:embed="rId2"/>
          <a:srcRect/>
          <a:stretch>
            <a:fillRect/>
          </a:stretch>
        </p:blipFill>
        <p:spPr bwMode="auto">
          <a:xfrm>
            <a:off x="2233189" y="1905000"/>
            <a:ext cx="3077000" cy="20050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fontAlgn="base"/>
            <a:r>
              <a:rPr lang="en-US" b="1" dirty="0" err="1" smtClean="0"/>
              <a:t>df</a:t>
            </a:r>
            <a:r>
              <a:rPr lang="en-US" dirty="0" smtClean="0"/>
              <a:t>: It shows the amount of available disk space being used by file systems </a:t>
            </a:r>
            <a:br>
              <a:rPr lang="en-US" dirty="0" smtClean="0"/>
            </a:br>
            <a:r>
              <a:rPr lang="en-US" dirty="0" smtClean="0"/>
              <a:t>Syntax:  </a:t>
            </a:r>
          </a:p>
          <a:p>
            <a:r>
              <a:rPr lang="en-US" dirty="0" err="1" smtClean="0"/>
              <a:t>df</a:t>
            </a:r>
            <a:endParaRPr lang="en-US" dirty="0"/>
          </a:p>
        </p:txBody>
      </p:sp>
      <p:pic>
        <p:nvPicPr>
          <p:cNvPr id="46082" name="Picture 2"/>
          <p:cNvPicPr>
            <a:picLocks noChangeAspect="1" noChangeArrowheads="1"/>
          </p:cNvPicPr>
          <p:nvPr/>
        </p:nvPicPr>
        <p:blipFill>
          <a:blip r:embed="rId2"/>
          <a:srcRect/>
          <a:stretch>
            <a:fillRect/>
          </a:stretch>
        </p:blipFill>
        <p:spPr bwMode="auto">
          <a:xfrm>
            <a:off x="685800" y="2667000"/>
            <a:ext cx="7972947" cy="38481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fontAlgn="base"/>
            <a:r>
              <a:rPr lang="en-US" b="1" dirty="0" smtClean="0"/>
              <a:t>free</a:t>
            </a:r>
            <a:r>
              <a:rPr lang="en-US" dirty="0" smtClean="0"/>
              <a:t>: It shows the total amount of free and used physical and swap memory in the system, as well as the buffers used by the kernel </a:t>
            </a:r>
            <a:br>
              <a:rPr lang="en-US" dirty="0" smtClean="0"/>
            </a:br>
            <a:r>
              <a:rPr lang="en-US" dirty="0" smtClean="0"/>
              <a:t>Syntax:  </a:t>
            </a:r>
          </a:p>
          <a:p>
            <a:r>
              <a:rPr lang="en-US" dirty="0" smtClean="0"/>
              <a:t>free</a:t>
            </a:r>
            <a:endParaRPr lang="en-US" dirty="0"/>
          </a:p>
        </p:txBody>
      </p:sp>
      <p:pic>
        <p:nvPicPr>
          <p:cNvPr id="47106" name="Picture 2"/>
          <p:cNvPicPr>
            <a:picLocks noChangeAspect="1" noChangeArrowheads="1"/>
          </p:cNvPicPr>
          <p:nvPr/>
        </p:nvPicPr>
        <p:blipFill>
          <a:blip r:embed="rId2"/>
          <a:srcRect/>
          <a:stretch>
            <a:fillRect/>
          </a:stretch>
        </p:blipFill>
        <p:spPr bwMode="auto">
          <a:xfrm>
            <a:off x="838200" y="3886200"/>
            <a:ext cx="8013893" cy="29718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b="1" dirty="0" smtClean="0"/>
              <a:t>Types of Processes</a:t>
            </a:r>
            <a:endParaRPr lang="en-US" dirty="0"/>
          </a:p>
        </p:txBody>
      </p:sp>
      <p:sp>
        <p:nvSpPr>
          <p:cNvPr id="3" name="Content Placeholder 2"/>
          <p:cNvSpPr>
            <a:spLocks noGrp="1"/>
          </p:cNvSpPr>
          <p:nvPr>
            <p:ph idx="1"/>
          </p:nvPr>
        </p:nvSpPr>
        <p:spPr>
          <a:xfrm>
            <a:off x="457200" y="990600"/>
            <a:ext cx="8229600" cy="5867400"/>
          </a:xfrm>
        </p:spPr>
        <p:txBody>
          <a:bodyPr>
            <a:normAutofit fontScale="85000" lnSpcReduction="20000"/>
          </a:bodyPr>
          <a:lstStyle/>
          <a:p>
            <a:pPr algn="just" fontAlgn="base"/>
            <a:r>
              <a:rPr lang="en-US" b="1" dirty="0" smtClean="0"/>
              <a:t>Parent and Child process :</a:t>
            </a:r>
            <a:r>
              <a:rPr lang="en-US" dirty="0" smtClean="0"/>
              <a:t> The 2nd and 3rd column of the </a:t>
            </a:r>
            <a:r>
              <a:rPr lang="en-US" dirty="0" err="1" smtClean="0"/>
              <a:t>ps</a:t>
            </a:r>
            <a:r>
              <a:rPr lang="en-US" dirty="0" smtClean="0"/>
              <a:t> –f command shows process id and parent’s process id number. For each user process, there’s a parent process in the system, with most of the commands having shell as their parent.</a:t>
            </a:r>
          </a:p>
          <a:p>
            <a:pPr algn="just" fontAlgn="base"/>
            <a:r>
              <a:rPr lang="en-US" b="1" dirty="0" smtClean="0"/>
              <a:t>Zombie and Orphan process : </a:t>
            </a:r>
            <a:r>
              <a:rPr lang="en-US" dirty="0" smtClean="0"/>
              <a:t>After completing its execution a child process is terminated or killed and </a:t>
            </a:r>
            <a:r>
              <a:rPr lang="en-US" b="1" dirty="0" smtClean="0"/>
              <a:t>SIGCHLD</a:t>
            </a:r>
            <a:r>
              <a:rPr lang="en-US" dirty="0" smtClean="0"/>
              <a:t> updates the parent process about the termination and thus can continue the task assigned to it. But at times when the </a:t>
            </a:r>
            <a:r>
              <a:rPr lang="en-US" b="1" dirty="0" smtClean="0"/>
              <a:t>parent process</a:t>
            </a:r>
            <a:r>
              <a:rPr lang="en-US" dirty="0" smtClean="0"/>
              <a:t> is </a:t>
            </a:r>
            <a:r>
              <a:rPr lang="en-US" b="1" dirty="0" smtClean="0"/>
              <a:t>killed</a:t>
            </a:r>
            <a:r>
              <a:rPr lang="en-US" dirty="0" smtClean="0"/>
              <a:t> </a:t>
            </a:r>
            <a:r>
              <a:rPr lang="en-US" b="1" dirty="0" smtClean="0"/>
              <a:t>before </a:t>
            </a:r>
            <a:r>
              <a:rPr lang="en-US" dirty="0" smtClean="0"/>
              <a:t>the </a:t>
            </a:r>
            <a:r>
              <a:rPr lang="en-US" b="1" dirty="0" smtClean="0"/>
              <a:t>termination</a:t>
            </a:r>
            <a:r>
              <a:rPr lang="en-US" dirty="0" smtClean="0"/>
              <a:t> of the </a:t>
            </a:r>
            <a:r>
              <a:rPr lang="en-US" i="1" dirty="0" smtClean="0"/>
              <a:t>child process</a:t>
            </a:r>
            <a:r>
              <a:rPr lang="en-US" dirty="0" smtClean="0"/>
              <a:t>, the child processes become </a:t>
            </a:r>
            <a:r>
              <a:rPr lang="en-US" b="1" dirty="0" smtClean="0"/>
              <a:t>orphan processes</a:t>
            </a:r>
            <a:r>
              <a:rPr lang="en-US" dirty="0" smtClean="0"/>
              <a:t>, with the parent of all processes “</a:t>
            </a:r>
            <a:r>
              <a:rPr lang="en-US" b="1" dirty="0" smtClean="0"/>
              <a:t>init”</a:t>
            </a:r>
            <a:r>
              <a:rPr lang="en-US" dirty="0" smtClean="0"/>
              <a:t> process, becomes their new </a:t>
            </a:r>
            <a:r>
              <a:rPr lang="en-US" dirty="0" err="1" smtClean="0"/>
              <a:t>pid</a:t>
            </a:r>
            <a:r>
              <a:rPr lang="en-US" dirty="0" smtClean="0"/>
              <a:t>. </a:t>
            </a:r>
            <a:br>
              <a:rPr lang="en-US" dirty="0" smtClean="0"/>
            </a:br>
            <a:r>
              <a:rPr lang="en-US" dirty="0" smtClean="0"/>
              <a:t>A process which is </a:t>
            </a:r>
            <a:r>
              <a:rPr lang="en-US" b="1" dirty="0" smtClean="0"/>
              <a:t>killed </a:t>
            </a:r>
            <a:r>
              <a:rPr lang="en-US" dirty="0" smtClean="0"/>
              <a:t>but still shows its </a:t>
            </a:r>
            <a:r>
              <a:rPr lang="en-US" b="1" dirty="0" smtClean="0"/>
              <a:t>entry </a:t>
            </a:r>
            <a:r>
              <a:rPr lang="en-US" dirty="0" smtClean="0"/>
              <a:t>in the </a:t>
            </a:r>
            <a:r>
              <a:rPr lang="en-US" b="1" dirty="0" smtClean="0"/>
              <a:t>process status </a:t>
            </a:r>
            <a:r>
              <a:rPr lang="en-US" dirty="0" smtClean="0"/>
              <a:t>or the process table is called a </a:t>
            </a:r>
            <a:r>
              <a:rPr lang="en-US" b="1" dirty="0" smtClean="0"/>
              <a:t>zombie process</a:t>
            </a:r>
            <a:r>
              <a:rPr lang="en-US" dirty="0" smtClean="0"/>
              <a:t>, they are </a:t>
            </a:r>
            <a:r>
              <a:rPr lang="en-US" b="1" dirty="0" smtClean="0"/>
              <a:t>dead </a:t>
            </a:r>
            <a:r>
              <a:rPr lang="en-US" dirty="0" smtClean="0"/>
              <a:t>and are </a:t>
            </a:r>
            <a:r>
              <a:rPr lang="en-US" b="1" dirty="0" smtClean="0"/>
              <a:t>not used</a:t>
            </a:r>
            <a:r>
              <a:rPr lang="en-US" dirty="0" smtClean="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smtClean="0"/>
              <a:t>Daemon </a:t>
            </a:r>
            <a:r>
              <a:rPr lang="en-US" b="1" smtClean="0"/>
              <a:t>process :</a:t>
            </a:r>
            <a:r>
              <a:rPr lang="en-US" smtClean="0"/>
              <a:t>Daemons </a:t>
            </a:r>
            <a:r>
              <a:rPr lang="en-US" dirty="0" smtClean="0"/>
              <a:t>are processes that are often started when the system is bootstrapped and terminate only when the system is shut down. Because they don’t have a controlling terminal, they run in the background. UNIX systems have numerous daemons that perform day-to-day activities.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Variables</a:t>
            </a:r>
            <a:br>
              <a:rPr lang="en-US" dirty="0" smtClean="0"/>
            </a:br>
            <a:endParaRPr lang="en-US" dirty="0"/>
          </a:p>
        </p:txBody>
      </p:sp>
      <p:sp>
        <p:nvSpPr>
          <p:cNvPr id="3" name="Content Placeholder 2"/>
          <p:cNvSpPr>
            <a:spLocks noGrp="1"/>
          </p:cNvSpPr>
          <p:nvPr>
            <p:ph idx="1"/>
          </p:nvPr>
        </p:nvSpPr>
        <p:spPr>
          <a:xfrm>
            <a:off x="457200" y="990600"/>
            <a:ext cx="8229600" cy="5562600"/>
          </a:xfrm>
        </p:spPr>
        <p:txBody>
          <a:bodyPr>
            <a:normAutofit fontScale="85000" lnSpcReduction="20000"/>
          </a:bodyPr>
          <a:lstStyle/>
          <a:p>
            <a:pPr>
              <a:buNone/>
            </a:pPr>
            <a:r>
              <a:rPr lang="en-US" dirty="0" smtClean="0"/>
              <a:t>Variables </a:t>
            </a:r>
            <a:r>
              <a:rPr lang="en-US" dirty="0"/>
              <a:t>are defined as follows −</a:t>
            </a:r>
          </a:p>
          <a:p>
            <a:pPr>
              <a:buNone/>
            </a:pPr>
            <a:r>
              <a:rPr lang="en-US" dirty="0" err="1" smtClean="0"/>
              <a:t>variable_name</a:t>
            </a:r>
            <a:r>
              <a:rPr lang="en-US" dirty="0" smtClean="0"/>
              <a:t>=</a:t>
            </a:r>
            <a:r>
              <a:rPr lang="en-US" dirty="0" err="1" smtClean="0"/>
              <a:t>variable_value</a:t>
            </a:r>
            <a:r>
              <a:rPr lang="en-US" dirty="0" smtClean="0"/>
              <a:t> </a:t>
            </a:r>
          </a:p>
          <a:p>
            <a:pPr>
              <a:buNone/>
            </a:pPr>
            <a:r>
              <a:rPr lang="en-US" dirty="0" smtClean="0"/>
              <a:t>For </a:t>
            </a:r>
            <a:r>
              <a:rPr lang="en-US" dirty="0"/>
              <a:t>example −</a:t>
            </a:r>
          </a:p>
          <a:p>
            <a:pPr>
              <a:buNone/>
            </a:pPr>
            <a:r>
              <a:rPr lang="en-US" dirty="0"/>
              <a:t>NAME="Zara </a:t>
            </a:r>
            <a:r>
              <a:rPr lang="en-US" dirty="0" smtClean="0"/>
              <a:t>Ali“</a:t>
            </a:r>
          </a:p>
          <a:p>
            <a:r>
              <a:rPr lang="en-US" dirty="0"/>
              <a:t>The above example defines the variable NAME and assigns the value "Zara Ali" to it. Variables of this type are called </a:t>
            </a:r>
            <a:r>
              <a:rPr lang="en-US" b="1" dirty="0"/>
              <a:t>scalar variables</a:t>
            </a:r>
            <a:r>
              <a:rPr lang="en-US" dirty="0"/>
              <a:t>. A scalar variable can hold only one value at a time.</a:t>
            </a:r>
          </a:p>
          <a:p>
            <a:r>
              <a:rPr lang="en-US" dirty="0"/>
              <a:t>Shell enables you to store any value you want in a variable</a:t>
            </a:r>
            <a:r>
              <a:rPr lang="en-US" dirty="0" smtClean="0"/>
              <a:t>.</a:t>
            </a:r>
          </a:p>
          <a:p>
            <a:pPr>
              <a:buNone/>
            </a:pPr>
            <a:r>
              <a:rPr lang="en-US" dirty="0" smtClean="0"/>
              <a:t> </a:t>
            </a:r>
            <a:r>
              <a:rPr lang="en-US" dirty="0"/>
              <a:t>For example −</a:t>
            </a:r>
          </a:p>
          <a:p>
            <a:r>
              <a:rPr lang="en-US" dirty="0"/>
              <a:t>VAR1="Zara Ali" </a:t>
            </a:r>
            <a:endParaRPr lang="en-US" dirty="0" smtClean="0"/>
          </a:p>
          <a:p>
            <a:r>
              <a:rPr lang="en-US" dirty="0" smtClean="0"/>
              <a:t>VAR2=100</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Accessing Values</a:t>
            </a:r>
            <a:br>
              <a:rPr lang="en-US" dirty="0" smtClean="0"/>
            </a:br>
            <a:endParaRPr lang="en-US" dirty="0"/>
          </a:p>
        </p:txBody>
      </p:sp>
      <p:sp>
        <p:nvSpPr>
          <p:cNvPr id="3" name="Content Placeholder 2"/>
          <p:cNvSpPr>
            <a:spLocks noGrp="1"/>
          </p:cNvSpPr>
          <p:nvPr>
            <p:ph idx="1"/>
          </p:nvPr>
        </p:nvSpPr>
        <p:spPr>
          <a:xfrm>
            <a:off x="533400" y="914400"/>
            <a:ext cx="8229600" cy="4525963"/>
          </a:xfrm>
        </p:spPr>
        <p:txBody>
          <a:bodyPr/>
          <a:lstStyle/>
          <a:p>
            <a:r>
              <a:rPr lang="en-US" dirty="0" smtClean="0"/>
              <a:t>To </a:t>
            </a:r>
            <a:r>
              <a:rPr lang="en-US" dirty="0"/>
              <a:t>access the value stored in a variable, prefix its name with the dollar sign (</a:t>
            </a:r>
            <a:r>
              <a:rPr lang="en-US" b="1" dirty="0"/>
              <a:t>$</a:t>
            </a:r>
            <a:r>
              <a:rPr lang="en-US" dirty="0"/>
              <a:t>) −</a:t>
            </a:r>
          </a:p>
          <a:p>
            <a:r>
              <a:rPr lang="en-US" dirty="0"/>
              <a:t>For example, the following script will access the value of defined variable NAME and print it on STDOUT −</a:t>
            </a:r>
          </a:p>
          <a:p>
            <a:r>
              <a:rPr lang="en-US" dirty="0" smtClean="0"/>
              <a:t>#!/</a:t>
            </a:r>
            <a:r>
              <a:rPr lang="en-US" dirty="0"/>
              <a:t>bin/</a:t>
            </a:r>
            <a:r>
              <a:rPr lang="en-US" dirty="0" err="1"/>
              <a:t>sh</a:t>
            </a:r>
            <a:r>
              <a:rPr lang="en-US" dirty="0"/>
              <a:t> </a:t>
            </a:r>
            <a:endParaRPr lang="en-US" dirty="0" smtClean="0"/>
          </a:p>
          <a:p>
            <a:r>
              <a:rPr lang="en-US" dirty="0" smtClean="0"/>
              <a:t>NAME</a:t>
            </a:r>
            <a:r>
              <a:rPr lang="en-US" dirty="0"/>
              <a:t>="Zara Ali" </a:t>
            </a:r>
            <a:endParaRPr lang="en-US" dirty="0" smtClean="0"/>
          </a:p>
          <a:p>
            <a:r>
              <a:rPr lang="en-US" dirty="0" smtClean="0"/>
              <a:t>echo </a:t>
            </a:r>
            <a:r>
              <a:rPr lang="en-US" dirty="0"/>
              <a:t>$NAME</a:t>
            </a:r>
          </a:p>
        </p:txBody>
      </p:sp>
      <p:pic>
        <p:nvPicPr>
          <p:cNvPr id="3074" name="Picture 2"/>
          <p:cNvPicPr>
            <a:picLocks noChangeAspect="1" noChangeArrowheads="1"/>
          </p:cNvPicPr>
          <p:nvPr/>
        </p:nvPicPr>
        <p:blipFill>
          <a:blip r:embed="rId2"/>
          <a:srcRect/>
          <a:stretch>
            <a:fillRect/>
          </a:stretch>
        </p:blipFill>
        <p:spPr bwMode="auto">
          <a:xfrm>
            <a:off x="3277499" y="5314950"/>
            <a:ext cx="5866501" cy="1543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smtClean="0"/>
              <a:t>Read-only Variables</a:t>
            </a:r>
            <a:endParaRPr lang="en-US" dirty="0"/>
          </a:p>
        </p:txBody>
      </p:sp>
      <p:sp>
        <p:nvSpPr>
          <p:cNvPr id="3" name="Content Placeholder 2"/>
          <p:cNvSpPr>
            <a:spLocks noGrp="1"/>
          </p:cNvSpPr>
          <p:nvPr>
            <p:ph idx="1"/>
          </p:nvPr>
        </p:nvSpPr>
        <p:spPr>
          <a:xfrm>
            <a:off x="228600" y="914400"/>
            <a:ext cx="8458200" cy="4525963"/>
          </a:xfrm>
        </p:spPr>
        <p:txBody>
          <a:bodyPr/>
          <a:lstStyle/>
          <a:p>
            <a:r>
              <a:rPr lang="en-US" dirty="0" smtClean="0"/>
              <a:t>Shell </a:t>
            </a:r>
            <a:r>
              <a:rPr lang="en-US" dirty="0"/>
              <a:t>provides a way to mark variables as read-only by using the read-only command. After a variable is marked read-only, its value cannot be changed.</a:t>
            </a:r>
          </a:p>
          <a:p>
            <a:r>
              <a:rPr lang="en-US" dirty="0"/>
              <a:t>For example, the following script generates an error while trying to change the value of NAME −</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6803468" y="4191000"/>
            <a:ext cx="2340532" cy="207168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57200" y="5257800"/>
            <a:ext cx="5945697"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Unsetting Variables</a:t>
            </a:r>
            <a:endParaRPr lang="en-US" dirty="0"/>
          </a:p>
        </p:txBody>
      </p:sp>
      <p:sp>
        <p:nvSpPr>
          <p:cNvPr id="3" name="Content Placeholder 2"/>
          <p:cNvSpPr>
            <a:spLocks noGrp="1"/>
          </p:cNvSpPr>
          <p:nvPr>
            <p:ph idx="1"/>
          </p:nvPr>
        </p:nvSpPr>
        <p:spPr>
          <a:xfrm>
            <a:off x="457200" y="1219200"/>
            <a:ext cx="8229600" cy="5867400"/>
          </a:xfrm>
        </p:spPr>
        <p:txBody>
          <a:bodyPr>
            <a:normAutofit fontScale="77500" lnSpcReduction="20000"/>
          </a:bodyPr>
          <a:lstStyle/>
          <a:p>
            <a:r>
              <a:rPr lang="en-US" dirty="0" smtClean="0"/>
              <a:t>Unsetting </a:t>
            </a:r>
            <a:r>
              <a:rPr lang="en-US" dirty="0"/>
              <a:t>or deleting a variable directs the shell to remove the variable from the list of variables that it tracks. Once you unset a variable, you cannot access the stored value in the variable.</a:t>
            </a:r>
          </a:p>
          <a:p>
            <a:r>
              <a:rPr lang="en-US" dirty="0"/>
              <a:t>Following is the syntax to unset a defined variable using the </a:t>
            </a:r>
            <a:r>
              <a:rPr lang="en-US" b="1" dirty="0"/>
              <a:t>unset</a:t>
            </a:r>
            <a:r>
              <a:rPr lang="en-US" dirty="0"/>
              <a:t> command −</a:t>
            </a:r>
          </a:p>
          <a:p>
            <a:r>
              <a:rPr lang="en-US" dirty="0" smtClean="0"/>
              <a:t>unset </a:t>
            </a:r>
            <a:r>
              <a:rPr lang="en-US" dirty="0" err="1" smtClean="0"/>
              <a:t>variable_name</a:t>
            </a:r>
            <a:r>
              <a:rPr lang="en-US" dirty="0" smtClean="0"/>
              <a:t> </a:t>
            </a:r>
            <a:r>
              <a:rPr lang="en-US" dirty="0"/>
              <a:t>The above command unsets the value of a defined variable. Here is a simple example that demonstrates how the command works −</a:t>
            </a:r>
          </a:p>
          <a:p>
            <a:r>
              <a:rPr lang="en-US" dirty="0"/>
              <a:t>#!/bin/</a:t>
            </a:r>
            <a:r>
              <a:rPr lang="en-US" dirty="0" err="1"/>
              <a:t>sh</a:t>
            </a:r>
            <a:r>
              <a:rPr lang="en-US" dirty="0"/>
              <a:t> </a:t>
            </a:r>
            <a:endParaRPr lang="en-US" dirty="0" smtClean="0"/>
          </a:p>
          <a:p>
            <a:r>
              <a:rPr lang="en-US" dirty="0" smtClean="0"/>
              <a:t>NAME</a:t>
            </a:r>
            <a:r>
              <a:rPr lang="en-US" dirty="0"/>
              <a:t>="Zara Ali" </a:t>
            </a:r>
            <a:endParaRPr lang="en-US" dirty="0" smtClean="0"/>
          </a:p>
          <a:p>
            <a:r>
              <a:rPr lang="en-US" dirty="0" smtClean="0"/>
              <a:t>unset </a:t>
            </a:r>
            <a:r>
              <a:rPr lang="en-US" dirty="0"/>
              <a:t>NAME </a:t>
            </a:r>
            <a:endParaRPr lang="en-US" dirty="0" smtClean="0"/>
          </a:p>
          <a:p>
            <a:r>
              <a:rPr lang="en-US" dirty="0" smtClean="0"/>
              <a:t>echo </a:t>
            </a:r>
            <a:r>
              <a:rPr lang="en-US" dirty="0"/>
              <a:t>$</a:t>
            </a:r>
            <a:r>
              <a:rPr lang="en-US" dirty="0" smtClean="0"/>
              <a:t>NAME</a:t>
            </a:r>
          </a:p>
          <a:p>
            <a:r>
              <a:rPr lang="en-US" dirty="0" smtClean="0"/>
              <a:t>The </a:t>
            </a:r>
            <a:r>
              <a:rPr lang="en-US" dirty="0"/>
              <a:t>above example does not print anything. You cannot use the unset command to </a:t>
            </a:r>
            <a:r>
              <a:rPr lang="en-US" b="1" dirty="0"/>
              <a:t>unset</a:t>
            </a:r>
            <a:r>
              <a:rPr lang="en-US" dirty="0"/>
              <a:t> variables that are marked </a:t>
            </a:r>
            <a:r>
              <a:rPr lang="en-US" b="1" dirty="0" err="1" smtClean="0"/>
              <a:t>readonly</a:t>
            </a:r>
            <a:r>
              <a:rPr lang="en-US" dirty="0"/>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Variable Types</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dirty="0" smtClean="0"/>
              <a:t>When </a:t>
            </a:r>
            <a:r>
              <a:rPr lang="en-US" dirty="0"/>
              <a:t>a shell is running, three main types of variables are present −</a:t>
            </a:r>
          </a:p>
          <a:p>
            <a:r>
              <a:rPr lang="en-US" b="1" dirty="0"/>
              <a:t>Local Variables</a:t>
            </a:r>
            <a:r>
              <a:rPr lang="en-US" dirty="0"/>
              <a:t> − A local variable is a variable that is present within the current instance of the shell. It is not available to programs that are started by the shell. They are set at the command prompt.</a:t>
            </a:r>
          </a:p>
          <a:p>
            <a:r>
              <a:rPr lang="en-US" b="1" dirty="0"/>
              <a:t>Environment Variables</a:t>
            </a:r>
            <a:r>
              <a:rPr lang="en-US" dirty="0"/>
              <a:t> − An environment variable is available to any child process of the shell. Some programs need environment variables in order to function correctly. Usually, a shell script defines only those environment variables that are needed by the programs that it runs.</a:t>
            </a:r>
          </a:p>
          <a:p>
            <a:r>
              <a:rPr lang="en-US" b="1" dirty="0"/>
              <a:t>Shell Variables</a:t>
            </a:r>
            <a:r>
              <a:rPr lang="en-US" dirty="0"/>
              <a:t> − A shell variable is a special variable that is set by the shell and is required by the shell in order to function correctly. Some of these variables are environment variables whereas others are local variables.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1069</Words>
  <Application>Microsoft Office PowerPoint</Application>
  <PresentationFormat>On-screen Show (4:3)</PresentationFormat>
  <Paragraphs>150</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Linux - Using Shell Variables</vt:lpstr>
      <vt:lpstr>Slide 2</vt:lpstr>
      <vt:lpstr>Slide 3</vt:lpstr>
      <vt:lpstr>Following are the examples of invalid variable names −</vt:lpstr>
      <vt:lpstr>Defining Variables </vt:lpstr>
      <vt:lpstr>Accessing Values </vt:lpstr>
      <vt:lpstr>Read-only Variables</vt:lpstr>
      <vt:lpstr>Unsetting Variables</vt:lpstr>
      <vt:lpstr>Variable Types</vt:lpstr>
      <vt:lpstr>Slide 10</vt:lpstr>
      <vt:lpstr>Slide 11</vt:lpstr>
      <vt:lpstr>Slide 12</vt:lpstr>
      <vt:lpstr>Special Variables</vt:lpstr>
      <vt:lpstr>Slide 14</vt:lpstr>
      <vt:lpstr>Slide 15</vt:lpstr>
      <vt:lpstr>Slide 16</vt:lpstr>
      <vt:lpstr>Slide 17</vt:lpstr>
      <vt:lpstr>Slide 18</vt:lpstr>
      <vt:lpstr>Slide 19</vt:lpstr>
      <vt:lpstr>Slide 20</vt:lpstr>
      <vt:lpstr>Shell Scripting – Special Characters:</vt:lpstr>
      <vt:lpstr>Slide 22</vt:lpstr>
      <vt:lpstr>Slide 23</vt:lpstr>
      <vt:lpstr>Slide 24</vt:lpstr>
      <vt:lpstr>Slide 25</vt:lpstr>
      <vt:lpstr>Slide 26</vt:lpstr>
      <vt:lpstr>Slide 27</vt:lpstr>
      <vt:lpstr>Slide 28</vt:lpstr>
      <vt:lpstr>Slide 29</vt:lpstr>
      <vt:lpstr>Slide 30</vt:lpstr>
      <vt:lpstr>Processes in Linux</vt:lpstr>
      <vt:lpstr>Initializing a process</vt:lpstr>
      <vt:lpstr>Slide 33</vt:lpstr>
      <vt:lpstr>Slide 34</vt:lpstr>
      <vt:lpstr>Slide 35</vt:lpstr>
      <vt:lpstr>Slide 36</vt:lpstr>
      <vt:lpstr>Slide 37</vt:lpstr>
      <vt:lpstr>Slide 38</vt:lpstr>
      <vt:lpstr>Slide 39</vt:lpstr>
      <vt:lpstr>Slide 40</vt:lpstr>
      <vt:lpstr>Slide 41</vt:lpstr>
      <vt:lpstr>Types of Processes</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 Using Shell Variables</dc:title>
  <dc:creator>Intel</dc:creator>
  <cp:lastModifiedBy>Intel</cp:lastModifiedBy>
  <cp:revision>6</cp:revision>
  <dcterms:created xsi:type="dcterms:W3CDTF">2022-11-02T16:17:48Z</dcterms:created>
  <dcterms:modified xsi:type="dcterms:W3CDTF">2022-11-04T06:55:12Z</dcterms:modified>
</cp:coreProperties>
</file>