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991BE-C9B0-4287-AEB1-B87F08CE158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7E12-E09F-4802-A094-85E724EDE3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991BE-C9B0-4287-AEB1-B87F08CE1586}" type="datetimeFigureOut">
              <a:rPr lang="en-US" smtClean="0"/>
              <a:pPr/>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7E12-E09F-4802-A094-85E724EDE3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Substring and Array in Linux</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1: Write Variables Side by </a:t>
            </a:r>
            <a:r>
              <a:rPr lang="en-US" b="1" dirty="0" smtClean="0"/>
              <a:t>Side</a:t>
            </a:r>
            <a:endParaRPr lang="en-US" b="1" dirty="0"/>
          </a:p>
        </p:txBody>
      </p:sp>
      <p:sp>
        <p:nvSpPr>
          <p:cNvPr id="3" name="Content Placeholder 2"/>
          <p:cNvSpPr>
            <a:spLocks noGrp="1"/>
          </p:cNvSpPr>
          <p:nvPr>
            <p:ph idx="1"/>
          </p:nvPr>
        </p:nvSpPr>
        <p:spPr>
          <a:xfrm>
            <a:off x="457200" y="1676400"/>
            <a:ext cx="8229600" cy="4953000"/>
          </a:xfrm>
        </p:spPr>
        <p:txBody>
          <a:bodyPr>
            <a:normAutofit fontScale="92500" lnSpcReduction="20000"/>
          </a:bodyPr>
          <a:lstStyle/>
          <a:p>
            <a:r>
              <a:rPr lang="en-US" dirty="0"/>
              <a:t>#!/bin/bash  </a:t>
            </a:r>
          </a:p>
          <a:p>
            <a:r>
              <a:rPr lang="en-US" dirty="0"/>
              <a:t>#Script to Concatenate Strings  </a:t>
            </a:r>
          </a:p>
          <a:p>
            <a:r>
              <a:rPr lang="en-US" dirty="0"/>
              <a:t>#Declaring the first String   </a:t>
            </a:r>
          </a:p>
          <a:p>
            <a:r>
              <a:rPr lang="en-US" dirty="0">
                <a:solidFill>
                  <a:srgbClr val="FF0000"/>
                </a:solidFill>
              </a:rPr>
              <a:t>str1="We welcome you"  </a:t>
            </a:r>
          </a:p>
          <a:p>
            <a:r>
              <a:rPr lang="en-US" dirty="0">
                <a:solidFill>
                  <a:srgbClr val="FF0000"/>
                </a:solidFill>
              </a:rPr>
              <a:t>#Declaring the Second String  </a:t>
            </a:r>
          </a:p>
          <a:p>
            <a:r>
              <a:rPr lang="en-US" dirty="0">
                <a:solidFill>
                  <a:srgbClr val="FF0000"/>
                </a:solidFill>
              </a:rPr>
              <a:t>str2=" on </a:t>
            </a:r>
            <a:r>
              <a:rPr lang="en-US" dirty="0" err="1">
                <a:solidFill>
                  <a:srgbClr val="FF0000"/>
                </a:solidFill>
              </a:rPr>
              <a:t>Javatpoint</a:t>
            </a:r>
            <a:r>
              <a:rPr lang="en-US" dirty="0">
                <a:solidFill>
                  <a:srgbClr val="FF0000"/>
                </a:solidFill>
              </a:rPr>
              <a:t>."  </a:t>
            </a:r>
          </a:p>
          <a:p>
            <a:r>
              <a:rPr lang="en-US" dirty="0">
                <a:solidFill>
                  <a:srgbClr val="FF0000"/>
                </a:solidFill>
              </a:rPr>
              <a:t>#Combining first and second string  </a:t>
            </a:r>
          </a:p>
          <a:p>
            <a:r>
              <a:rPr lang="en-US" dirty="0">
                <a:solidFill>
                  <a:srgbClr val="FF0000"/>
                </a:solidFill>
              </a:rPr>
              <a:t>str3="$str1$str2"  </a:t>
            </a:r>
          </a:p>
          <a:p>
            <a:r>
              <a:rPr lang="en-US" dirty="0"/>
              <a:t>#Printing a new string by combining both   </a:t>
            </a:r>
          </a:p>
          <a:p>
            <a:r>
              <a:rPr lang="en-US" dirty="0"/>
              <a:t>echo $str3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2: Using Double </a:t>
            </a:r>
            <a:r>
              <a:rPr lang="en-US" b="1" dirty="0" smtClean="0"/>
              <a:t>Quotes</a:t>
            </a:r>
            <a:endParaRPr lang="en-US" b="1" dirty="0"/>
          </a:p>
        </p:txBody>
      </p:sp>
      <p:sp>
        <p:nvSpPr>
          <p:cNvPr id="3" name="Content Placeholder 2"/>
          <p:cNvSpPr>
            <a:spLocks noGrp="1"/>
          </p:cNvSpPr>
          <p:nvPr>
            <p:ph idx="1"/>
          </p:nvPr>
        </p:nvSpPr>
        <p:spPr/>
        <p:txBody>
          <a:bodyPr>
            <a:normAutofit/>
          </a:bodyPr>
          <a:lstStyle/>
          <a:p>
            <a:r>
              <a:rPr lang="en-US" dirty="0"/>
              <a:t>#!/bin/bash  </a:t>
            </a:r>
          </a:p>
          <a:p>
            <a:r>
              <a:rPr lang="en-US" dirty="0"/>
              <a:t>#Script to Concatenate Strings  </a:t>
            </a:r>
          </a:p>
          <a:p>
            <a:r>
              <a:rPr lang="en-US" dirty="0"/>
              <a:t>#Declaring String Variable  </a:t>
            </a:r>
          </a:p>
          <a:p>
            <a:r>
              <a:rPr lang="en-US" dirty="0" err="1"/>
              <a:t>str</a:t>
            </a:r>
            <a:r>
              <a:rPr lang="en-US" dirty="0"/>
              <a:t>="We welcome you"  </a:t>
            </a:r>
          </a:p>
          <a:p>
            <a:r>
              <a:rPr lang="en-US" dirty="0"/>
              <a:t>#Add the variable within the string  </a:t>
            </a:r>
          </a:p>
          <a:p>
            <a:r>
              <a:rPr lang="en-US" dirty="0"/>
              <a:t>echo "$</a:t>
            </a:r>
            <a:r>
              <a:rPr lang="en-US" dirty="0" err="1"/>
              <a:t>str</a:t>
            </a:r>
            <a:r>
              <a:rPr lang="en-US" dirty="0"/>
              <a:t> on </a:t>
            </a:r>
            <a:r>
              <a:rPr lang="en-US" dirty="0" err="1"/>
              <a:t>Javatpoint</a:t>
            </a:r>
            <a:r>
              <a:rPr lang="en-US" dirty="0"/>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3: Using Append Operator with </a:t>
            </a:r>
            <a:r>
              <a:rPr lang="en-US" b="1" dirty="0" smtClean="0"/>
              <a:t>Loop</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#!/bin/bash  </a:t>
            </a:r>
          </a:p>
          <a:p>
            <a:r>
              <a:rPr lang="en-US" dirty="0"/>
              <a:t>echo "Printing the name of the programming languages"  </a:t>
            </a:r>
          </a:p>
          <a:p>
            <a:r>
              <a:rPr lang="en-US" dirty="0"/>
              <a:t>#Initializing the variable before combining  </a:t>
            </a:r>
          </a:p>
          <a:p>
            <a:r>
              <a:rPr lang="en-US" dirty="0" err="1"/>
              <a:t>lang</a:t>
            </a:r>
            <a:r>
              <a:rPr lang="en-US" dirty="0"/>
              <a:t>=""  </a:t>
            </a:r>
          </a:p>
          <a:p>
            <a:r>
              <a:rPr lang="en-US" dirty="0"/>
              <a:t>#for loop for reading the list  </a:t>
            </a:r>
          </a:p>
          <a:p>
            <a:r>
              <a:rPr lang="en-US" dirty="0"/>
              <a:t>for value in '</a:t>
            </a:r>
            <a:r>
              <a:rPr lang="en-US" dirty="0" err="1"/>
              <a:t>java''python''C''C</a:t>
            </a:r>
            <a:r>
              <a:rPr lang="en-US" dirty="0"/>
              <a:t>++';  </a:t>
            </a:r>
          </a:p>
          <a:p>
            <a:r>
              <a:rPr lang="en-US" dirty="0"/>
              <a:t>do  </a:t>
            </a:r>
          </a:p>
          <a:p>
            <a:r>
              <a:rPr lang="en-US" dirty="0" err="1"/>
              <a:t>lang</a:t>
            </a:r>
            <a:r>
              <a:rPr lang="en-US" dirty="0"/>
              <a:t>+="$value "  #Combining the list values using append operator  </a:t>
            </a:r>
          </a:p>
          <a:p>
            <a:r>
              <a:rPr lang="en-US" dirty="0"/>
              <a:t>done  </a:t>
            </a:r>
          </a:p>
          <a:p>
            <a:r>
              <a:rPr lang="en-US" dirty="0"/>
              <a:t>#Printing the combined values  </a:t>
            </a:r>
          </a:p>
          <a:p>
            <a:r>
              <a:rPr lang="en-US" dirty="0"/>
              <a:t>echo "$</a:t>
            </a:r>
            <a:r>
              <a:rPr lang="en-US" dirty="0" err="1"/>
              <a:t>lang</a:t>
            </a:r>
            <a:r>
              <a:rPr lang="en-US" dirty="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Bash Concatenate String"/>
          <p:cNvPicPr>
            <a:picLocks noChangeAspect="1" noChangeArrowheads="1"/>
          </p:cNvPicPr>
          <p:nvPr/>
        </p:nvPicPr>
        <p:blipFill>
          <a:blip r:embed="rId2"/>
          <a:srcRect t="34286" r="41064"/>
          <a:stretch>
            <a:fillRect/>
          </a:stretch>
        </p:blipFill>
        <p:spPr bwMode="auto">
          <a:xfrm>
            <a:off x="838199" y="1066800"/>
            <a:ext cx="6440557" cy="2743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 Using the Printf Function</a:t>
            </a:r>
            <a:endParaRPr lang="en-US" dirty="0"/>
          </a:p>
        </p:txBody>
      </p:sp>
      <p:sp>
        <p:nvSpPr>
          <p:cNvPr id="3" name="Content Placeholder 2"/>
          <p:cNvSpPr>
            <a:spLocks noGrp="1"/>
          </p:cNvSpPr>
          <p:nvPr>
            <p:ph idx="1"/>
          </p:nvPr>
        </p:nvSpPr>
        <p:spPr/>
        <p:txBody>
          <a:bodyPr/>
          <a:lstStyle/>
          <a:p>
            <a:r>
              <a:rPr lang="en-US" dirty="0"/>
              <a:t>#!/bin/bash  </a:t>
            </a:r>
          </a:p>
          <a:p>
            <a:r>
              <a:rPr lang="en-US" dirty="0" err="1"/>
              <a:t>str</a:t>
            </a:r>
            <a:r>
              <a:rPr lang="en-US" dirty="0"/>
              <a:t>="Welcome"  </a:t>
            </a:r>
          </a:p>
          <a:p>
            <a:r>
              <a:rPr lang="en-US" dirty="0"/>
              <a:t>printf -v </a:t>
            </a:r>
            <a:r>
              <a:rPr lang="en-US" dirty="0" err="1"/>
              <a:t>new_str</a:t>
            </a:r>
            <a:r>
              <a:rPr lang="en-US" dirty="0"/>
              <a:t> "$</a:t>
            </a:r>
            <a:r>
              <a:rPr lang="en-US" dirty="0" err="1"/>
              <a:t>str</a:t>
            </a:r>
            <a:r>
              <a:rPr lang="en-US" dirty="0"/>
              <a:t> to </a:t>
            </a:r>
            <a:r>
              <a:rPr lang="en-US" dirty="0" err="1"/>
              <a:t>Javatpoint</a:t>
            </a:r>
            <a:r>
              <a:rPr lang="en-US" dirty="0"/>
              <a:t>."  </a:t>
            </a:r>
          </a:p>
          <a:p>
            <a:r>
              <a:rPr lang="en-US" dirty="0"/>
              <a:t>echo $</a:t>
            </a:r>
            <a:r>
              <a:rPr lang="en-US" dirty="0" err="1"/>
              <a:t>new_str</a:t>
            </a:r>
            <a:r>
              <a:rPr lang="en-US" dirty="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5: Using Literal </a:t>
            </a:r>
            <a:r>
              <a:rPr lang="en-US" b="1" dirty="0" smtClean="0"/>
              <a:t>Strings</a:t>
            </a:r>
            <a:endParaRPr lang="en-US" b="1" dirty="0"/>
          </a:p>
        </p:txBody>
      </p:sp>
      <p:sp>
        <p:nvSpPr>
          <p:cNvPr id="3" name="Content Placeholder 2"/>
          <p:cNvSpPr>
            <a:spLocks noGrp="1"/>
          </p:cNvSpPr>
          <p:nvPr>
            <p:ph idx="1"/>
          </p:nvPr>
        </p:nvSpPr>
        <p:spPr/>
        <p:txBody>
          <a:bodyPr/>
          <a:lstStyle/>
          <a:p>
            <a:r>
              <a:rPr lang="en-US" dirty="0"/>
              <a:t>#!/bin/bash  </a:t>
            </a:r>
          </a:p>
          <a:p>
            <a:r>
              <a:rPr lang="en-US" dirty="0" err="1"/>
              <a:t>str</a:t>
            </a:r>
            <a:r>
              <a:rPr lang="en-US" dirty="0"/>
              <a:t>="Welcome to"  </a:t>
            </a:r>
          </a:p>
          <a:p>
            <a:r>
              <a:rPr lang="en-US" dirty="0" err="1"/>
              <a:t>newstr</a:t>
            </a:r>
            <a:r>
              <a:rPr lang="en-US" dirty="0"/>
              <a:t>="${</a:t>
            </a:r>
            <a:r>
              <a:rPr lang="en-US" dirty="0" err="1"/>
              <a:t>str</a:t>
            </a:r>
            <a:r>
              <a:rPr lang="en-US" dirty="0"/>
              <a:t>} </a:t>
            </a:r>
            <a:r>
              <a:rPr lang="en-US" dirty="0" err="1"/>
              <a:t>Javatpoint</a:t>
            </a:r>
            <a:r>
              <a:rPr lang="en-US" dirty="0"/>
              <a:t>."  </a:t>
            </a:r>
          </a:p>
          <a:p>
            <a:r>
              <a:rPr lang="en-US" dirty="0"/>
              <a:t>echo "$</a:t>
            </a:r>
            <a:r>
              <a:rPr lang="en-US" dirty="0" err="1"/>
              <a:t>newstr</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6: Using </a:t>
            </a:r>
            <a:r>
              <a:rPr lang="en-US" b="1" dirty="0" smtClean="0"/>
              <a:t>Underscore</a:t>
            </a:r>
            <a:endParaRPr lang="en-US" b="1" dirty="0"/>
          </a:p>
        </p:txBody>
      </p:sp>
      <p:sp>
        <p:nvSpPr>
          <p:cNvPr id="3" name="Content Placeholder 2"/>
          <p:cNvSpPr>
            <a:spLocks noGrp="1"/>
          </p:cNvSpPr>
          <p:nvPr>
            <p:ph idx="1"/>
          </p:nvPr>
        </p:nvSpPr>
        <p:spPr/>
        <p:txBody>
          <a:bodyPr/>
          <a:lstStyle/>
          <a:p>
            <a:r>
              <a:rPr lang="en-US" dirty="0"/>
              <a:t>#!/bin/bash  </a:t>
            </a:r>
          </a:p>
          <a:p>
            <a:r>
              <a:rPr lang="en-US" dirty="0"/>
              <a:t>  </a:t>
            </a:r>
          </a:p>
          <a:p>
            <a:r>
              <a:rPr lang="en-US" dirty="0"/>
              <a:t>str1="Hello"  </a:t>
            </a:r>
          </a:p>
          <a:p>
            <a:r>
              <a:rPr lang="en-US" dirty="0"/>
              <a:t>str2="World!"  </a:t>
            </a:r>
          </a:p>
          <a:p>
            <a:r>
              <a:rPr lang="en-US" dirty="0"/>
              <a:t>  </a:t>
            </a:r>
          </a:p>
          <a:p>
            <a:r>
              <a:rPr lang="en-US" dirty="0"/>
              <a:t>echo "${str1}_${str2}"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Example 7: Using any Character</a:t>
            </a:r>
            <a:endParaRPr lang="en-US" dirty="0"/>
          </a:p>
        </p:txBody>
      </p:sp>
      <p:sp>
        <p:nvSpPr>
          <p:cNvPr id="3" name="Content Placeholder 2"/>
          <p:cNvSpPr>
            <a:spLocks noGrp="1"/>
          </p:cNvSpPr>
          <p:nvPr>
            <p:ph idx="1"/>
          </p:nvPr>
        </p:nvSpPr>
        <p:spPr>
          <a:xfrm>
            <a:off x="533400" y="1219200"/>
            <a:ext cx="8229600" cy="4525963"/>
          </a:xfrm>
        </p:spPr>
        <p:txBody>
          <a:bodyPr>
            <a:normAutofit lnSpcReduction="10000"/>
          </a:bodyPr>
          <a:lstStyle/>
          <a:p>
            <a:pPr>
              <a:buNone/>
            </a:pPr>
            <a:r>
              <a:rPr lang="en-US" dirty="0" smtClean="0"/>
              <a:t>#!/</a:t>
            </a:r>
            <a:r>
              <a:rPr lang="en-US" dirty="0"/>
              <a:t>bin/bash  </a:t>
            </a:r>
          </a:p>
          <a:p>
            <a:r>
              <a:rPr lang="en-US" dirty="0"/>
              <a:t>#String Concatenation by Character (,) with User Input  </a:t>
            </a:r>
          </a:p>
          <a:p>
            <a:r>
              <a:rPr lang="en-US" dirty="0"/>
              <a:t>read -p "Enter First Name: " name  </a:t>
            </a:r>
          </a:p>
          <a:p>
            <a:r>
              <a:rPr lang="en-US" dirty="0"/>
              <a:t>read -p "Enter State: " state  </a:t>
            </a:r>
          </a:p>
          <a:p>
            <a:r>
              <a:rPr lang="en-US" dirty="0"/>
              <a:t>read -p "Enter Age: " age  </a:t>
            </a:r>
          </a:p>
          <a:p>
            <a:r>
              <a:rPr lang="en-US" dirty="0"/>
              <a:t>combine="$</a:t>
            </a:r>
            <a:r>
              <a:rPr lang="en-US" dirty="0" err="1"/>
              <a:t>name,$state,$age</a:t>
            </a:r>
            <a:r>
              <a:rPr lang="en-US" dirty="0"/>
              <a:t>"  </a:t>
            </a:r>
          </a:p>
          <a:p>
            <a:r>
              <a:rPr lang="en-US" dirty="0"/>
              <a:t>echo "Name, State, Age: $combine" </a:t>
            </a:r>
          </a:p>
          <a:p>
            <a:endParaRPr lang="en-US" dirty="0"/>
          </a:p>
        </p:txBody>
      </p:sp>
      <p:pic>
        <p:nvPicPr>
          <p:cNvPr id="26626" name="Picture 2" descr="Bash Concatenate String"/>
          <p:cNvPicPr>
            <a:picLocks noChangeAspect="1" noChangeArrowheads="1"/>
          </p:cNvPicPr>
          <p:nvPr/>
        </p:nvPicPr>
        <p:blipFill>
          <a:blip r:embed="rId2"/>
          <a:srcRect t="32000"/>
          <a:stretch>
            <a:fillRect/>
          </a:stretch>
        </p:blipFill>
        <p:spPr bwMode="auto">
          <a:xfrm>
            <a:off x="1981200" y="5410201"/>
            <a:ext cx="6972300" cy="1447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Bash </a:t>
            </a:r>
            <a:r>
              <a:rPr lang="en-US" dirty="0" smtClean="0"/>
              <a:t>Array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array can be defined as a collection of similar type of elements. Unlike most of the programming languages, arrays in bash scripting need not be the collection of similar elements. Since Bash does not discriminate the string from a number, an array may contain both strings and numbers.</a:t>
            </a:r>
          </a:p>
          <a:p>
            <a:r>
              <a:rPr lang="en-US" dirty="0"/>
              <a:t>Bash does not provide support for the multidimensional arrays; we cannot have the elements which are arrays in </a:t>
            </a:r>
            <a:r>
              <a:rPr lang="en-US" dirty="0" err="1"/>
              <a:t>themself</a:t>
            </a:r>
            <a:r>
              <a:rPr lang="en-US" dirty="0"/>
              <a:t>. Bash provides support for one-dimensional numerically indexed arrays as well as associative arrays. To access the numerically indexed array from the last, we can use negative indices. The index of '-1' will be considered as a reference for the last element. We can use several elements in an array.</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Bash Array </a:t>
            </a:r>
            <a:r>
              <a:rPr lang="en-US" dirty="0" smtClean="0"/>
              <a:t>Declaration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Creating Numerically Indexed Arrays</a:t>
            </a:r>
            <a:endParaRPr lang="en-US" dirty="0"/>
          </a:p>
          <a:p>
            <a:r>
              <a:rPr lang="en-US" dirty="0"/>
              <a:t>We can use any variable as an indexed array without declaring it.</a:t>
            </a:r>
          </a:p>
          <a:p>
            <a:r>
              <a:rPr lang="en-US" dirty="0"/>
              <a:t>To explicitly declare a variable as a Bash Array, use the keyword 'declare' and the syntax can be defined as:</a:t>
            </a:r>
          </a:p>
          <a:p>
            <a:r>
              <a:rPr lang="en-US" b="1" dirty="0"/>
              <a:t>declare -a ARRAY_NAME</a:t>
            </a:r>
            <a:r>
              <a:rPr lang="en-US" dirty="0"/>
              <a:t>  </a:t>
            </a:r>
          </a:p>
          <a:p>
            <a:r>
              <a:rPr lang="en-US" dirty="0"/>
              <a:t>where,</a:t>
            </a:r>
          </a:p>
          <a:p>
            <a:r>
              <a:rPr lang="en-US" dirty="0"/>
              <a:t>ARRAY_NAME indicates the name that we would assign to the array.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Bash Substring</a:t>
            </a:r>
            <a:endParaRPr lang="en-US" b="1"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smtClean="0"/>
              <a:t>A </a:t>
            </a:r>
            <a:r>
              <a:rPr lang="en-US" dirty="0"/>
              <a:t>substring is a sequence of characters within a string. Bash provides an option to extract the information from a string itself. You can extract the digits or a given string using several methods.</a:t>
            </a:r>
          </a:p>
          <a:p>
            <a:r>
              <a:rPr lang="en-US" b="1" dirty="0"/>
              <a:t>For example,</a:t>
            </a:r>
            <a:r>
              <a:rPr lang="en-US" dirty="0"/>
              <a:t> "welcome you on </a:t>
            </a:r>
            <a:r>
              <a:rPr lang="en-US" dirty="0" err="1"/>
              <a:t>Javatpoint</a:t>
            </a:r>
            <a:r>
              <a:rPr lang="en-US" dirty="0"/>
              <a:t>." is a substring of "We welcome you on </a:t>
            </a:r>
            <a:r>
              <a:rPr lang="en-US" dirty="0" err="1"/>
              <a:t>Javatpoint</a:t>
            </a:r>
            <a:r>
              <a:rPr lang="en-US" dirty="0"/>
              <a:t>."</a:t>
            </a:r>
          </a:p>
          <a:p>
            <a:pPr>
              <a:buNone/>
            </a:pPr>
            <a:r>
              <a:rPr lang="en-US" dirty="0"/>
              <a:t>Syntax</a:t>
            </a:r>
            <a:endParaRPr lang="en-US" b="1" dirty="0"/>
          </a:p>
          <a:p>
            <a:r>
              <a:rPr lang="en-US" dirty="0"/>
              <a:t>The command for the extraction of substring is a build-in bash command, and so it is very good to use for performance perspective.</a:t>
            </a:r>
          </a:p>
          <a:p>
            <a:r>
              <a:rPr lang="en-US" dirty="0"/>
              <a:t>The syntax of the substring extraction can be defined as:</a:t>
            </a:r>
          </a:p>
          <a:p>
            <a:pPr lvl="0"/>
            <a:r>
              <a:rPr lang="en-US" sz="4100" b="1" dirty="0"/>
              <a:t>${</a:t>
            </a:r>
            <a:r>
              <a:rPr lang="en-US" sz="4100" b="1" dirty="0" err="1"/>
              <a:t>variable:offset:length</a:t>
            </a:r>
            <a:r>
              <a:rPr lang="en-US" sz="4100" b="1" dirty="0"/>
              <a:t>}</a:t>
            </a:r>
            <a:r>
              <a:rPr lang="en-US" dirty="0"/>
              <a: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general method to create an indexed array can be defined in the following form:</a:t>
            </a:r>
          </a:p>
          <a:p>
            <a:r>
              <a:rPr lang="en-US" b="1" dirty="0"/>
              <a:t>ARRAY_NAME[index_1]=value_1  </a:t>
            </a:r>
          </a:p>
          <a:p>
            <a:r>
              <a:rPr lang="en-US" b="1" dirty="0"/>
              <a:t>ARRAY_NAME[index_2]=value_2  </a:t>
            </a:r>
          </a:p>
          <a:p>
            <a:r>
              <a:rPr lang="en-US" b="1" dirty="0"/>
              <a:t>ARRAY_NAME[</a:t>
            </a:r>
            <a:r>
              <a:rPr lang="en-US" b="1" dirty="0" err="1"/>
              <a:t>index_n</a:t>
            </a:r>
            <a:r>
              <a:rPr lang="en-US" b="1" dirty="0"/>
              <a:t>]=</a:t>
            </a:r>
            <a:r>
              <a:rPr lang="en-US" b="1" dirty="0" err="1"/>
              <a:t>value_n</a:t>
            </a:r>
            <a:r>
              <a:rPr lang="en-US" b="1" dirty="0"/>
              <a:t> </a:t>
            </a:r>
            <a:r>
              <a:rPr lang="en-US" dirty="0"/>
              <a:t> </a:t>
            </a:r>
          </a:p>
          <a:p>
            <a:r>
              <a:rPr lang="en-US" dirty="0"/>
              <a:t>where keyword 'index' is used to define positive integers.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declare </a:t>
            </a:r>
            <a:r>
              <a:rPr lang="en-US" b="1" dirty="0" smtClean="0"/>
              <a:t>-a</a:t>
            </a:r>
            <a:r>
              <a:rPr lang="en-US" b="1" dirty="0"/>
              <a:t> ARRAY_NAME  </a:t>
            </a:r>
          </a:p>
          <a:p>
            <a:r>
              <a:rPr lang="en-US" b="1" dirty="0"/>
              <a:t>  </a:t>
            </a:r>
          </a:p>
          <a:p>
            <a:r>
              <a:rPr lang="en-US" b="1" dirty="0"/>
              <a:t>ARRAY_NAME=(  </a:t>
            </a:r>
          </a:p>
          <a:p>
            <a:r>
              <a:rPr lang="en-US" b="1" dirty="0"/>
              <a:t>    [</a:t>
            </a:r>
            <a:r>
              <a:rPr lang="en-US" b="1" dirty="0" err="1"/>
              <a:t>index_foo</a:t>
            </a:r>
            <a:r>
              <a:rPr lang="en-US" b="1" dirty="0"/>
              <a:t>]=</a:t>
            </a:r>
            <a:r>
              <a:rPr lang="en-US" b="1" dirty="0" err="1"/>
              <a:t>value_foo</a:t>
            </a:r>
            <a:r>
              <a:rPr lang="en-US" b="1" dirty="0"/>
              <a:t>  </a:t>
            </a:r>
          </a:p>
          <a:p>
            <a:r>
              <a:rPr lang="en-US" b="1" dirty="0"/>
              <a:t>    [</a:t>
            </a:r>
            <a:r>
              <a:rPr lang="en-US" b="1" dirty="0" err="1"/>
              <a:t>index_bar</a:t>
            </a:r>
            <a:r>
              <a:rPr lang="en-US" b="1" dirty="0"/>
              <a:t>]=</a:t>
            </a:r>
            <a:r>
              <a:rPr lang="en-US" b="1" dirty="0" err="1"/>
              <a:t>value_bar</a:t>
            </a:r>
            <a:r>
              <a:rPr lang="en-US" b="1" dirty="0"/>
              <a:t>  </a:t>
            </a:r>
          </a:p>
          <a:p>
            <a:r>
              <a:rPr lang="en-US" b="1" dirty="0"/>
              <a:t>    [</a:t>
            </a:r>
            <a:r>
              <a:rPr lang="en-US" b="1" dirty="0" err="1"/>
              <a:t>index_xyz</a:t>
            </a:r>
            <a:r>
              <a:rPr lang="en-US" b="1" dirty="0"/>
              <a:t>]=</a:t>
            </a:r>
            <a:r>
              <a:rPr lang="en-US" b="1" dirty="0" err="1"/>
              <a:t>value_xyz</a:t>
            </a:r>
            <a:r>
              <a:rPr lang="en-US" b="1" dirty="0"/>
              <a:t>  </a:t>
            </a:r>
          </a:p>
          <a:p>
            <a:r>
              <a:rPr lang="en-US" b="1" dirty="0"/>
              <a:t>)  </a:t>
            </a:r>
          </a:p>
          <a:p>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a:bodyPr>
          <a:lstStyle/>
          <a:p>
            <a:r>
              <a:rPr lang="en-US" dirty="0"/>
              <a:t>#!/bin/bash  </a:t>
            </a:r>
          </a:p>
          <a:p>
            <a:r>
              <a:rPr lang="en-US" dirty="0"/>
              <a:t>#Script to print an element of an array with an index of 2  </a:t>
            </a:r>
          </a:p>
          <a:p>
            <a:r>
              <a:rPr lang="en-US" dirty="0"/>
              <a:t>#declaring the array  </a:t>
            </a:r>
          </a:p>
          <a:p>
            <a:r>
              <a:rPr lang="en-US" sz="2400" b="1" dirty="0"/>
              <a:t>declare -a </a:t>
            </a:r>
            <a:r>
              <a:rPr lang="en-US" sz="2400" b="1" dirty="0" err="1" smtClean="0"/>
              <a:t>example_array</a:t>
            </a:r>
            <a:r>
              <a:rPr lang="en-US" sz="2400" b="1" dirty="0" smtClean="0"/>
              <a:t> = (</a:t>
            </a:r>
            <a:r>
              <a:rPr lang="en-US" sz="2400" b="1" dirty="0"/>
              <a:t> </a:t>
            </a:r>
            <a:r>
              <a:rPr lang="en-US" sz="2400" b="1" dirty="0" smtClean="0"/>
              <a:t> "</a:t>
            </a:r>
            <a:r>
              <a:rPr lang="en-US" sz="2400" b="1" dirty="0"/>
              <a:t>Welcome""To""</a:t>
            </a:r>
            <a:r>
              <a:rPr lang="en-US" sz="2400" b="1" dirty="0" err="1"/>
              <a:t>Javatpoint</a:t>
            </a:r>
            <a:r>
              <a:rPr lang="en-US" sz="2400" b="1" dirty="0"/>
              <a:t>" )  </a:t>
            </a:r>
          </a:p>
          <a:p>
            <a:r>
              <a:rPr lang="en-US" dirty="0"/>
              <a:t>#printing the element with index of 2  </a:t>
            </a:r>
          </a:p>
          <a:p>
            <a:r>
              <a:rPr lang="en-US" dirty="0"/>
              <a:t>echo ${</a:t>
            </a:r>
            <a:r>
              <a:rPr lang="en-US" dirty="0" err="1"/>
              <a:t>example_array</a:t>
            </a:r>
            <a:r>
              <a:rPr lang="en-US" dirty="0"/>
              <a:t>[2]}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we use @ or * in the place of a specified index, it will expand to all members of the array. To print all the elements, we can use the following form</a:t>
            </a:r>
            <a:r>
              <a:rPr lang="en-US" dirty="0" smtClean="0"/>
              <a:t>:</a:t>
            </a:r>
          </a:p>
          <a:p>
            <a:endParaRPr lang="en-US" dirty="0"/>
          </a:p>
          <a:p>
            <a:r>
              <a:rPr lang="en-US" dirty="0"/>
              <a:t>#Printing all the elements  </a:t>
            </a:r>
          </a:p>
          <a:p>
            <a:r>
              <a:rPr lang="en-US" dirty="0"/>
              <a:t>echo "${</a:t>
            </a:r>
            <a:r>
              <a:rPr lang="en-US" dirty="0" err="1"/>
              <a:t>example_array</a:t>
            </a:r>
            <a:r>
              <a:rPr lang="en-US" dirty="0"/>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for </a:t>
            </a:r>
            <a:r>
              <a:rPr lang="en-US" sz="2800" dirty="0" err="1"/>
              <a:t>i</a:t>
            </a:r>
            <a:r>
              <a:rPr lang="en-US" sz="2800" dirty="0"/>
              <a:t> in "${</a:t>
            </a:r>
            <a:r>
              <a:rPr lang="en-US" sz="2800" dirty="0" err="1"/>
              <a:t>example_array</a:t>
            </a:r>
            <a:r>
              <a:rPr lang="en-US" sz="2800" dirty="0"/>
              <a:t>[@]}"; do echo "$</a:t>
            </a:r>
            <a:r>
              <a:rPr lang="en-US" sz="2800" dirty="0" err="1"/>
              <a:t>i</a:t>
            </a:r>
            <a:r>
              <a:rPr lang="en-US" sz="2800" dirty="0" smtClean="0"/>
              <a:t>";done</a:t>
            </a:r>
            <a:r>
              <a:rPr lang="en-US" sz="2800" dirty="0"/>
              <a:t>  </a:t>
            </a:r>
          </a:p>
          <a:p>
            <a:endParaRPr lang="en-US" dirty="0" smtClean="0"/>
          </a:p>
          <a:p>
            <a:endParaRPr lang="en-US" dirty="0"/>
          </a:p>
          <a:p>
            <a:r>
              <a:rPr lang="en-US" sz="2800" dirty="0" smtClean="0"/>
              <a:t>for </a:t>
            </a:r>
            <a:r>
              <a:rPr lang="en-US" sz="2800" dirty="0" err="1" smtClean="0"/>
              <a:t>i</a:t>
            </a:r>
            <a:r>
              <a:rPr lang="en-US" sz="2800" dirty="0" smtClean="0"/>
              <a:t> in "${</a:t>
            </a:r>
            <a:r>
              <a:rPr lang="en-US" sz="2800" dirty="0" err="1" smtClean="0"/>
              <a:t>example_array</a:t>
            </a:r>
            <a:r>
              <a:rPr lang="en-US" sz="2800" dirty="0" smtClean="0"/>
              <a:t>[*]}"; do echo "$</a:t>
            </a:r>
            <a:r>
              <a:rPr lang="en-US" sz="2800" dirty="0" err="1" smtClean="0"/>
              <a:t>i</a:t>
            </a:r>
            <a:r>
              <a:rPr lang="en-US" sz="2800" dirty="0" smtClean="0"/>
              <a:t>";done</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Printing the Keys of an Array</a:t>
            </a:r>
            <a:endParaRPr lang="en-US" dirty="0"/>
          </a:p>
        </p:txBody>
      </p:sp>
      <p:sp>
        <p:nvSpPr>
          <p:cNvPr id="3" name="Content Placeholder 2"/>
          <p:cNvSpPr>
            <a:spLocks noGrp="1"/>
          </p:cNvSpPr>
          <p:nvPr>
            <p:ph idx="1"/>
          </p:nvPr>
        </p:nvSpPr>
        <p:spPr/>
        <p:txBody>
          <a:bodyPr>
            <a:normAutofit fontScale="92500"/>
          </a:bodyPr>
          <a:lstStyle/>
          <a:p>
            <a:r>
              <a:rPr lang="en-US" sz="2400" dirty="0"/>
              <a:t>declare -a </a:t>
            </a:r>
            <a:r>
              <a:rPr lang="en-US" sz="2400" dirty="0" err="1" smtClean="0"/>
              <a:t>example_array</a:t>
            </a:r>
            <a:r>
              <a:rPr lang="en-US" sz="2400" dirty="0" smtClean="0"/>
              <a:t> =(</a:t>
            </a:r>
            <a:r>
              <a:rPr lang="en-US" sz="2400" dirty="0"/>
              <a:t> "Welcome""To""</a:t>
            </a:r>
            <a:r>
              <a:rPr lang="en-US" sz="2400" dirty="0" err="1"/>
              <a:t>Javatpoint</a:t>
            </a:r>
            <a:r>
              <a:rPr lang="en-US" sz="2400" dirty="0"/>
              <a:t>" )</a:t>
            </a:r>
            <a:r>
              <a:rPr lang="en-US" sz="2800" dirty="0"/>
              <a:t>  </a:t>
            </a:r>
          </a:p>
          <a:p>
            <a:r>
              <a:rPr lang="en-US" sz="2400" dirty="0"/>
              <a:t>#Printing the Keys  </a:t>
            </a:r>
          </a:p>
          <a:p>
            <a:r>
              <a:rPr lang="en-US" sz="2400" dirty="0"/>
              <a:t>echo "${!</a:t>
            </a:r>
            <a:r>
              <a:rPr lang="en-US" sz="2400" dirty="0" err="1"/>
              <a:t>example_array</a:t>
            </a:r>
            <a:r>
              <a:rPr lang="en-US" sz="2400" dirty="0"/>
              <a:t>[@]}"</a:t>
            </a:r>
            <a:r>
              <a:rPr lang="en-US" sz="2800" dirty="0"/>
              <a:t>  </a:t>
            </a:r>
          </a:p>
          <a:p>
            <a:endParaRPr lang="en-US" dirty="0" smtClean="0"/>
          </a:p>
          <a:p>
            <a:r>
              <a:rPr lang="en-US" b="1" dirty="0"/>
              <a:t>Finding Array Length</a:t>
            </a:r>
          </a:p>
          <a:p>
            <a:r>
              <a:rPr lang="en-US" dirty="0"/>
              <a:t>We can count the number of elements contained in the array by using the following form:</a:t>
            </a:r>
          </a:p>
          <a:p>
            <a:r>
              <a:rPr lang="en-US" dirty="0"/>
              <a:t>${#ARRAY_NAME[@]} </a:t>
            </a:r>
            <a:endParaRPr lang="en-US" dirty="0" smtClean="0"/>
          </a:p>
          <a:p>
            <a:r>
              <a:rPr lang="en-US" sz="2600" dirty="0"/>
              <a:t>echo "The array contains ${#</a:t>
            </a:r>
            <a:r>
              <a:rPr lang="en-US" sz="2600" dirty="0" err="1"/>
              <a:t>example_array</a:t>
            </a:r>
            <a:r>
              <a:rPr lang="en-US" sz="2600" dirty="0"/>
              <a:t>[@]} elements"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fontScale="77500" lnSpcReduction="20000"/>
          </a:bodyPr>
          <a:lstStyle/>
          <a:p>
            <a:r>
              <a:rPr lang="en-US" dirty="0"/>
              <a:t>  #!/bin/bash  </a:t>
            </a:r>
          </a:p>
          <a:p>
            <a:r>
              <a:rPr lang="en-US" dirty="0"/>
              <a:t>#Script to loop through an array in C-style  </a:t>
            </a:r>
          </a:p>
          <a:p>
            <a:r>
              <a:rPr lang="en-US" dirty="0"/>
              <a:t>declare -a </a:t>
            </a:r>
            <a:r>
              <a:rPr lang="en-US" dirty="0" err="1"/>
              <a:t>example_array</a:t>
            </a:r>
            <a:r>
              <a:rPr lang="en-US" dirty="0"/>
              <a:t>=( "Welcome""To""</a:t>
            </a:r>
            <a:r>
              <a:rPr lang="en-US" dirty="0" err="1"/>
              <a:t>Javatpoint</a:t>
            </a:r>
            <a:r>
              <a:rPr lang="en-US" dirty="0"/>
              <a:t>" )  </a:t>
            </a:r>
          </a:p>
          <a:p>
            <a:r>
              <a:rPr lang="en-US" dirty="0"/>
              <a:t>#Length of the Array  </a:t>
            </a:r>
          </a:p>
          <a:p>
            <a:r>
              <a:rPr lang="en-US" dirty="0"/>
              <a:t>length=${#</a:t>
            </a:r>
            <a:r>
              <a:rPr lang="en-US" dirty="0" err="1"/>
              <a:t>example_array</a:t>
            </a:r>
            <a:r>
              <a:rPr lang="en-US" dirty="0"/>
              <a:t>[@]}  </a:t>
            </a:r>
          </a:p>
          <a:p>
            <a:r>
              <a:rPr lang="en-US" dirty="0"/>
              <a:t>  </a:t>
            </a:r>
          </a:p>
          <a:p>
            <a:r>
              <a:rPr lang="en-US" dirty="0"/>
              <a:t>#Array Loop  </a:t>
            </a:r>
          </a:p>
          <a:p>
            <a:r>
              <a:rPr lang="en-US" dirty="0"/>
              <a:t>for (( </a:t>
            </a:r>
            <a:r>
              <a:rPr lang="en-US" dirty="0" err="1"/>
              <a:t>i</a:t>
            </a:r>
            <a:r>
              <a:rPr lang="en-US" dirty="0"/>
              <a:t>=0; </a:t>
            </a:r>
            <a:r>
              <a:rPr lang="en-US" dirty="0" err="1"/>
              <a:t>i</a:t>
            </a:r>
            <a:r>
              <a:rPr lang="en-US" dirty="0"/>
              <a:t> </a:t>
            </a:r>
            <a:r>
              <a:rPr lang="en-US" b="1" dirty="0"/>
              <a:t>&lt;</a:t>
            </a:r>
            <a:r>
              <a:rPr lang="en-US" dirty="0"/>
              <a:t> ${length}; </a:t>
            </a:r>
            <a:r>
              <a:rPr lang="en-US" dirty="0" err="1"/>
              <a:t>i</a:t>
            </a:r>
            <a:r>
              <a:rPr lang="en-US" dirty="0"/>
              <a:t>++ ))  </a:t>
            </a:r>
          </a:p>
          <a:p>
            <a:r>
              <a:rPr lang="en-US" dirty="0"/>
              <a:t>do   </a:t>
            </a:r>
          </a:p>
          <a:p>
            <a:r>
              <a:rPr lang="en-US" dirty="0"/>
              <a:t>echo $</a:t>
            </a:r>
            <a:r>
              <a:rPr lang="en-US" dirty="0" err="1"/>
              <a:t>i</a:t>
            </a:r>
            <a:r>
              <a:rPr lang="en-US" dirty="0"/>
              <a:t> ${</a:t>
            </a:r>
            <a:r>
              <a:rPr lang="en-US" dirty="0" err="1"/>
              <a:t>example_array</a:t>
            </a:r>
            <a:r>
              <a:rPr lang="en-US" dirty="0"/>
              <a:t>[$</a:t>
            </a:r>
            <a:r>
              <a:rPr lang="en-US" dirty="0" err="1"/>
              <a:t>i</a:t>
            </a:r>
            <a:r>
              <a:rPr lang="en-US" dirty="0"/>
              <a:t>]}  </a:t>
            </a:r>
          </a:p>
          <a:p>
            <a:r>
              <a:rPr lang="en-US" dirty="0"/>
              <a:t>done  </a:t>
            </a:r>
          </a:p>
          <a:p>
            <a:endParaRPr lang="en-US" dirty="0"/>
          </a:p>
        </p:txBody>
      </p:sp>
      <p:pic>
        <p:nvPicPr>
          <p:cNvPr id="30722" name="Picture 2" descr="Bash Array"/>
          <p:cNvPicPr>
            <a:picLocks noChangeAspect="1" noChangeArrowheads="1"/>
          </p:cNvPicPr>
          <p:nvPr/>
        </p:nvPicPr>
        <p:blipFill>
          <a:blip r:embed="rId2"/>
          <a:srcRect t="29091" r="41064"/>
          <a:stretch>
            <a:fillRect/>
          </a:stretch>
        </p:blipFill>
        <p:spPr bwMode="auto">
          <a:xfrm>
            <a:off x="1142999" y="4724400"/>
            <a:ext cx="7596547" cy="20574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Adding Elements to an Array</a:t>
            </a:r>
            <a:endParaRPr lang="en-US" b="1" dirty="0"/>
          </a:p>
        </p:txBody>
      </p:sp>
      <p:sp>
        <p:nvSpPr>
          <p:cNvPr id="3" name="Content Placeholder 2"/>
          <p:cNvSpPr>
            <a:spLocks noGrp="1"/>
          </p:cNvSpPr>
          <p:nvPr>
            <p:ph idx="1"/>
          </p:nvPr>
        </p:nvSpPr>
        <p:spPr/>
        <p:txBody>
          <a:bodyPr/>
          <a:lstStyle/>
          <a:p>
            <a:r>
              <a:rPr lang="en-US" dirty="0" smtClean="0"/>
              <a:t>We </a:t>
            </a:r>
            <a:r>
              <a:rPr lang="en-US" dirty="0"/>
              <a:t>have an option to add elements to an indexed or associative array by specifying their index or associative key respectively. To add the new element to an array in bash, we can use the following form:</a:t>
            </a:r>
          </a:p>
          <a:p>
            <a:r>
              <a:rPr lang="en-US" b="1" dirty="0"/>
              <a:t>ARRAY_NAME[</a:t>
            </a:r>
            <a:r>
              <a:rPr lang="en-US" b="1" dirty="0" err="1"/>
              <a:t>index_n</a:t>
            </a:r>
            <a:r>
              <a:rPr lang="en-US" b="1" dirty="0"/>
              <a:t>]="New Element"</a:t>
            </a: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#Declaring an array  </a:t>
            </a:r>
          </a:p>
          <a:p>
            <a:r>
              <a:rPr lang="en-US" dirty="0"/>
              <a:t>declare -a </a:t>
            </a:r>
            <a:r>
              <a:rPr lang="en-US" dirty="0" err="1"/>
              <a:t>example_array</a:t>
            </a:r>
            <a:r>
              <a:rPr lang="en-US" dirty="0"/>
              <a:t>=( "Java""Python""PHP""HTML" )  </a:t>
            </a:r>
          </a:p>
          <a:p>
            <a:r>
              <a:rPr lang="en-US" dirty="0"/>
              <a:t>  </a:t>
            </a:r>
          </a:p>
          <a:p>
            <a:r>
              <a:rPr lang="en-US" dirty="0"/>
              <a:t>#Adding new element  </a:t>
            </a:r>
          </a:p>
          <a:p>
            <a:r>
              <a:rPr lang="en-US" dirty="0" err="1"/>
              <a:t>example_array</a:t>
            </a:r>
            <a:r>
              <a:rPr lang="en-US" dirty="0"/>
              <a:t>[4]="JavaScript"  </a:t>
            </a:r>
          </a:p>
          <a:p>
            <a:r>
              <a:rPr lang="en-US" dirty="0"/>
              <a:t>  </a:t>
            </a:r>
          </a:p>
          <a:p>
            <a:r>
              <a:rPr lang="en-US" dirty="0"/>
              <a:t>#Printing all the elements  </a:t>
            </a:r>
          </a:p>
          <a:p>
            <a:r>
              <a:rPr lang="en-US" dirty="0"/>
              <a:t>echo "${</a:t>
            </a:r>
            <a:r>
              <a:rPr lang="en-US" dirty="0" err="1"/>
              <a:t>example_array</a:t>
            </a: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#!/bin/bash  </a:t>
            </a:r>
          </a:p>
          <a:p>
            <a:r>
              <a:rPr lang="en-US" dirty="0"/>
              <a:t>  </a:t>
            </a:r>
          </a:p>
          <a:p>
            <a:r>
              <a:rPr lang="en-US" dirty="0"/>
              <a:t>#Declaring the Array  </a:t>
            </a:r>
          </a:p>
          <a:p>
            <a:r>
              <a:rPr lang="en-US" dirty="0"/>
              <a:t>declare -a </a:t>
            </a:r>
            <a:r>
              <a:rPr lang="en-US" dirty="0" err="1"/>
              <a:t>example_array</a:t>
            </a:r>
            <a:r>
              <a:rPr lang="en-US" dirty="0"/>
              <a:t>=( "Java""Python""PHP" )  </a:t>
            </a:r>
          </a:p>
          <a:p>
            <a:r>
              <a:rPr lang="en-US" dirty="0"/>
              <a:t>  </a:t>
            </a:r>
          </a:p>
          <a:p>
            <a:r>
              <a:rPr lang="en-US" dirty="0"/>
              <a:t>#Adding new elements  </a:t>
            </a:r>
          </a:p>
          <a:p>
            <a:r>
              <a:rPr lang="en-US" dirty="0" err="1"/>
              <a:t>example_array</a:t>
            </a:r>
            <a:r>
              <a:rPr lang="en-US" dirty="0"/>
              <a:t>+=( JavaScript CSS SQL )  </a:t>
            </a:r>
          </a:p>
          <a:p>
            <a:r>
              <a:rPr lang="en-US" dirty="0"/>
              <a:t>  </a:t>
            </a:r>
          </a:p>
          <a:p>
            <a:r>
              <a:rPr lang="en-US" dirty="0"/>
              <a:t>#Printing all the elements  </a:t>
            </a:r>
          </a:p>
          <a:p>
            <a:r>
              <a:rPr lang="en-US" dirty="0"/>
              <a:t>echo "${</a:t>
            </a:r>
            <a:r>
              <a:rPr lang="en-US" dirty="0" err="1"/>
              <a:t>example_array</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Variable is the variable name that contains a </a:t>
            </a:r>
            <a:r>
              <a:rPr lang="en-US" dirty="0" smtClean="0"/>
              <a:t>string.</a:t>
            </a:r>
          </a:p>
          <a:p>
            <a:r>
              <a:rPr lang="en-US" dirty="0" smtClean="0"/>
              <a:t>Offset </a:t>
            </a:r>
            <a:r>
              <a:rPr lang="en-US" dirty="0"/>
              <a:t>is used to specify the position from where to start the extraction of a </a:t>
            </a:r>
            <a:r>
              <a:rPr lang="en-US" dirty="0" smtClean="0"/>
              <a:t>string.</a:t>
            </a:r>
          </a:p>
          <a:p>
            <a:r>
              <a:rPr lang="en-US" dirty="0" smtClean="0"/>
              <a:t>Length </a:t>
            </a:r>
            <a:r>
              <a:rPr lang="en-US" dirty="0"/>
              <a:t>is used to specify the range of the characters to be executed from the offset.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Array </a:t>
            </a:r>
            <a:r>
              <a:rPr lang="en-US" dirty="0" smtClean="0"/>
              <a:t>Element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#!/bin/bash  </a:t>
            </a:r>
          </a:p>
          <a:p>
            <a:r>
              <a:rPr lang="en-US" dirty="0"/>
              <a:t>#Script to update array element  </a:t>
            </a:r>
          </a:p>
          <a:p>
            <a:r>
              <a:rPr lang="en-US" dirty="0"/>
              <a:t>  </a:t>
            </a:r>
          </a:p>
          <a:p>
            <a:r>
              <a:rPr lang="en-US" dirty="0"/>
              <a:t>#Declaring the array  </a:t>
            </a:r>
          </a:p>
          <a:p>
            <a:r>
              <a:rPr lang="en-US" dirty="0"/>
              <a:t>declare -a </a:t>
            </a:r>
            <a:r>
              <a:rPr lang="en-US" dirty="0" err="1"/>
              <a:t>example_array</a:t>
            </a:r>
            <a:r>
              <a:rPr lang="en-US" dirty="0"/>
              <a:t>=( "We""welcome""you""on""SSSIT" )  </a:t>
            </a:r>
          </a:p>
          <a:p>
            <a:r>
              <a:rPr lang="en-US" dirty="0"/>
              <a:t>  </a:t>
            </a:r>
          </a:p>
          <a:p>
            <a:r>
              <a:rPr lang="en-US" dirty="0"/>
              <a:t>#Updating the Array Element  </a:t>
            </a:r>
          </a:p>
          <a:p>
            <a:r>
              <a:rPr lang="en-US" dirty="0" err="1"/>
              <a:t>example_array</a:t>
            </a:r>
            <a:r>
              <a:rPr lang="en-US" dirty="0"/>
              <a:t>[4]=</a:t>
            </a:r>
            <a:r>
              <a:rPr lang="en-US" dirty="0" err="1"/>
              <a:t>Javatpoint</a:t>
            </a:r>
            <a:r>
              <a:rPr lang="en-US" dirty="0"/>
              <a:t>  </a:t>
            </a:r>
          </a:p>
          <a:p>
            <a:r>
              <a:rPr lang="en-US" dirty="0"/>
              <a:t>  </a:t>
            </a:r>
          </a:p>
          <a:p>
            <a:r>
              <a:rPr lang="en-US" dirty="0"/>
              <a:t>#</a:t>
            </a:r>
            <a:r>
              <a:rPr lang="en-US" dirty="0" err="1"/>
              <a:t>Printig</a:t>
            </a:r>
            <a:r>
              <a:rPr lang="en-US" dirty="0"/>
              <a:t> all the elements of the Array  </a:t>
            </a:r>
          </a:p>
          <a:p>
            <a:r>
              <a:rPr lang="en-US" dirty="0"/>
              <a:t>echo ${</a:t>
            </a:r>
            <a:r>
              <a:rPr lang="en-US" dirty="0" err="1"/>
              <a:t>example_array</a:t>
            </a:r>
            <a:r>
              <a:rPr lang="en-US" dirty="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an Element from an Array</a:t>
            </a:r>
            <a:endParaRPr lang="en-US" dirty="0"/>
          </a:p>
        </p:txBody>
      </p:sp>
      <p:sp>
        <p:nvSpPr>
          <p:cNvPr id="3" name="Content Placeholder 2"/>
          <p:cNvSpPr>
            <a:spLocks noGrp="1"/>
          </p:cNvSpPr>
          <p:nvPr>
            <p:ph idx="1"/>
          </p:nvPr>
        </p:nvSpPr>
        <p:spPr/>
        <p:txBody>
          <a:bodyPr/>
          <a:lstStyle/>
          <a:p>
            <a:r>
              <a:rPr lang="en-US" dirty="0" smtClean="0"/>
              <a:t>If </a:t>
            </a:r>
            <a:r>
              <a:rPr lang="en-US" dirty="0"/>
              <a:t>we want to delete the element from the array, we have to know its index or key in case of an associative array. An element can be removed by using the '</a:t>
            </a:r>
            <a:r>
              <a:rPr lang="en-US" b="1" dirty="0"/>
              <a:t>unset</a:t>
            </a:r>
            <a:r>
              <a:rPr lang="en-US" dirty="0"/>
              <a:t>' command:</a:t>
            </a:r>
          </a:p>
          <a:p>
            <a:r>
              <a:rPr lang="en-US" dirty="0"/>
              <a:t>unset ARRAY_NAME[index]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#!/bin/bash  </a:t>
            </a:r>
          </a:p>
          <a:p>
            <a:r>
              <a:rPr lang="en-US" dirty="0"/>
              <a:t>#Script to delete the element from the array  </a:t>
            </a:r>
          </a:p>
          <a:p>
            <a:r>
              <a:rPr lang="en-US" dirty="0"/>
              <a:t>  </a:t>
            </a:r>
          </a:p>
          <a:p>
            <a:r>
              <a:rPr lang="en-US" dirty="0"/>
              <a:t>#Declaring the array  </a:t>
            </a:r>
          </a:p>
          <a:p>
            <a:r>
              <a:rPr lang="en-US" dirty="0"/>
              <a:t>declare -a </a:t>
            </a:r>
            <a:r>
              <a:rPr lang="en-US" dirty="0" err="1"/>
              <a:t>example_array</a:t>
            </a:r>
            <a:r>
              <a:rPr lang="en-US" dirty="0"/>
              <a:t>=( "Java""Python""HTML""CSS""JavaScript" )  </a:t>
            </a:r>
          </a:p>
          <a:p>
            <a:r>
              <a:rPr lang="en-US" dirty="0"/>
              <a:t>  </a:t>
            </a:r>
          </a:p>
          <a:p>
            <a:r>
              <a:rPr lang="en-US" dirty="0"/>
              <a:t>#Removing the element  </a:t>
            </a:r>
          </a:p>
          <a:p>
            <a:r>
              <a:rPr lang="en-US" dirty="0"/>
              <a:t>unset </a:t>
            </a:r>
            <a:r>
              <a:rPr lang="en-US" dirty="0" err="1"/>
              <a:t>example_array</a:t>
            </a:r>
            <a:r>
              <a:rPr lang="en-US" dirty="0"/>
              <a:t>[1]  </a:t>
            </a:r>
          </a:p>
          <a:p>
            <a:r>
              <a:rPr lang="en-US" dirty="0"/>
              <a:t>  </a:t>
            </a:r>
          </a:p>
          <a:p>
            <a:r>
              <a:rPr lang="en-US" dirty="0"/>
              <a:t>#Printing all the elements after deletion  </a:t>
            </a:r>
          </a:p>
          <a:p>
            <a:r>
              <a:rPr lang="en-US" dirty="0"/>
              <a:t>echo "${</a:t>
            </a:r>
            <a:r>
              <a:rPr lang="en-US" dirty="0" err="1"/>
              <a:t>example_array</a:t>
            </a:r>
            <a:r>
              <a:rPr lang="en-US" dirty="0"/>
              <a:t>[@]}"  </a:t>
            </a:r>
          </a:p>
          <a:p>
            <a:endParaRPr lang="en-US" dirty="0"/>
          </a:p>
        </p:txBody>
      </p:sp>
      <p:pic>
        <p:nvPicPr>
          <p:cNvPr id="39938" name="Picture 2"/>
          <p:cNvPicPr>
            <a:picLocks noChangeAspect="1" noChangeArrowheads="1"/>
          </p:cNvPicPr>
          <p:nvPr/>
        </p:nvPicPr>
        <p:blipFill>
          <a:blip r:embed="rId2"/>
          <a:srcRect/>
          <a:stretch>
            <a:fillRect/>
          </a:stretch>
        </p:blipFill>
        <p:spPr bwMode="auto">
          <a:xfrm>
            <a:off x="4953000" y="5334000"/>
            <a:ext cx="3959412" cy="1524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echo ${!</a:t>
            </a:r>
            <a:r>
              <a:rPr lang="en-US" dirty="0" err="1"/>
              <a:t>example_array</a:t>
            </a:r>
            <a:r>
              <a:rPr lang="en-US" dirty="0"/>
              <a:t>[@]}  </a:t>
            </a:r>
          </a:p>
          <a:p>
            <a:endParaRPr lang="en-US" dirty="0"/>
          </a:p>
        </p:txBody>
      </p:sp>
      <p:pic>
        <p:nvPicPr>
          <p:cNvPr id="40962" name="Picture 2"/>
          <p:cNvPicPr>
            <a:picLocks noChangeAspect="1" noChangeArrowheads="1"/>
          </p:cNvPicPr>
          <p:nvPr/>
        </p:nvPicPr>
        <p:blipFill>
          <a:blip r:embed="rId2"/>
          <a:srcRect/>
          <a:stretch>
            <a:fillRect/>
          </a:stretch>
        </p:blipFill>
        <p:spPr bwMode="auto">
          <a:xfrm>
            <a:off x="3595688" y="2962274"/>
            <a:ext cx="3686078" cy="17621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Entire Array</a:t>
            </a:r>
            <a:endParaRPr lang="en-US" dirty="0"/>
          </a:p>
        </p:txBody>
      </p:sp>
      <p:sp>
        <p:nvSpPr>
          <p:cNvPr id="3" name="Content Placeholder 2"/>
          <p:cNvSpPr>
            <a:spLocks noGrp="1"/>
          </p:cNvSpPr>
          <p:nvPr>
            <p:ph idx="1"/>
          </p:nvPr>
        </p:nvSpPr>
        <p:spPr>
          <a:xfrm>
            <a:off x="228600" y="1600200"/>
            <a:ext cx="8915400" cy="4525963"/>
          </a:xfrm>
        </p:spPr>
        <p:txBody>
          <a:bodyPr>
            <a:normAutofit lnSpcReduction="10000"/>
          </a:bodyPr>
          <a:lstStyle/>
          <a:p>
            <a:r>
              <a:rPr lang="en-US" dirty="0" smtClean="0"/>
              <a:t>Deleting </a:t>
            </a:r>
            <a:r>
              <a:rPr lang="en-US" dirty="0"/>
              <a:t>an entire array is a very simple task. It can be performed by passing the array name as an argument to the '</a:t>
            </a:r>
            <a:r>
              <a:rPr lang="en-US" b="1" dirty="0"/>
              <a:t>unset</a:t>
            </a:r>
            <a:r>
              <a:rPr lang="en-US" dirty="0"/>
              <a:t>' command without specifying the index or key.</a:t>
            </a:r>
          </a:p>
          <a:p>
            <a:r>
              <a:rPr lang="en-US" sz="2600" dirty="0"/>
              <a:t>#Declaring the Array  </a:t>
            </a:r>
          </a:p>
          <a:p>
            <a:pPr algn="r">
              <a:buNone/>
            </a:pPr>
            <a:r>
              <a:rPr lang="en-US" sz="2600" dirty="0"/>
              <a:t>declare -a </a:t>
            </a:r>
            <a:r>
              <a:rPr lang="en-US" sz="2600" dirty="0" err="1" smtClean="0"/>
              <a:t>example_array</a:t>
            </a:r>
            <a:r>
              <a:rPr lang="en-US" sz="2600" dirty="0" smtClean="0"/>
              <a:t> = (</a:t>
            </a:r>
            <a:r>
              <a:rPr lang="en-US" sz="2600" dirty="0"/>
              <a:t> "Java""Python""</a:t>
            </a:r>
            <a:r>
              <a:rPr lang="en-US" sz="2600" dirty="0" smtClean="0"/>
              <a:t>HTML“ "</a:t>
            </a:r>
            <a:r>
              <a:rPr lang="en-US" sz="2600" dirty="0"/>
              <a:t>CSS""JavaScript" )  </a:t>
            </a:r>
          </a:p>
          <a:p>
            <a:endParaRPr lang="en-US" sz="2600" dirty="0"/>
          </a:p>
          <a:p>
            <a:r>
              <a:rPr lang="en-US" sz="2600" dirty="0"/>
              <a:t>#Deleting Entire Array  </a:t>
            </a:r>
          </a:p>
          <a:p>
            <a:pPr>
              <a:buNone/>
            </a:pPr>
            <a:r>
              <a:rPr lang="en-US" sz="2600" dirty="0" smtClean="0"/>
              <a:t>                                  unset</a:t>
            </a:r>
            <a:r>
              <a:rPr lang="en-US" sz="2600" dirty="0"/>
              <a:t> </a:t>
            </a:r>
            <a:r>
              <a:rPr lang="en-US" sz="2600" dirty="0" err="1"/>
              <a:t>example_array</a:t>
            </a:r>
            <a:r>
              <a:rPr lang="en-US" sz="2600" dirty="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Slice Array Elements</a:t>
            </a:r>
            <a:endParaRPr lang="en-US" dirty="0"/>
          </a:p>
        </p:txBody>
      </p:sp>
      <p:sp>
        <p:nvSpPr>
          <p:cNvPr id="3" name="Content Placeholder 2"/>
          <p:cNvSpPr>
            <a:spLocks noGrp="1"/>
          </p:cNvSpPr>
          <p:nvPr>
            <p:ph idx="1"/>
          </p:nvPr>
        </p:nvSpPr>
        <p:spPr/>
        <p:txBody>
          <a:bodyPr/>
          <a:lstStyle/>
          <a:p>
            <a:r>
              <a:rPr lang="en-US" dirty="0" smtClean="0"/>
              <a:t>Bash </a:t>
            </a:r>
            <a:r>
              <a:rPr lang="en-US" dirty="0"/>
              <a:t>arrays can also be sliced from a given starting index to the ending index.</a:t>
            </a:r>
          </a:p>
          <a:p>
            <a:r>
              <a:rPr lang="en-US" dirty="0"/>
              <a:t>To slice an array from starting index 'm' to an ending index 'n', we can use the following syntax:</a:t>
            </a:r>
          </a:p>
          <a:p>
            <a:r>
              <a:rPr lang="en-US" dirty="0"/>
              <a:t>SLICED_ARRAY=(${ARRAY_NAME[@]:m:n}")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#!/bin/bash  </a:t>
            </a:r>
          </a:p>
          <a:p>
            <a:r>
              <a:rPr lang="en-US" dirty="0"/>
              <a:t>#Script to slice Array Element from index 1 to index 3  </a:t>
            </a:r>
          </a:p>
          <a:p>
            <a:r>
              <a:rPr lang="en-US" dirty="0"/>
              <a:t>#Declaring the Array  </a:t>
            </a:r>
          </a:p>
          <a:p>
            <a:r>
              <a:rPr lang="en-US" dirty="0" err="1"/>
              <a:t>example_array</a:t>
            </a:r>
            <a:r>
              <a:rPr lang="en-US" dirty="0"/>
              <a:t>=( "Java""Python""HTML""CSS""JavaScript" ) </a:t>
            </a:r>
          </a:p>
          <a:p>
            <a:r>
              <a:rPr lang="en-US" dirty="0"/>
              <a:t>#Slicing the Array   </a:t>
            </a:r>
          </a:p>
          <a:p>
            <a:r>
              <a:rPr lang="en-US" dirty="0" err="1"/>
              <a:t>sliced_array</a:t>
            </a:r>
            <a:r>
              <a:rPr lang="en-US" dirty="0"/>
              <a:t>=("${</a:t>
            </a:r>
            <a:r>
              <a:rPr lang="en-US" dirty="0" err="1"/>
              <a:t>example_array</a:t>
            </a:r>
            <a:r>
              <a:rPr lang="en-US" dirty="0"/>
              <a:t>[@]:1:3}")  </a:t>
            </a:r>
          </a:p>
          <a:p>
            <a:r>
              <a:rPr lang="en-US" dirty="0"/>
              <a:t>#Applying for loop to iterate over each element in Array  </a:t>
            </a:r>
          </a:p>
          <a:p>
            <a:r>
              <a:rPr lang="en-US" dirty="0"/>
              <a:t>for </a:t>
            </a:r>
            <a:r>
              <a:rPr lang="en-US" dirty="0" err="1"/>
              <a:t>i</a:t>
            </a:r>
            <a:r>
              <a:rPr lang="en-US" dirty="0"/>
              <a:t> in "${</a:t>
            </a:r>
            <a:r>
              <a:rPr lang="en-US" dirty="0" err="1"/>
              <a:t>sliced_array</a:t>
            </a:r>
            <a:r>
              <a:rPr lang="en-US" dirty="0"/>
              <a:t>[@]}"  </a:t>
            </a:r>
          </a:p>
          <a:p>
            <a:r>
              <a:rPr lang="en-US" dirty="0"/>
              <a:t>do  </a:t>
            </a:r>
          </a:p>
          <a:p>
            <a:r>
              <a:rPr lang="en-US" dirty="0"/>
              <a:t>echo $</a:t>
            </a:r>
            <a:r>
              <a:rPr lang="en-US" dirty="0" err="1"/>
              <a:t>i</a:t>
            </a:r>
            <a:r>
              <a:rPr lang="en-US" dirty="0"/>
              <a:t>  </a:t>
            </a:r>
          </a:p>
          <a:p>
            <a:r>
              <a:rPr lang="en-US" dirty="0"/>
              <a:t>done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1986" name="Picture 2" descr="Bash Array"/>
          <p:cNvPicPr>
            <a:picLocks noChangeAspect="1" noChangeArrowheads="1"/>
          </p:cNvPicPr>
          <p:nvPr/>
        </p:nvPicPr>
        <p:blipFill>
          <a:blip r:embed="rId2"/>
          <a:srcRect t="28743" r="48982"/>
          <a:stretch>
            <a:fillRect/>
          </a:stretch>
        </p:blipFill>
        <p:spPr bwMode="auto">
          <a:xfrm>
            <a:off x="381000" y="1752600"/>
            <a:ext cx="8667590" cy="2743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Example 1: To Extract till Specific Characters from Starting</a:t>
            </a:r>
            <a:br>
              <a:rPr lang="en-US" b="1" dirty="0" smtClean="0"/>
            </a:br>
            <a:endParaRPr lang="en-US" b="1" dirty="0"/>
          </a:p>
        </p:txBody>
      </p:sp>
      <p:sp>
        <p:nvSpPr>
          <p:cNvPr id="3" name="Content Placeholder 2"/>
          <p:cNvSpPr>
            <a:spLocks noGrp="1"/>
          </p:cNvSpPr>
          <p:nvPr>
            <p:ph idx="1"/>
          </p:nvPr>
        </p:nvSpPr>
        <p:spPr>
          <a:xfrm>
            <a:off x="457200" y="1371600"/>
            <a:ext cx="8229600" cy="4525963"/>
          </a:xfrm>
        </p:spPr>
        <p:txBody>
          <a:bodyPr>
            <a:normAutofit fontScale="92500"/>
          </a:bodyPr>
          <a:lstStyle/>
          <a:p>
            <a:pPr lvl="0"/>
            <a:r>
              <a:rPr lang="en-US" dirty="0" smtClean="0"/>
              <a:t>#!/</a:t>
            </a:r>
            <a:r>
              <a:rPr lang="en-US" dirty="0"/>
              <a:t>bin/bash  </a:t>
            </a:r>
          </a:p>
          <a:p>
            <a:pPr lvl="0"/>
            <a:r>
              <a:rPr lang="en-US" dirty="0"/>
              <a:t>#Script to extract first 10 characters of a string  </a:t>
            </a:r>
          </a:p>
          <a:p>
            <a:pPr lvl="0"/>
            <a:r>
              <a:rPr lang="en-US" dirty="0"/>
              <a:t>echo "String: We welcome you on </a:t>
            </a:r>
            <a:r>
              <a:rPr lang="en-US" dirty="0" err="1"/>
              <a:t>Javatpoint</a:t>
            </a:r>
            <a:r>
              <a:rPr lang="en-US" dirty="0"/>
              <a:t>."  </a:t>
            </a:r>
          </a:p>
          <a:p>
            <a:pPr lvl="0"/>
            <a:r>
              <a:rPr lang="en-US" dirty="0" err="1"/>
              <a:t>str</a:t>
            </a:r>
            <a:r>
              <a:rPr lang="en-US" dirty="0"/>
              <a:t>="We welcome you on </a:t>
            </a:r>
            <a:r>
              <a:rPr lang="en-US" dirty="0" err="1"/>
              <a:t>Javatpoint</a:t>
            </a:r>
            <a:r>
              <a:rPr lang="en-US" dirty="0"/>
              <a:t>."  </a:t>
            </a:r>
          </a:p>
          <a:p>
            <a:pPr lvl="0"/>
            <a:r>
              <a:rPr lang="en-US" dirty="0"/>
              <a:t>echo "Total characters in a String: ${#</a:t>
            </a:r>
            <a:r>
              <a:rPr lang="en-US" dirty="0" err="1"/>
              <a:t>str</a:t>
            </a:r>
            <a:r>
              <a:rPr lang="en-US" dirty="0"/>
              <a:t>} "   </a:t>
            </a:r>
          </a:p>
          <a:p>
            <a:pPr lvl="0"/>
            <a:r>
              <a:rPr lang="en-US" dirty="0" err="1"/>
              <a:t>substr</a:t>
            </a:r>
            <a:r>
              <a:rPr lang="en-US" dirty="0"/>
              <a:t>="${str:0:10}"  </a:t>
            </a:r>
          </a:p>
          <a:p>
            <a:pPr lvl="0"/>
            <a:r>
              <a:rPr lang="en-US" dirty="0"/>
              <a:t>echo "Substring: $</a:t>
            </a:r>
            <a:r>
              <a:rPr lang="en-US" dirty="0" err="1"/>
              <a:t>substr</a:t>
            </a:r>
            <a:r>
              <a:rPr lang="en-US" dirty="0"/>
              <a:t>"  </a:t>
            </a:r>
          </a:p>
          <a:p>
            <a:pPr lvl="0"/>
            <a:r>
              <a:rPr lang="en-US" dirty="0"/>
              <a:t>echo "Total characters in Substring: ${#</a:t>
            </a:r>
            <a:r>
              <a:rPr lang="en-US" dirty="0" err="1"/>
              <a:t>substr</a:t>
            </a:r>
            <a:r>
              <a:rPr lang="en-US" dirty="0"/>
              <a:t>} "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h Substring"/>
          <p:cNvPicPr/>
          <p:nvPr/>
        </p:nvPicPr>
        <p:blipFill>
          <a:blip r:embed="rId2"/>
          <a:srcRect t="29508" r="46950"/>
          <a:stretch>
            <a:fillRect/>
          </a:stretch>
        </p:blipFill>
        <p:spPr bwMode="auto">
          <a:xfrm>
            <a:off x="1524000" y="1143000"/>
            <a:ext cx="6324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Example 2: To Extract from Specific Character onwards</a:t>
            </a:r>
            <a:br>
              <a:rPr lang="en-US" b="1" dirty="0" smtClean="0"/>
            </a:br>
            <a:endParaRPr lang="en-US" b="1" dirty="0"/>
          </a:p>
        </p:txBody>
      </p:sp>
      <p:sp>
        <p:nvSpPr>
          <p:cNvPr id="3" name="Content Placeholder 2"/>
          <p:cNvSpPr>
            <a:spLocks noGrp="1"/>
          </p:cNvSpPr>
          <p:nvPr>
            <p:ph idx="1"/>
          </p:nvPr>
        </p:nvSpPr>
        <p:spPr/>
        <p:txBody>
          <a:bodyPr>
            <a:normAutofit/>
          </a:bodyPr>
          <a:lstStyle/>
          <a:p>
            <a:pPr lvl="0"/>
            <a:r>
              <a:rPr lang="en-US" dirty="0" smtClean="0"/>
              <a:t>#!/</a:t>
            </a:r>
            <a:r>
              <a:rPr lang="en-US" dirty="0"/>
              <a:t>bin/bash  </a:t>
            </a:r>
          </a:p>
          <a:p>
            <a:pPr lvl="0"/>
            <a:r>
              <a:rPr lang="en-US" dirty="0"/>
              <a:t>#Script to print from 11th character onwards  </a:t>
            </a:r>
          </a:p>
          <a:p>
            <a:pPr lvl="0"/>
            <a:r>
              <a:rPr lang="en-US" dirty="0"/>
              <a:t>  </a:t>
            </a:r>
          </a:p>
          <a:p>
            <a:pPr lvl="0"/>
            <a:r>
              <a:rPr lang="en-US" dirty="0" err="1"/>
              <a:t>str</a:t>
            </a:r>
            <a:r>
              <a:rPr lang="en-US" dirty="0"/>
              <a:t>="We welcome you on </a:t>
            </a:r>
            <a:r>
              <a:rPr lang="en-US" dirty="0" err="1"/>
              <a:t>Javatpoint</a:t>
            </a:r>
            <a:r>
              <a:rPr lang="en-US" dirty="0"/>
              <a:t>."  </a:t>
            </a:r>
          </a:p>
          <a:p>
            <a:pPr lvl="0"/>
            <a:r>
              <a:rPr lang="en-US" dirty="0" err="1"/>
              <a:t>substr</a:t>
            </a:r>
            <a:r>
              <a:rPr lang="en-US" dirty="0"/>
              <a:t>="${str:11}"  </a:t>
            </a:r>
          </a:p>
          <a:p>
            <a:pPr lvl="0"/>
            <a:r>
              <a:rPr lang="en-US" dirty="0"/>
              <a:t>echo "$</a:t>
            </a:r>
            <a:r>
              <a:rPr lang="en-US" dirty="0" err="1"/>
              <a:t>substr</a:t>
            </a:r>
            <a:r>
              <a:rPr lang="en-US" dirty="0"/>
              <a:t>"  </a:t>
            </a:r>
          </a:p>
          <a:p>
            <a:endParaRPr lang="en-US" dirty="0"/>
          </a:p>
        </p:txBody>
      </p:sp>
      <p:sp>
        <p:nvSpPr>
          <p:cNvPr id="1025" name="Rectangle 1"/>
          <p:cNvSpPr>
            <a:spLocks noChangeArrowheads="1"/>
          </p:cNvSpPr>
          <p:nvPr/>
        </p:nvSpPr>
        <p:spPr bwMode="auto">
          <a:xfrm>
            <a:off x="3733800" y="5486400"/>
            <a:ext cx="47244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Segoe UI" pitchFamily="34" charset="0"/>
                <a:ea typeface="Times New Roman" pitchFamily="18" charset="0"/>
                <a:cs typeface="Segoe UI" pitchFamily="34" charset="0"/>
              </a:rPr>
              <a:t>Output</a:t>
            </a:r>
            <a:endParaRPr kumimoji="0" lang="en-US" sz="2800" b="0" i="0" u="none" strike="noStrike" cap="none" normalizeH="0" baseline="0" dirty="0" smtClean="0">
              <a:ln>
                <a:noFill/>
              </a:ln>
              <a:effectLst/>
              <a:latin typeface="Arial"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effectLst/>
                <a:latin typeface="Arial" pitchFamily="34" charset="0"/>
                <a:ea typeface="Calibri" pitchFamily="34" charset="0"/>
                <a:cs typeface="Mangal" pitchFamily="18" charset="0"/>
              </a:rPr>
              <a:t>you on </a:t>
            </a:r>
            <a:r>
              <a:rPr kumimoji="0" lang="en-US" sz="2800" b="0" i="0" u="none" strike="noStrike" cap="none" normalizeH="0" baseline="0" dirty="0" err="1" smtClean="0">
                <a:ln>
                  <a:noFill/>
                </a:ln>
                <a:effectLst/>
                <a:latin typeface="Arial" pitchFamily="34" charset="0"/>
                <a:ea typeface="Calibri" pitchFamily="34" charset="0"/>
                <a:cs typeface="Mangal" pitchFamily="18" charset="0"/>
              </a:rPr>
              <a:t>Javatpoint</a:t>
            </a:r>
            <a:r>
              <a:rPr kumimoji="0" lang="en-US" sz="2800" b="0" i="0" u="none" strike="noStrike" cap="none" normalizeH="0" baseline="0" dirty="0" smtClean="0">
                <a:ln>
                  <a:noFill/>
                </a:ln>
                <a:effectLst/>
                <a:latin typeface="Arial" pitchFamily="34" charset="0"/>
                <a:ea typeface="Calibri" pitchFamily="34" charset="0"/>
                <a:cs typeface="Mangal" pitchFamily="18" charset="0"/>
              </a:rPr>
              <a:t>.</a:t>
            </a:r>
            <a:r>
              <a:rPr kumimoji="0" lang="en-US" sz="1600" b="0" i="0" u="none" strike="noStrike" cap="none" normalizeH="0" baseline="0" dirty="0" smtClean="0">
                <a:ln>
                  <a:noFill/>
                </a:ln>
                <a:effectLst/>
                <a:latin typeface="Arial" pitchFamily="34" charset="0"/>
                <a:cs typeface="Arial" pitchFamily="34" charset="0"/>
              </a:rPr>
              <a:t> </a:t>
            </a:r>
            <a:endParaRPr kumimoji="0" lang="en-US" sz="4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b="1" dirty="0" smtClean="0"/>
              <a:t>Example 3: To Extract a Single Character</a:t>
            </a:r>
            <a:br>
              <a:rPr lang="en-US" b="1" dirty="0" smtClean="0"/>
            </a:br>
            <a:endParaRPr lang="en-US" b="1" dirty="0"/>
          </a:p>
        </p:txBody>
      </p:sp>
      <p:sp>
        <p:nvSpPr>
          <p:cNvPr id="3" name="Content Placeholder 2"/>
          <p:cNvSpPr>
            <a:spLocks noGrp="1"/>
          </p:cNvSpPr>
          <p:nvPr>
            <p:ph idx="1"/>
          </p:nvPr>
        </p:nvSpPr>
        <p:spPr/>
        <p:txBody>
          <a:bodyPr/>
          <a:lstStyle/>
          <a:p>
            <a:pPr lvl="0"/>
            <a:r>
              <a:rPr lang="en-US" dirty="0" smtClean="0"/>
              <a:t>#!/</a:t>
            </a:r>
            <a:r>
              <a:rPr lang="en-US" dirty="0"/>
              <a:t>bin/bash  </a:t>
            </a:r>
          </a:p>
          <a:p>
            <a:pPr lvl="0"/>
            <a:r>
              <a:rPr lang="en-US" dirty="0"/>
              <a:t>#Script to print 11th character of a String  </a:t>
            </a:r>
          </a:p>
          <a:p>
            <a:pPr lvl="0"/>
            <a:r>
              <a:rPr lang="en-US" dirty="0"/>
              <a:t>  </a:t>
            </a:r>
          </a:p>
          <a:p>
            <a:pPr lvl="0"/>
            <a:r>
              <a:rPr lang="en-US" dirty="0" err="1"/>
              <a:t>str</a:t>
            </a:r>
            <a:r>
              <a:rPr lang="en-US" dirty="0"/>
              <a:t>="We welcome you on </a:t>
            </a:r>
            <a:r>
              <a:rPr lang="en-US" dirty="0" err="1"/>
              <a:t>Javatpoint</a:t>
            </a:r>
            <a:r>
              <a:rPr lang="en-US" dirty="0"/>
              <a:t>."  </a:t>
            </a:r>
          </a:p>
          <a:p>
            <a:pPr lvl="0"/>
            <a:r>
              <a:rPr lang="en-US" dirty="0" err="1"/>
              <a:t>substr</a:t>
            </a:r>
            <a:r>
              <a:rPr lang="en-US" dirty="0"/>
              <a:t>="${str:11:1}"  </a:t>
            </a:r>
          </a:p>
          <a:p>
            <a:pPr lvl="0"/>
            <a:r>
              <a:rPr lang="en-US" dirty="0"/>
              <a:t>echo "$</a:t>
            </a:r>
            <a:r>
              <a:rPr lang="en-US" dirty="0" err="1"/>
              <a:t>substr</a:t>
            </a:r>
            <a:r>
              <a:rPr lang="en-US" dirty="0"/>
              <a:t>"  </a:t>
            </a:r>
          </a:p>
          <a:p>
            <a:endParaRPr lang="en-US" dirty="0"/>
          </a:p>
        </p:txBody>
      </p:sp>
      <p:sp>
        <p:nvSpPr>
          <p:cNvPr id="5" name="TextBox 4"/>
          <p:cNvSpPr txBox="1"/>
          <p:nvPr/>
        </p:nvSpPr>
        <p:spPr>
          <a:xfrm>
            <a:off x="5029200" y="5257800"/>
            <a:ext cx="1676400" cy="523220"/>
          </a:xfrm>
          <a:prstGeom prst="rect">
            <a:avLst/>
          </a:prstGeom>
          <a:noFill/>
        </p:spPr>
        <p:txBody>
          <a:bodyPr wrap="square" rtlCol="0">
            <a:spAutoFit/>
          </a:bodyPr>
          <a:lstStyle/>
          <a:p>
            <a:r>
              <a:rPr lang="en-US" sz="2800" b="1" dirty="0" smtClean="0"/>
              <a:t>Output</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 To Extract the specific characters from last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lvl="0"/>
            <a:r>
              <a:rPr lang="en-US" dirty="0" smtClean="0"/>
              <a:t>#!/</a:t>
            </a:r>
            <a:r>
              <a:rPr lang="en-US" dirty="0"/>
              <a:t>bin/bash  </a:t>
            </a:r>
          </a:p>
          <a:p>
            <a:pPr lvl="0"/>
            <a:r>
              <a:rPr lang="en-US" dirty="0"/>
              <a:t>#Script to extract 11 characters from last  </a:t>
            </a:r>
          </a:p>
          <a:p>
            <a:pPr lvl="0"/>
            <a:r>
              <a:rPr lang="en-US" dirty="0" err="1"/>
              <a:t>str</a:t>
            </a:r>
            <a:r>
              <a:rPr lang="en-US" dirty="0"/>
              <a:t>="We welcome you on </a:t>
            </a:r>
            <a:r>
              <a:rPr lang="en-US" dirty="0" err="1"/>
              <a:t>Javatpoint</a:t>
            </a:r>
            <a:r>
              <a:rPr lang="en-US" dirty="0"/>
              <a:t>."  </a:t>
            </a:r>
          </a:p>
          <a:p>
            <a:pPr lvl="0"/>
            <a:r>
              <a:rPr lang="en-US" dirty="0" err="1"/>
              <a:t>substr</a:t>
            </a:r>
            <a:r>
              <a:rPr lang="en-US" dirty="0"/>
              <a:t>="${</a:t>
            </a:r>
            <a:r>
              <a:rPr lang="en-US" dirty="0" err="1"/>
              <a:t>str</a:t>
            </a:r>
            <a:r>
              <a:rPr lang="en-US" dirty="0"/>
              <a:t>:(-11)}"  </a:t>
            </a:r>
          </a:p>
          <a:p>
            <a:pPr lvl="0"/>
            <a:r>
              <a:rPr lang="en-US" dirty="0"/>
              <a:t>echo "$</a:t>
            </a:r>
            <a:r>
              <a:rPr lang="en-US" dirty="0" err="1"/>
              <a:t>substr</a:t>
            </a:r>
            <a:r>
              <a:rPr lang="en-US" dirty="0"/>
              <a:t>"  </a:t>
            </a:r>
          </a:p>
          <a:p>
            <a:endParaRPr lang="en-US" dirty="0"/>
          </a:p>
        </p:txBody>
      </p:sp>
      <p:sp>
        <p:nvSpPr>
          <p:cNvPr id="4" name="TextBox 3"/>
          <p:cNvSpPr txBox="1"/>
          <p:nvPr/>
        </p:nvSpPr>
        <p:spPr>
          <a:xfrm>
            <a:off x="6629400" y="4724400"/>
            <a:ext cx="1563248" cy="646331"/>
          </a:xfrm>
          <a:prstGeom prst="rect">
            <a:avLst/>
          </a:prstGeom>
          <a:noFill/>
        </p:spPr>
        <p:txBody>
          <a:bodyPr wrap="none" rtlCol="0">
            <a:spAutoFit/>
          </a:bodyPr>
          <a:lstStyle/>
          <a:p>
            <a:r>
              <a:rPr lang="en-US" sz="3600" b="1" dirty="0" smtClean="0"/>
              <a:t>Output</a:t>
            </a:r>
            <a:endParaRPr lang="en-US"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Bash Concatenate </a:t>
            </a:r>
            <a:r>
              <a:rPr lang="en-US" b="1" dirty="0" smtClean="0"/>
              <a:t>String</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In bash scripting, we can add or join two or more strings together, which is known as string concatenation. It is one of the common requirement for any programming language. A special character or built-in function is applied to perform string concatenation. However, Bash does not contain any built-in function to combine string data or variables. The easiest method to perform string concatenation in bash is to write variables side by side.</a:t>
            </a:r>
          </a:p>
          <a:p>
            <a:r>
              <a:rPr lang="en-US" b="1" dirty="0"/>
              <a:t>For example,</a:t>
            </a:r>
            <a:r>
              <a:rPr lang="en-US" dirty="0"/>
              <a:t> assume that we have two strings (i.e., "welcome" &amp; "to </a:t>
            </a:r>
            <a:r>
              <a:rPr lang="en-US" dirty="0" err="1"/>
              <a:t>javatpoint</a:t>
            </a:r>
            <a:r>
              <a:rPr lang="en-US" dirty="0"/>
              <a:t>"), and we join both the strings together and a new string ("welcome to </a:t>
            </a:r>
            <a:r>
              <a:rPr lang="en-US" dirty="0" err="1"/>
              <a:t>javatpoint</a:t>
            </a:r>
            <a:r>
              <a:rPr lang="en-US" dirty="0"/>
              <a:t>") is created. This concept is referred to as String Concatenation</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729</Words>
  <Application>Microsoft Office PowerPoint</Application>
  <PresentationFormat>On-screen Show (4:3)</PresentationFormat>
  <Paragraphs>229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Substring and Array in Linux</vt:lpstr>
      <vt:lpstr>Bash Substring</vt:lpstr>
      <vt:lpstr>Slide 3</vt:lpstr>
      <vt:lpstr>Example 1: To Extract till Specific Characters from Starting </vt:lpstr>
      <vt:lpstr>Slide 5</vt:lpstr>
      <vt:lpstr>Example 2: To Extract from Specific Character onwards </vt:lpstr>
      <vt:lpstr>Example 3: To Extract a Single Character </vt:lpstr>
      <vt:lpstr>Example 4: To Extract the specific characters from last </vt:lpstr>
      <vt:lpstr>Bash Concatenate String</vt:lpstr>
      <vt:lpstr>Example 1: Write Variables Side by Side</vt:lpstr>
      <vt:lpstr>Example 2: Using Double Quotes</vt:lpstr>
      <vt:lpstr>Example 3: Using Append Operator with Loop</vt:lpstr>
      <vt:lpstr>Slide 13</vt:lpstr>
      <vt:lpstr>Example 4: Using the Printf Function</vt:lpstr>
      <vt:lpstr>Example 5: Using Literal Strings</vt:lpstr>
      <vt:lpstr>Example 6: Using Underscore</vt:lpstr>
      <vt:lpstr>Example 7: Using any Character</vt:lpstr>
      <vt:lpstr>Bash Array</vt:lpstr>
      <vt:lpstr>Bash Array Declaration</vt:lpstr>
      <vt:lpstr>Slide 20</vt:lpstr>
      <vt:lpstr>Slide 21</vt:lpstr>
      <vt:lpstr>Slide 22</vt:lpstr>
      <vt:lpstr>Slide 23</vt:lpstr>
      <vt:lpstr>Slide 24</vt:lpstr>
      <vt:lpstr>Printing the Keys of an Array</vt:lpstr>
      <vt:lpstr>Slide 26</vt:lpstr>
      <vt:lpstr>Adding Elements to an Array</vt:lpstr>
      <vt:lpstr>Slide 28</vt:lpstr>
      <vt:lpstr>Slide 29</vt:lpstr>
      <vt:lpstr>Updating Array Element</vt:lpstr>
      <vt:lpstr>Deleting an Element from an Array</vt:lpstr>
      <vt:lpstr>Slide 32</vt:lpstr>
      <vt:lpstr>Slide 33</vt:lpstr>
      <vt:lpstr>Deleting the Entire Array</vt:lpstr>
      <vt:lpstr>Slice Array Elements</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dc:creator>
  <cp:lastModifiedBy>Intel</cp:lastModifiedBy>
  <cp:revision>3</cp:revision>
  <dcterms:created xsi:type="dcterms:W3CDTF">2022-11-13T14:12:38Z</dcterms:created>
  <dcterms:modified xsi:type="dcterms:W3CDTF">2022-11-14T04:29:26Z</dcterms:modified>
</cp:coreProperties>
</file>