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12" r:id="rId5"/>
    <p:sldId id="298"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2260A3-B551-3F76-C603-84DD66119E5D}"/>
              </a:ext>
            </a:extLst>
          </p:cNvPr>
          <p:cNvSpPr/>
          <p:nvPr/>
        </p:nvSpPr>
        <p:spPr>
          <a:xfrm>
            <a:off x="1289203" y="1941175"/>
            <a:ext cx="9613594" cy="1754326"/>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Ethics in Information Technology</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Unit-I</a:t>
            </a:r>
          </a:p>
        </p:txBody>
      </p:sp>
    </p:spTree>
    <p:extLst>
      <p:ext uri="{BB962C8B-B14F-4D97-AF65-F5344CB8AC3E}">
        <p14:creationId xmlns:p14="http://schemas.microsoft.com/office/powerpoint/2010/main" val="387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4485B4-48A8-64CE-E2EF-182227A8B971}"/>
              </a:ext>
            </a:extLst>
          </p:cNvPr>
          <p:cNvPicPr>
            <a:picLocks noChangeAspect="1"/>
          </p:cNvPicPr>
          <p:nvPr/>
        </p:nvPicPr>
        <p:blipFill>
          <a:blip r:embed="rId2"/>
          <a:stretch>
            <a:fillRect/>
          </a:stretch>
        </p:blipFill>
        <p:spPr>
          <a:xfrm>
            <a:off x="883920" y="246984"/>
            <a:ext cx="10109199" cy="5808375"/>
          </a:xfrm>
          <a:prstGeom prst="rect">
            <a:avLst/>
          </a:prstGeom>
        </p:spPr>
      </p:pic>
    </p:spTree>
    <p:extLst>
      <p:ext uri="{BB962C8B-B14F-4D97-AF65-F5344CB8AC3E}">
        <p14:creationId xmlns:p14="http://schemas.microsoft.com/office/powerpoint/2010/main" val="243468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96029-8EA6-F80C-CB20-826F0904B761}"/>
              </a:ext>
            </a:extLst>
          </p:cNvPr>
          <p:cNvSpPr txBox="1"/>
          <p:nvPr/>
        </p:nvSpPr>
        <p:spPr>
          <a:xfrm>
            <a:off x="436880" y="314960"/>
            <a:ext cx="11328400" cy="5816977"/>
          </a:xfrm>
          <a:prstGeom prst="rect">
            <a:avLst/>
          </a:prstGeom>
          <a:noFill/>
        </p:spPr>
        <p:txBody>
          <a:bodyPr wrap="square" rtlCol="0">
            <a:spAutoFit/>
          </a:bodyPr>
          <a:lstStyle/>
          <a:p>
            <a:pPr algn="ctr"/>
            <a:r>
              <a:rPr lang="en-US" sz="2800" b="1" dirty="0"/>
              <a:t>How an Ethical Work Environment could be created??????</a:t>
            </a:r>
          </a:p>
          <a:p>
            <a:pPr algn="ctr"/>
            <a:endParaRPr lang="en-US" sz="2800" b="1" dirty="0"/>
          </a:p>
          <a:p>
            <a:pPr algn="l"/>
            <a:r>
              <a:rPr lang="en-US" sz="2400" b="1" i="0" dirty="0">
                <a:solidFill>
                  <a:srgbClr val="333333"/>
                </a:solidFill>
                <a:effectLst/>
                <a:latin typeface="Lato" panose="020B0604020202020204" pitchFamily="34" charset="0"/>
              </a:rPr>
              <a:t>1. Face the complexity involved in making ethical choices. Don’t oversimplify decisions.</a:t>
            </a:r>
          </a:p>
          <a:p>
            <a:pPr algn="l"/>
            <a:r>
              <a:rPr lang="en-US" sz="2400" b="0" i="0" dirty="0">
                <a:solidFill>
                  <a:srgbClr val="494949"/>
                </a:solidFill>
                <a:effectLst/>
                <a:latin typeface="Lato" panose="020B0604020202020204" pitchFamily="34" charset="0"/>
              </a:rPr>
              <a:t>Openly discuss the ethical grey areas and acknowledge the complexity of work life. Involve others in more of the ethical decisions. Be a leader who talks about the difficult ethical choices, and help others learn to take responsibility for making ethical decisions carefully.</a:t>
            </a:r>
          </a:p>
          <a:p>
            <a:pPr algn="l"/>
            <a:r>
              <a:rPr lang="en-US" sz="2400" b="1" i="0" dirty="0">
                <a:solidFill>
                  <a:srgbClr val="333333"/>
                </a:solidFill>
                <a:effectLst/>
                <a:latin typeface="Lato" panose="020B0604020202020204" pitchFamily="34" charset="0"/>
              </a:rPr>
              <a:t>2. Talk about the right thing to do in the context of your daily challenges. Don’t separate ethics from day-to-day business.</a:t>
            </a:r>
          </a:p>
          <a:p>
            <a:pPr algn="l"/>
            <a:r>
              <a:rPr lang="en-US" sz="2400" b="0" i="0" dirty="0">
                <a:solidFill>
                  <a:srgbClr val="494949"/>
                </a:solidFill>
                <a:effectLst/>
                <a:latin typeface="Lato" panose="020B0604020202020204" pitchFamily="34" charset="0"/>
              </a:rPr>
              <a:t>Make it clear to your people that ethics is “the way we operate” and not a training program or reference manual. Every activity, whether it is a training program, a client meeting, or an important top management strategy session, should include conversations about ethics.</a:t>
            </a:r>
          </a:p>
          <a:p>
            <a:endParaRPr lang="en-IN" sz="2800" dirty="0"/>
          </a:p>
        </p:txBody>
      </p:sp>
    </p:spTree>
    <p:extLst>
      <p:ext uri="{BB962C8B-B14F-4D97-AF65-F5344CB8AC3E}">
        <p14:creationId xmlns:p14="http://schemas.microsoft.com/office/powerpoint/2010/main" val="33750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F844F0-0813-9661-6414-7105F44A371A}"/>
              </a:ext>
            </a:extLst>
          </p:cNvPr>
          <p:cNvSpPr txBox="1"/>
          <p:nvPr/>
        </p:nvSpPr>
        <p:spPr>
          <a:xfrm>
            <a:off x="345440" y="473284"/>
            <a:ext cx="11501120" cy="5262979"/>
          </a:xfrm>
          <a:prstGeom prst="rect">
            <a:avLst/>
          </a:prstGeom>
          <a:noFill/>
        </p:spPr>
        <p:txBody>
          <a:bodyPr wrap="square">
            <a:spAutoFit/>
          </a:bodyPr>
          <a:lstStyle/>
          <a:p>
            <a:pPr algn="l"/>
            <a:r>
              <a:rPr lang="en-US" sz="2400" b="1" i="0" dirty="0">
                <a:solidFill>
                  <a:srgbClr val="333333"/>
                </a:solidFill>
                <a:effectLst/>
                <a:latin typeface="Lato" panose="020F0502020204030203" pitchFamily="34" charset="0"/>
              </a:rPr>
              <a:t>3. Demonstrate respect for everyone all the time. Don’t allow negative interpersonal behaviors to erode trust.</a:t>
            </a:r>
          </a:p>
          <a:p>
            <a:pPr algn="l"/>
            <a:r>
              <a:rPr lang="en-US" sz="2400" b="0" i="0" dirty="0">
                <a:solidFill>
                  <a:srgbClr val="494949"/>
                </a:solidFill>
                <a:effectLst/>
                <a:latin typeface="Lato" panose="020F0502020204030203" pitchFamily="34" charset="0"/>
              </a:rPr>
              <a:t>Make respect a load-bearing beam in your culture. Be an ethical leader who expects it and practices it. Cultivate a respectful environment where people can speak up about ethics and share the responsibility for living it. Build trust, demand open communication and share the ownership of organizational values.</a:t>
            </a:r>
          </a:p>
          <a:p>
            <a:pPr algn="l"/>
            <a:endParaRPr lang="en-US" sz="2400" b="0" i="0" dirty="0">
              <a:solidFill>
                <a:srgbClr val="494949"/>
              </a:solidFill>
              <a:effectLst/>
              <a:latin typeface="Lato" panose="020F0502020204030203" pitchFamily="34" charset="0"/>
            </a:endParaRPr>
          </a:p>
          <a:p>
            <a:pPr algn="l"/>
            <a:r>
              <a:rPr lang="en-US" sz="2400" b="1" i="0" dirty="0">
                <a:solidFill>
                  <a:srgbClr val="333333"/>
                </a:solidFill>
                <a:effectLst/>
                <a:latin typeface="Lato" panose="020F0502020204030203" pitchFamily="34" charset="0"/>
              </a:rPr>
              <a:t>4. Take responsibility broadly, and reach for the highest level of ethical leadership. Don’t think about ethics as just following laws and regulations.</a:t>
            </a:r>
          </a:p>
          <a:p>
            <a:pPr algn="l"/>
            <a:r>
              <a:rPr lang="en-US" sz="2400" b="0" i="0" dirty="0">
                <a:solidFill>
                  <a:srgbClr val="494949"/>
                </a:solidFill>
                <a:effectLst/>
                <a:latin typeface="Lato" panose="020F0502020204030203" pitchFamily="34" charset="0"/>
              </a:rPr>
              <a:t>Take action and show consumers and other stakeholders that you are actively engaged with ethical issues that matter. Recognize how ethics influences their reasons to buy from you, and demonstrate your commitment to go beyond mere compliance with laws and regulations. Prove that you are committed to ethical issues, including human rights, social justice and sustainability.</a:t>
            </a:r>
          </a:p>
        </p:txBody>
      </p:sp>
    </p:spTree>
    <p:extLst>
      <p:ext uri="{BB962C8B-B14F-4D97-AF65-F5344CB8AC3E}">
        <p14:creationId xmlns:p14="http://schemas.microsoft.com/office/powerpoint/2010/main" val="372460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2B62E-9231-A7D3-1F00-B5FE7E7C8685}"/>
              </a:ext>
            </a:extLst>
          </p:cNvPr>
          <p:cNvSpPr txBox="1"/>
          <p:nvPr/>
        </p:nvSpPr>
        <p:spPr>
          <a:xfrm>
            <a:off x="401320" y="685582"/>
            <a:ext cx="11389360" cy="5262979"/>
          </a:xfrm>
          <a:prstGeom prst="rect">
            <a:avLst/>
          </a:prstGeom>
          <a:noFill/>
        </p:spPr>
        <p:txBody>
          <a:bodyPr wrap="square">
            <a:spAutoFit/>
          </a:bodyPr>
          <a:lstStyle/>
          <a:p>
            <a:pPr algn="l"/>
            <a:r>
              <a:rPr lang="en-US" sz="2800" b="1" i="0" dirty="0">
                <a:solidFill>
                  <a:srgbClr val="333333"/>
                </a:solidFill>
                <a:effectLst/>
                <a:latin typeface="Lato" panose="020F0502020204030203" pitchFamily="34" charset="0"/>
              </a:rPr>
              <a:t>5. Hold everyone accountable, and expect leaders to model the standards. Don’t exempt anyone from meeting ethical expectations.</a:t>
            </a:r>
          </a:p>
          <a:p>
            <a:pPr algn="l"/>
            <a:r>
              <a:rPr lang="en-US" sz="2800" b="0" i="0" dirty="0">
                <a:solidFill>
                  <a:srgbClr val="494949"/>
                </a:solidFill>
                <a:effectLst/>
                <a:latin typeface="Lato" panose="020F0502020204030203" pitchFamily="34" charset="0"/>
              </a:rPr>
              <a:t>Allow no excuses. Make sure that no one is exempted from meeting the ethical standards you adopt. Maintain the status of ethics as a total, absolute, “must do” in the organization. Hold everyone, particularly senior leaders and high profile managers, accountable. No exceptions!</a:t>
            </a:r>
          </a:p>
          <a:p>
            <a:pPr algn="l"/>
            <a:r>
              <a:rPr lang="en-US" sz="2800" b="1" i="0" dirty="0">
                <a:solidFill>
                  <a:srgbClr val="333333"/>
                </a:solidFill>
                <a:effectLst/>
                <a:latin typeface="Lato" panose="020F0502020204030203" pitchFamily="34" charset="0"/>
              </a:rPr>
              <a:t>6. When you talk about ethics, don’t just talk about the negative. Celebrate positive ethical moments.</a:t>
            </a:r>
          </a:p>
          <a:p>
            <a:pPr algn="l"/>
            <a:r>
              <a:rPr lang="en-US" sz="2800" b="0" i="0" dirty="0">
                <a:solidFill>
                  <a:srgbClr val="494949"/>
                </a:solidFill>
                <a:effectLst/>
                <a:latin typeface="Lato" panose="020F0502020204030203" pitchFamily="34" charset="0"/>
              </a:rPr>
              <a:t>Be a proactive ethical leader, championing high ethical conduct, and emphasizing prevention. Talk about what positive ethics looks like in practice as often as you talk about what to avoid. Take time to celebrate positive ethical choices.</a:t>
            </a:r>
          </a:p>
        </p:txBody>
      </p:sp>
    </p:spTree>
    <p:extLst>
      <p:ext uri="{BB962C8B-B14F-4D97-AF65-F5344CB8AC3E}">
        <p14:creationId xmlns:p14="http://schemas.microsoft.com/office/powerpoint/2010/main" val="124320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pter # 1 Overview of Ethics - ppt download">
            <a:extLst>
              <a:ext uri="{FF2B5EF4-FFF2-40B4-BE49-F238E27FC236}">
                <a16:creationId xmlns:a16="http://schemas.microsoft.com/office/drawing/2014/main" id="{2B044828-D170-BBDF-C11B-C567F8EF1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223520"/>
            <a:ext cx="1114552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25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69C58-C0ED-5A51-0C95-310EA792755A}"/>
              </a:ext>
            </a:extLst>
          </p:cNvPr>
          <p:cNvSpPr txBox="1"/>
          <p:nvPr/>
        </p:nvSpPr>
        <p:spPr>
          <a:xfrm>
            <a:off x="731520" y="650240"/>
            <a:ext cx="11033760" cy="5509200"/>
          </a:xfrm>
          <a:prstGeom prst="rect">
            <a:avLst/>
          </a:prstGeom>
          <a:noFill/>
        </p:spPr>
        <p:txBody>
          <a:bodyPr wrap="square" rtlCol="0">
            <a:spAutoFit/>
          </a:bodyPr>
          <a:lstStyle/>
          <a:p>
            <a:pPr algn="ctr"/>
            <a:r>
              <a:rPr lang="en-US" sz="4000" b="1" dirty="0"/>
              <a:t>Ethics in IT</a:t>
            </a:r>
          </a:p>
          <a:p>
            <a:pPr marL="342900" indent="-342900">
              <a:buFont typeface="Arial" panose="020B0604020202020204" pitchFamily="34" charset="0"/>
              <a:buChar char="•"/>
            </a:pPr>
            <a:r>
              <a:rPr lang="en-US" sz="2400" dirty="0"/>
              <a:t>The growth of the internet , the ability to capture and store vast amount of personal data  and greater reliance on information systems in all aspects of life have increased the risk that information technology , will be used unethically.</a:t>
            </a:r>
            <a:endParaRPr lang="en-IN" sz="2400" dirty="0"/>
          </a:p>
          <a:p>
            <a:pPr marL="342900" indent="-342900">
              <a:buFont typeface="Arial" panose="020B0604020202020204" pitchFamily="34" charset="0"/>
              <a:buChar char="•"/>
            </a:pPr>
            <a:r>
              <a:rPr lang="en-IN" sz="2400" dirty="0"/>
              <a:t>Examples:</a:t>
            </a:r>
            <a:r>
              <a:rPr lang="en-US" sz="2400" b="0" i="0" dirty="0">
                <a:solidFill>
                  <a:srgbClr val="444444"/>
                </a:solidFill>
                <a:effectLst/>
              </a:rPr>
              <a:t>Many employees might have their and Internet access monitored while at work, as employers struggle to balance their need to manage important company assets and work time with employees’ desire for privacy and self-direction</a:t>
            </a:r>
            <a:r>
              <a:rPr lang="en-US" sz="2400" b="0" i="0" dirty="0">
                <a:solidFill>
                  <a:srgbClr val="444444"/>
                </a:solidFill>
                <a:effectLst/>
                <a:latin typeface="Open Sans" panose="020B0606030504020204" pitchFamily="34" charset="0"/>
              </a:rPr>
              <a:t>.</a:t>
            </a:r>
          </a:p>
          <a:p>
            <a:pPr marL="342900" indent="-342900">
              <a:buFont typeface="Arial" panose="020B0604020202020204" pitchFamily="34" charset="0"/>
              <a:buChar char="•"/>
            </a:pPr>
            <a:r>
              <a:rPr lang="en-US" sz="2400" b="0" i="0" dirty="0">
                <a:solidFill>
                  <a:srgbClr val="444444"/>
                </a:solidFill>
                <a:effectLst/>
              </a:rPr>
              <a:t>Hackers break into databases of financial and retail institutions to steal customer information, and then use it to commit identity theft—opening new accounts and charging purchases to unsuspecting victims</a:t>
            </a:r>
          </a:p>
          <a:p>
            <a:pPr marL="342900" indent="-342900">
              <a:buFont typeface="Arial" panose="020B0604020202020204" pitchFamily="34" charset="0"/>
              <a:buChar char="•"/>
            </a:pPr>
            <a:r>
              <a:rPr lang="en-US" sz="2400" b="0" i="0" dirty="0">
                <a:solidFill>
                  <a:srgbClr val="444444"/>
                </a:solidFill>
                <a:effectLst/>
              </a:rPr>
              <a:t>Web sites plant cookies or spyware on visitors’ hard drives to track their online purchases and activities</a:t>
            </a:r>
            <a:r>
              <a:rPr lang="en-US" sz="2400" b="0" i="0" dirty="0">
                <a:solidFill>
                  <a:srgbClr val="444444"/>
                </a:solidFill>
                <a:effectLst/>
                <a:latin typeface="Open Sans" panose="020B0606030504020204" pitchFamily="34" charset="0"/>
              </a:rPr>
              <a:t>.</a:t>
            </a:r>
            <a:br>
              <a:rPr lang="en-US" sz="2400" dirty="0"/>
            </a:br>
            <a:endParaRPr lang="en-US" sz="2400" dirty="0"/>
          </a:p>
        </p:txBody>
      </p:sp>
    </p:spTree>
    <p:extLst>
      <p:ext uri="{BB962C8B-B14F-4D97-AF65-F5344CB8AC3E}">
        <p14:creationId xmlns:p14="http://schemas.microsoft.com/office/powerpoint/2010/main" val="262945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3"/>
            <a:ext cx="3214307" cy="2933229"/>
          </a:xfrm>
        </p:spPr>
        <p:txBody>
          <a:bodyPr anchor="b">
            <a:normAutofit/>
          </a:bodyPr>
          <a:lstStyle/>
          <a:p>
            <a:r>
              <a:rPr lang="en-US" sz="6600" dirty="0">
                <a:solidFill>
                  <a:schemeClr val="tx1"/>
                </a:solidFill>
              </a:rPr>
              <a:t>Ethics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5"/>
            <a:ext cx="3205640" cy="985613"/>
          </a:xfrm>
        </p:spPr>
        <p:txBody>
          <a:bodyPr anchor="t">
            <a:noAutofit/>
          </a:bodyPr>
          <a:lstStyle/>
          <a:p>
            <a:pPr>
              <a:lnSpc>
                <a:spcPct val="100000"/>
              </a:lnSpc>
            </a:pPr>
            <a:r>
              <a:rPr lang="en-US" sz="1400" dirty="0">
                <a:latin typeface="Times New Roman" panose="02020603050405020304" pitchFamily="18" charset="0"/>
                <a:cs typeface="Times New Roman" panose="02020603050405020304" pitchFamily="18" charset="0"/>
              </a:rPr>
              <a:t>Ethics is a set of beliefs about right and wrong behavior within a society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603157"/>
          </a:xfrm>
        </p:spPr>
        <p:txBody>
          <a:bodyPr vert="horz" lIns="91440" tIns="45720" rIns="91440" bIns="45720" rtlCol="0">
            <a:normAutofit/>
          </a:bodyPr>
          <a:lstStyle/>
          <a:p>
            <a:r>
              <a:rPr lang="en-US" sz="4200" dirty="0"/>
              <a:t>Difference B/W Morals ,Ethics , Laws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571277541"/>
              </p:ext>
            </p:extLst>
          </p:nvPr>
        </p:nvGraphicFramePr>
        <p:xfrm>
          <a:off x="467360" y="2216879"/>
          <a:ext cx="11440161" cy="4171144"/>
        </p:xfrm>
        <a:graphic>
          <a:graphicData uri="http://schemas.openxmlformats.org/drawingml/2006/table">
            <a:tbl>
              <a:tblPr firstRow="1" bandRow="1">
                <a:noFill/>
                <a:tableStyleId>{3B4B98B0-60AC-42C2-AFA5-B58CD77FA1E5}</a:tableStyleId>
              </a:tblPr>
              <a:tblGrid>
                <a:gridCol w="3813387">
                  <a:extLst>
                    <a:ext uri="{9D8B030D-6E8A-4147-A177-3AD203B41FA5}">
                      <a16:colId xmlns:a16="http://schemas.microsoft.com/office/drawing/2014/main" val="2981917977"/>
                    </a:ext>
                  </a:extLst>
                </a:gridCol>
                <a:gridCol w="3813387">
                  <a:extLst>
                    <a:ext uri="{9D8B030D-6E8A-4147-A177-3AD203B41FA5}">
                      <a16:colId xmlns:a16="http://schemas.microsoft.com/office/drawing/2014/main" val="945233394"/>
                    </a:ext>
                  </a:extLst>
                </a:gridCol>
                <a:gridCol w="3813387">
                  <a:extLst>
                    <a:ext uri="{9D8B030D-6E8A-4147-A177-3AD203B41FA5}">
                      <a16:colId xmlns:a16="http://schemas.microsoft.com/office/drawing/2014/main" val="2572263168"/>
                    </a:ext>
                  </a:extLst>
                </a:gridCol>
              </a:tblGrid>
              <a:tr h="613018">
                <a:tc>
                  <a:txBody>
                    <a:bodyPr/>
                    <a:lstStyle/>
                    <a:p>
                      <a:r>
                        <a:rPr lang="en-US" sz="2400" b="0" cap="all" spc="150" dirty="0">
                          <a:solidFill>
                            <a:schemeClr val="lt1"/>
                          </a:solidFill>
                        </a:rPr>
                        <a:t>Morals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Ethics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Laws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One’s personal beliefs about right and wrong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Standards or codes of behavior expected of an individual by a group to which an individual belongs (nation ,organization , profession)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Law is a system of rules that tells us that we can and cannot do (nation, organization, profession)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may vary person to person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may vary organization to organization or group to group</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This never varies as it is permanently set by the legislative bodies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Ex: One may find cheating in exams feasible , that is morally ethical but it may not be found ethical on the grounds of law and society in which you live</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Ex: One may find ethically correct to not disclose the important points to other colleague , to win higher position though it may not be found morally correct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 Ex: It may not be found good  that if a person has found out to be guilty could be ethically incorrect but under law he/she has full right to hire a lawyer to defend himself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43EB-2E29-B4D9-F20C-D1EF06BF8B24}"/>
              </a:ext>
            </a:extLst>
          </p:cNvPr>
          <p:cNvSpPr>
            <a:spLocks noGrp="1"/>
          </p:cNvSpPr>
          <p:nvPr>
            <p:ph type="title"/>
          </p:nvPr>
        </p:nvSpPr>
        <p:spPr/>
        <p:txBody>
          <a:bodyPr/>
          <a:lstStyle/>
          <a:p>
            <a:r>
              <a:rPr lang="en-US" dirty="0"/>
              <a:t>Ethics in Business World</a:t>
            </a:r>
            <a:endParaRPr lang="en-IN" dirty="0"/>
          </a:p>
        </p:txBody>
      </p:sp>
      <p:sp>
        <p:nvSpPr>
          <p:cNvPr id="3" name="Content Placeholder 2">
            <a:extLst>
              <a:ext uri="{FF2B5EF4-FFF2-40B4-BE49-F238E27FC236}">
                <a16:creationId xmlns:a16="http://schemas.microsoft.com/office/drawing/2014/main" id="{5168D0FA-3611-4A54-7D06-C7C4F6898D4B}"/>
              </a:ext>
            </a:extLst>
          </p:cNvPr>
          <p:cNvSpPr>
            <a:spLocks noGrp="1"/>
          </p:cNvSpPr>
          <p:nvPr>
            <p:ph idx="1"/>
          </p:nvPr>
        </p:nvSpPr>
        <p:spPr>
          <a:xfrm>
            <a:off x="254000" y="2209801"/>
            <a:ext cx="11938000" cy="4463196"/>
          </a:xfrm>
        </p:spPr>
        <p:txBody>
          <a:bodyPr>
            <a:noAutofit/>
          </a:bodyPr>
          <a:lstStyle/>
          <a:p>
            <a:pPr>
              <a:buFont typeface="Wingdings" panose="05000000000000000000" pitchFamily="2" charset="2"/>
              <a:buChar char="q"/>
            </a:pPr>
            <a:r>
              <a:rPr lang="en-US" sz="2400" b="1" dirty="0"/>
              <a:t>Leadership </a:t>
            </a:r>
            <a:r>
              <a:rPr lang="en-US" sz="2400" dirty="0"/>
              <a:t>: The conscious effort to integrate,adopt,and emulate to guide decisions and behavior of all aspects of personal life</a:t>
            </a:r>
          </a:p>
          <a:p>
            <a:pPr>
              <a:buFont typeface="Wingdings" panose="05000000000000000000" pitchFamily="2" charset="2"/>
              <a:buChar char="q"/>
            </a:pPr>
            <a:r>
              <a:rPr lang="en-IN" sz="2400" b="1" dirty="0"/>
              <a:t>Accountability </a:t>
            </a:r>
            <a:r>
              <a:rPr lang="en-IN" sz="2400" dirty="0"/>
              <a:t>: Holding yourself and other’s responsible for their actions, commitment towards your organization </a:t>
            </a:r>
          </a:p>
          <a:p>
            <a:pPr>
              <a:buFont typeface="Wingdings" panose="05000000000000000000" pitchFamily="2" charset="2"/>
              <a:buChar char="q"/>
            </a:pPr>
            <a:r>
              <a:rPr lang="en-IN" sz="2400" b="1" dirty="0"/>
              <a:t>Integrity</a:t>
            </a:r>
            <a:r>
              <a:rPr lang="en-IN" sz="2400" dirty="0"/>
              <a:t> : It means to extend to all people the same respect and consideration that you expect to receive from others. Consistency , is obviously hard to achieve, particularly when you are in a situation that conflicts with your morals .Example : when you work more than your working hours for your colleague then , you never demand for the pay but, when you work for your organization then, immediate cause for overtime pay comes in your mind</a:t>
            </a:r>
          </a:p>
        </p:txBody>
      </p:sp>
    </p:spTree>
    <p:extLst>
      <p:ext uri="{BB962C8B-B14F-4D97-AF65-F5344CB8AC3E}">
        <p14:creationId xmlns:p14="http://schemas.microsoft.com/office/powerpoint/2010/main" val="349638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EBCE2A-2DA9-F4D6-0D2C-C94057BC3071}"/>
              </a:ext>
            </a:extLst>
          </p:cNvPr>
          <p:cNvSpPr txBox="1"/>
          <p:nvPr/>
        </p:nvSpPr>
        <p:spPr>
          <a:xfrm>
            <a:off x="365760" y="335280"/>
            <a:ext cx="11460480" cy="6001643"/>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Respect for others</a:t>
            </a:r>
            <a:r>
              <a:rPr lang="en-US" sz="2400" dirty="0"/>
              <a:t>: </a:t>
            </a:r>
            <a:r>
              <a:rPr lang="en-US" sz="2400" b="0" i="0" dirty="0">
                <a:solidFill>
                  <a:srgbClr val="111111"/>
                </a:solidFill>
                <a:effectLst/>
                <a:latin typeface="SourceSansPro"/>
              </a:rPr>
              <a:t>To foster ethical behavior and environments in the workplace, respecting others is a critical component. Everyone deserves dignity, privacy, equality, opportunity, compassion, and empathy.</a:t>
            </a:r>
          </a:p>
          <a:p>
            <a:pPr marL="342900" indent="-342900">
              <a:buFont typeface="Wingdings" panose="05000000000000000000" pitchFamily="2" charset="2"/>
              <a:buChar char="q"/>
            </a:pPr>
            <a:r>
              <a:rPr lang="en-US" sz="2400" b="1" dirty="0">
                <a:solidFill>
                  <a:srgbClr val="111111"/>
                </a:solidFill>
                <a:latin typeface="SourceSansPro"/>
              </a:rPr>
              <a:t>Honesty</a:t>
            </a:r>
            <a:r>
              <a:rPr lang="en-US" sz="2400" dirty="0">
                <a:solidFill>
                  <a:srgbClr val="111111"/>
                </a:solidFill>
                <a:latin typeface="SourceSansPro"/>
              </a:rPr>
              <a:t>: Honesty and commitment towards your work , bad news should also be communicated and received in the same manner as that of good news for the organization</a:t>
            </a:r>
          </a:p>
          <a:p>
            <a:pPr marL="342900" indent="-342900">
              <a:buFont typeface="Wingdings" panose="05000000000000000000" pitchFamily="2" charset="2"/>
              <a:buChar char="q"/>
            </a:pPr>
            <a:r>
              <a:rPr lang="en-IN" sz="2400" b="1" dirty="0"/>
              <a:t>Responsibility</a:t>
            </a:r>
            <a:r>
              <a:rPr lang="en-IN" sz="2400" dirty="0"/>
              <a:t> : Everyone should be responsible enough for the duties toward organisation and towards your co-workers</a:t>
            </a:r>
          </a:p>
          <a:p>
            <a:pPr marL="342900" indent="-342900">
              <a:buFont typeface="Wingdings" panose="05000000000000000000" pitchFamily="2" charset="2"/>
              <a:buChar char="q"/>
            </a:pPr>
            <a:r>
              <a:rPr lang="en-IN" sz="2400" b="1" dirty="0"/>
              <a:t>Fairness</a:t>
            </a:r>
            <a:r>
              <a:rPr lang="en-IN" sz="2400" dirty="0"/>
              <a:t> : Everyone should fair enough to give equal opportunities, </a:t>
            </a:r>
            <a:r>
              <a:rPr lang="en-US" sz="2400" b="0" i="0" dirty="0">
                <a:solidFill>
                  <a:srgbClr val="111111"/>
                </a:solidFill>
                <a:effectLst/>
                <a:latin typeface="SourceSansPro"/>
              </a:rPr>
              <a:t>and be treated the same. If a practice or behavior would make you feel uncomfortable or place personal or corporate benefit in front of equality, common courtesy, and respect, it is likely not fair.</a:t>
            </a:r>
          </a:p>
          <a:p>
            <a:pPr marL="342900" indent="-342900">
              <a:buFont typeface="Wingdings" panose="05000000000000000000" pitchFamily="2" charset="2"/>
              <a:buChar char="q"/>
            </a:pPr>
            <a:r>
              <a:rPr lang="en-US" sz="2400" b="1" dirty="0">
                <a:solidFill>
                  <a:srgbClr val="111111"/>
                </a:solidFill>
                <a:latin typeface="SourceSansPro"/>
              </a:rPr>
              <a:t>Environmental Concerns</a:t>
            </a:r>
            <a:r>
              <a:rPr lang="en-US" sz="2400" dirty="0">
                <a:solidFill>
                  <a:srgbClr val="111111"/>
                </a:solidFill>
                <a:latin typeface="SourceSansPro"/>
              </a:rPr>
              <a:t>: </a:t>
            </a:r>
            <a:r>
              <a:rPr lang="en-US" sz="2400" b="0" i="0" dirty="0">
                <a:solidFill>
                  <a:srgbClr val="111111"/>
                </a:solidFill>
                <a:effectLst/>
                <a:latin typeface="SourceSansPro"/>
              </a:rPr>
              <a:t>In a world where resources are limited, ecosystems have been damaged by past practices, and the climate is changing, it is of utmost importance to be aware of and concerned about the environmental impacts a business has. All employees should be encouraged to discover and report solutions for practices that can add to damages already done.</a:t>
            </a:r>
            <a:r>
              <a:rPr lang="en-IN" sz="2400" dirty="0"/>
              <a:t> </a:t>
            </a:r>
          </a:p>
        </p:txBody>
      </p:sp>
    </p:spTree>
    <p:extLst>
      <p:ext uri="{BB962C8B-B14F-4D97-AF65-F5344CB8AC3E}">
        <p14:creationId xmlns:p14="http://schemas.microsoft.com/office/powerpoint/2010/main" val="408483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1071A-546E-3873-CCAE-977895101E67}"/>
              </a:ext>
            </a:extLst>
          </p:cNvPr>
          <p:cNvSpPr txBox="1"/>
          <p:nvPr/>
        </p:nvSpPr>
        <p:spPr>
          <a:xfrm>
            <a:off x="284480" y="302359"/>
            <a:ext cx="11623040" cy="6555641"/>
          </a:xfrm>
          <a:prstGeom prst="rect">
            <a:avLst/>
          </a:prstGeom>
          <a:noFill/>
        </p:spPr>
        <p:txBody>
          <a:bodyPr wrap="square" rtlCol="0">
            <a:spAutoFit/>
          </a:bodyPr>
          <a:lstStyle/>
          <a:p>
            <a:pPr algn="ctr"/>
            <a:r>
              <a:rPr lang="en-US" sz="3600" b="1" dirty="0"/>
              <a:t>Why Business ethics?????</a:t>
            </a:r>
          </a:p>
          <a:p>
            <a:pPr marL="342900" indent="-342900">
              <a:buFont typeface="Arial" panose="020B0604020202020204" pitchFamily="34" charset="0"/>
              <a:buChar char="•"/>
            </a:pPr>
            <a:r>
              <a:rPr lang="en-IN" sz="2400" b="1" dirty="0"/>
              <a:t>Gaining the goodwill of the community</a:t>
            </a:r>
          </a:p>
          <a:p>
            <a:r>
              <a:rPr lang="en-IN" sz="2400" dirty="0"/>
              <a:t>     Although organizations exist primarily to earn profits or provide services to customers, they also have some fundamental responsibilities to society . As a result , many organisations initiate or support socially responsible activities , which may include making contributions to charitable organisations , providing benefits for employees in excess of any legal requirements  . For example : a company known for treating its employees well will find it easier to compete for the best job candidates .</a:t>
            </a:r>
          </a:p>
          <a:p>
            <a:pPr marL="342900" indent="-342900">
              <a:buFont typeface="Arial" panose="020B0604020202020204" pitchFamily="34" charset="0"/>
              <a:buChar char="•"/>
            </a:pPr>
            <a:r>
              <a:rPr lang="en-IN" sz="2400" b="1" dirty="0"/>
              <a:t>Creating an Organisation That Operates Consistently</a:t>
            </a:r>
          </a:p>
          <a:p>
            <a:r>
              <a:rPr lang="en-IN" sz="2400" dirty="0"/>
              <a:t>     Organisations develop and abide by values to create an organisational culture and to define a consistent approach for dealing with the needs of their stakeholders i.e. shareholders, employees, customers, suppliers, and the community . Such consistency ensures that employees know what is expected of them and can employ the organisations value to help in decision making . For example: Google invested $250 million in solar and wind power projects, which depicts its one of the socially responsible activities </a:t>
            </a:r>
          </a:p>
          <a:p>
            <a:r>
              <a:rPr lang="en-IN" sz="2400" dirty="0"/>
              <a:t>    </a:t>
            </a:r>
          </a:p>
        </p:txBody>
      </p:sp>
    </p:spTree>
    <p:extLst>
      <p:ext uri="{BB962C8B-B14F-4D97-AF65-F5344CB8AC3E}">
        <p14:creationId xmlns:p14="http://schemas.microsoft.com/office/powerpoint/2010/main" val="66445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299386-66AD-DF15-4E0C-A7B100422FCB}"/>
              </a:ext>
            </a:extLst>
          </p:cNvPr>
          <p:cNvSpPr txBox="1"/>
          <p:nvPr/>
        </p:nvSpPr>
        <p:spPr>
          <a:xfrm>
            <a:off x="314960" y="117693"/>
            <a:ext cx="11480800" cy="674030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Fostering Good Business Practices </a:t>
            </a:r>
          </a:p>
          <a:p>
            <a:r>
              <a:rPr lang="en-US" sz="2400" dirty="0"/>
              <a:t>     In many cases , good ethics can mean good business and improved profits. Companies provide excellent service to retain their customers instead of losing them to competitors. Suppliers and other business partners often place a priority on working  with companies that operate in a fair and ethical manner. All these factors tend to increase revenue and profits while decreasing expenses. As a result , ethical companies tend to be more profitable over the long term than unethical companies . On the other hand , bad ethics can lead to bad business results. Bad ethics can have a negative impact on employees, many of whom may develop negative attitudes if they perceive a difference. When such discrepancy between employee and organization occur then, it destroys the employee commitment towards organization.</a:t>
            </a:r>
          </a:p>
          <a:p>
            <a:pPr marL="342900" indent="-342900">
              <a:buFont typeface="Arial" panose="020B0604020202020204" pitchFamily="34" charset="0"/>
              <a:buChar char="•"/>
            </a:pPr>
            <a:r>
              <a:rPr lang="en-US" sz="2400" b="1" dirty="0"/>
              <a:t>Protecting the Organization and its Employees from Legal Action </a:t>
            </a:r>
          </a:p>
          <a:p>
            <a:r>
              <a:rPr lang="en-US" sz="2400" b="1" dirty="0"/>
              <a:t>    </a:t>
            </a:r>
            <a:r>
              <a:rPr lang="en-US" sz="2400" dirty="0"/>
              <a:t>In 1909 ruling (United states v. New York Central&amp; Hudson River Railroad Co.),the U.S Supreme Court established that an employer can be held responsible for the acts of its employees even if the employees act in a manner contrary to cooperate policy and their employer’s directions. The principle established is called Respondent Superior , or “let the master answer”</a:t>
            </a:r>
            <a:endParaRPr lang="en-US" sz="2400" b="1"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95635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1E462-B01F-7C17-AEB3-57D3424ED58A}"/>
              </a:ext>
            </a:extLst>
          </p:cNvPr>
          <p:cNvSpPr txBox="1"/>
          <p:nvPr/>
        </p:nvSpPr>
        <p:spPr>
          <a:xfrm>
            <a:off x="406400" y="355600"/>
            <a:ext cx="11480800" cy="6001643"/>
          </a:xfrm>
          <a:prstGeom prst="rect">
            <a:avLst/>
          </a:prstGeom>
          <a:noFill/>
        </p:spPr>
        <p:txBody>
          <a:bodyPr wrap="square" rtlCol="0">
            <a:spAutoFit/>
          </a:bodyPr>
          <a:lstStyle/>
          <a:p>
            <a:r>
              <a:rPr lang="en-US" sz="2400" dirty="0"/>
              <a:t>The CEO and the general counsel of IT solutions and services provider GSTI Corporation were forced by Small Business Administration (SBA) to resign , while three other top GSTI executives were suspended , due to allegations that GTSI employees were involved in a scheme with its contracting partners that resulted in the firm receiving money set aside for small businesses. GSTI , which had over 500 employees and revenue over $760 million , was providing services and being paid most of the fees.</a:t>
            </a:r>
          </a:p>
          <a:p>
            <a:pPr marL="342900" indent="-342900">
              <a:buFont typeface="Arial" panose="020B0604020202020204" pitchFamily="34" charset="0"/>
              <a:buChar char="•"/>
            </a:pPr>
            <a:r>
              <a:rPr lang="en-US" sz="2400" b="1" dirty="0"/>
              <a:t>Avoiding Unfavorable Publicity </a:t>
            </a:r>
          </a:p>
          <a:p>
            <a:r>
              <a:rPr lang="en-US" sz="2400" dirty="0"/>
              <a:t>     The public reputation of a company strongly influences the value of its stock , how consumers regard its products and services , the degree of oversight it receives from government agencies and the amount of support and co-operation it receives from its business partners. Thus many organization are motivated to build a strong ethics program to avoid negative publicity. For  example : In 2012 , Google agreed to pay a fine $22.5 million to end an FTC (Federal Trade Commission investigation into allegation that the firm utilized cookies and bypassed privacy settings to track the online habits of people using Apple’s Safari browser. Recently , also </a:t>
            </a:r>
            <a:r>
              <a:rPr lang="en-US" sz="2400" i="0" dirty="0">
                <a:solidFill>
                  <a:srgbClr val="2E2E2E"/>
                </a:solidFill>
                <a:effectLst/>
                <a:latin typeface="Roboto" panose="02000000000000000000" pitchFamily="2" charset="0"/>
              </a:rPr>
              <a:t>Google's Been Fined $162 Million In India</a:t>
            </a:r>
            <a:r>
              <a:rPr lang="en-US" sz="2400" dirty="0"/>
              <a:t> for abusing its commanding position in the smartphone market.</a:t>
            </a:r>
            <a:endParaRPr lang="en-IN" sz="2400" dirty="0"/>
          </a:p>
        </p:txBody>
      </p:sp>
    </p:spTree>
    <p:extLst>
      <p:ext uri="{BB962C8B-B14F-4D97-AF65-F5344CB8AC3E}">
        <p14:creationId xmlns:p14="http://schemas.microsoft.com/office/powerpoint/2010/main" val="161884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FBAA4-0D3F-89D8-ABA8-408394A1D3FD}"/>
              </a:ext>
            </a:extLst>
          </p:cNvPr>
          <p:cNvSpPr txBox="1"/>
          <p:nvPr/>
        </p:nvSpPr>
        <p:spPr>
          <a:xfrm>
            <a:off x="543560" y="386080"/>
            <a:ext cx="11104880" cy="5755422"/>
          </a:xfrm>
          <a:prstGeom prst="rect">
            <a:avLst/>
          </a:prstGeom>
          <a:noFill/>
        </p:spPr>
        <p:txBody>
          <a:bodyPr wrap="square" rtlCol="0">
            <a:spAutoFit/>
          </a:bodyPr>
          <a:lstStyle/>
          <a:p>
            <a:pPr algn="ctr"/>
            <a:r>
              <a:rPr lang="en-US" sz="3200" b="1" dirty="0"/>
              <a:t>Types of Business Ethics</a:t>
            </a:r>
          </a:p>
          <a:p>
            <a:pPr marL="342900" indent="-342900">
              <a:buFont typeface="Arial" panose="020B0604020202020204" pitchFamily="34" charset="0"/>
              <a:buChar char="•"/>
            </a:pPr>
            <a:r>
              <a:rPr lang="en-US" sz="2400" b="1" dirty="0"/>
              <a:t>Corporate Social Responsibility</a:t>
            </a:r>
          </a:p>
          <a:p>
            <a:r>
              <a:rPr lang="en-US" sz="2400" b="1" dirty="0"/>
              <a:t>     </a:t>
            </a:r>
            <a:r>
              <a:rPr lang="en-US" sz="2400" b="0" i="0" dirty="0">
                <a:solidFill>
                  <a:srgbClr val="111111"/>
                </a:solidFill>
                <a:effectLst/>
                <a:latin typeface="SourceSansPro"/>
              </a:rPr>
              <a:t>Corporate social responsibility (CSR) is the concept of meeting the needs of stakeholders while accounting for the impact meeting those needs has on employees, the environment, society, and the community in which the business operates. Of course, finances and profits are important, but they should be secondary to the welfare of society, customers, and employees—because studies have concluded that corporate governance and ethical practices increase financial performance.</a:t>
            </a:r>
          </a:p>
          <a:p>
            <a:pPr marL="342900" indent="-342900" algn="l">
              <a:buFont typeface="Arial" panose="020B0604020202020204" pitchFamily="34" charset="0"/>
              <a:buChar char="•"/>
            </a:pPr>
            <a:r>
              <a:rPr lang="en-US" sz="2400" b="1" dirty="0"/>
              <a:t> </a:t>
            </a:r>
            <a:r>
              <a:rPr lang="en-US" sz="2400" b="1" i="0" dirty="0">
                <a:solidFill>
                  <a:srgbClr val="111111"/>
                </a:solidFill>
                <a:effectLst/>
                <a:latin typeface="Cabin-semi-bold"/>
              </a:rPr>
              <a:t>Transparency and Trustworthiness</a:t>
            </a:r>
          </a:p>
          <a:p>
            <a:pPr algn="l"/>
            <a:r>
              <a:rPr lang="en-US" sz="2400" b="0" i="0" dirty="0">
                <a:solidFill>
                  <a:srgbClr val="111111"/>
                </a:solidFill>
                <a:effectLst/>
                <a:latin typeface="SourceSansPro"/>
              </a:rPr>
              <a:t>      It's essential for companies to ensure they are reporting their financial performance in a way that is transparent. This not only applies to required financial reports but all reports in general. For example, many corporations publish annual reports to their shareholders. Most of these reports outline not only the submitted reports to regulators, but how and why decisions were made</a:t>
            </a:r>
          </a:p>
          <a:p>
            <a:r>
              <a:rPr lang="en-US" sz="2400" dirty="0"/>
              <a:t> </a:t>
            </a:r>
            <a:endParaRPr lang="en-IN" sz="2400" dirty="0"/>
          </a:p>
        </p:txBody>
      </p:sp>
    </p:spTree>
    <p:extLst>
      <p:ext uri="{BB962C8B-B14F-4D97-AF65-F5344CB8AC3E}">
        <p14:creationId xmlns:p14="http://schemas.microsoft.com/office/powerpoint/2010/main" val="234184808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{11CA0861-5D04-471E-8431-A76E67C9692A}tf22712842_win32</Template>
  <TotalTime>726</TotalTime>
  <Words>1901</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Bookman Old Style</vt:lpstr>
      <vt:lpstr>Cabin-semi-bold</vt:lpstr>
      <vt:lpstr>Calibri</vt:lpstr>
      <vt:lpstr>Franklin Gothic Book</vt:lpstr>
      <vt:lpstr>Lato</vt:lpstr>
      <vt:lpstr>Open Sans</vt:lpstr>
      <vt:lpstr>Roboto</vt:lpstr>
      <vt:lpstr>SourceSansPro</vt:lpstr>
      <vt:lpstr>Times New Roman</vt:lpstr>
      <vt:lpstr>Wingdings</vt:lpstr>
      <vt:lpstr>1_RetrospectVTI</vt:lpstr>
      <vt:lpstr>PowerPoint Presentation</vt:lpstr>
      <vt:lpstr>Ethics</vt:lpstr>
      <vt:lpstr>Difference B/W Morals ,Ethics , Laws </vt:lpstr>
      <vt:lpstr>Ethics in Business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dc:title>
  <dc:creator>Hp</dc:creator>
  <cp:lastModifiedBy>Hp</cp:lastModifiedBy>
  <cp:revision>4</cp:revision>
  <dcterms:created xsi:type="dcterms:W3CDTF">2023-01-28T05:15:44Z</dcterms:created>
  <dcterms:modified xsi:type="dcterms:W3CDTF">2023-01-29T04:54:04Z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