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350" r:id="rId3"/>
    <p:sldId id="351" r:id="rId4"/>
    <p:sldId id="352" r:id="rId5"/>
    <p:sldId id="358" r:id="rId6"/>
    <p:sldId id="303" r:id="rId7"/>
    <p:sldId id="304" r:id="rId8"/>
    <p:sldId id="305" r:id="rId9"/>
    <p:sldId id="306" r:id="rId10"/>
    <p:sldId id="307" r:id="rId11"/>
    <p:sldId id="353" r:id="rId12"/>
    <p:sldId id="308" r:id="rId13"/>
    <p:sldId id="309" r:id="rId14"/>
    <p:sldId id="310" r:id="rId15"/>
    <p:sldId id="355" r:id="rId16"/>
    <p:sldId id="311" r:id="rId17"/>
    <p:sldId id="312" r:id="rId18"/>
    <p:sldId id="313" r:id="rId19"/>
    <p:sldId id="356" r:id="rId20"/>
    <p:sldId id="314" r:id="rId21"/>
    <p:sldId id="315" r:id="rId22"/>
    <p:sldId id="316" r:id="rId23"/>
    <p:sldId id="357"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01" r:id="rId5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66" d="100"/>
        <a:sy n="66" d="100"/>
      </p:scale>
      <p:origin x="0" y="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A63D696E-F04E-44BF-A836-EFC73F2EB300}" type="datetimeFigureOut">
              <a:rPr lang="en-US" smtClean="0"/>
              <a:pPr/>
              <a:t>4/20/2023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r>
              <a:rPr lang="en-US"/>
              <a:t>Dr. Apash Roy</a:t>
            </a: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61B87ACA-2888-4332-800E-E28A079B3D51}" type="slidenum">
              <a:rPr lang="en-US" smtClean="0"/>
              <a:pPr/>
              <a:t>‹#›</a:t>
            </a:fld>
            <a:endParaRPr lang="en-US"/>
          </a:p>
        </p:txBody>
      </p:sp>
    </p:spTree>
    <p:extLst>
      <p:ext uri="{BB962C8B-B14F-4D97-AF65-F5344CB8AC3E}">
        <p14:creationId xmlns:p14="http://schemas.microsoft.com/office/powerpoint/2010/main" val="36222072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79A749F-95DB-49A4-819E-F03723C52EE7}" type="datetimeFigureOut">
              <a:rPr lang="en-US" smtClean="0"/>
              <a:pPr/>
              <a:t>4/20/2023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Dr. Apash Roy</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1D0C09B-96E5-40E8-93E0-7212E6357BB7}" type="slidenum">
              <a:rPr lang="en-US" smtClean="0"/>
              <a:pPr/>
              <a:t>‹#›</a:t>
            </a:fld>
            <a:endParaRPr lang="en-US"/>
          </a:p>
        </p:txBody>
      </p:sp>
    </p:spTree>
    <p:extLst>
      <p:ext uri="{BB962C8B-B14F-4D97-AF65-F5344CB8AC3E}">
        <p14:creationId xmlns:p14="http://schemas.microsoft.com/office/powerpoint/2010/main" val="25007889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D0C09B-96E5-40E8-93E0-7212E6357BB7}" type="slidenum">
              <a:rPr lang="en-US" smtClean="0"/>
              <a:pPr/>
              <a:t>1</a:t>
            </a:fld>
            <a:endParaRPr lang="en-US"/>
          </a:p>
        </p:txBody>
      </p:sp>
      <p:sp>
        <p:nvSpPr>
          <p:cNvPr id="5" name="Footer Placeholder 4"/>
          <p:cNvSpPr>
            <a:spLocks noGrp="1"/>
          </p:cNvSpPr>
          <p:nvPr>
            <p:ph type="ftr" sz="quarter" idx="11"/>
          </p:nvPr>
        </p:nvSpPr>
        <p:spPr/>
        <p:txBody>
          <a:bodyPr/>
          <a:lstStyle/>
          <a:p>
            <a:r>
              <a:rPr lang="en-US"/>
              <a:t>Dr. Apash Roy</a:t>
            </a:r>
          </a:p>
        </p:txBody>
      </p:sp>
    </p:spTree>
    <p:extLst>
      <p:ext uri="{BB962C8B-B14F-4D97-AF65-F5344CB8AC3E}">
        <p14:creationId xmlns:p14="http://schemas.microsoft.com/office/powerpoint/2010/main" val="168561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41E9-019F-4E11-94D7-460FE8DA0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4C2251-10A9-41E3-A73D-65222EF38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A065FD-1A3F-49B5-B691-7DCE6FFA645A}"/>
              </a:ext>
            </a:extLst>
          </p:cNvPr>
          <p:cNvSpPr>
            <a:spLocks noGrp="1"/>
          </p:cNvSpPr>
          <p:nvPr>
            <p:ph type="dt" sz="half" idx="10"/>
          </p:nvPr>
        </p:nvSpPr>
        <p:spPr/>
        <p:txBody>
          <a:bodyPr/>
          <a:lstStyle/>
          <a:p>
            <a:fld id="{786DAC8D-5798-41A5-AC4B-B7DF8D760340}" type="datetime1">
              <a:rPr lang="en-IN" smtClean="0"/>
              <a:t>20-04-2023</a:t>
            </a:fld>
            <a:endParaRPr lang="en-IN"/>
          </a:p>
        </p:txBody>
      </p:sp>
      <p:sp>
        <p:nvSpPr>
          <p:cNvPr id="5" name="Footer Placeholder 4">
            <a:extLst>
              <a:ext uri="{FF2B5EF4-FFF2-40B4-BE49-F238E27FC236}">
                <a16:creationId xmlns:a16="http://schemas.microsoft.com/office/drawing/2014/main" id="{52ED5FDE-58E9-414A-BA88-CB5E2B8BEEA5}"/>
              </a:ext>
            </a:extLst>
          </p:cNvPr>
          <p:cNvSpPr>
            <a:spLocks noGrp="1"/>
          </p:cNvSpPr>
          <p:nvPr>
            <p:ph type="ftr" sz="quarter" idx="11"/>
          </p:nvPr>
        </p:nvSpPr>
        <p:spPr/>
        <p:txBody>
          <a:bodyPr/>
          <a:lstStyle/>
          <a:p>
            <a:r>
              <a:rPr lang="en-IN"/>
              <a:t>Dr. Apash Roy</a:t>
            </a:r>
          </a:p>
        </p:txBody>
      </p:sp>
      <p:sp>
        <p:nvSpPr>
          <p:cNvPr id="6" name="Slide Number Placeholder 5">
            <a:extLst>
              <a:ext uri="{FF2B5EF4-FFF2-40B4-BE49-F238E27FC236}">
                <a16:creationId xmlns:a16="http://schemas.microsoft.com/office/drawing/2014/main" id="{03B76E4D-DF49-4060-B362-12CBC07BFFB5}"/>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275054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7FE1-B63F-4B1C-8543-5FE4150746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E1A29-EB06-456E-9790-2B6D5902F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C1CB0-2C6C-4FAD-88C6-7CE2AE330894}"/>
              </a:ext>
            </a:extLst>
          </p:cNvPr>
          <p:cNvSpPr>
            <a:spLocks noGrp="1"/>
          </p:cNvSpPr>
          <p:nvPr>
            <p:ph type="dt" sz="half" idx="10"/>
          </p:nvPr>
        </p:nvSpPr>
        <p:spPr/>
        <p:txBody>
          <a:bodyPr/>
          <a:lstStyle/>
          <a:p>
            <a:fld id="{9D52AACD-47B2-4276-9DCF-947AD4011ED8}" type="datetime1">
              <a:rPr lang="en-IN" smtClean="0"/>
              <a:t>20-04-2023</a:t>
            </a:fld>
            <a:endParaRPr lang="en-IN"/>
          </a:p>
        </p:txBody>
      </p:sp>
      <p:sp>
        <p:nvSpPr>
          <p:cNvPr id="5" name="Footer Placeholder 4">
            <a:extLst>
              <a:ext uri="{FF2B5EF4-FFF2-40B4-BE49-F238E27FC236}">
                <a16:creationId xmlns:a16="http://schemas.microsoft.com/office/drawing/2014/main" id="{573B2592-D9E2-4D2B-8C41-BEFDC2A97A32}"/>
              </a:ext>
            </a:extLst>
          </p:cNvPr>
          <p:cNvSpPr>
            <a:spLocks noGrp="1"/>
          </p:cNvSpPr>
          <p:nvPr>
            <p:ph type="ftr" sz="quarter" idx="11"/>
          </p:nvPr>
        </p:nvSpPr>
        <p:spPr/>
        <p:txBody>
          <a:bodyPr/>
          <a:lstStyle/>
          <a:p>
            <a:r>
              <a:rPr lang="en-IN"/>
              <a:t>Dr. Apash Roy</a:t>
            </a:r>
          </a:p>
        </p:txBody>
      </p:sp>
      <p:sp>
        <p:nvSpPr>
          <p:cNvPr id="6" name="Slide Number Placeholder 5">
            <a:extLst>
              <a:ext uri="{FF2B5EF4-FFF2-40B4-BE49-F238E27FC236}">
                <a16:creationId xmlns:a16="http://schemas.microsoft.com/office/drawing/2014/main" id="{95C5C08F-AFC6-4327-8729-D796F5080F9F}"/>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71816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88B17-C1D7-460D-ACFE-D530D4E78A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7DB9C4-EF42-4058-8E19-9B89AF6A99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F4DFD-C7A4-4CF5-A89D-62A57487522A}"/>
              </a:ext>
            </a:extLst>
          </p:cNvPr>
          <p:cNvSpPr>
            <a:spLocks noGrp="1"/>
          </p:cNvSpPr>
          <p:nvPr>
            <p:ph type="dt" sz="half" idx="10"/>
          </p:nvPr>
        </p:nvSpPr>
        <p:spPr/>
        <p:txBody>
          <a:bodyPr/>
          <a:lstStyle/>
          <a:p>
            <a:fld id="{374146C8-82A3-4C62-A291-35FCE5F24A3D}" type="datetime1">
              <a:rPr lang="en-IN" smtClean="0"/>
              <a:t>20-04-2023</a:t>
            </a:fld>
            <a:endParaRPr lang="en-IN"/>
          </a:p>
        </p:txBody>
      </p:sp>
      <p:sp>
        <p:nvSpPr>
          <p:cNvPr id="5" name="Footer Placeholder 4">
            <a:extLst>
              <a:ext uri="{FF2B5EF4-FFF2-40B4-BE49-F238E27FC236}">
                <a16:creationId xmlns:a16="http://schemas.microsoft.com/office/drawing/2014/main" id="{15ED7A81-3F91-4C5B-A767-0159C4A3EBC1}"/>
              </a:ext>
            </a:extLst>
          </p:cNvPr>
          <p:cNvSpPr>
            <a:spLocks noGrp="1"/>
          </p:cNvSpPr>
          <p:nvPr>
            <p:ph type="ftr" sz="quarter" idx="11"/>
          </p:nvPr>
        </p:nvSpPr>
        <p:spPr/>
        <p:txBody>
          <a:bodyPr/>
          <a:lstStyle/>
          <a:p>
            <a:r>
              <a:rPr lang="en-IN"/>
              <a:t>Dr. Apash Roy</a:t>
            </a:r>
          </a:p>
        </p:txBody>
      </p:sp>
      <p:sp>
        <p:nvSpPr>
          <p:cNvPr id="6" name="Slide Number Placeholder 5">
            <a:extLst>
              <a:ext uri="{FF2B5EF4-FFF2-40B4-BE49-F238E27FC236}">
                <a16:creationId xmlns:a16="http://schemas.microsoft.com/office/drawing/2014/main" id="{7BDB308E-92C6-42D8-B8E6-8F2AD9952104}"/>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18635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7C05-D79F-4775-A3DC-BC3D308CBF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272AF-047A-4CEB-8703-70F7C4BB0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F1AA9-D331-41DB-8EE0-1FECFC05C934}"/>
              </a:ext>
            </a:extLst>
          </p:cNvPr>
          <p:cNvSpPr>
            <a:spLocks noGrp="1"/>
          </p:cNvSpPr>
          <p:nvPr>
            <p:ph type="dt" sz="half" idx="10"/>
          </p:nvPr>
        </p:nvSpPr>
        <p:spPr/>
        <p:txBody>
          <a:bodyPr/>
          <a:lstStyle/>
          <a:p>
            <a:fld id="{3BC6222B-DD9A-465F-AB60-133EC2B7D911}" type="datetime1">
              <a:rPr lang="en-IN" smtClean="0"/>
              <a:t>20-04-2023</a:t>
            </a:fld>
            <a:endParaRPr lang="en-IN"/>
          </a:p>
        </p:txBody>
      </p:sp>
      <p:sp>
        <p:nvSpPr>
          <p:cNvPr id="5" name="Footer Placeholder 4">
            <a:extLst>
              <a:ext uri="{FF2B5EF4-FFF2-40B4-BE49-F238E27FC236}">
                <a16:creationId xmlns:a16="http://schemas.microsoft.com/office/drawing/2014/main" id="{0023837B-ABED-4BB1-B623-982114977246}"/>
              </a:ext>
            </a:extLst>
          </p:cNvPr>
          <p:cNvSpPr>
            <a:spLocks noGrp="1"/>
          </p:cNvSpPr>
          <p:nvPr>
            <p:ph type="ftr" sz="quarter" idx="11"/>
          </p:nvPr>
        </p:nvSpPr>
        <p:spPr/>
        <p:txBody>
          <a:bodyPr/>
          <a:lstStyle/>
          <a:p>
            <a:r>
              <a:rPr lang="en-IN"/>
              <a:t>Dr. Apash Roy</a:t>
            </a:r>
          </a:p>
        </p:txBody>
      </p:sp>
      <p:sp>
        <p:nvSpPr>
          <p:cNvPr id="6" name="Slide Number Placeholder 5">
            <a:extLst>
              <a:ext uri="{FF2B5EF4-FFF2-40B4-BE49-F238E27FC236}">
                <a16:creationId xmlns:a16="http://schemas.microsoft.com/office/drawing/2014/main" id="{432A345B-F3E4-4604-8095-7200CB0EC151}"/>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324053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8F87-77B3-4C26-850C-F1694639FA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7DA3D2-8A8C-48DB-9581-116A9FE6B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CCF14-4439-4149-98DB-448336600206}"/>
              </a:ext>
            </a:extLst>
          </p:cNvPr>
          <p:cNvSpPr>
            <a:spLocks noGrp="1"/>
          </p:cNvSpPr>
          <p:nvPr>
            <p:ph type="dt" sz="half" idx="10"/>
          </p:nvPr>
        </p:nvSpPr>
        <p:spPr/>
        <p:txBody>
          <a:bodyPr/>
          <a:lstStyle/>
          <a:p>
            <a:fld id="{74809B0C-4F74-494D-AF78-1B9A2FF77D84}" type="datetime1">
              <a:rPr lang="en-IN" smtClean="0"/>
              <a:t>20-04-2023</a:t>
            </a:fld>
            <a:endParaRPr lang="en-IN"/>
          </a:p>
        </p:txBody>
      </p:sp>
      <p:sp>
        <p:nvSpPr>
          <p:cNvPr id="5" name="Footer Placeholder 4">
            <a:extLst>
              <a:ext uri="{FF2B5EF4-FFF2-40B4-BE49-F238E27FC236}">
                <a16:creationId xmlns:a16="http://schemas.microsoft.com/office/drawing/2014/main" id="{D7F02430-A25B-4744-8834-0D3286D59F1C}"/>
              </a:ext>
            </a:extLst>
          </p:cNvPr>
          <p:cNvSpPr>
            <a:spLocks noGrp="1"/>
          </p:cNvSpPr>
          <p:nvPr>
            <p:ph type="ftr" sz="quarter" idx="11"/>
          </p:nvPr>
        </p:nvSpPr>
        <p:spPr/>
        <p:txBody>
          <a:bodyPr/>
          <a:lstStyle/>
          <a:p>
            <a:r>
              <a:rPr lang="en-IN"/>
              <a:t>Dr. Apash Roy</a:t>
            </a:r>
          </a:p>
        </p:txBody>
      </p:sp>
      <p:sp>
        <p:nvSpPr>
          <p:cNvPr id="6" name="Slide Number Placeholder 5">
            <a:extLst>
              <a:ext uri="{FF2B5EF4-FFF2-40B4-BE49-F238E27FC236}">
                <a16:creationId xmlns:a16="http://schemas.microsoft.com/office/drawing/2014/main" id="{86BAD3E1-BC67-4971-B995-0C13803AB04A}"/>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101539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0894-D1C6-4C64-B023-52F178E81D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B7E021-8A93-41F3-8D14-528D003A3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0EA55C-DE9A-40A1-832A-C1C3B767A2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AE91F8-5619-4FF2-B109-557B39986E48}"/>
              </a:ext>
            </a:extLst>
          </p:cNvPr>
          <p:cNvSpPr>
            <a:spLocks noGrp="1"/>
          </p:cNvSpPr>
          <p:nvPr>
            <p:ph type="dt" sz="half" idx="10"/>
          </p:nvPr>
        </p:nvSpPr>
        <p:spPr/>
        <p:txBody>
          <a:bodyPr/>
          <a:lstStyle/>
          <a:p>
            <a:fld id="{7A8955BE-38AC-4C10-8699-019F8C3E81F9}" type="datetime1">
              <a:rPr lang="en-IN" smtClean="0"/>
              <a:t>20-04-2023</a:t>
            </a:fld>
            <a:endParaRPr lang="en-IN"/>
          </a:p>
        </p:txBody>
      </p:sp>
      <p:sp>
        <p:nvSpPr>
          <p:cNvPr id="6" name="Footer Placeholder 5">
            <a:extLst>
              <a:ext uri="{FF2B5EF4-FFF2-40B4-BE49-F238E27FC236}">
                <a16:creationId xmlns:a16="http://schemas.microsoft.com/office/drawing/2014/main" id="{EB9B2649-C75E-468E-BD46-2D3E7FD52AE1}"/>
              </a:ext>
            </a:extLst>
          </p:cNvPr>
          <p:cNvSpPr>
            <a:spLocks noGrp="1"/>
          </p:cNvSpPr>
          <p:nvPr>
            <p:ph type="ftr" sz="quarter" idx="11"/>
          </p:nvPr>
        </p:nvSpPr>
        <p:spPr/>
        <p:txBody>
          <a:bodyPr/>
          <a:lstStyle/>
          <a:p>
            <a:r>
              <a:rPr lang="en-IN"/>
              <a:t>Dr. Apash Roy</a:t>
            </a:r>
          </a:p>
        </p:txBody>
      </p:sp>
      <p:sp>
        <p:nvSpPr>
          <p:cNvPr id="7" name="Slide Number Placeholder 6">
            <a:extLst>
              <a:ext uri="{FF2B5EF4-FFF2-40B4-BE49-F238E27FC236}">
                <a16:creationId xmlns:a16="http://schemas.microsoft.com/office/drawing/2014/main" id="{520C86B1-E2C9-4E10-860A-5240E179559F}"/>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62531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1C0B-4906-412B-AE09-AE286A03F7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14C5C-3F73-4D7D-B917-EACCC6CFA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3AD8F-2F07-46F9-818E-11ED7F29E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561AE-ACE7-45CD-B5B1-79410FFC5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378DA-BF44-4E3C-9FAD-91AB9EBF1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AA2D38-A2E3-43FE-8F76-ADD1C73D5FCE}"/>
              </a:ext>
            </a:extLst>
          </p:cNvPr>
          <p:cNvSpPr>
            <a:spLocks noGrp="1"/>
          </p:cNvSpPr>
          <p:nvPr>
            <p:ph type="dt" sz="half" idx="10"/>
          </p:nvPr>
        </p:nvSpPr>
        <p:spPr/>
        <p:txBody>
          <a:bodyPr/>
          <a:lstStyle/>
          <a:p>
            <a:fld id="{C2274259-AD87-45C7-9743-1AF971500AD4}" type="datetime1">
              <a:rPr lang="en-IN" smtClean="0"/>
              <a:t>20-04-2023</a:t>
            </a:fld>
            <a:endParaRPr lang="en-IN"/>
          </a:p>
        </p:txBody>
      </p:sp>
      <p:sp>
        <p:nvSpPr>
          <p:cNvPr id="8" name="Footer Placeholder 7">
            <a:extLst>
              <a:ext uri="{FF2B5EF4-FFF2-40B4-BE49-F238E27FC236}">
                <a16:creationId xmlns:a16="http://schemas.microsoft.com/office/drawing/2014/main" id="{F906F370-7BA3-4CF1-9FAC-A665F4DCD97B}"/>
              </a:ext>
            </a:extLst>
          </p:cNvPr>
          <p:cNvSpPr>
            <a:spLocks noGrp="1"/>
          </p:cNvSpPr>
          <p:nvPr>
            <p:ph type="ftr" sz="quarter" idx="11"/>
          </p:nvPr>
        </p:nvSpPr>
        <p:spPr/>
        <p:txBody>
          <a:bodyPr/>
          <a:lstStyle/>
          <a:p>
            <a:r>
              <a:rPr lang="en-IN"/>
              <a:t>Dr. Apash Roy</a:t>
            </a:r>
          </a:p>
        </p:txBody>
      </p:sp>
      <p:sp>
        <p:nvSpPr>
          <p:cNvPr id="9" name="Slide Number Placeholder 8">
            <a:extLst>
              <a:ext uri="{FF2B5EF4-FFF2-40B4-BE49-F238E27FC236}">
                <a16:creationId xmlns:a16="http://schemas.microsoft.com/office/drawing/2014/main" id="{2E62DE6E-4613-4232-A44D-6744CAC41315}"/>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59699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E08F-6C41-4DC2-AFB9-408E59F34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8EA1F-3933-4DEF-ABDA-EBE549B7914C}"/>
              </a:ext>
            </a:extLst>
          </p:cNvPr>
          <p:cNvSpPr>
            <a:spLocks noGrp="1"/>
          </p:cNvSpPr>
          <p:nvPr>
            <p:ph type="dt" sz="half" idx="10"/>
          </p:nvPr>
        </p:nvSpPr>
        <p:spPr/>
        <p:txBody>
          <a:bodyPr/>
          <a:lstStyle/>
          <a:p>
            <a:fld id="{2D5D14FB-738A-4D77-A611-24CF3721E478}" type="datetime1">
              <a:rPr lang="en-IN" smtClean="0"/>
              <a:t>20-04-2023</a:t>
            </a:fld>
            <a:endParaRPr lang="en-IN"/>
          </a:p>
        </p:txBody>
      </p:sp>
      <p:sp>
        <p:nvSpPr>
          <p:cNvPr id="4" name="Footer Placeholder 3">
            <a:extLst>
              <a:ext uri="{FF2B5EF4-FFF2-40B4-BE49-F238E27FC236}">
                <a16:creationId xmlns:a16="http://schemas.microsoft.com/office/drawing/2014/main" id="{BEADDDC5-AB9C-44BB-BD73-536C05F86F8C}"/>
              </a:ext>
            </a:extLst>
          </p:cNvPr>
          <p:cNvSpPr>
            <a:spLocks noGrp="1"/>
          </p:cNvSpPr>
          <p:nvPr>
            <p:ph type="ftr" sz="quarter" idx="11"/>
          </p:nvPr>
        </p:nvSpPr>
        <p:spPr/>
        <p:txBody>
          <a:bodyPr/>
          <a:lstStyle/>
          <a:p>
            <a:r>
              <a:rPr lang="en-IN"/>
              <a:t>Dr. Apash Roy</a:t>
            </a:r>
          </a:p>
        </p:txBody>
      </p:sp>
      <p:sp>
        <p:nvSpPr>
          <p:cNvPr id="5" name="Slide Number Placeholder 4">
            <a:extLst>
              <a:ext uri="{FF2B5EF4-FFF2-40B4-BE49-F238E27FC236}">
                <a16:creationId xmlns:a16="http://schemas.microsoft.com/office/drawing/2014/main" id="{145A7FB7-C165-4E51-9FA4-E2B3B25AE1A1}"/>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116846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FE465-A6DB-4ED2-9C49-B1D46931A191}"/>
              </a:ext>
            </a:extLst>
          </p:cNvPr>
          <p:cNvSpPr>
            <a:spLocks noGrp="1"/>
          </p:cNvSpPr>
          <p:nvPr>
            <p:ph type="dt" sz="half" idx="10"/>
          </p:nvPr>
        </p:nvSpPr>
        <p:spPr/>
        <p:txBody>
          <a:bodyPr/>
          <a:lstStyle/>
          <a:p>
            <a:fld id="{A072B023-0ED3-4FC8-904A-7C2032827466}" type="datetime1">
              <a:rPr lang="en-IN" smtClean="0"/>
              <a:t>20-04-2023</a:t>
            </a:fld>
            <a:endParaRPr lang="en-IN"/>
          </a:p>
        </p:txBody>
      </p:sp>
      <p:sp>
        <p:nvSpPr>
          <p:cNvPr id="3" name="Footer Placeholder 2">
            <a:extLst>
              <a:ext uri="{FF2B5EF4-FFF2-40B4-BE49-F238E27FC236}">
                <a16:creationId xmlns:a16="http://schemas.microsoft.com/office/drawing/2014/main" id="{696B5E9F-F728-41C1-A496-BF094024AC62}"/>
              </a:ext>
            </a:extLst>
          </p:cNvPr>
          <p:cNvSpPr>
            <a:spLocks noGrp="1"/>
          </p:cNvSpPr>
          <p:nvPr>
            <p:ph type="ftr" sz="quarter" idx="11"/>
          </p:nvPr>
        </p:nvSpPr>
        <p:spPr/>
        <p:txBody>
          <a:bodyPr/>
          <a:lstStyle/>
          <a:p>
            <a:r>
              <a:rPr lang="en-IN"/>
              <a:t>Dr. Apash Roy</a:t>
            </a:r>
          </a:p>
        </p:txBody>
      </p:sp>
      <p:sp>
        <p:nvSpPr>
          <p:cNvPr id="4" name="Slide Number Placeholder 3">
            <a:extLst>
              <a:ext uri="{FF2B5EF4-FFF2-40B4-BE49-F238E27FC236}">
                <a16:creationId xmlns:a16="http://schemas.microsoft.com/office/drawing/2014/main" id="{BE6D0709-CFB2-453E-8767-18E34533EE02}"/>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403949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D773-C8BB-4B17-85A1-DD00D16FD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637CA9-0FED-4BC2-ACE7-FB7407EB4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49B99A-AD3F-46A9-821B-58EF9A49A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31B48-DCE5-498E-A723-6AAFBB917CAA}"/>
              </a:ext>
            </a:extLst>
          </p:cNvPr>
          <p:cNvSpPr>
            <a:spLocks noGrp="1"/>
          </p:cNvSpPr>
          <p:nvPr>
            <p:ph type="dt" sz="half" idx="10"/>
          </p:nvPr>
        </p:nvSpPr>
        <p:spPr/>
        <p:txBody>
          <a:bodyPr/>
          <a:lstStyle/>
          <a:p>
            <a:fld id="{52282503-4B63-4675-9A02-38F50E94C363}" type="datetime1">
              <a:rPr lang="en-IN" smtClean="0"/>
              <a:t>20-04-2023</a:t>
            </a:fld>
            <a:endParaRPr lang="en-IN"/>
          </a:p>
        </p:txBody>
      </p:sp>
      <p:sp>
        <p:nvSpPr>
          <p:cNvPr id="6" name="Footer Placeholder 5">
            <a:extLst>
              <a:ext uri="{FF2B5EF4-FFF2-40B4-BE49-F238E27FC236}">
                <a16:creationId xmlns:a16="http://schemas.microsoft.com/office/drawing/2014/main" id="{3B4C7704-2DEE-44AA-A87A-1535CB7FAE11}"/>
              </a:ext>
            </a:extLst>
          </p:cNvPr>
          <p:cNvSpPr>
            <a:spLocks noGrp="1"/>
          </p:cNvSpPr>
          <p:nvPr>
            <p:ph type="ftr" sz="quarter" idx="11"/>
          </p:nvPr>
        </p:nvSpPr>
        <p:spPr/>
        <p:txBody>
          <a:bodyPr/>
          <a:lstStyle/>
          <a:p>
            <a:r>
              <a:rPr lang="en-IN"/>
              <a:t>Dr. Apash Roy</a:t>
            </a:r>
          </a:p>
        </p:txBody>
      </p:sp>
      <p:sp>
        <p:nvSpPr>
          <p:cNvPr id="7" name="Slide Number Placeholder 6">
            <a:extLst>
              <a:ext uri="{FF2B5EF4-FFF2-40B4-BE49-F238E27FC236}">
                <a16:creationId xmlns:a16="http://schemas.microsoft.com/office/drawing/2014/main" id="{ACBB346C-4DC8-4CF4-A354-86A45EBD542A}"/>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413934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C82A-9E1A-4DC6-8328-873D042A6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B0F5FF-67B7-4118-86F0-0ECB2FC2B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2AAF1A-ADDD-4073-B3D2-81A0A932D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A84FA-CF11-42BB-B287-5A2D657913E9}"/>
              </a:ext>
            </a:extLst>
          </p:cNvPr>
          <p:cNvSpPr>
            <a:spLocks noGrp="1"/>
          </p:cNvSpPr>
          <p:nvPr>
            <p:ph type="dt" sz="half" idx="10"/>
          </p:nvPr>
        </p:nvSpPr>
        <p:spPr/>
        <p:txBody>
          <a:bodyPr/>
          <a:lstStyle/>
          <a:p>
            <a:fld id="{4F4F3296-88CB-42A7-B85A-729A5FB4EF04}" type="datetime1">
              <a:rPr lang="en-IN" smtClean="0"/>
              <a:t>20-04-2023</a:t>
            </a:fld>
            <a:endParaRPr lang="en-IN"/>
          </a:p>
        </p:txBody>
      </p:sp>
      <p:sp>
        <p:nvSpPr>
          <p:cNvPr id="6" name="Footer Placeholder 5">
            <a:extLst>
              <a:ext uri="{FF2B5EF4-FFF2-40B4-BE49-F238E27FC236}">
                <a16:creationId xmlns:a16="http://schemas.microsoft.com/office/drawing/2014/main" id="{4EFFE128-DD2E-4300-9B2A-9F4ED0F37987}"/>
              </a:ext>
            </a:extLst>
          </p:cNvPr>
          <p:cNvSpPr>
            <a:spLocks noGrp="1"/>
          </p:cNvSpPr>
          <p:nvPr>
            <p:ph type="ftr" sz="quarter" idx="11"/>
          </p:nvPr>
        </p:nvSpPr>
        <p:spPr/>
        <p:txBody>
          <a:bodyPr/>
          <a:lstStyle/>
          <a:p>
            <a:r>
              <a:rPr lang="en-IN"/>
              <a:t>Dr. Apash Roy</a:t>
            </a:r>
          </a:p>
        </p:txBody>
      </p:sp>
      <p:sp>
        <p:nvSpPr>
          <p:cNvPr id="7" name="Slide Number Placeholder 6">
            <a:extLst>
              <a:ext uri="{FF2B5EF4-FFF2-40B4-BE49-F238E27FC236}">
                <a16:creationId xmlns:a16="http://schemas.microsoft.com/office/drawing/2014/main" id="{DD543ABA-D06E-438B-AFE5-95DC346AD269}"/>
              </a:ext>
            </a:extLst>
          </p:cNvPr>
          <p:cNvSpPr>
            <a:spLocks noGrp="1"/>
          </p:cNvSpPr>
          <p:nvPr>
            <p:ph type="sldNum" sz="quarter" idx="12"/>
          </p:nvPr>
        </p:nvSpPr>
        <p:spPr/>
        <p:txBody>
          <a:bodyPr/>
          <a:lstStyle/>
          <a:p>
            <a:fld id="{B3CF2A1F-BD3F-4D6B-AE2B-6885BE92B141}" type="slidenum">
              <a:rPr lang="en-IN" smtClean="0"/>
              <a:pPr/>
              <a:t>‹#›</a:t>
            </a:fld>
            <a:endParaRPr lang="en-IN"/>
          </a:p>
        </p:txBody>
      </p:sp>
    </p:spTree>
    <p:extLst>
      <p:ext uri="{BB962C8B-B14F-4D97-AF65-F5344CB8AC3E}">
        <p14:creationId xmlns:p14="http://schemas.microsoft.com/office/powerpoint/2010/main" val="327960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4EB9E-9C8E-4960-A5C3-97B9FFA1D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14B24D-B5BF-45BB-9FA8-F7FAC3686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1FD94-DE72-4A07-9B56-1EE83099E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D20EF-A05D-404D-BA5D-6BCFAC6E9ED8}" type="datetime1">
              <a:rPr lang="en-IN" smtClean="0"/>
              <a:t>20-04-2023</a:t>
            </a:fld>
            <a:endParaRPr lang="en-IN"/>
          </a:p>
        </p:txBody>
      </p:sp>
      <p:sp>
        <p:nvSpPr>
          <p:cNvPr id="5" name="Footer Placeholder 4">
            <a:extLst>
              <a:ext uri="{FF2B5EF4-FFF2-40B4-BE49-F238E27FC236}">
                <a16:creationId xmlns:a16="http://schemas.microsoft.com/office/drawing/2014/main" id="{706E6EE9-664F-4386-8409-E335C11DE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Apash Roy</a:t>
            </a:r>
          </a:p>
        </p:txBody>
      </p:sp>
      <p:sp>
        <p:nvSpPr>
          <p:cNvPr id="6" name="Slide Number Placeholder 5">
            <a:extLst>
              <a:ext uri="{FF2B5EF4-FFF2-40B4-BE49-F238E27FC236}">
                <a16:creationId xmlns:a16="http://schemas.microsoft.com/office/drawing/2014/main" id="{000BFCB3-2001-4745-AD53-E4CD5CBF9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F2A1F-BD3F-4D6B-AE2B-6885BE92B141}" type="slidenum">
              <a:rPr lang="en-IN" smtClean="0"/>
              <a:pPr/>
              <a:t>‹#›</a:t>
            </a:fld>
            <a:endParaRPr lang="en-IN"/>
          </a:p>
        </p:txBody>
      </p:sp>
    </p:spTree>
    <p:extLst>
      <p:ext uri="{BB962C8B-B14F-4D97-AF65-F5344CB8AC3E}">
        <p14:creationId xmlns:p14="http://schemas.microsoft.com/office/powerpoint/2010/main" val="2458924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srcRect/>
          <a:stretch>
            <a:fillRect/>
          </a:stretch>
        </p:blipFill>
        <p:spPr bwMode="auto">
          <a:xfrm>
            <a:off x="1350387" y="0"/>
            <a:ext cx="8717251" cy="4533566"/>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F9A4D3CD-814D-4F06-B945-C594B9D7C07E}"/>
              </a:ext>
            </a:extLst>
          </p:cNvPr>
          <p:cNvSpPr>
            <a:spLocks noGrp="1"/>
          </p:cNvSpPr>
          <p:nvPr>
            <p:ph type="ctrTitle"/>
          </p:nvPr>
        </p:nvSpPr>
        <p:spPr>
          <a:xfrm>
            <a:off x="1514764" y="4193309"/>
            <a:ext cx="9144000" cy="1145454"/>
          </a:xfrm>
        </p:spPr>
        <p:txBody>
          <a:bodyPr/>
          <a:lstStyle/>
          <a:p>
            <a:r>
              <a:rPr lang="en-IN" b="1" dirty="0">
                <a:solidFill>
                  <a:srgbClr val="00B0F0"/>
                </a:solidFill>
                <a:latin typeface="Times New Roman" panose="02020603050405020304" pitchFamily="18" charset="0"/>
                <a:cs typeface="Times New Roman" panose="02020603050405020304" pitchFamily="18" charset="0"/>
              </a:rPr>
              <a:t>Big-Data Analytics</a:t>
            </a:r>
          </a:p>
        </p:txBody>
      </p:sp>
      <p:sp>
        <p:nvSpPr>
          <p:cNvPr id="3" name="Subtitle 2">
            <a:extLst>
              <a:ext uri="{FF2B5EF4-FFF2-40B4-BE49-F238E27FC236}">
                <a16:creationId xmlns:a16="http://schemas.microsoft.com/office/drawing/2014/main" id="{D1F81489-C512-4229-A342-1FF3631F6128}"/>
              </a:ext>
            </a:extLst>
          </p:cNvPr>
          <p:cNvSpPr>
            <a:spLocks noGrp="1"/>
          </p:cNvSpPr>
          <p:nvPr>
            <p:ph type="subTitle" idx="1"/>
          </p:nvPr>
        </p:nvSpPr>
        <p:spPr>
          <a:xfrm>
            <a:off x="1006764" y="5412509"/>
            <a:ext cx="9845963" cy="925944"/>
          </a:xfrm>
        </p:spPr>
        <p:txBody>
          <a:bodyPr>
            <a:normAutofit fontScale="85000" lnSpcReduction="10000"/>
          </a:bodyPr>
          <a:lstStyle/>
          <a:p>
            <a:r>
              <a:rPr lang="en-IN" sz="4400" dirty="0">
                <a:solidFill>
                  <a:srgbClr val="00B0F0"/>
                </a:solidFill>
                <a:latin typeface="Times New Roman" panose="02020603050405020304" pitchFamily="18" charset="0"/>
                <a:cs typeface="Times New Roman" panose="02020603050405020304" pitchFamily="18" charset="0"/>
              </a:rPr>
              <a:t>Lecture 5:  </a:t>
            </a:r>
            <a:r>
              <a:rPr lang="en-US" sz="4400" dirty="0">
                <a:solidFill>
                  <a:srgbClr val="00B0F0"/>
                </a:solidFill>
                <a:latin typeface="Bookman Old Style" panose="02050604050505020204" pitchFamily="18" charset="0"/>
              </a:rPr>
              <a:t>Big Data Processing Concepts</a:t>
            </a:r>
            <a:endParaRPr lang="en-IN" sz="4400" dirty="0">
              <a:solidFill>
                <a:srgbClr val="00B0F0"/>
              </a:solidFill>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4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An example of distributed data processing</a:t>
            </a:r>
          </a:p>
        </p:txBody>
      </p:sp>
      <p:pic>
        <p:nvPicPr>
          <p:cNvPr id="4" name="Picture 3"/>
          <p:cNvPicPr>
            <a:picLocks noChangeAspect="1"/>
          </p:cNvPicPr>
          <p:nvPr/>
        </p:nvPicPr>
        <p:blipFill>
          <a:blip r:embed="rId2"/>
          <a:stretch>
            <a:fillRect/>
          </a:stretch>
        </p:blipFill>
        <p:spPr>
          <a:xfrm>
            <a:off x="2003692" y="1939124"/>
            <a:ext cx="7480171" cy="4553751"/>
          </a:xfrm>
          <a:prstGeom prst="rect">
            <a:avLst/>
          </a:prstGeom>
        </p:spPr>
      </p:pic>
    </p:spTree>
    <p:extLst>
      <p:ext uri="{BB962C8B-B14F-4D97-AF65-F5344CB8AC3E}">
        <p14:creationId xmlns:p14="http://schemas.microsoft.com/office/powerpoint/2010/main" val="335366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73" y="2046143"/>
            <a:ext cx="10515600" cy="1325563"/>
          </a:xfrm>
        </p:spPr>
        <p:txBody>
          <a:bodyPr/>
          <a:lstStyle/>
          <a:p>
            <a:r>
              <a:rPr lang="en-US" dirty="0">
                <a:solidFill>
                  <a:srgbClr val="00B0F0"/>
                </a:solidFill>
                <a:latin typeface="Bookman Old Style" panose="02050604050505020204" pitchFamily="18" charset="0"/>
              </a:rPr>
              <a:t>parallel data processing can be achieved through</a:t>
            </a:r>
            <a:endParaRPr lang="en-US" dirty="0"/>
          </a:p>
        </p:txBody>
      </p:sp>
      <p:sp>
        <p:nvSpPr>
          <p:cNvPr id="3" name="Content Placeholder 2"/>
          <p:cNvSpPr>
            <a:spLocks noGrp="1"/>
          </p:cNvSpPr>
          <p:nvPr>
            <p:ph idx="1"/>
          </p:nvPr>
        </p:nvSpPr>
        <p:spPr>
          <a:xfrm>
            <a:off x="838200" y="3389745"/>
            <a:ext cx="10515600" cy="2787218"/>
          </a:xfrm>
        </p:spPr>
        <p:txBody>
          <a:bodyPr/>
          <a:lstStyle/>
          <a:p>
            <a:pPr marL="514350" indent="-514350">
              <a:buAutoNum type="alphaUcPeriod"/>
            </a:pPr>
            <a:r>
              <a:rPr lang="en-US" dirty="0">
                <a:solidFill>
                  <a:srgbClr val="00B0F0"/>
                </a:solidFill>
                <a:latin typeface="Bookman Old Style" panose="02050604050505020204" pitchFamily="18" charset="0"/>
              </a:rPr>
              <a:t>multiple networked machines</a:t>
            </a:r>
          </a:p>
          <a:p>
            <a:pPr marL="514350" indent="-514350">
              <a:buAutoNum type="alphaUcPeriod"/>
            </a:pPr>
            <a:r>
              <a:rPr lang="en-US" dirty="0">
                <a:solidFill>
                  <a:srgbClr val="00B0F0"/>
                </a:solidFill>
                <a:latin typeface="Bookman Old Style" panose="02050604050505020204" pitchFamily="18" charset="0"/>
              </a:rPr>
              <a:t>a single machine with multiple Core</a:t>
            </a:r>
          </a:p>
          <a:p>
            <a:pPr marL="514350" indent="-514350">
              <a:buAutoNum type="alphaUcPeriod"/>
            </a:pPr>
            <a:r>
              <a:rPr lang="en-US" dirty="0">
                <a:solidFill>
                  <a:srgbClr val="00B0F0"/>
                </a:solidFill>
                <a:latin typeface="Bookman Old Style" panose="02050604050505020204" pitchFamily="18" charset="0"/>
              </a:rPr>
              <a:t>Both of them</a:t>
            </a:r>
          </a:p>
          <a:p>
            <a:pPr marL="514350" indent="-514350">
              <a:buAutoNum type="alphaUcPeriod"/>
            </a:pPr>
            <a:r>
              <a:rPr lang="en-US" dirty="0">
                <a:solidFill>
                  <a:srgbClr val="00B0F0"/>
                </a:solidFill>
                <a:latin typeface="Bookman Old Style" panose="02050604050505020204" pitchFamily="18" charset="0"/>
              </a:rPr>
              <a:t>None of them</a:t>
            </a:r>
          </a:p>
          <a:p>
            <a:pPr marL="514350" indent="-514350">
              <a:buAutoNum type="alphaUcPeriod"/>
            </a:pPr>
            <a:endParaRPr lang="en-US" dirty="0">
              <a:solidFill>
                <a:srgbClr val="00B0F0"/>
              </a:solidFill>
              <a:latin typeface="Bookman Old Style" panose="02050604050505020204" pitchFamily="18" charset="0"/>
            </a:endParaRPr>
          </a:p>
          <a:p>
            <a:pPr>
              <a:buNone/>
            </a:pPr>
            <a:endParaRPr lang="en-US" dirty="0"/>
          </a:p>
        </p:txBody>
      </p:sp>
      <p:pic>
        <p:nvPicPr>
          <p:cNvPr id="5" name="Picture 2"/>
          <p:cNvPicPr>
            <a:picLocks noChangeAspect="1" noChangeArrowheads="1"/>
          </p:cNvPicPr>
          <p:nvPr/>
        </p:nvPicPr>
        <p:blipFill>
          <a:blip r:embed="rId2"/>
          <a:srcRect/>
          <a:stretch>
            <a:fillRect/>
          </a:stretch>
        </p:blipFill>
        <p:spPr bwMode="auto">
          <a:xfrm>
            <a:off x="3786910" y="295563"/>
            <a:ext cx="3962400" cy="1708728"/>
          </a:xfrm>
          <a:prstGeom prst="rect">
            <a:avLst/>
          </a:prstGeom>
          <a:noFill/>
          <a:ln w="9525">
            <a:noFill/>
            <a:miter lim="800000"/>
            <a:headEnd/>
            <a:tailEnd/>
          </a:ln>
          <a:effectLst>
            <a:outerShdw blurRad="50800" dist="50800" sx="1000" sy="1000" algn="ctr" rotWithShape="0">
              <a:srgbClr val="000000"/>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Bookman Old Style" panose="02050604050505020204" pitchFamily="18" charset="0"/>
              </a:rPr>
              <a:t>Hadoop</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normAutofit lnSpcReduction="10000"/>
          </a:bodyPr>
          <a:lstStyle/>
          <a:p>
            <a:pPr algn="just"/>
            <a:r>
              <a:rPr lang="en-US" dirty="0" err="1">
                <a:latin typeface="Bookman Old Style" panose="02050604050505020204" pitchFamily="18" charset="0"/>
              </a:rPr>
              <a:t>Hadoop</a:t>
            </a:r>
            <a:r>
              <a:rPr lang="en-US" dirty="0">
                <a:latin typeface="Bookman Old Style" panose="02050604050505020204" pitchFamily="18" charset="0"/>
              </a:rPr>
              <a:t> is an open-source framework for large-scale data storage and data processing that is compatible with commodity hardware. </a:t>
            </a:r>
          </a:p>
          <a:p>
            <a:pPr algn="just"/>
            <a:r>
              <a:rPr lang="en-US" dirty="0">
                <a:latin typeface="Bookman Old Style" panose="02050604050505020204" pitchFamily="18" charset="0"/>
              </a:rPr>
              <a:t>The </a:t>
            </a:r>
            <a:r>
              <a:rPr lang="en-US" dirty="0" err="1">
                <a:latin typeface="Bookman Old Style" panose="02050604050505020204" pitchFamily="18" charset="0"/>
              </a:rPr>
              <a:t>Hadoop</a:t>
            </a:r>
            <a:r>
              <a:rPr lang="en-US" dirty="0">
                <a:latin typeface="Bookman Old Style" panose="02050604050505020204" pitchFamily="18" charset="0"/>
              </a:rPr>
              <a:t> framework has established itself as a de facto industry platform for contemporary Big Data solutions.</a:t>
            </a:r>
          </a:p>
          <a:p>
            <a:pPr algn="just"/>
            <a:r>
              <a:rPr lang="en-US" dirty="0">
                <a:latin typeface="Bookman Old Style" panose="02050604050505020204" pitchFamily="18" charset="0"/>
              </a:rPr>
              <a:t> It can be used as an ETL engine or as an analytics engine for processing large amounts of structured, semi-structured and unstructured data. </a:t>
            </a:r>
          </a:p>
          <a:p>
            <a:pPr algn="just"/>
            <a:r>
              <a:rPr lang="en-US" dirty="0">
                <a:latin typeface="Bookman Old Style" panose="02050604050505020204" pitchFamily="18" charset="0"/>
              </a:rPr>
              <a:t>From an analysis perspective, </a:t>
            </a:r>
            <a:r>
              <a:rPr lang="en-US" dirty="0" err="1">
                <a:latin typeface="Bookman Old Style" panose="02050604050505020204" pitchFamily="18" charset="0"/>
              </a:rPr>
              <a:t>Hadoop</a:t>
            </a:r>
            <a:r>
              <a:rPr lang="en-US" dirty="0">
                <a:latin typeface="Bookman Old Style" panose="02050604050505020204" pitchFamily="18" charset="0"/>
              </a:rPr>
              <a:t> implements the </a:t>
            </a:r>
            <a:r>
              <a:rPr lang="en-US" dirty="0" err="1">
                <a:latin typeface="Bookman Old Style" panose="02050604050505020204" pitchFamily="18" charset="0"/>
              </a:rPr>
              <a:t>MapReduce</a:t>
            </a:r>
            <a:r>
              <a:rPr lang="en-US" dirty="0">
                <a:latin typeface="Bookman Old Style" panose="02050604050505020204" pitchFamily="18" charset="0"/>
              </a:rPr>
              <a:t> processing framework.</a:t>
            </a:r>
          </a:p>
        </p:txBody>
      </p:sp>
    </p:spTree>
    <p:extLst>
      <p:ext uri="{BB962C8B-B14F-4D97-AF65-F5344CB8AC3E}">
        <p14:creationId xmlns:p14="http://schemas.microsoft.com/office/powerpoint/2010/main" val="368680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Bookman Old Style" panose="02050604050505020204" pitchFamily="18" charset="0"/>
              </a:rPr>
              <a:t>Hadoop</a:t>
            </a:r>
            <a:r>
              <a:rPr lang="en-US" dirty="0">
                <a:latin typeface="Bookman Old Style" panose="02050604050505020204" pitchFamily="18" charset="0"/>
              </a:rPr>
              <a:t> is a versatile framework that provides both processing and storage</a:t>
            </a:r>
            <a:br>
              <a:rPr lang="en-US" dirty="0">
                <a:latin typeface="Bookman Old Style" panose="02050604050505020204" pitchFamily="18" charset="0"/>
              </a:rPr>
            </a:br>
            <a:r>
              <a:rPr lang="en-US" dirty="0">
                <a:latin typeface="Bookman Old Style" panose="02050604050505020204" pitchFamily="18" charset="0"/>
              </a:rPr>
              <a:t>capabilities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706704" y="1825625"/>
            <a:ext cx="7948741" cy="4397794"/>
          </a:xfrm>
          <a:prstGeom prst="rect">
            <a:avLst/>
          </a:prstGeom>
        </p:spPr>
      </p:pic>
    </p:spTree>
    <p:extLst>
      <p:ext uri="{BB962C8B-B14F-4D97-AF65-F5344CB8AC3E}">
        <p14:creationId xmlns:p14="http://schemas.microsoft.com/office/powerpoint/2010/main" val="131414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Processing Workloads</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A processing workload in Big Data is defined as the amount and nature of data that is processed within a certain amount of time. Workloads are usually divided into two types:</a:t>
            </a:r>
          </a:p>
          <a:p>
            <a:pPr marL="0" indent="0" algn="just">
              <a:buNone/>
            </a:pPr>
            <a:r>
              <a:rPr lang="en-US" dirty="0">
                <a:latin typeface="Bookman Old Style" panose="02050604050505020204" pitchFamily="18" charset="0"/>
              </a:rPr>
              <a:t>• batch</a:t>
            </a:r>
          </a:p>
          <a:p>
            <a:pPr marL="0" indent="0" algn="just">
              <a:buNone/>
            </a:pPr>
            <a:r>
              <a:rPr lang="en-US" dirty="0">
                <a:latin typeface="Bookman Old Style" panose="02050604050505020204" pitchFamily="18" charset="0"/>
              </a:rPr>
              <a:t>• transactional</a:t>
            </a:r>
          </a:p>
        </p:txBody>
      </p:sp>
    </p:spTree>
    <p:extLst>
      <p:ext uri="{BB962C8B-B14F-4D97-AF65-F5344CB8AC3E}">
        <p14:creationId xmlns:p14="http://schemas.microsoft.com/office/powerpoint/2010/main" val="127394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Arial" panose="020B0604020202020204" pitchFamily="34" charset="0"/>
              <a:buAutoNum type="alphaUcPeriod"/>
            </a:pPr>
            <a:endParaRPr lang="en-US" dirty="0"/>
          </a:p>
          <a:p>
            <a:pPr marL="514350" indent="-514350">
              <a:buNone/>
            </a:pPr>
            <a:r>
              <a:rPr lang="en-US" dirty="0"/>
              <a:t>Distributed Data Processing can Be done in</a:t>
            </a:r>
          </a:p>
          <a:p>
            <a:pPr marL="514350" indent="-514350">
              <a:buNone/>
            </a:pPr>
            <a:endParaRPr lang="en-US" dirty="0"/>
          </a:p>
          <a:p>
            <a:pPr marL="514350" indent="-514350">
              <a:buFont typeface="Arial" panose="020B0604020202020204" pitchFamily="34" charset="0"/>
              <a:buAutoNum type="alphaUcPeriod"/>
            </a:pPr>
            <a:r>
              <a:rPr lang="en-US" dirty="0"/>
              <a:t>Separate Machines that are isolated to each other</a:t>
            </a:r>
          </a:p>
          <a:p>
            <a:pPr marL="514350" indent="-514350">
              <a:buFont typeface="Arial" panose="020B0604020202020204" pitchFamily="34" charset="0"/>
              <a:buAutoNum type="alphaUcPeriod"/>
            </a:pPr>
            <a:r>
              <a:rPr lang="en-US" dirty="0"/>
              <a:t>Same Machine with multiple core in it </a:t>
            </a:r>
          </a:p>
          <a:p>
            <a:pPr marL="514350" indent="-514350">
              <a:buFont typeface="Arial" panose="020B0604020202020204" pitchFamily="34" charset="0"/>
              <a:buAutoNum type="alphaUcPeriod"/>
            </a:pPr>
            <a:r>
              <a:rPr lang="en-US" dirty="0"/>
              <a:t>Separate Machines that are connected together</a:t>
            </a:r>
          </a:p>
          <a:p>
            <a:pPr marL="514350" indent="-514350">
              <a:buFont typeface="Arial" panose="020B0604020202020204" pitchFamily="34" charset="0"/>
              <a:buAutoNum type="alphaUcPeriod"/>
            </a:pPr>
            <a:r>
              <a:rPr lang="en-US" dirty="0"/>
              <a:t>Same Machine with multiple Processor in it </a:t>
            </a:r>
          </a:p>
          <a:p>
            <a:pPr marL="514350" indent="-514350">
              <a:buFont typeface="Arial" panose="020B0604020202020204" pitchFamily="34" charset="0"/>
              <a:buAutoNum type="alphaUcPeriod"/>
            </a:pPr>
            <a:endParaRPr lang="en-US" dirty="0"/>
          </a:p>
          <a:p>
            <a:pPr marL="514350" indent="-514350">
              <a:buNone/>
            </a:pPr>
            <a:endParaRPr lang="en-US" dirty="0"/>
          </a:p>
          <a:p>
            <a:pPr marL="514350" indent="-514350">
              <a:buNone/>
            </a:pPr>
            <a:endParaRPr lang="en-US" dirty="0"/>
          </a:p>
          <a:p>
            <a:pPr marL="514350" indent="-514350">
              <a:buAutoNum type="alphaUcPeriod"/>
            </a:pPr>
            <a:endParaRPr lang="en-US" dirty="0"/>
          </a:p>
          <a:p>
            <a:pPr>
              <a:buNone/>
            </a:pPr>
            <a:endParaRPr lang="en-US" dirty="0"/>
          </a:p>
        </p:txBody>
      </p:sp>
      <p:pic>
        <p:nvPicPr>
          <p:cNvPr id="6" name="Picture 2"/>
          <p:cNvPicPr>
            <a:picLocks noChangeAspect="1" noChangeArrowheads="1"/>
          </p:cNvPicPr>
          <p:nvPr/>
        </p:nvPicPr>
        <p:blipFill>
          <a:blip r:embed="rId2"/>
          <a:srcRect/>
          <a:stretch>
            <a:fillRect/>
          </a:stretch>
        </p:blipFill>
        <p:spPr bwMode="auto">
          <a:xfrm>
            <a:off x="3786910" y="295563"/>
            <a:ext cx="3962400" cy="1708728"/>
          </a:xfrm>
          <a:prstGeom prst="rect">
            <a:avLst/>
          </a:prstGeom>
          <a:noFill/>
          <a:ln w="9525">
            <a:noFill/>
            <a:miter lim="800000"/>
            <a:headEnd/>
            <a:tailEnd/>
          </a:ln>
          <a:effectLst>
            <a:outerShdw blurRad="50800" dist="50800" sx="1000" sy="1000" algn="ctr" rotWithShape="0">
              <a:srgbClr val="000000"/>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Batch</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Batch processing, also known as offline processing, involves processing data in batches</a:t>
            </a:r>
          </a:p>
          <a:p>
            <a:pPr algn="just"/>
            <a:r>
              <a:rPr lang="en-US" dirty="0">
                <a:latin typeface="Bookman Old Style" panose="02050604050505020204" pitchFamily="18" charset="0"/>
              </a:rPr>
              <a:t>and usually imposes delays, which in turn results in high-latency responses. Batch</a:t>
            </a:r>
          </a:p>
          <a:p>
            <a:pPr algn="just"/>
            <a:r>
              <a:rPr lang="en-US" dirty="0">
                <a:latin typeface="Bookman Old Style" panose="02050604050505020204" pitchFamily="18" charset="0"/>
              </a:rPr>
              <a:t>workloads typically involve large quantities of data with sequential read/writes and</a:t>
            </a:r>
          </a:p>
          <a:p>
            <a:pPr algn="just"/>
            <a:r>
              <a:rPr lang="en-US" dirty="0">
                <a:latin typeface="Bookman Old Style" panose="02050604050505020204" pitchFamily="18" charset="0"/>
              </a:rPr>
              <a:t>comprise of groups of read or write queries.</a:t>
            </a:r>
          </a:p>
        </p:txBody>
      </p:sp>
    </p:spTree>
    <p:extLst>
      <p:ext uri="{BB962C8B-B14F-4D97-AF65-F5344CB8AC3E}">
        <p14:creationId xmlns:p14="http://schemas.microsoft.com/office/powerpoint/2010/main" val="417955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Queries can be complex and involve multiple joins. OLAP systems commonly process workloads in batches. </a:t>
            </a:r>
          </a:p>
          <a:p>
            <a:pPr algn="just"/>
            <a:r>
              <a:rPr lang="en-US" dirty="0">
                <a:latin typeface="Bookman Old Style" panose="02050604050505020204" pitchFamily="18" charset="0"/>
              </a:rPr>
              <a:t>Strategic BI and analytics are batch-oriented as they are highly read-intensive tasks involving large volumes of data.</a:t>
            </a:r>
          </a:p>
        </p:txBody>
      </p:sp>
    </p:spTree>
    <p:extLst>
      <p:ext uri="{BB962C8B-B14F-4D97-AF65-F5344CB8AC3E}">
        <p14:creationId xmlns:p14="http://schemas.microsoft.com/office/powerpoint/2010/main" val="338498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Bookman Old Style" panose="02050604050505020204" pitchFamily="18" charset="0"/>
              </a:rPr>
              <a:t>A batch workload can include grouped read/writes to INSERT, SELECT, UPDATE and DELETE</a:t>
            </a:r>
          </a:p>
        </p:txBody>
      </p:sp>
      <p:pic>
        <p:nvPicPr>
          <p:cNvPr id="4" name="Picture 3"/>
          <p:cNvPicPr>
            <a:picLocks noChangeAspect="1"/>
          </p:cNvPicPr>
          <p:nvPr/>
        </p:nvPicPr>
        <p:blipFill>
          <a:blip r:embed="rId2"/>
          <a:stretch>
            <a:fillRect/>
          </a:stretch>
        </p:blipFill>
        <p:spPr>
          <a:xfrm>
            <a:off x="3256754" y="2199820"/>
            <a:ext cx="5678491" cy="4293055"/>
          </a:xfrm>
          <a:prstGeom prst="rect">
            <a:avLst/>
          </a:prstGeom>
        </p:spPr>
      </p:pic>
    </p:spTree>
    <p:extLst>
      <p:ext uri="{BB962C8B-B14F-4D97-AF65-F5344CB8AC3E}">
        <p14:creationId xmlns:p14="http://schemas.microsoft.com/office/powerpoint/2010/main" val="308083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6434"/>
            <a:ext cx="10515600" cy="1325563"/>
          </a:xfrm>
        </p:spPr>
        <p:txBody>
          <a:bodyPr/>
          <a:lstStyle/>
          <a:p>
            <a:r>
              <a:rPr lang="en-US" dirty="0" err="1">
                <a:latin typeface="Bookman Old Style" panose="02050604050505020204" pitchFamily="18" charset="0"/>
              </a:rPr>
              <a:t>Hadoop</a:t>
            </a:r>
            <a:r>
              <a:rPr lang="en-US" dirty="0">
                <a:latin typeface="Bookman Old Style" panose="02050604050505020204" pitchFamily="18" charset="0"/>
              </a:rPr>
              <a:t> framework has established itself as a</a:t>
            </a:r>
            <a:endParaRPr lang="en-US" dirty="0"/>
          </a:p>
        </p:txBody>
      </p:sp>
      <p:sp>
        <p:nvSpPr>
          <p:cNvPr id="3" name="Content Placeholder 2"/>
          <p:cNvSpPr>
            <a:spLocks noGrp="1"/>
          </p:cNvSpPr>
          <p:nvPr>
            <p:ph idx="1"/>
          </p:nvPr>
        </p:nvSpPr>
        <p:spPr>
          <a:xfrm>
            <a:off x="838200" y="3980873"/>
            <a:ext cx="10515600" cy="2196090"/>
          </a:xfrm>
        </p:spPr>
        <p:txBody>
          <a:bodyPr>
            <a:normAutofit fontScale="85000" lnSpcReduction="10000"/>
          </a:bodyPr>
          <a:lstStyle/>
          <a:p>
            <a:pPr marL="514350" indent="-514350">
              <a:buAutoNum type="alphaUcPeriod"/>
            </a:pPr>
            <a:r>
              <a:rPr lang="en-US" dirty="0">
                <a:latin typeface="Bookman Old Style" panose="02050604050505020204" pitchFamily="18" charset="0"/>
              </a:rPr>
              <a:t>Pre facto industry platform for contemporary Big Data solutions</a:t>
            </a:r>
          </a:p>
          <a:p>
            <a:pPr marL="514350" indent="-514350">
              <a:buFont typeface="Arial" panose="020B0604020202020204" pitchFamily="34" charset="0"/>
              <a:buAutoNum type="alphaUcPeriod"/>
            </a:pPr>
            <a:r>
              <a:rPr lang="en-US" dirty="0">
                <a:latin typeface="Bookman Old Style" panose="02050604050505020204" pitchFamily="18" charset="0"/>
              </a:rPr>
              <a:t>Post facto industry platform for contemporary Big Data solutions</a:t>
            </a:r>
            <a:endParaRPr lang="en-US" dirty="0"/>
          </a:p>
          <a:p>
            <a:pPr>
              <a:buNone/>
            </a:pPr>
            <a:r>
              <a:rPr lang="en-US" dirty="0">
                <a:latin typeface="Bookman Old Style" panose="02050604050505020204" pitchFamily="18" charset="0"/>
              </a:rPr>
              <a:t>C. de facto industry platform for contemporary Big Data solutions</a:t>
            </a:r>
          </a:p>
          <a:p>
            <a:pPr>
              <a:buNone/>
            </a:pPr>
            <a:r>
              <a:rPr lang="en-US" dirty="0">
                <a:latin typeface="Bookman Old Style" panose="02050604050505020204" pitchFamily="18" charset="0"/>
              </a:rPr>
              <a:t>D. All of them</a:t>
            </a:r>
            <a:endParaRPr lang="en-US" dirty="0"/>
          </a:p>
        </p:txBody>
      </p:sp>
      <p:pic>
        <p:nvPicPr>
          <p:cNvPr id="5" name="Picture 2"/>
          <p:cNvPicPr>
            <a:picLocks noChangeAspect="1" noChangeArrowheads="1"/>
          </p:cNvPicPr>
          <p:nvPr/>
        </p:nvPicPr>
        <p:blipFill>
          <a:blip r:embed="rId2"/>
          <a:srcRect/>
          <a:stretch>
            <a:fillRect/>
          </a:stretch>
        </p:blipFill>
        <p:spPr bwMode="auto">
          <a:xfrm>
            <a:off x="3786910" y="295563"/>
            <a:ext cx="3962400" cy="1708728"/>
          </a:xfrm>
          <a:prstGeom prst="rect">
            <a:avLst/>
          </a:prstGeom>
          <a:noFill/>
          <a:ln w="9525">
            <a:noFill/>
            <a:miter lim="800000"/>
            <a:headEnd/>
            <a:tailEnd/>
          </a:ln>
          <a:effectLst>
            <a:outerShdw blurRad="50800" dist="50800" sx="1000" sy="1000" algn="ctr" rotWithShape="0">
              <a:srgbClr val="000000"/>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Sql</a:t>
            </a:r>
            <a:r>
              <a:rPr lang="en-US" dirty="0">
                <a:solidFill>
                  <a:srgbClr val="0070C0"/>
                </a:solidFill>
              </a:rPr>
              <a:t> works on</a:t>
            </a:r>
          </a:p>
        </p:txBody>
      </p:sp>
      <p:sp>
        <p:nvSpPr>
          <p:cNvPr id="3" name="Content Placeholder 2"/>
          <p:cNvSpPr>
            <a:spLocks noGrp="1"/>
          </p:cNvSpPr>
          <p:nvPr>
            <p:ph idx="1"/>
          </p:nvPr>
        </p:nvSpPr>
        <p:spPr/>
        <p:txBody>
          <a:bodyPr/>
          <a:lstStyle/>
          <a:p>
            <a:pPr marL="514350" indent="-514350">
              <a:buAutoNum type="alphaUcPeriod"/>
            </a:pPr>
            <a:r>
              <a:rPr lang="en-US" dirty="0">
                <a:solidFill>
                  <a:srgbClr val="0070C0"/>
                </a:solidFill>
              </a:rPr>
              <a:t>Stored Data</a:t>
            </a:r>
          </a:p>
          <a:p>
            <a:pPr marL="514350" indent="-514350">
              <a:buAutoNum type="alphaUcPeriod"/>
            </a:pPr>
            <a:r>
              <a:rPr lang="en-US" dirty="0">
                <a:solidFill>
                  <a:srgbClr val="0070C0"/>
                </a:solidFill>
              </a:rPr>
              <a:t>Live Data</a:t>
            </a:r>
          </a:p>
          <a:p>
            <a:pPr marL="514350" indent="-514350">
              <a:buAutoNum type="alphaUcPeriod"/>
            </a:pPr>
            <a:r>
              <a:rPr lang="en-US" dirty="0">
                <a:solidFill>
                  <a:srgbClr val="0070C0"/>
                </a:solidFill>
              </a:rPr>
              <a:t>Both</a:t>
            </a:r>
          </a:p>
          <a:p>
            <a:pPr marL="514350" indent="-514350">
              <a:buAutoNum type="alphaUcPeriod"/>
            </a:pPr>
            <a:r>
              <a:rPr lang="en-US" dirty="0">
                <a:solidFill>
                  <a:srgbClr val="0070C0"/>
                </a:solidFill>
              </a:rPr>
              <a:t>None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Transactional</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Transactional processing is also known as online processing. Transactional workload processing follows an approach whereby data is processed interactively without delay, resulting in low-latency responses. </a:t>
            </a:r>
          </a:p>
          <a:p>
            <a:pPr algn="just"/>
            <a:r>
              <a:rPr lang="en-US" dirty="0">
                <a:latin typeface="Bookman Old Style" panose="02050604050505020204" pitchFamily="18" charset="0"/>
              </a:rPr>
              <a:t>Transaction workloads involve small amounts of data with random reads and writes.</a:t>
            </a:r>
          </a:p>
          <a:p>
            <a:pPr algn="just"/>
            <a:endParaRPr lang="en-US" dirty="0">
              <a:latin typeface="Bookman Old Style" panose="02050604050505020204" pitchFamily="18" charset="0"/>
            </a:endParaRPr>
          </a:p>
        </p:txBody>
      </p:sp>
    </p:spTree>
    <p:extLst>
      <p:ext uri="{BB962C8B-B14F-4D97-AF65-F5344CB8AC3E}">
        <p14:creationId xmlns:p14="http://schemas.microsoft.com/office/powerpoint/2010/main" val="191792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normAutofit lnSpcReduction="10000"/>
          </a:bodyPr>
          <a:lstStyle/>
          <a:p>
            <a:pPr algn="just"/>
            <a:r>
              <a:rPr lang="en-US" dirty="0">
                <a:latin typeface="Bookman Old Style" panose="02050604050505020204" pitchFamily="18" charset="0"/>
              </a:rPr>
              <a:t>OLTP and operational systems, which are generally write-intensive, fall within this category. </a:t>
            </a:r>
          </a:p>
          <a:p>
            <a:pPr algn="just"/>
            <a:r>
              <a:rPr lang="en-US" dirty="0">
                <a:latin typeface="Bookman Old Style" panose="02050604050505020204" pitchFamily="18" charset="0"/>
              </a:rPr>
              <a:t>Although these workloads contain a mix of read/write queries, they are generally more write-intensive than read-intensive.</a:t>
            </a:r>
          </a:p>
          <a:p>
            <a:pPr algn="just"/>
            <a:r>
              <a:rPr lang="en-US" dirty="0">
                <a:latin typeface="Bookman Old Style" panose="02050604050505020204" pitchFamily="18" charset="0"/>
              </a:rPr>
              <a:t>Transactional workloads comprise random reads/writes that involve fewer joins than business intelligence and reporting workloads. </a:t>
            </a:r>
          </a:p>
          <a:p>
            <a:pPr algn="just"/>
            <a:r>
              <a:rPr lang="en-US" dirty="0">
                <a:latin typeface="Bookman Old Style" panose="02050604050505020204" pitchFamily="18" charset="0"/>
              </a:rPr>
              <a:t>Given their online nature and operational significance to the enterprise, they require low-latency responses with a smaller data footprint</a:t>
            </a:r>
          </a:p>
        </p:txBody>
      </p:sp>
    </p:spTree>
    <p:extLst>
      <p:ext uri="{BB962C8B-B14F-4D97-AF65-F5344CB8AC3E}">
        <p14:creationId xmlns:p14="http://schemas.microsoft.com/office/powerpoint/2010/main" val="2198603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Bookman Old Style" panose="02050604050505020204" pitchFamily="18" charset="0"/>
              </a:rPr>
              <a:t>Transactional workloads have few joins and lower latency responses than</a:t>
            </a:r>
            <a:br>
              <a:rPr lang="en-US" dirty="0">
                <a:latin typeface="Bookman Old Style" panose="02050604050505020204" pitchFamily="18" charset="0"/>
              </a:rPr>
            </a:br>
            <a:r>
              <a:rPr lang="en-US" dirty="0">
                <a:latin typeface="Bookman Old Style" panose="02050604050505020204" pitchFamily="18" charset="0"/>
              </a:rPr>
              <a:t>batch workloads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72221" y="2146637"/>
            <a:ext cx="6300581" cy="3709313"/>
          </a:xfrm>
          <a:prstGeom prst="rect">
            <a:avLst/>
          </a:prstGeom>
        </p:spPr>
      </p:pic>
    </p:spTree>
    <p:extLst>
      <p:ext uri="{BB962C8B-B14F-4D97-AF65-F5344CB8AC3E}">
        <p14:creationId xmlns:p14="http://schemas.microsoft.com/office/powerpoint/2010/main" val="3008382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7" y="2166216"/>
            <a:ext cx="10515600" cy="1325563"/>
          </a:xfrm>
        </p:spPr>
        <p:txBody>
          <a:bodyPr/>
          <a:lstStyle/>
          <a:p>
            <a:r>
              <a:rPr lang="en-US" dirty="0">
                <a:latin typeface="Bookman Old Style" panose="02050604050505020204" pitchFamily="18" charset="0"/>
              </a:rPr>
              <a:t>A processing workload in Big Data is</a:t>
            </a:r>
            <a:endParaRPr lang="en-US" dirty="0"/>
          </a:p>
        </p:txBody>
      </p:sp>
      <p:sp>
        <p:nvSpPr>
          <p:cNvPr id="3" name="Content Placeholder 2"/>
          <p:cNvSpPr>
            <a:spLocks noGrp="1"/>
          </p:cNvSpPr>
          <p:nvPr>
            <p:ph idx="1"/>
          </p:nvPr>
        </p:nvSpPr>
        <p:spPr>
          <a:xfrm>
            <a:off x="838200" y="3519055"/>
            <a:ext cx="10515600" cy="2657908"/>
          </a:xfrm>
        </p:spPr>
        <p:txBody>
          <a:bodyPr/>
          <a:lstStyle/>
          <a:p>
            <a:pPr marL="514350" indent="-514350">
              <a:buAutoNum type="alphaUcPeriod"/>
            </a:pPr>
            <a:r>
              <a:rPr lang="en-US" dirty="0"/>
              <a:t>Amount of data processed in certain time</a:t>
            </a:r>
          </a:p>
          <a:p>
            <a:pPr marL="514350" indent="-514350">
              <a:buAutoNum type="alphaUcPeriod"/>
            </a:pPr>
            <a:r>
              <a:rPr lang="en-US" dirty="0"/>
              <a:t>Nature of data processed in certain time</a:t>
            </a:r>
          </a:p>
          <a:p>
            <a:pPr marL="514350" indent="-514350">
              <a:buAutoNum type="alphaUcPeriod"/>
            </a:pPr>
            <a:r>
              <a:rPr lang="en-US" dirty="0"/>
              <a:t>Both of them</a:t>
            </a:r>
          </a:p>
          <a:p>
            <a:pPr marL="514350" indent="-514350">
              <a:buAutoNum type="alphaUcPeriod"/>
            </a:pPr>
            <a:r>
              <a:rPr lang="en-US" dirty="0"/>
              <a:t>None </a:t>
            </a:r>
            <a:r>
              <a:rPr lang="en-US"/>
              <a:t>of them </a:t>
            </a:r>
            <a:endParaRPr lang="en-US" dirty="0"/>
          </a:p>
        </p:txBody>
      </p:sp>
      <p:pic>
        <p:nvPicPr>
          <p:cNvPr id="6" name="Picture 2"/>
          <p:cNvPicPr>
            <a:picLocks noChangeAspect="1" noChangeArrowheads="1"/>
          </p:cNvPicPr>
          <p:nvPr/>
        </p:nvPicPr>
        <p:blipFill>
          <a:blip r:embed="rId2"/>
          <a:srcRect/>
          <a:stretch>
            <a:fillRect/>
          </a:stretch>
        </p:blipFill>
        <p:spPr bwMode="auto">
          <a:xfrm>
            <a:off x="3786910" y="295563"/>
            <a:ext cx="3962400" cy="1708728"/>
          </a:xfrm>
          <a:prstGeom prst="rect">
            <a:avLst/>
          </a:prstGeom>
          <a:noFill/>
          <a:ln w="9525">
            <a:noFill/>
            <a:miter lim="800000"/>
            <a:headEnd/>
            <a:tailEnd/>
          </a:ln>
          <a:effectLst>
            <a:outerShdw blurRad="50800" dist="50800" sx="1000" sy="1000" algn="ctr" rotWithShape="0">
              <a:srgbClr val="000000"/>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Cluster</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In the same manner that clusters provide necessary support to create horizontally scalable storage solutions, clusters also provides the mechanism to enable distributed data processing with linear scalability. </a:t>
            </a:r>
          </a:p>
          <a:p>
            <a:pPr algn="just"/>
            <a:r>
              <a:rPr lang="en-US" dirty="0">
                <a:latin typeface="Bookman Old Style" panose="02050604050505020204" pitchFamily="18" charset="0"/>
              </a:rPr>
              <a:t>Since clusters are highly scalable, they provide an ideal environment for Big Data processing as large datasets can be divided into smaller datasets and then processed in parallel in a distributed manner.</a:t>
            </a:r>
          </a:p>
        </p:txBody>
      </p:sp>
    </p:spTree>
    <p:extLst>
      <p:ext uri="{BB962C8B-B14F-4D97-AF65-F5344CB8AC3E}">
        <p14:creationId xmlns:p14="http://schemas.microsoft.com/office/powerpoint/2010/main" val="151556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lnSpcReduction="10000"/>
          </a:bodyPr>
          <a:lstStyle/>
          <a:p>
            <a:pPr algn="just"/>
            <a:r>
              <a:rPr lang="en-US" dirty="0">
                <a:latin typeface="Bookman Old Style" panose="02050604050505020204" pitchFamily="18" charset="0"/>
              </a:rPr>
              <a:t>An additional benefit of clusters is that they provide inherent redundancy and fault tolerance, as they consist of physically separate nodes. </a:t>
            </a:r>
          </a:p>
          <a:p>
            <a:pPr algn="just"/>
            <a:r>
              <a:rPr lang="en-US" dirty="0">
                <a:latin typeface="Bookman Old Style" panose="02050604050505020204" pitchFamily="18" charset="0"/>
              </a:rPr>
              <a:t>Redundancy and fault tolerance allow resilient processing and analysis to occur if a network or node failure occurs. </a:t>
            </a:r>
          </a:p>
          <a:p>
            <a:pPr algn="just"/>
            <a:r>
              <a:rPr lang="en-US" dirty="0">
                <a:latin typeface="Bookman Old Style" panose="02050604050505020204" pitchFamily="18" charset="0"/>
              </a:rPr>
              <a:t>Due to fluctuations in the processing demands placed upon a Big Data environment, leveraging cloud-host infrastructure services, or ready-made analytical environments as the backbone of a cluster, is sensible due to their elasticity and pay-for-use model of utility-based computing.</a:t>
            </a:r>
          </a:p>
        </p:txBody>
      </p:sp>
    </p:spTree>
    <p:extLst>
      <p:ext uri="{BB962C8B-B14F-4D97-AF65-F5344CB8AC3E}">
        <p14:creationId xmlns:p14="http://schemas.microsoft.com/office/powerpoint/2010/main" val="1048901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966" y="646182"/>
            <a:ext cx="10515600" cy="4351338"/>
          </a:xfrm>
        </p:spPr>
        <p:txBody>
          <a:bodyPr/>
          <a:lstStyle/>
          <a:p>
            <a:pPr marL="0" indent="0">
              <a:buNone/>
            </a:pPr>
            <a:r>
              <a:rPr lang="en-US" dirty="0">
                <a:latin typeface="Bookman Old Style" panose="02050604050505020204" pitchFamily="18" charset="0"/>
              </a:rPr>
              <a:t>A cluster can be utilized to support batch processing of bulk data and real time processing of streaming data</a:t>
            </a:r>
            <a:endParaRPr lang="en-US" dirty="0"/>
          </a:p>
        </p:txBody>
      </p:sp>
      <p:pic>
        <p:nvPicPr>
          <p:cNvPr id="4" name="Picture 3"/>
          <p:cNvPicPr>
            <a:picLocks noChangeAspect="1"/>
          </p:cNvPicPr>
          <p:nvPr/>
        </p:nvPicPr>
        <p:blipFill>
          <a:blip r:embed="rId2"/>
          <a:stretch>
            <a:fillRect/>
          </a:stretch>
        </p:blipFill>
        <p:spPr>
          <a:xfrm>
            <a:off x="1622884" y="1760284"/>
            <a:ext cx="8389642" cy="4204645"/>
          </a:xfrm>
          <a:prstGeom prst="rect">
            <a:avLst/>
          </a:prstGeom>
        </p:spPr>
      </p:pic>
    </p:spTree>
    <p:extLst>
      <p:ext uri="{BB962C8B-B14F-4D97-AF65-F5344CB8AC3E}">
        <p14:creationId xmlns:p14="http://schemas.microsoft.com/office/powerpoint/2010/main" val="316688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Processing in Batch Mode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In batch mode, data is processed offline in batches and the response time could vary from minutes to hours. As well, data must be persisted to the disk before it can be processed.</a:t>
            </a:r>
          </a:p>
          <a:p>
            <a:pPr algn="just"/>
            <a:r>
              <a:rPr lang="en-US" dirty="0">
                <a:latin typeface="Bookman Old Style" panose="02050604050505020204" pitchFamily="18" charset="0"/>
              </a:rPr>
              <a:t>Batch mode generally involves processing a range of large datasets, either on their own or joined together, essentially addressing the volume and variety characteristics of Big Data datasets.</a:t>
            </a:r>
          </a:p>
        </p:txBody>
      </p:sp>
    </p:spTree>
    <p:extLst>
      <p:ext uri="{BB962C8B-B14F-4D97-AF65-F5344CB8AC3E}">
        <p14:creationId xmlns:p14="http://schemas.microsoft.com/office/powerpoint/2010/main" val="136293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majority of Big Data processing occurs in batch mode. It is relatively simple, easy to set up and low in cost compared to </a:t>
            </a:r>
            <a:r>
              <a:rPr lang="en-US" dirty="0" err="1">
                <a:latin typeface="Bookman Old Style" panose="02050604050505020204" pitchFamily="18" charset="0"/>
              </a:rPr>
              <a:t>realtime</a:t>
            </a:r>
            <a:r>
              <a:rPr lang="en-US" dirty="0">
                <a:latin typeface="Bookman Old Style" panose="02050604050505020204" pitchFamily="18" charset="0"/>
              </a:rPr>
              <a:t> mode. </a:t>
            </a:r>
          </a:p>
          <a:p>
            <a:pPr algn="just"/>
            <a:r>
              <a:rPr lang="en-US" dirty="0">
                <a:latin typeface="Bookman Old Style" panose="02050604050505020204" pitchFamily="18" charset="0"/>
              </a:rPr>
              <a:t>Strategic BI, predictive and prescriptive analytics and ETL operations are commonly batch-oriented.</a:t>
            </a:r>
          </a:p>
        </p:txBody>
      </p:sp>
    </p:spTree>
    <p:extLst>
      <p:ext uri="{BB962C8B-B14F-4D97-AF65-F5344CB8AC3E}">
        <p14:creationId xmlns:p14="http://schemas.microsoft.com/office/powerpoint/2010/main" val="95336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Processing with </a:t>
            </a:r>
            <a:r>
              <a:rPr lang="en-US" b="1" dirty="0" err="1"/>
              <a:t>MapReduce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a:latin typeface="Bookman Old Style" panose="02050604050505020204" pitchFamily="18" charset="0"/>
              </a:rPr>
              <a:t>MapReduce</a:t>
            </a:r>
            <a:r>
              <a:rPr lang="en-US" dirty="0">
                <a:latin typeface="Bookman Old Style" panose="02050604050505020204" pitchFamily="18" charset="0"/>
              </a:rPr>
              <a:t> is a widely used implementation of a batch processing framework. </a:t>
            </a:r>
          </a:p>
          <a:p>
            <a:pPr algn="just"/>
            <a:r>
              <a:rPr lang="en-US" dirty="0">
                <a:latin typeface="Bookman Old Style" panose="02050604050505020204" pitchFamily="18" charset="0"/>
              </a:rPr>
              <a:t>It is highly scalable and reliable and is based on the principle of divide-and-conquer, which provides built-in fault tolerance and redundancy. </a:t>
            </a:r>
          </a:p>
          <a:p>
            <a:pPr algn="just"/>
            <a:r>
              <a:rPr lang="en-US" dirty="0">
                <a:latin typeface="Bookman Old Style" panose="02050604050505020204" pitchFamily="18" charset="0"/>
              </a:rPr>
              <a:t>It divides a big problem into a collection of  smaller problems that can each be solved quickly. </a:t>
            </a:r>
          </a:p>
          <a:p>
            <a:pPr algn="just"/>
            <a:r>
              <a:rPr lang="en-US" dirty="0" err="1">
                <a:latin typeface="Bookman Old Style" panose="02050604050505020204" pitchFamily="18" charset="0"/>
              </a:rPr>
              <a:t>MapReduce</a:t>
            </a:r>
            <a:r>
              <a:rPr lang="en-US" dirty="0">
                <a:latin typeface="Bookman Old Style" panose="02050604050505020204" pitchFamily="18" charset="0"/>
              </a:rPr>
              <a:t> has roots in both distributed and parallel computing. </a:t>
            </a:r>
          </a:p>
          <a:p>
            <a:pPr algn="just"/>
            <a:r>
              <a:rPr lang="en-US" dirty="0" err="1">
                <a:latin typeface="Bookman Old Style" panose="02050604050505020204" pitchFamily="18" charset="0"/>
              </a:rPr>
              <a:t>MapReduce</a:t>
            </a:r>
            <a:r>
              <a:rPr lang="en-US" dirty="0">
                <a:latin typeface="Bookman Old Style" panose="02050604050505020204" pitchFamily="18" charset="0"/>
              </a:rPr>
              <a:t> is a batch-oriented processing engine used to process large datasets using parallel processing deployed over clusters of commodity hardware.</a:t>
            </a:r>
          </a:p>
        </p:txBody>
      </p:sp>
    </p:spTree>
    <p:extLst>
      <p:ext uri="{BB962C8B-B14F-4D97-AF65-F5344CB8AC3E}">
        <p14:creationId xmlns:p14="http://schemas.microsoft.com/office/powerpoint/2010/main" val="99061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Hive works on</a:t>
            </a:r>
          </a:p>
        </p:txBody>
      </p:sp>
      <p:sp>
        <p:nvSpPr>
          <p:cNvPr id="3" name="Content Placeholder 2"/>
          <p:cNvSpPr>
            <a:spLocks noGrp="1"/>
          </p:cNvSpPr>
          <p:nvPr>
            <p:ph idx="1"/>
          </p:nvPr>
        </p:nvSpPr>
        <p:spPr>
          <a:xfrm>
            <a:off x="838200" y="1865967"/>
            <a:ext cx="10515600" cy="4351338"/>
          </a:xfrm>
        </p:spPr>
        <p:txBody>
          <a:bodyPr/>
          <a:lstStyle/>
          <a:p>
            <a:pPr marL="514350" indent="-514350">
              <a:buAutoNum type="alphaUcPeriod"/>
            </a:pPr>
            <a:r>
              <a:rPr lang="en-US" dirty="0">
                <a:solidFill>
                  <a:srgbClr val="0070C0"/>
                </a:solidFill>
              </a:rPr>
              <a:t>Stored Data</a:t>
            </a:r>
          </a:p>
          <a:p>
            <a:pPr marL="514350" indent="-514350">
              <a:buAutoNum type="alphaUcPeriod"/>
            </a:pPr>
            <a:r>
              <a:rPr lang="en-US" dirty="0">
                <a:solidFill>
                  <a:srgbClr val="0070C0"/>
                </a:solidFill>
              </a:rPr>
              <a:t>Live Data</a:t>
            </a:r>
          </a:p>
          <a:p>
            <a:pPr marL="514350" indent="-514350">
              <a:buAutoNum type="alphaUcPeriod"/>
            </a:pPr>
            <a:r>
              <a:rPr lang="en-US" dirty="0">
                <a:solidFill>
                  <a:srgbClr val="0070C0"/>
                </a:solidFill>
              </a:rPr>
              <a:t>Both</a:t>
            </a:r>
          </a:p>
          <a:p>
            <a:pPr marL="514350" indent="-514350">
              <a:buAutoNum type="alphaUcPeriod"/>
            </a:pPr>
            <a:r>
              <a:rPr lang="en-US" dirty="0">
                <a:solidFill>
                  <a:srgbClr val="0070C0"/>
                </a:solidFill>
              </a:rPr>
              <a:t>None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256024"/>
            <a:ext cx="10515600" cy="1325563"/>
          </a:xfrm>
        </p:spPr>
        <p:txBody>
          <a:bodyPr/>
          <a:lstStyle/>
          <a:p>
            <a:pPr algn="ctr"/>
            <a:r>
              <a:rPr lang="en-US" dirty="0"/>
              <a:t>The symbol used to represent a processing engine</a:t>
            </a:r>
          </a:p>
        </p:txBody>
      </p:sp>
      <p:sp>
        <p:nvSpPr>
          <p:cNvPr id="3" name="Content Placeholder 2"/>
          <p:cNvSpPr>
            <a:spLocks noGrp="1"/>
          </p:cNvSpPr>
          <p:nvPr>
            <p:ph idx="1"/>
          </p:nvPr>
        </p:nvSpPr>
        <p:spPr/>
        <p:txBody>
          <a:bodyPr>
            <a:normAutofit fontScale="85000" lnSpcReduction="10000"/>
          </a:bodyPr>
          <a:lstStyle/>
          <a:p>
            <a:pPr algn="just"/>
            <a:r>
              <a:rPr lang="en-US" dirty="0" err="1">
                <a:latin typeface="Bookman Old Style" panose="02050604050505020204" pitchFamily="18" charset="0"/>
              </a:rPr>
              <a:t>MapReduce</a:t>
            </a:r>
            <a:r>
              <a:rPr lang="en-US" dirty="0">
                <a:latin typeface="Bookman Old Style" panose="02050604050505020204" pitchFamily="18" charset="0"/>
              </a:rPr>
              <a:t> does not require that the input data conform to any particular data model.</a:t>
            </a:r>
          </a:p>
          <a:p>
            <a:pPr algn="just"/>
            <a:r>
              <a:rPr lang="en-US" dirty="0">
                <a:latin typeface="Bookman Old Style" panose="02050604050505020204" pitchFamily="18" charset="0"/>
              </a:rPr>
              <a:t>Therefore, it can be used to process schema-less datasets. A dataset is broken down into multiple smaller parts, and operations are performed on each part independently and in parallel.</a:t>
            </a:r>
          </a:p>
          <a:p>
            <a:pPr algn="just"/>
            <a:r>
              <a:rPr lang="en-US" dirty="0">
                <a:latin typeface="Bookman Old Style" panose="02050604050505020204" pitchFamily="18" charset="0"/>
              </a:rPr>
              <a:t>The results from all operations are then summarized to arrive at the answer.</a:t>
            </a:r>
          </a:p>
          <a:p>
            <a:pPr algn="just"/>
            <a:r>
              <a:rPr lang="en-US" dirty="0">
                <a:latin typeface="Bookman Old Style" panose="02050604050505020204" pitchFamily="18" charset="0"/>
              </a:rPr>
              <a:t>Because of the coordination overhead involved in managing a job, the </a:t>
            </a:r>
            <a:r>
              <a:rPr lang="en-US" dirty="0" err="1">
                <a:latin typeface="Bookman Old Style" panose="02050604050505020204" pitchFamily="18" charset="0"/>
              </a:rPr>
              <a:t>MapReduce</a:t>
            </a:r>
            <a:r>
              <a:rPr lang="en-US" dirty="0">
                <a:latin typeface="Bookman Old Style" panose="02050604050505020204" pitchFamily="18" charset="0"/>
              </a:rPr>
              <a:t> processing engine generally only supports batch workloads as this work is not expected to have low latency. </a:t>
            </a:r>
          </a:p>
          <a:p>
            <a:pPr algn="just"/>
            <a:r>
              <a:rPr lang="en-US" dirty="0" err="1">
                <a:latin typeface="Bookman Old Style" panose="02050604050505020204" pitchFamily="18" charset="0"/>
              </a:rPr>
              <a:t>MapReduce</a:t>
            </a:r>
            <a:r>
              <a:rPr lang="en-US" dirty="0">
                <a:latin typeface="Bookman Old Style" panose="02050604050505020204" pitchFamily="18" charset="0"/>
              </a:rPr>
              <a:t> is based on Google’s research paper on the subject, published in early 2000.</a:t>
            </a:r>
          </a:p>
        </p:txBody>
      </p:sp>
      <p:pic>
        <p:nvPicPr>
          <p:cNvPr id="4" name="Picture 3"/>
          <p:cNvPicPr>
            <a:picLocks noChangeAspect="1"/>
          </p:cNvPicPr>
          <p:nvPr/>
        </p:nvPicPr>
        <p:blipFill>
          <a:blip r:embed="rId2"/>
          <a:stretch>
            <a:fillRect/>
          </a:stretch>
        </p:blipFill>
        <p:spPr>
          <a:xfrm>
            <a:off x="10414551" y="642312"/>
            <a:ext cx="939249" cy="939275"/>
          </a:xfrm>
          <a:prstGeom prst="rect">
            <a:avLst/>
          </a:prstGeom>
        </p:spPr>
      </p:pic>
    </p:spTree>
    <p:extLst>
      <p:ext uri="{BB962C8B-B14F-4D97-AF65-F5344CB8AC3E}">
        <p14:creationId xmlns:p14="http://schemas.microsoft.com/office/powerpoint/2010/main" val="2834025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Yu Gothic" panose="020B0400000000000000" pitchFamily="34" charset="-128"/>
                <a:cs typeface="Times New Roman" panose="02020603050405020304" pitchFamily="18" charset="0"/>
              </a:rPr>
              <a:t>Contd..</a:t>
            </a: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a:t>
            </a:r>
            <a:r>
              <a:rPr lang="en-US" dirty="0" err="1">
                <a:latin typeface="Bookman Old Style" panose="02050604050505020204" pitchFamily="18" charset="0"/>
              </a:rPr>
              <a:t>MapReduce</a:t>
            </a:r>
            <a:r>
              <a:rPr lang="en-US" dirty="0">
                <a:latin typeface="Bookman Old Style" panose="02050604050505020204" pitchFamily="18" charset="0"/>
              </a:rPr>
              <a:t> processing engine works differently compared to the traditional data processing paradigm. </a:t>
            </a:r>
          </a:p>
          <a:p>
            <a:pPr algn="just"/>
            <a:r>
              <a:rPr lang="en-US" dirty="0">
                <a:latin typeface="Bookman Old Style" panose="02050604050505020204" pitchFamily="18" charset="0"/>
              </a:rPr>
              <a:t>Traditionally, data processing requires moving data from the storage node to the processing node that runs the data processing algorithm. </a:t>
            </a:r>
          </a:p>
          <a:p>
            <a:pPr algn="just"/>
            <a:r>
              <a:rPr lang="en-US" dirty="0">
                <a:latin typeface="Bookman Old Style" panose="02050604050505020204" pitchFamily="18" charset="0"/>
              </a:rPr>
              <a:t>This approach works fine for smaller datasets; however, with large datasets, moving data can incur more overhead than the actual processing of the data.</a:t>
            </a:r>
          </a:p>
        </p:txBody>
      </p:sp>
    </p:spTree>
    <p:extLst>
      <p:ext uri="{BB962C8B-B14F-4D97-AF65-F5344CB8AC3E}">
        <p14:creationId xmlns:p14="http://schemas.microsoft.com/office/powerpoint/2010/main" val="533718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With </a:t>
            </a:r>
            <a:r>
              <a:rPr lang="en-US" dirty="0" err="1">
                <a:latin typeface="Bookman Old Style" panose="02050604050505020204" pitchFamily="18" charset="0"/>
              </a:rPr>
              <a:t>MapReduce</a:t>
            </a:r>
            <a:r>
              <a:rPr lang="en-US" dirty="0">
                <a:latin typeface="Bookman Old Style" panose="02050604050505020204" pitchFamily="18" charset="0"/>
              </a:rPr>
              <a:t>, the data processing algorithm is instead moved to the nodes that store the data. </a:t>
            </a:r>
          </a:p>
          <a:p>
            <a:pPr algn="just"/>
            <a:r>
              <a:rPr lang="en-US" dirty="0">
                <a:latin typeface="Bookman Old Style" panose="02050604050505020204" pitchFamily="18" charset="0"/>
              </a:rPr>
              <a:t>The data processing algorithm executes in parallel on these nodes, thereby eliminating the need to move the data first.</a:t>
            </a:r>
          </a:p>
          <a:p>
            <a:pPr algn="just"/>
            <a:r>
              <a:rPr lang="en-US" dirty="0">
                <a:latin typeface="Bookman Old Style" panose="02050604050505020204" pitchFamily="18" charset="0"/>
              </a:rPr>
              <a:t> This not only saves network bandwidth but it also results in a large reduction in processing time for large datasets, since processing smaller chunks of data in parallel is much faster.</a:t>
            </a:r>
          </a:p>
        </p:txBody>
      </p:sp>
    </p:spTree>
    <p:extLst>
      <p:ext uri="{BB962C8B-B14F-4D97-AF65-F5344CB8AC3E}">
        <p14:creationId xmlns:p14="http://schemas.microsoft.com/office/powerpoint/2010/main" val="2057528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Map and Reduce Tasks</a:t>
            </a:r>
            <a:endParaRPr lang="en-US" dirty="0">
              <a:latin typeface="Bookman Old Style" panose="020506040505050202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Bookman Old Style" panose="02050604050505020204" pitchFamily="18" charset="0"/>
              </a:rPr>
              <a:t>A single processing run of the </a:t>
            </a:r>
            <a:r>
              <a:rPr lang="en-US" dirty="0" err="1">
                <a:latin typeface="Bookman Old Style" panose="02050604050505020204" pitchFamily="18" charset="0"/>
              </a:rPr>
              <a:t>MapReduce</a:t>
            </a:r>
            <a:r>
              <a:rPr lang="en-US" dirty="0">
                <a:latin typeface="Bookman Old Style" panose="02050604050505020204" pitchFamily="18" charset="0"/>
              </a:rPr>
              <a:t> processing engine is known as a </a:t>
            </a:r>
            <a:r>
              <a:rPr lang="en-US" dirty="0" err="1">
                <a:latin typeface="Bookman Old Style" panose="02050604050505020204" pitchFamily="18" charset="0"/>
              </a:rPr>
              <a:t>MapReduce</a:t>
            </a:r>
            <a:r>
              <a:rPr lang="en-US" dirty="0">
                <a:latin typeface="Bookman Old Style" panose="02050604050505020204" pitchFamily="18" charset="0"/>
              </a:rPr>
              <a:t> job. </a:t>
            </a:r>
          </a:p>
          <a:p>
            <a:pPr algn="just"/>
            <a:r>
              <a:rPr lang="en-US" dirty="0">
                <a:latin typeface="Bookman Old Style" panose="02050604050505020204" pitchFamily="18" charset="0"/>
              </a:rPr>
              <a:t>Each </a:t>
            </a:r>
            <a:r>
              <a:rPr lang="en-US" dirty="0" err="1">
                <a:latin typeface="Bookman Old Style" panose="02050604050505020204" pitchFamily="18" charset="0"/>
              </a:rPr>
              <a:t>MapReduce</a:t>
            </a:r>
            <a:r>
              <a:rPr lang="en-US" dirty="0">
                <a:latin typeface="Bookman Old Style" panose="02050604050505020204" pitchFamily="18" charset="0"/>
              </a:rPr>
              <a:t> job is composed of a map task and a reduce task and each task consists of multiple stages.</a:t>
            </a:r>
          </a:p>
          <a:p>
            <a:pPr algn="just"/>
            <a:r>
              <a:rPr lang="en-US" dirty="0">
                <a:latin typeface="Bookman Old Style" panose="02050604050505020204" pitchFamily="18" charset="0"/>
              </a:rPr>
              <a:t>Map tasks</a:t>
            </a:r>
          </a:p>
          <a:p>
            <a:pPr marL="0" indent="0" algn="just">
              <a:buNone/>
            </a:pPr>
            <a:r>
              <a:rPr lang="en-US" dirty="0">
                <a:latin typeface="Bookman Old Style" panose="02050604050505020204" pitchFamily="18" charset="0"/>
              </a:rPr>
              <a:t>       • map</a:t>
            </a:r>
          </a:p>
          <a:p>
            <a:pPr marL="0" indent="0" algn="just">
              <a:buNone/>
            </a:pPr>
            <a:r>
              <a:rPr lang="en-US" dirty="0">
                <a:latin typeface="Bookman Old Style" panose="02050604050505020204" pitchFamily="18" charset="0"/>
              </a:rPr>
              <a:t>       • combine (optional)</a:t>
            </a:r>
          </a:p>
          <a:p>
            <a:pPr marL="0" indent="0" algn="just">
              <a:buNone/>
            </a:pPr>
            <a:r>
              <a:rPr lang="en-US" dirty="0">
                <a:latin typeface="Bookman Old Style" panose="02050604050505020204" pitchFamily="18" charset="0"/>
              </a:rPr>
              <a:t>       • partition</a:t>
            </a:r>
          </a:p>
          <a:p>
            <a:pPr algn="just"/>
            <a:r>
              <a:rPr lang="en-US" dirty="0">
                <a:latin typeface="Bookman Old Style" panose="02050604050505020204" pitchFamily="18" charset="0"/>
              </a:rPr>
              <a:t>Reduce tasks</a:t>
            </a:r>
          </a:p>
          <a:p>
            <a:pPr marL="0" indent="0" algn="just">
              <a:buNone/>
            </a:pPr>
            <a:r>
              <a:rPr lang="en-US" dirty="0">
                <a:latin typeface="Bookman Old Style" panose="02050604050505020204" pitchFamily="18" charset="0"/>
              </a:rPr>
              <a:t>      • shuffle and sort</a:t>
            </a:r>
          </a:p>
          <a:p>
            <a:pPr marL="0" indent="0" algn="just">
              <a:buNone/>
            </a:pPr>
            <a:r>
              <a:rPr lang="en-US" dirty="0">
                <a:latin typeface="Bookman Old Style" panose="02050604050505020204" pitchFamily="18" charset="0"/>
              </a:rPr>
              <a:t>      • reduce</a:t>
            </a:r>
          </a:p>
        </p:txBody>
      </p:sp>
    </p:spTree>
    <p:extLst>
      <p:ext uri="{BB962C8B-B14F-4D97-AF65-F5344CB8AC3E}">
        <p14:creationId xmlns:p14="http://schemas.microsoft.com/office/powerpoint/2010/main" val="2016940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ookman Old Style" panose="02050604050505020204" pitchFamily="18" charset="0"/>
              </a:rPr>
              <a:t>An illustration of a </a:t>
            </a:r>
            <a:r>
              <a:rPr lang="en-US" dirty="0" err="1">
                <a:latin typeface="Bookman Old Style" panose="02050604050505020204" pitchFamily="18" charset="0"/>
              </a:rPr>
              <a:t>MapReduce</a:t>
            </a:r>
            <a:r>
              <a:rPr lang="en-US" dirty="0">
                <a:latin typeface="Bookman Old Style" panose="02050604050505020204" pitchFamily="18" charset="0"/>
              </a:rPr>
              <a:t> job with the map stage highlighted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50995" y="1982397"/>
            <a:ext cx="6890009" cy="4037794"/>
          </a:xfrm>
          <a:prstGeom prst="rect">
            <a:avLst/>
          </a:prstGeom>
        </p:spPr>
      </p:pic>
    </p:spTree>
    <p:extLst>
      <p:ext uri="{BB962C8B-B14F-4D97-AF65-F5344CB8AC3E}">
        <p14:creationId xmlns:p14="http://schemas.microsoft.com/office/powerpoint/2010/main" val="278108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a:t>
            </a: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Bookman Old Style" panose="02050604050505020204" pitchFamily="18" charset="0"/>
              </a:rPr>
              <a:t>The first stage of </a:t>
            </a:r>
            <a:r>
              <a:rPr lang="en-US" dirty="0" err="1">
                <a:latin typeface="Bookman Old Style" panose="02050604050505020204" pitchFamily="18" charset="0"/>
              </a:rPr>
              <a:t>MapReduce</a:t>
            </a:r>
            <a:r>
              <a:rPr lang="en-US" dirty="0">
                <a:latin typeface="Bookman Old Style" panose="02050604050505020204" pitchFamily="18" charset="0"/>
              </a:rPr>
              <a:t> is known as map, during which the dataset file is divided into multiple smaller splits. </a:t>
            </a:r>
          </a:p>
          <a:p>
            <a:pPr algn="just"/>
            <a:r>
              <a:rPr lang="en-US" dirty="0">
                <a:latin typeface="Bookman Old Style" panose="02050604050505020204" pitchFamily="18" charset="0"/>
              </a:rPr>
              <a:t>Each split is parsed into its constituent records as a key-value pair. The key is usually the ordinal position of the record, and the value is the actual record.</a:t>
            </a:r>
          </a:p>
          <a:p>
            <a:pPr algn="just"/>
            <a:r>
              <a:rPr lang="en-US" dirty="0">
                <a:latin typeface="Bookman Old Style" panose="02050604050505020204" pitchFamily="18" charset="0"/>
              </a:rPr>
              <a:t>The parsed key-value pairs for each split are then sent to a map function or mapper, with one mapper function per split. The map function executes user-defined logic.</a:t>
            </a:r>
          </a:p>
          <a:p>
            <a:pPr algn="just"/>
            <a:r>
              <a:rPr lang="en-US" dirty="0">
                <a:latin typeface="Bookman Old Style" panose="02050604050505020204" pitchFamily="18" charset="0"/>
              </a:rPr>
              <a:t>Each split generally contains multiple key-value pairs, and the mapper is run once for each key-value pair in the split.</a:t>
            </a:r>
          </a:p>
        </p:txBody>
      </p:sp>
    </p:spTree>
    <p:extLst>
      <p:ext uri="{BB962C8B-B14F-4D97-AF65-F5344CB8AC3E}">
        <p14:creationId xmlns:p14="http://schemas.microsoft.com/office/powerpoint/2010/main" val="123604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mapper processes each key-value pair as per the user-defined logic and further generates a key-value pair as its output. </a:t>
            </a:r>
          </a:p>
          <a:p>
            <a:pPr algn="just"/>
            <a:r>
              <a:rPr lang="en-US" dirty="0">
                <a:latin typeface="Bookman Old Style" panose="02050604050505020204" pitchFamily="18" charset="0"/>
              </a:rPr>
              <a:t>The output key can either be the same as the input key or a substring value from the input value, or another </a:t>
            </a:r>
            <a:r>
              <a:rPr lang="en-US" dirty="0" err="1">
                <a:latin typeface="Bookman Old Style" panose="02050604050505020204" pitchFamily="18" charset="0"/>
              </a:rPr>
              <a:t>serializable</a:t>
            </a:r>
            <a:r>
              <a:rPr lang="en-US" dirty="0">
                <a:latin typeface="Bookman Old Style" panose="02050604050505020204" pitchFamily="18" charset="0"/>
              </a:rPr>
              <a:t> user-defined object.</a:t>
            </a:r>
          </a:p>
          <a:p>
            <a:pPr algn="just"/>
            <a:r>
              <a:rPr lang="en-US" dirty="0">
                <a:latin typeface="Bookman Old Style" panose="02050604050505020204" pitchFamily="18" charset="0"/>
              </a:rPr>
              <a:t>Similarly, the output value can either be the same as the input value or a substring value from the input value, or another </a:t>
            </a:r>
            <a:r>
              <a:rPr lang="en-US" dirty="0" err="1">
                <a:latin typeface="Bookman Old Style" panose="02050604050505020204" pitchFamily="18" charset="0"/>
              </a:rPr>
              <a:t>serializable</a:t>
            </a:r>
            <a:r>
              <a:rPr lang="en-US" dirty="0">
                <a:latin typeface="Bookman Old Style" panose="02050604050505020204" pitchFamily="18" charset="0"/>
              </a:rPr>
              <a:t> user-defined object.</a:t>
            </a:r>
          </a:p>
        </p:txBody>
      </p:sp>
    </p:spTree>
    <p:extLst>
      <p:ext uri="{BB962C8B-B14F-4D97-AF65-F5344CB8AC3E}">
        <p14:creationId xmlns:p14="http://schemas.microsoft.com/office/powerpoint/2010/main" val="72522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When all records of the split have been processed, the output is a list of key-value pairs where multiple key-value pairs can exist for the same key. </a:t>
            </a:r>
          </a:p>
          <a:p>
            <a:pPr algn="just"/>
            <a:r>
              <a:rPr lang="en-US" dirty="0">
                <a:latin typeface="Bookman Old Style" panose="02050604050505020204" pitchFamily="18" charset="0"/>
              </a:rPr>
              <a:t>It should be noted that for an input key-value pair, a mapper may not produce any output key-value pair (filtering) or can generate multiple key-value pairs (</a:t>
            </a:r>
            <a:r>
              <a:rPr lang="en-US" dirty="0" err="1">
                <a:latin typeface="Bookman Old Style" panose="02050604050505020204" pitchFamily="18" charset="0"/>
              </a:rPr>
              <a:t>demultiplexing</a:t>
            </a:r>
            <a:r>
              <a:rPr lang="en-US" dirty="0">
                <a:latin typeface="Bookman Old Style" panose="02050604050505020204" pitchFamily="18" charset="0"/>
              </a:rPr>
              <a:t>.)</a:t>
            </a:r>
          </a:p>
        </p:txBody>
      </p:sp>
      <p:pic>
        <p:nvPicPr>
          <p:cNvPr id="4" name="Picture 3"/>
          <p:cNvPicPr>
            <a:picLocks noChangeAspect="1"/>
          </p:cNvPicPr>
          <p:nvPr/>
        </p:nvPicPr>
        <p:blipFill>
          <a:blip r:embed="rId2"/>
          <a:stretch>
            <a:fillRect/>
          </a:stretch>
        </p:blipFill>
        <p:spPr>
          <a:xfrm>
            <a:off x="4713667" y="4534405"/>
            <a:ext cx="4942633" cy="1777495"/>
          </a:xfrm>
          <a:prstGeom prst="rect">
            <a:avLst/>
          </a:prstGeom>
        </p:spPr>
      </p:pic>
    </p:spTree>
    <p:extLst>
      <p:ext uri="{BB962C8B-B14F-4D97-AF65-F5344CB8AC3E}">
        <p14:creationId xmlns:p14="http://schemas.microsoft.com/office/powerpoint/2010/main" val="947721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Combine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Generally, the output of the map function is handled directly by the reduce function.</a:t>
            </a:r>
          </a:p>
          <a:p>
            <a:pPr algn="just"/>
            <a:r>
              <a:rPr lang="en-US" dirty="0">
                <a:latin typeface="Bookman Old Style" panose="02050604050505020204" pitchFamily="18" charset="0"/>
              </a:rPr>
              <a:t>However, map tasks and reduce tasks are mostly run over different nodes. This requires moving data between mappers and reducers. This data movement can consume a lot of valuable bandwidth and directly contributes to processing latency.</a:t>
            </a:r>
          </a:p>
        </p:txBody>
      </p:sp>
    </p:spTree>
    <p:extLst>
      <p:ext uri="{BB962C8B-B14F-4D97-AF65-F5344CB8AC3E}">
        <p14:creationId xmlns:p14="http://schemas.microsoft.com/office/powerpoint/2010/main" val="1379806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With larger datasets, the time taken to move the data between map and reduce stages can exceed the actual processing undertaken by the map and reduce tasks. </a:t>
            </a:r>
          </a:p>
          <a:p>
            <a:pPr algn="just"/>
            <a:r>
              <a:rPr lang="en-US" dirty="0">
                <a:latin typeface="Bookman Old Style" panose="02050604050505020204" pitchFamily="18" charset="0"/>
              </a:rPr>
              <a:t>For this reason, the </a:t>
            </a:r>
            <a:r>
              <a:rPr lang="en-US" dirty="0" err="1">
                <a:latin typeface="Bookman Old Style" panose="02050604050505020204" pitchFamily="18" charset="0"/>
              </a:rPr>
              <a:t>MapReduce</a:t>
            </a:r>
            <a:r>
              <a:rPr lang="en-US" dirty="0">
                <a:latin typeface="Bookman Old Style" panose="02050604050505020204" pitchFamily="18" charset="0"/>
              </a:rPr>
              <a:t> engine provides an optional combine function (combiner) that summarizes a mapper’s output before it gets processed by the reducer.</a:t>
            </a:r>
          </a:p>
        </p:txBody>
      </p:sp>
    </p:spTree>
    <p:extLst>
      <p:ext uri="{BB962C8B-B14F-4D97-AF65-F5344CB8AC3E}">
        <p14:creationId xmlns:p14="http://schemas.microsoft.com/office/powerpoint/2010/main" val="314897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419" y="1935307"/>
            <a:ext cx="7594600" cy="1325563"/>
          </a:xfrm>
        </p:spPr>
        <p:txBody>
          <a:bodyPr/>
          <a:lstStyle/>
          <a:p>
            <a:r>
              <a:rPr lang="en-US" dirty="0">
                <a:solidFill>
                  <a:srgbClr val="0070C0"/>
                </a:solidFill>
              </a:rPr>
              <a:t>Spark works on</a:t>
            </a:r>
          </a:p>
        </p:txBody>
      </p:sp>
      <p:sp>
        <p:nvSpPr>
          <p:cNvPr id="3" name="Content Placeholder 2"/>
          <p:cNvSpPr>
            <a:spLocks noGrp="1"/>
          </p:cNvSpPr>
          <p:nvPr>
            <p:ph idx="1"/>
          </p:nvPr>
        </p:nvSpPr>
        <p:spPr>
          <a:xfrm>
            <a:off x="3860800" y="3278909"/>
            <a:ext cx="7493000" cy="2898054"/>
          </a:xfrm>
        </p:spPr>
        <p:txBody>
          <a:bodyPr/>
          <a:lstStyle/>
          <a:p>
            <a:pPr marL="514350" indent="-514350">
              <a:buAutoNum type="alphaUcPeriod"/>
            </a:pPr>
            <a:r>
              <a:rPr lang="en-US" dirty="0">
                <a:solidFill>
                  <a:srgbClr val="0070C0"/>
                </a:solidFill>
              </a:rPr>
              <a:t>Stored Data</a:t>
            </a:r>
          </a:p>
          <a:p>
            <a:pPr marL="514350" indent="-514350">
              <a:buAutoNum type="alphaUcPeriod"/>
            </a:pPr>
            <a:r>
              <a:rPr lang="en-US" dirty="0">
                <a:solidFill>
                  <a:srgbClr val="0070C0"/>
                </a:solidFill>
              </a:rPr>
              <a:t>Live Data</a:t>
            </a:r>
          </a:p>
          <a:p>
            <a:pPr marL="514350" indent="-514350">
              <a:buAutoNum type="alphaUcPeriod"/>
            </a:pPr>
            <a:r>
              <a:rPr lang="en-US" dirty="0">
                <a:solidFill>
                  <a:srgbClr val="0070C0"/>
                </a:solidFill>
              </a:rPr>
              <a:t>Both</a:t>
            </a:r>
          </a:p>
          <a:p>
            <a:pPr marL="514350" indent="-514350">
              <a:buAutoNum type="alphaUcPeriod"/>
            </a:pPr>
            <a:r>
              <a:rPr lang="en-US" dirty="0">
                <a:solidFill>
                  <a:srgbClr val="0070C0"/>
                </a:solidFill>
              </a:rPr>
              <a:t>None</a:t>
            </a:r>
          </a:p>
        </p:txBody>
      </p:sp>
      <p:pic>
        <p:nvPicPr>
          <p:cNvPr id="5" name="Picture 2"/>
          <p:cNvPicPr>
            <a:picLocks noChangeAspect="1" noChangeArrowheads="1"/>
          </p:cNvPicPr>
          <p:nvPr/>
        </p:nvPicPr>
        <p:blipFill>
          <a:blip r:embed="rId2"/>
          <a:srcRect/>
          <a:stretch>
            <a:fillRect/>
          </a:stretch>
        </p:blipFill>
        <p:spPr bwMode="auto">
          <a:xfrm>
            <a:off x="3786910" y="295563"/>
            <a:ext cx="3962400" cy="1708728"/>
          </a:xfrm>
          <a:prstGeom prst="rect">
            <a:avLst/>
          </a:prstGeom>
          <a:noFill/>
          <a:ln w="9525">
            <a:noFill/>
            <a:miter lim="800000"/>
            <a:headEnd/>
            <a:tailEnd/>
          </a:ln>
          <a:effectLst>
            <a:outerShdw blurRad="50800" dist="50800" sx="1000" sy="1000" algn="ctr" rotWithShape="0">
              <a:srgbClr val="000000"/>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The combine stage groups the output from the map stage</a:t>
            </a:r>
          </a:p>
        </p:txBody>
      </p:sp>
      <p:pic>
        <p:nvPicPr>
          <p:cNvPr id="4" name="Picture 3"/>
          <p:cNvPicPr>
            <a:picLocks noChangeAspect="1"/>
          </p:cNvPicPr>
          <p:nvPr/>
        </p:nvPicPr>
        <p:blipFill>
          <a:blip r:embed="rId2"/>
          <a:stretch>
            <a:fillRect/>
          </a:stretch>
        </p:blipFill>
        <p:spPr>
          <a:xfrm>
            <a:off x="2535085" y="1825625"/>
            <a:ext cx="7121829" cy="3999157"/>
          </a:xfrm>
          <a:prstGeom prst="rect">
            <a:avLst/>
          </a:prstGeom>
        </p:spPr>
      </p:pic>
    </p:spTree>
    <p:extLst>
      <p:ext uri="{BB962C8B-B14F-4D97-AF65-F5344CB8AC3E}">
        <p14:creationId xmlns:p14="http://schemas.microsoft.com/office/powerpoint/2010/main" val="2561868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latin typeface="Bookman Old Style" panose="02050604050505020204" pitchFamily="18" charset="0"/>
              </a:rPr>
              <a:t>A combiner is essentially a reducer function that locally groups a mapper’s output on the same node as the mapper. </a:t>
            </a:r>
          </a:p>
          <a:p>
            <a:pPr algn="just"/>
            <a:r>
              <a:rPr lang="en-US" dirty="0">
                <a:latin typeface="Bookman Old Style" panose="02050604050505020204" pitchFamily="18" charset="0"/>
              </a:rPr>
              <a:t>A reducer function can be used as a combiner function, or a custom user-defined function can be used.</a:t>
            </a:r>
          </a:p>
          <a:p>
            <a:pPr algn="just"/>
            <a:r>
              <a:rPr lang="en-US" dirty="0">
                <a:latin typeface="Bookman Old Style" panose="02050604050505020204" pitchFamily="18" charset="0"/>
              </a:rPr>
              <a:t>The </a:t>
            </a:r>
            <a:r>
              <a:rPr lang="en-US" dirty="0" err="1">
                <a:latin typeface="Bookman Old Style" panose="02050604050505020204" pitchFamily="18" charset="0"/>
              </a:rPr>
              <a:t>MapReduce</a:t>
            </a:r>
            <a:r>
              <a:rPr lang="en-US" dirty="0">
                <a:latin typeface="Bookman Old Style" panose="02050604050505020204" pitchFamily="18" charset="0"/>
              </a:rPr>
              <a:t> engine combines all values for a given key from the mapper output, creating multiple key-value pairs as input to the combiner where the key is not repeated and the value exists as a list of all corresponding values for that key. </a:t>
            </a:r>
          </a:p>
          <a:p>
            <a:pPr algn="just"/>
            <a:r>
              <a:rPr lang="en-US" dirty="0">
                <a:latin typeface="Bookman Old Style" panose="02050604050505020204" pitchFamily="18" charset="0"/>
              </a:rPr>
              <a:t>The combiner stage is only an optimization stage, and may therefore not even be called by the </a:t>
            </a:r>
            <a:r>
              <a:rPr lang="en-US" dirty="0" err="1">
                <a:latin typeface="Bookman Old Style" panose="02050604050505020204" pitchFamily="18" charset="0"/>
              </a:rPr>
              <a:t>MapReduce</a:t>
            </a:r>
            <a:r>
              <a:rPr lang="en-US" dirty="0">
                <a:latin typeface="Bookman Old Style" panose="02050604050505020204" pitchFamily="18" charset="0"/>
              </a:rPr>
              <a:t> engine.</a:t>
            </a:r>
          </a:p>
        </p:txBody>
      </p:sp>
    </p:spTree>
    <p:extLst>
      <p:ext uri="{BB962C8B-B14F-4D97-AF65-F5344CB8AC3E}">
        <p14:creationId xmlns:p14="http://schemas.microsoft.com/office/powerpoint/2010/main" val="786426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For example, a combiner function will work for finding the largest or the smallest number, but will not work for finding the average of all numbers since it only works with a subset of the data.</a:t>
            </a:r>
          </a:p>
        </p:txBody>
      </p:sp>
      <p:pic>
        <p:nvPicPr>
          <p:cNvPr id="4" name="Picture 3"/>
          <p:cNvPicPr>
            <a:picLocks noChangeAspect="1"/>
          </p:cNvPicPr>
          <p:nvPr/>
        </p:nvPicPr>
        <p:blipFill>
          <a:blip r:embed="rId2"/>
          <a:stretch>
            <a:fillRect/>
          </a:stretch>
        </p:blipFill>
        <p:spPr>
          <a:xfrm>
            <a:off x="2394031" y="3392951"/>
            <a:ext cx="6605447" cy="2235750"/>
          </a:xfrm>
          <a:prstGeom prst="rect">
            <a:avLst/>
          </a:prstGeom>
        </p:spPr>
      </p:pic>
    </p:spTree>
    <p:extLst>
      <p:ext uri="{BB962C8B-B14F-4D97-AF65-F5344CB8AC3E}">
        <p14:creationId xmlns:p14="http://schemas.microsoft.com/office/powerpoint/2010/main" val="4122861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Partition</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During the partition stage, if more than one reducer is involved, a </a:t>
            </a:r>
            <a:r>
              <a:rPr lang="en-US" dirty="0" err="1">
                <a:latin typeface="Bookman Old Style" panose="02050604050505020204" pitchFamily="18" charset="0"/>
              </a:rPr>
              <a:t>partitioner</a:t>
            </a:r>
            <a:r>
              <a:rPr lang="en-US" dirty="0">
                <a:latin typeface="Bookman Old Style" panose="02050604050505020204" pitchFamily="18" charset="0"/>
              </a:rPr>
              <a:t> divides the output from the mapper or combiner (if specified and called by the </a:t>
            </a:r>
            <a:r>
              <a:rPr lang="en-US" dirty="0" err="1">
                <a:latin typeface="Bookman Old Style" panose="02050604050505020204" pitchFamily="18" charset="0"/>
              </a:rPr>
              <a:t>MapReduce</a:t>
            </a:r>
            <a:r>
              <a:rPr lang="en-US" dirty="0">
                <a:latin typeface="Bookman Old Style" panose="02050604050505020204" pitchFamily="18" charset="0"/>
              </a:rPr>
              <a:t> engine) into partitions between reducer instances. The number of partitions will equal the number of reducers.</a:t>
            </a:r>
          </a:p>
        </p:txBody>
      </p:sp>
    </p:spTree>
    <p:extLst>
      <p:ext uri="{BB962C8B-B14F-4D97-AF65-F5344CB8AC3E}">
        <p14:creationId xmlns:p14="http://schemas.microsoft.com/office/powerpoint/2010/main" val="4096003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The partition stage assigns output from the map task to reducers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17441" y="1825625"/>
            <a:ext cx="7211981" cy="4144000"/>
          </a:xfrm>
          <a:prstGeom prst="rect">
            <a:avLst/>
          </a:prstGeom>
        </p:spPr>
      </p:pic>
    </p:spTree>
    <p:extLst>
      <p:ext uri="{BB962C8B-B14F-4D97-AF65-F5344CB8AC3E}">
        <p14:creationId xmlns:p14="http://schemas.microsoft.com/office/powerpoint/2010/main" val="1208749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latin typeface="Bookman Old Style" panose="02050604050505020204" pitchFamily="18" charset="0"/>
              </a:rPr>
              <a:t>Although each partition contains multiple key-value pairs, all records for a particular key are assigned to the same partition. </a:t>
            </a:r>
          </a:p>
          <a:p>
            <a:pPr algn="just"/>
            <a:r>
              <a:rPr lang="en-US" dirty="0">
                <a:latin typeface="Bookman Old Style" panose="02050604050505020204" pitchFamily="18" charset="0"/>
              </a:rPr>
              <a:t>The </a:t>
            </a:r>
            <a:r>
              <a:rPr lang="en-US" dirty="0" err="1">
                <a:latin typeface="Bookman Old Style" panose="02050604050505020204" pitchFamily="18" charset="0"/>
              </a:rPr>
              <a:t>MapReduce</a:t>
            </a:r>
            <a:r>
              <a:rPr lang="en-US" dirty="0">
                <a:latin typeface="Bookman Old Style" panose="02050604050505020204" pitchFamily="18" charset="0"/>
              </a:rPr>
              <a:t> engine guarantees a random and fair distribution between reducers while making sure that all of the same keys across multiple mappers end up with the same reducer instance.</a:t>
            </a:r>
          </a:p>
          <a:p>
            <a:pPr algn="just"/>
            <a:r>
              <a:rPr lang="en-US" dirty="0">
                <a:latin typeface="Bookman Old Style" panose="02050604050505020204" pitchFamily="18" charset="0"/>
              </a:rPr>
              <a:t>Depending on the nature of the job, certain reducers can sometimes receive a large number of key-value pairs compared to others. As a result of this uneven workload, some reducers will finish earlier than others. </a:t>
            </a:r>
          </a:p>
          <a:p>
            <a:pPr algn="just"/>
            <a:r>
              <a:rPr lang="en-US" dirty="0">
                <a:latin typeface="Bookman Old Style" panose="02050604050505020204" pitchFamily="18" charset="0"/>
              </a:rPr>
              <a:t>Overall, this is less efficient and leads to longer job execution times than if the work was evenly split across reducers. This can be rectified by customizing the partitioning logic in order to guarantee a fair distribution of key-value pairs.</a:t>
            </a:r>
          </a:p>
        </p:txBody>
      </p:sp>
    </p:spTree>
    <p:extLst>
      <p:ext uri="{BB962C8B-B14F-4D97-AF65-F5344CB8AC3E}">
        <p14:creationId xmlns:p14="http://schemas.microsoft.com/office/powerpoint/2010/main" val="3615870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partition function is the last stage of the map task. It returns the index of the reducer to which a particular partition should be sent.</a:t>
            </a:r>
          </a:p>
        </p:txBody>
      </p:sp>
      <p:pic>
        <p:nvPicPr>
          <p:cNvPr id="4" name="Picture 3"/>
          <p:cNvPicPr>
            <a:picLocks noChangeAspect="1"/>
          </p:cNvPicPr>
          <p:nvPr/>
        </p:nvPicPr>
        <p:blipFill>
          <a:blip r:embed="rId2"/>
          <a:stretch>
            <a:fillRect/>
          </a:stretch>
        </p:blipFill>
        <p:spPr>
          <a:xfrm>
            <a:off x="2316758" y="2981353"/>
            <a:ext cx="6605447" cy="2311969"/>
          </a:xfrm>
          <a:prstGeom prst="rect">
            <a:avLst/>
          </a:prstGeom>
        </p:spPr>
      </p:pic>
    </p:spTree>
    <p:extLst>
      <p:ext uri="{BB962C8B-B14F-4D97-AF65-F5344CB8AC3E}">
        <p14:creationId xmlns:p14="http://schemas.microsoft.com/office/powerpoint/2010/main" val="928432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Shuffle and Sort</a:t>
            </a:r>
            <a:endParaRPr lang="en-US" dirty="0"/>
          </a:p>
        </p:txBody>
      </p:sp>
      <p:sp>
        <p:nvSpPr>
          <p:cNvPr id="3" name="Content Placeholder 2"/>
          <p:cNvSpPr>
            <a:spLocks noGrp="1"/>
          </p:cNvSpPr>
          <p:nvPr>
            <p:ph idx="1"/>
          </p:nvPr>
        </p:nvSpPr>
        <p:spPr/>
        <p:txBody>
          <a:bodyPr>
            <a:normAutofit/>
          </a:bodyPr>
          <a:lstStyle/>
          <a:p>
            <a:pPr algn="just"/>
            <a:r>
              <a:rPr lang="en-US" dirty="0">
                <a:latin typeface="Bookman Old Style" panose="02050604050505020204" pitchFamily="18" charset="0"/>
              </a:rPr>
              <a:t>During the first stage of the reduce task, output from all practitioners is copied across the network to the nodes running the reduce task. This is known as shuffling. The list based key-value output from each </a:t>
            </a:r>
            <a:r>
              <a:rPr lang="en-US" dirty="0" err="1">
                <a:latin typeface="Bookman Old Style" panose="02050604050505020204" pitchFamily="18" charset="0"/>
              </a:rPr>
              <a:t>partitioner</a:t>
            </a:r>
            <a:r>
              <a:rPr lang="en-US" dirty="0">
                <a:latin typeface="Bookman Old Style" panose="02050604050505020204" pitchFamily="18" charset="0"/>
              </a:rPr>
              <a:t> can contain the same key multiple times.</a:t>
            </a:r>
          </a:p>
          <a:p>
            <a:pPr algn="just"/>
            <a:r>
              <a:rPr lang="en-US" dirty="0">
                <a:latin typeface="Bookman Old Style" panose="02050604050505020204" pitchFamily="18" charset="0"/>
              </a:rPr>
              <a:t>Next, the MapReduce engine automatically groups and sorts the key-value pairs according to the keys so that the output contains a sorted list of all input keys and their values with the same keys appearing together. The way in which keys are grouped and sorted can be customized.</a:t>
            </a:r>
          </a:p>
        </p:txBody>
      </p:sp>
    </p:spTree>
    <p:extLst>
      <p:ext uri="{BB962C8B-B14F-4D97-AF65-F5344CB8AC3E}">
        <p14:creationId xmlns:p14="http://schemas.microsoft.com/office/powerpoint/2010/main" val="1742064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Bookman Old Style" panose="02050604050505020204" pitchFamily="18" charset="0"/>
              </a:rPr>
              <a:t>This merge creates a single key-value pair per group, where key is the group key and the value is the list of all group values.</a:t>
            </a:r>
          </a:p>
          <a:p>
            <a:endParaRPr lang="en-US" dirty="0"/>
          </a:p>
        </p:txBody>
      </p:sp>
      <p:pic>
        <p:nvPicPr>
          <p:cNvPr id="4" name="Picture 3"/>
          <p:cNvPicPr>
            <a:picLocks noChangeAspect="1"/>
          </p:cNvPicPr>
          <p:nvPr/>
        </p:nvPicPr>
        <p:blipFill>
          <a:blip r:embed="rId2"/>
          <a:stretch>
            <a:fillRect/>
          </a:stretch>
        </p:blipFill>
        <p:spPr>
          <a:xfrm>
            <a:off x="2406910" y="3303325"/>
            <a:ext cx="6605447" cy="2311969"/>
          </a:xfrm>
          <a:prstGeom prst="rect">
            <a:avLst/>
          </a:prstGeom>
        </p:spPr>
      </p:pic>
    </p:spTree>
    <p:extLst>
      <p:ext uri="{BB962C8B-B14F-4D97-AF65-F5344CB8AC3E}">
        <p14:creationId xmlns:p14="http://schemas.microsoft.com/office/powerpoint/2010/main" val="2348299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During the shuffle and sort stage, data is copied across the network to the</a:t>
            </a:r>
            <a:br>
              <a:rPr lang="en-US" dirty="0"/>
            </a:br>
            <a:r>
              <a:rPr lang="en-US" dirty="0"/>
              <a:t>reducer nodes and sorted by key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4410" y="1871016"/>
            <a:ext cx="6774099" cy="4260555"/>
          </a:xfrm>
          <a:prstGeom prst="rect">
            <a:avLst/>
          </a:prstGeom>
        </p:spPr>
      </p:pic>
    </p:spTree>
    <p:extLst>
      <p:ext uri="{BB962C8B-B14F-4D97-AF65-F5344CB8AC3E}">
        <p14:creationId xmlns:p14="http://schemas.microsoft.com/office/powerpoint/2010/main" val="277644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2690-1D94-8748-3840-B15B0FFC0B36}"/>
              </a:ext>
            </a:extLst>
          </p:cNvPr>
          <p:cNvSpPr>
            <a:spLocks noGrp="1"/>
          </p:cNvSpPr>
          <p:nvPr>
            <p:ph type="title"/>
          </p:nvPr>
        </p:nvSpPr>
        <p:spPr/>
        <p:txBody>
          <a:bodyPr/>
          <a:lstStyle/>
          <a:p>
            <a:r>
              <a:rPr lang="en-IN" b="1" dirty="0"/>
              <a:t>Concept of Hadoop</a:t>
            </a:r>
          </a:p>
        </p:txBody>
      </p:sp>
      <p:sp>
        <p:nvSpPr>
          <p:cNvPr id="3" name="Content Placeholder 2">
            <a:extLst>
              <a:ext uri="{FF2B5EF4-FFF2-40B4-BE49-F238E27FC236}">
                <a16:creationId xmlns:a16="http://schemas.microsoft.com/office/drawing/2014/main" id="{42FA51AF-B858-64C9-91E0-AB7558F04157}"/>
              </a:ext>
            </a:extLst>
          </p:cNvPr>
          <p:cNvSpPr>
            <a:spLocks noGrp="1"/>
          </p:cNvSpPr>
          <p:nvPr>
            <p:ph idx="1"/>
          </p:nvPr>
        </p:nvSpPr>
        <p:spPr/>
        <p:txBody>
          <a:bodyPr/>
          <a:lstStyle/>
          <a:p>
            <a:pPr marL="0" indent="0">
              <a:buNone/>
            </a:pPr>
            <a:r>
              <a:rPr lang="en-IN" dirty="0"/>
              <a:t>2002 </a:t>
            </a:r>
            <a:r>
              <a:rPr lang="en-IN" dirty="0" err="1"/>
              <a:t>Douge</a:t>
            </a:r>
            <a:r>
              <a:rPr lang="en-IN" dirty="0"/>
              <a:t> Cutting and Mike </a:t>
            </a:r>
            <a:r>
              <a:rPr lang="en-IN" dirty="0" err="1"/>
              <a:t>Cafarella</a:t>
            </a:r>
            <a:r>
              <a:rPr lang="en-IN" dirty="0"/>
              <a:t> father of big data and </a:t>
            </a:r>
            <a:r>
              <a:rPr lang="en-IN" dirty="0" err="1"/>
              <a:t>hadoop</a:t>
            </a:r>
            <a:endParaRPr lang="en-IN" dirty="0"/>
          </a:p>
          <a:p>
            <a:pPr marL="0" indent="0">
              <a:buNone/>
            </a:pPr>
            <a:r>
              <a:rPr lang="en-IN" dirty="0"/>
              <a:t>2008 yahoo has publicly declare open this project open source to user</a:t>
            </a:r>
          </a:p>
          <a:p>
            <a:pPr marL="0" indent="0">
              <a:buNone/>
            </a:pPr>
            <a:r>
              <a:rPr lang="en-IN" dirty="0"/>
              <a:t>2012 Apache avail to its use so this is known as Apache hoop</a:t>
            </a:r>
          </a:p>
        </p:txBody>
      </p:sp>
      <p:sp>
        <p:nvSpPr>
          <p:cNvPr id="4" name="Footer Placeholder 3">
            <a:extLst>
              <a:ext uri="{FF2B5EF4-FFF2-40B4-BE49-F238E27FC236}">
                <a16:creationId xmlns:a16="http://schemas.microsoft.com/office/drawing/2014/main" id="{576335D3-98B7-F5A5-BB24-6249BEB395EB}"/>
              </a:ext>
            </a:extLst>
          </p:cNvPr>
          <p:cNvSpPr>
            <a:spLocks noGrp="1"/>
          </p:cNvSpPr>
          <p:nvPr>
            <p:ph type="ftr" sz="quarter" idx="11"/>
          </p:nvPr>
        </p:nvSpPr>
        <p:spPr/>
        <p:txBody>
          <a:bodyPr/>
          <a:lstStyle/>
          <a:p>
            <a:r>
              <a:rPr lang="en-IN"/>
              <a:t>Dr. Apash Roy</a:t>
            </a:r>
          </a:p>
        </p:txBody>
      </p:sp>
    </p:spTree>
    <p:extLst>
      <p:ext uri="{BB962C8B-B14F-4D97-AF65-F5344CB8AC3E}">
        <p14:creationId xmlns:p14="http://schemas.microsoft.com/office/powerpoint/2010/main" val="902005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Reduce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Reduce is the final stage of the reduce task. Depending on the user-defined logic specified in the reduce function (reducer), the reducer will either further summarize its input or will emit the output without making any changes. </a:t>
            </a:r>
          </a:p>
          <a:p>
            <a:pPr algn="just"/>
            <a:r>
              <a:rPr lang="en-US" dirty="0">
                <a:latin typeface="Bookman Old Style" panose="02050604050505020204" pitchFamily="18" charset="0"/>
              </a:rPr>
              <a:t>In either case, for each key-value pair that a reducer receives, the list of values stored in the value part of the pair is processed and another key-value pair is written out.</a:t>
            </a:r>
          </a:p>
        </p:txBody>
      </p:sp>
    </p:spTree>
    <p:extLst>
      <p:ext uri="{BB962C8B-B14F-4D97-AF65-F5344CB8AC3E}">
        <p14:creationId xmlns:p14="http://schemas.microsoft.com/office/powerpoint/2010/main" val="1103095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latin typeface="Bookman Old Style" panose="02050604050505020204" pitchFamily="18" charset="0"/>
              </a:rPr>
              <a:t>The output key can either be the same as the input key or a substring value from the input value, or another </a:t>
            </a:r>
            <a:r>
              <a:rPr lang="en-US" dirty="0" err="1">
                <a:latin typeface="Bookman Old Style" panose="02050604050505020204" pitchFamily="18" charset="0"/>
              </a:rPr>
              <a:t>serializable</a:t>
            </a:r>
            <a:r>
              <a:rPr lang="en-US" dirty="0">
                <a:latin typeface="Bookman Old Style" panose="02050604050505020204" pitchFamily="18" charset="0"/>
              </a:rPr>
              <a:t> user-defined object. </a:t>
            </a:r>
          </a:p>
          <a:p>
            <a:pPr algn="just"/>
            <a:r>
              <a:rPr lang="en-US" dirty="0">
                <a:latin typeface="Bookman Old Style" panose="02050604050505020204" pitchFamily="18" charset="0"/>
              </a:rPr>
              <a:t>The output value can either be the same as the input value or a substring value from the input value, or another serializable user defined object.</a:t>
            </a:r>
          </a:p>
          <a:p>
            <a:pPr algn="just"/>
            <a:r>
              <a:rPr lang="en-US" dirty="0">
                <a:latin typeface="Bookman Old Style" panose="02050604050505020204" pitchFamily="18" charset="0"/>
              </a:rPr>
              <a:t>Note that just like the mapper, for the input key-value pair, a reducer may not produce any output key-value pair (filtering) or can generate multiple key-value pairs (demultiplexing).</a:t>
            </a:r>
          </a:p>
          <a:p>
            <a:pPr algn="just"/>
            <a:r>
              <a:rPr lang="en-US" dirty="0">
                <a:latin typeface="Bookman Old Style" panose="02050604050505020204" pitchFamily="18" charset="0"/>
              </a:rPr>
              <a:t>The output of the reducer, that is the key-value pairs, is then written out as a separate file —one file per reducer.</a:t>
            </a:r>
          </a:p>
        </p:txBody>
      </p:sp>
    </p:spTree>
    <p:extLst>
      <p:ext uri="{BB962C8B-B14F-4D97-AF65-F5344CB8AC3E}">
        <p14:creationId xmlns:p14="http://schemas.microsoft.com/office/powerpoint/2010/main" val="2810521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The reduce stage is the last stage of the reduce task</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81837" y="1957589"/>
            <a:ext cx="7353648" cy="4012036"/>
          </a:xfrm>
          <a:prstGeom prst="rect">
            <a:avLst/>
          </a:prstGeom>
        </p:spPr>
      </p:pic>
    </p:spTree>
    <p:extLst>
      <p:ext uri="{BB962C8B-B14F-4D97-AF65-F5344CB8AC3E}">
        <p14:creationId xmlns:p14="http://schemas.microsoft.com/office/powerpoint/2010/main" val="3727101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number of reducers can be customized. It is also possible to have a </a:t>
            </a:r>
            <a:r>
              <a:rPr lang="en-US" dirty="0" err="1">
                <a:latin typeface="Bookman Old Style" panose="02050604050505020204" pitchFamily="18" charset="0"/>
              </a:rPr>
              <a:t>MapReduce</a:t>
            </a:r>
            <a:r>
              <a:rPr lang="en-US" dirty="0">
                <a:latin typeface="Bookman Old Style" panose="02050604050505020204" pitchFamily="18" charset="0"/>
              </a:rPr>
              <a:t> job without a reducer, for example when performing filtering.</a:t>
            </a:r>
          </a:p>
          <a:p>
            <a:pPr algn="just"/>
            <a:r>
              <a:rPr lang="en-US" dirty="0">
                <a:latin typeface="Bookman Old Style" panose="02050604050505020204" pitchFamily="18" charset="0"/>
              </a:rPr>
              <a:t>Note that the output signature (key-value types) of the map function should match that of the input signature (key-value types) of the reduce/combine function.</a:t>
            </a:r>
          </a:p>
        </p:txBody>
      </p:sp>
      <p:pic>
        <p:nvPicPr>
          <p:cNvPr id="4" name="Picture 3"/>
          <p:cNvPicPr>
            <a:picLocks noChangeAspect="1"/>
          </p:cNvPicPr>
          <p:nvPr/>
        </p:nvPicPr>
        <p:blipFill>
          <a:blip r:embed="rId2"/>
          <a:stretch>
            <a:fillRect/>
          </a:stretch>
        </p:blipFill>
        <p:spPr>
          <a:xfrm>
            <a:off x="2342515" y="4320756"/>
            <a:ext cx="6605447" cy="2311969"/>
          </a:xfrm>
          <a:prstGeom prst="rect">
            <a:avLst/>
          </a:prstGeom>
        </p:spPr>
      </p:pic>
    </p:spTree>
    <p:extLst>
      <p:ext uri="{BB962C8B-B14F-4D97-AF65-F5344CB8AC3E}">
        <p14:creationId xmlns:p14="http://schemas.microsoft.com/office/powerpoint/2010/main" val="118535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A Simple </a:t>
            </a:r>
            <a:r>
              <a:rPr lang="en-US" b="1" dirty="0" err="1">
                <a:latin typeface="Bookman Old Style" panose="02050604050505020204" pitchFamily="18" charset="0"/>
              </a:rPr>
              <a:t>MapReduce</a:t>
            </a:r>
            <a:r>
              <a:rPr lang="en-US" b="1" dirty="0">
                <a:latin typeface="Bookman Old Style" panose="02050604050505020204" pitchFamily="18" charset="0"/>
              </a:rPr>
              <a:t> Example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algn="just"/>
            <a:r>
              <a:rPr lang="en-US" dirty="0" err="1">
                <a:latin typeface="Bookman Old Style" panose="02050604050505020204" pitchFamily="18" charset="0"/>
              </a:rPr>
              <a:t>MapReduce</a:t>
            </a:r>
            <a:r>
              <a:rPr lang="en-US" dirty="0">
                <a:latin typeface="Bookman Old Style" panose="02050604050505020204" pitchFamily="18" charset="0"/>
              </a:rPr>
              <a:t> steps are following</a:t>
            </a:r>
          </a:p>
          <a:p>
            <a:pPr marL="0" indent="0" algn="just">
              <a:buNone/>
            </a:pPr>
            <a:r>
              <a:rPr lang="en-US" b="1" dirty="0">
                <a:latin typeface="Bookman Old Style" panose="02050604050505020204" pitchFamily="18" charset="0"/>
              </a:rPr>
              <a:t>1. </a:t>
            </a:r>
            <a:r>
              <a:rPr lang="en-US" dirty="0">
                <a:latin typeface="Bookman Old Style" panose="02050604050505020204" pitchFamily="18" charset="0"/>
              </a:rPr>
              <a:t>The input (sales.txt) is divided into two splits.</a:t>
            </a:r>
          </a:p>
          <a:p>
            <a:pPr marL="0" indent="0" algn="just">
              <a:buNone/>
            </a:pPr>
            <a:r>
              <a:rPr lang="en-US" b="1" dirty="0">
                <a:latin typeface="Bookman Old Style" panose="02050604050505020204" pitchFamily="18" charset="0"/>
              </a:rPr>
              <a:t>2. </a:t>
            </a:r>
            <a:r>
              <a:rPr lang="en-US" dirty="0">
                <a:latin typeface="Bookman Old Style" panose="02050604050505020204" pitchFamily="18" charset="0"/>
              </a:rPr>
              <a:t>Two map tasks running on two different nodes, Node A and Node B, extract product and quantity from the respective split’s records in parallel. The output from each map function is a key-value pair where product is the key while quantity is the value.</a:t>
            </a:r>
          </a:p>
          <a:p>
            <a:pPr marL="0" indent="0" algn="just">
              <a:buNone/>
            </a:pPr>
            <a:r>
              <a:rPr lang="en-US" b="1" dirty="0">
                <a:latin typeface="Bookman Old Style" panose="02050604050505020204" pitchFamily="18" charset="0"/>
              </a:rPr>
              <a:t>3. </a:t>
            </a:r>
            <a:r>
              <a:rPr lang="en-US" dirty="0">
                <a:latin typeface="Bookman Old Style" panose="02050604050505020204" pitchFamily="18" charset="0"/>
              </a:rPr>
              <a:t>The combiner then performs local summation of product quantities.</a:t>
            </a:r>
          </a:p>
        </p:txBody>
      </p:sp>
    </p:spTree>
    <p:extLst>
      <p:ext uri="{BB962C8B-B14F-4D97-AF65-F5344CB8AC3E}">
        <p14:creationId xmlns:p14="http://schemas.microsoft.com/office/powerpoint/2010/main" val="232610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dirty="0">
                <a:latin typeface="Bookman Old Style" panose="02050604050505020204" pitchFamily="18" charset="0"/>
              </a:rPr>
              <a:t>4. </a:t>
            </a:r>
            <a:r>
              <a:rPr lang="en-US" dirty="0">
                <a:latin typeface="Bookman Old Style" panose="02050604050505020204" pitchFamily="18" charset="0"/>
              </a:rPr>
              <a:t>As there is only one reduce task, no partitioning is performed.</a:t>
            </a:r>
          </a:p>
          <a:p>
            <a:pPr marL="0" indent="0" algn="just">
              <a:buNone/>
            </a:pPr>
            <a:r>
              <a:rPr lang="en-US" b="1" dirty="0">
                <a:latin typeface="Bookman Old Style" panose="02050604050505020204" pitchFamily="18" charset="0"/>
              </a:rPr>
              <a:t>5. </a:t>
            </a:r>
            <a:r>
              <a:rPr lang="en-US" dirty="0">
                <a:latin typeface="Bookman Old Style" panose="02050604050505020204" pitchFamily="18" charset="0"/>
              </a:rPr>
              <a:t>The output from the two map tasks is then copied to a third node, Node C, that runs the shuffle stage as part of the reduce task.</a:t>
            </a:r>
          </a:p>
          <a:p>
            <a:pPr marL="0" indent="0" algn="just">
              <a:buNone/>
            </a:pPr>
            <a:r>
              <a:rPr lang="en-US" b="1" dirty="0">
                <a:latin typeface="Bookman Old Style" panose="02050604050505020204" pitchFamily="18" charset="0"/>
              </a:rPr>
              <a:t>6. </a:t>
            </a:r>
            <a:r>
              <a:rPr lang="en-US" dirty="0">
                <a:latin typeface="Bookman Old Style" panose="02050604050505020204" pitchFamily="18" charset="0"/>
              </a:rPr>
              <a:t>The sort stage then groups all quantities of the same product together as a list.</a:t>
            </a:r>
          </a:p>
          <a:p>
            <a:pPr marL="0" indent="0" algn="just">
              <a:buNone/>
            </a:pPr>
            <a:r>
              <a:rPr lang="en-US" b="1" dirty="0">
                <a:latin typeface="Bookman Old Style" panose="02050604050505020204" pitchFamily="18" charset="0"/>
              </a:rPr>
              <a:t>7. </a:t>
            </a:r>
            <a:r>
              <a:rPr lang="en-US" dirty="0">
                <a:latin typeface="Bookman Old Style" panose="02050604050505020204" pitchFamily="18" charset="0"/>
              </a:rPr>
              <a:t>Like the combiner, the reduce function then sums up the quantities of each unique product in order to create the output.</a:t>
            </a:r>
          </a:p>
        </p:txBody>
      </p:sp>
    </p:spTree>
    <p:extLst>
      <p:ext uri="{BB962C8B-B14F-4D97-AF65-F5344CB8AC3E}">
        <p14:creationId xmlns:p14="http://schemas.microsoft.com/office/powerpoint/2010/main" val="2519234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An example of </a:t>
            </a:r>
            <a:r>
              <a:rPr lang="en-US" b="1" dirty="0" err="1">
                <a:latin typeface="Bookman Old Style" panose="02050604050505020204" pitchFamily="18" charset="0"/>
              </a:rPr>
              <a:t>MapReduce</a:t>
            </a:r>
            <a:r>
              <a:rPr lang="en-US" b="1" dirty="0">
                <a:latin typeface="Bookman Old Style" panose="02050604050505020204" pitchFamily="18" charset="0"/>
              </a:rPr>
              <a:t> in action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3949" y="1842756"/>
            <a:ext cx="8919693" cy="4469144"/>
          </a:xfrm>
          <a:prstGeom prst="rect">
            <a:avLst/>
          </a:prstGeom>
        </p:spPr>
      </p:pic>
    </p:spTree>
    <p:extLst>
      <p:ext uri="{BB962C8B-B14F-4D97-AF65-F5344CB8AC3E}">
        <p14:creationId xmlns:p14="http://schemas.microsoft.com/office/powerpoint/2010/main" val="2716039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latin typeface="Bookman Old Style" panose="02050604050505020204" pitchFamily="18" charset="0"/>
              </a:rPr>
              <a:t>Outline</a:t>
            </a:r>
          </a:p>
        </p:txBody>
      </p:sp>
      <p:sp>
        <p:nvSpPr>
          <p:cNvPr id="3" name="Content Placeholder 2"/>
          <p:cNvSpPr>
            <a:spLocks noGrp="1"/>
          </p:cNvSpPr>
          <p:nvPr>
            <p:ph idx="1"/>
          </p:nvPr>
        </p:nvSpPr>
        <p:spPr/>
        <p:txBody>
          <a:bodyPr/>
          <a:lstStyle/>
          <a:p>
            <a:r>
              <a:rPr lang="en-US" dirty="0">
                <a:solidFill>
                  <a:srgbClr val="00B0F0"/>
                </a:solidFill>
                <a:latin typeface="Bookman Old Style" panose="02050604050505020204" pitchFamily="18" charset="0"/>
              </a:rPr>
              <a:t>Parallel Data Processing</a:t>
            </a:r>
          </a:p>
          <a:p>
            <a:r>
              <a:rPr lang="en-US" dirty="0">
                <a:solidFill>
                  <a:srgbClr val="00B0F0"/>
                </a:solidFill>
                <a:latin typeface="Bookman Old Style" panose="02050604050505020204" pitchFamily="18" charset="0"/>
              </a:rPr>
              <a:t>Distributed Data Processing</a:t>
            </a:r>
          </a:p>
          <a:p>
            <a:r>
              <a:rPr lang="en-US" dirty="0" err="1">
                <a:solidFill>
                  <a:srgbClr val="00B0F0"/>
                </a:solidFill>
                <a:latin typeface="Bookman Old Style" panose="02050604050505020204" pitchFamily="18" charset="0"/>
              </a:rPr>
              <a:t>Hadoop</a:t>
            </a:r>
            <a:endParaRPr lang="en-US" dirty="0">
              <a:solidFill>
                <a:srgbClr val="00B0F0"/>
              </a:solidFill>
              <a:latin typeface="Bookman Old Style" panose="02050604050505020204" pitchFamily="18" charset="0"/>
            </a:endParaRPr>
          </a:p>
          <a:p>
            <a:r>
              <a:rPr lang="en-US" dirty="0">
                <a:solidFill>
                  <a:srgbClr val="00B0F0"/>
                </a:solidFill>
                <a:latin typeface="Bookman Old Style" panose="02050604050505020204" pitchFamily="18" charset="0"/>
              </a:rPr>
              <a:t>Processing Workloads</a:t>
            </a:r>
          </a:p>
          <a:p>
            <a:r>
              <a:rPr lang="en-US" dirty="0">
                <a:solidFill>
                  <a:srgbClr val="00B0F0"/>
                </a:solidFill>
                <a:latin typeface="Bookman Old Style" panose="02050604050505020204" pitchFamily="18" charset="0"/>
              </a:rPr>
              <a:t>Cluster</a:t>
            </a:r>
          </a:p>
          <a:p>
            <a:r>
              <a:rPr lang="en-US" dirty="0">
                <a:solidFill>
                  <a:srgbClr val="00B0F0"/>
                </a:solidFill>
                <a:latin typeface="Bookman Old Style" panose="02050604050505020204" pitchFamily="18" charset="0"/>
              </a:rPr>
              <a:t>Processing in Batch Mode</a:t>
            </a:r>
          </a:p>
          <a:p>
            <a:r>
              <a:rPr lang="en-US" dirty="0">
                <a:solidFill>
                  <a:srgbClr val="00B0F0"/>
                </a:solidFill>
                <a:latin typeface="Bookman Old Style" panose="02050604050505020204" pitchFamily="18" charset="0"/>
              </a:rPr>
              <a:t>Processing in </a:t>
            </a:r>
            <a:r>
              <a:rPr lang="en-US" dirty="0" err="1">
                <a:solidFill>
                  <a:srgbClr val="00B0F0"/>
                </a:solidFill>
                <a:latin typeface="Bookman Old Style" panose="02050604050505020204" pitchFamily="18" charset="0"/>
              </a:rPr>
              <a:t>Realtime</a:t>
            </a:r>
            <a:r>
              <a:rPr lang="en-US" dirty="0">
                <a:solidFill>
                  <a:srgbClr val="00B0F0"/>
                </a:solidFill>
                <a:latin typeface="Bookman Old Style" panose="02050604050505020204" pitchFamily="18" charset="0"/>
              </a:rPr>
              <a:t> Mode</a:t>
            </a:r>
          </a:p>
        </p:txBody>
      </p:sp>
    </p:spTree>
    <p:extLst>
      <p:ext uri="{BB962C8B-B14F-4D97-AF65-F5344CB8AC3E}">
        <p14:creationId xmlns:p14="http://schemas.microsoft.com/office/powerpoint/2010/main" val="425797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latin typeface="Bookman Old Style" panose="02050604050505020204" pitchFamily="18" charset="0"/>
              </a:rPr>
              <a:t>Parallel Data Processing</a:t>
            </a:r>
            <a:endParaRPr lang="en-US" dirty="0">
              <a:solidFill>
                <a:srgbClr val="0070C0"/>
              </a:solidFill>
              <a:latin typeface="Bookman Old Style" panose="020506040505050202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solidFill>
                  <a:srgbClr val="00B0F0"/>
                </a:solidFill>
                <a:latin typeface="Bookman Old Style" panose="02050604050505020204" pitchFamily="18" charset="0"/>
              </a:rPr>
              <a:t>Parallel data processing involves the simultaneous execution of multiple sub-tasks that collectively comprise a larger task. </a:t>
            </a:r>
          </a:p>
          <a:p>
            <a:pPr algn="just"/>
            <a:r>
              <a:rPr lang="en-US" dirty="0">
                <a:solidFill>
                  <a:srgbClr val="00B0F0"/>
                </a:solidFill>
                <a:latin typeface="Bookman Old Style" panose="02050604050505020204" pitchFamily="18" charset="0"/>
              </a:rPr>
              <a:t>The goal is to reduce the execution time by dividing a single larger task into multiple smaller tasks that run concurrently.</a:t>
            </a:r>
          </a:p>
          <a:p>
            <a:pPr algn="just"/>
            <a:r>
              <a:rPr lang="en-US" dirty="0">
                <a:solidFill>
                  <a:srgbClr val="00B0F0"/>
                </a:solidFill>
                <a:latin typeface="Bookman Old Style" panose="02050604050505020204" pitchFamily="18" charset="0"/>
              </a:rPr>
              <a:t>Although parallel data processing can be achieved through multiple networked machines, it is more typically achieved within the confines of a single machine with multiple processors or cores, as shown in the following Figure.</a:t>
            </a:r>
          </a:p>
        </p:txBody>
      </p:sp>
    </p:spTree>
    <p:extLst>
      <p:ext uri="{BB962C8B-B14F-4D97-AF65-F5344CB8AC3E}">
        <p14:creationId xmlns:p14="http://schemas.microsoft.com/office/powerpoint/2010/main" val="377282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rgbClr val="00B0F0"/>
                </a:solidFill>
                <a:latin typeface="Bookman Old Style" panose="02050604050505020204" pitchFamily="18" charset="0"/>
              </a:rPr>
              <a:t>A task can be divided into three sub-tasks that are executed in parallel on three different processors within the same machine</a:t>
            </a:r>
          </a:p>
        </p:txBody>
      </p:sp>
      <p:pic>
        <p:nvPicPr>
          <p:cNvPr id="4" name="Picture 3"/>
          <p:cNvPicPr>
            <a:picLocks noChangeAspect="1"/>
          </p:cNvPicPr>
          <p:nvPr/>
        </p:nvPicPr>
        <p:blipFill>
          <a:blip r:embed="rId2"/>
          <a:stretch>
            <a:fillRect/>
          </a:stretch>
        </p:blipFill>
        <p:spPr>
          <a:xfrm>
            <a:off x="2013300" y="3193415"/>
            <a:ext cx="7418426" cy="2248453"/>
          </a:xfrm>
          <a:prstGeom prst="rect">
            <a:avLst/>
          </a:prstGeom>
        </p:spPr>
      </p:pic>
    </p:spTree>
    <p:extLst>
      <p:ext uri="{BB962C8B-B14F-4D97-AF65-F5344CB8AC3E}">
        <p14:creationId xmlns:p14="http://schemas.microsoft.com/office/powerpoint/2010/main" val="248246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Distributed Data Processing</a:t>
            </a: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Distributed data processing is closely related to parallel data processing in that the same principle of “divide-and-conquer” is applied. </a:t>
            </a:r>
          </a:p>
          <a:p>
            <a:pPr algn="just"/>
            <a:r>
              <a:rPr lang="en-US" dirty="0">
                <a:latin typeface="Bookman Old Style" panose="02050604050505020204" pitchFamily="18" charset="0"/>
              </a:rPr>
              <a:t>However, distributed data processing is always achieved through physically separate machines that are networked together as a cluster.</a:t>
            </a:r>
          </a:p>
        </p:txBody>
      </p:sp>
    </p:spTree>
    <p:extLst>
      <p:ext uri="{BB962C8B-B14F-4D97-AF65-F5344CB8AC3E}">
        <p14:creationId xmlns:p14="http://schemas.microsoft.com/office/powerpoint/2010/main" val="310618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16436</TotalTime>
  <Words>2782</Words>
  <Application>Microsoft Office PowerPoint</Application>
  <PresentationFormat>Widescreen</PresentationFormat>
  <Paragraphs>191</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Bookman Old Style</vt:lpstr>
      <vt:lpstr>Calibri</vt:lpstr>
      <vt:lpstr>Calibri Light</vt:lpstr>
      <vt:lpstr>Times New Roman</vt:lpstr>
      <vt:lpstr>Office Theme</vt:lpstr>
      <vt:lpstr>Big-Data Analytics</vt:lpstr>
      <vt:lpstr>Sql works on</vt:lpstr>
      <vt:lpstr>Hive works on</vt:lpstr>
      <vt:lpstr>Spark works on</vt:lpstr>
      <vt:lpstr>Concept of Hadoop</vt:lpstr>
      <vt:lpstr>Outline</vt:lpstr>
      <vt:lpstr>Parallel Data Processing</vt:lpstr>
      <vt:lpstr>PowerPoint Presentation</vt:lpstr>
      <vt:lpstr>Distributed Data Processing</vt:lpstr>
      <vt:lpstr>An example of distributed data processing</vt:lpstr>
      <vt:lpstr>parallel data processing can be achieved through</vt:lpstr>
      <vt:lpstr>Hadoop</vt:lpstr>
      <vt:lpstr>Hadoop is a versatile framework that provides both processing and storage capabilities</vt:lpstr>
      <vt:lpstr>Processing Workloads</vt:lpstr>
      <vt:lpstr>PowerPoint Presentation</vt:lpstr>
      <vt:lpstr>Batch</vt:lpstr>
      <vt:lpstr>Contd..</vt:lpstr>
      <vt:lpstr>A batch workload can include grouped read/writes to INSERT, SELECT, UPDATE and DELETE</vt:lpstr>
      <vt:lpstr>Hadoop framework has established itself as a</vt:lpstr>
      <vt:lpstr>Transactional</vt:lpstr>
      <vt:lpstr>Contd..</vt:lpstr>
      <vt:lpstr>Transactional workloads have few joins and lower latency responses than batch workloads</vt:lpstr>
      <vt:lpstr>A processing workload in Big Data is</vt:lpstr>
      <vt:lpstr>Cluster</vt:lpstr>
      <vt:lpstr>Contd..</vt:lpstr>
      <vt:lpstr>PowerPoint Presentation</vt:lpstr>
      <vt:lpstr>Processing in Batch Mode</vt:lpstr>
      <vt:lpstr>PowerPoint Presentation</vt:lpstr>
      <vt:lpstr>Batch Processing with MapReduce</vt:lpstr>
      <vt:lpstr>The symbol used to represent a processing engine</vt:lpstr>
      <vt:lpstr>Contd..</vt:lpstr>
      <vt:lpstr>PowerPoint Presentation</vt:lpstr>
      <vt:lpstr>Map and Reduce Tasks</vt:lpstr>
      <vt:lpstr>An illustration of a MapReduce job with the map stage highlighted</vt:lpstr>
      <vt:lpstr>Map</vt:lpstr>
      <vt:lpstr>PowerPoint Presentation</vt:lpstr>
      <vt:lpstr>PowerPoint Presentation</vt:lpstr>
      <vt:lpstr>Combine</vt:lpstr>
      <vt:lpstr>PowerPoint Presentation</vt:lpstr>
      <vt:lpstr>The combine stage groups the output from the map stage</vt:lpstr>
      <vt:lpstr>PowerPoint Presentation</vt:lpstr>
      <vt:lpstr>PowerPoint Presentation</vt:lpstr>
      <vt:lpstr>Partition</vt:lpstr>
      <vt:lpstr>The partition stage assigns output from the map task to reducers</vt:lpstr>
      <vt:lpstr>PowerPoint Presentation</vt:lpstr>
      <vt:lpstr>PowerPoint Presentation</vt:lpstr>
      <vt:lpstr>Shuffle and Sort</vt:lpstr>
      <vt:lpstr>PowerPoint Presentation</vt:lpstr>
      <vt:lpstr>During the shuffle and sort stage, data is copied across the network to the reducer nodes and sorted by key</vt:lpstr>
      <vt:lpstr>Reduce</vt:lpstr>
      <vt:lpstr>PowerPoint Presentation</vt:lpstr>
      <vt:lpstr>The reduce stage is the last stage of the reduce task</vt:lpstr>
      <vt:lpstr>PowerPoint Presentation</vt:lpstr>
      <vt:lpstr>A Simple MapReduce Example</vt:lpstr>
      <vt:lpstr>PowerPoint Presentation</vt:lpstr>
      <vt:lpstr>An example of MapReduce in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 Analytics</dc:title>
  <dc:creator>Arnab Pattanayak</dc:creator>
  <cp:lastModifiedBy>Kaushik's</cp:lastModifiedBy>
  <cp:revision>276</cp:revision>
  <dcterms:created xsi:type="dcterms:W3CDTF">2021-07-22T10:27:59Z</dcterms:created>
  <dcterms:modified xsi:type="dcterms:W3CDTF">2023-04-20T11:03:33Z</dcterms:modified>
</cp:coreProperties>
</file>