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9" r:id="rId13"/>
    <p:sldId id="268" r:id="rId14"/>
    <p:sldId id="270" r:id="rId15"/>
    <p:sldId id="271" r:id="rId16"/>
    <p:sldId id="273" r:id="rId17"/>
    <p:sldId id="280" r:id="rId18"/>
    <p:sldId id="272" r:id="rId19"/>
    <p:sldId id="274"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6188" autoAdjust="0"/>
  </p:normalViewPr>
  <p:slideViewPr>
    <p:cSldViewPr snapToGrid="0">
      <p:cViewPr varScale="1">
        <p:scale>
          <a:sx n="62" d="100"/>
          <a:sy n="62"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B1F0-9CCC-430E-E91C-E724767C14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059538-569F-53B5-7E67-74089E35E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771F3C-7D0F-E315-E84D-493EC65BE9C0}"/>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5" name="Footer Placeholder 4">
            <a:extLst>
              <a:ext uri="{FF2B5EF4-FFF2-40B4-BE49-F238E27FC236}">
                <a16:creationId xmlns:a16="http://schemas.microsoft.com/office/drawing/2014/main" id="{7F533640-28C9-5A5A-F504-382560912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E30DB-7946-AACE-EBEA-9BADA882AA71}"/>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785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7545-8843-0174-BAC0-6159D5CE7E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5B1A6-FA4D-6130-7A02-B43F7014D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441B2-484E-3CF8-3254-DAAF2FBBF99A}"/>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5" name="Footer Placeholder 4">
            <a:extLst>
              <a:ext uri="{FF2B5EF4-FFF2-40B4-BE49-F238E27FC236}">
                <a16:creationId xmlns:a16="http://schemas.microsoft.com/office/drawing/2014/main" id="{8C08247E-CE89-8D16-C017-19BD17DC9F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5FCCF-FF05-FF09-E2DE-CBAA1D68A134}"/>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94313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D74F8-EF71-B458-3D62-A3E0BE25FE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C86A2-A914-2F7E-23B9-9E668CB35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845AF-8AD6-5047-2CC2-39804CD207A3}"/>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5" name="Footer Placeholder 4">
            <a:extLst>
              <a:ext uri="{FF2B5EF4-FFF2-40B4-BE49-F238E27FC236}">
                <a16:creationId xmlns:a16="http://schemas.microsoft.com/office/drawing/2014/main" id="{95A88390-CF61-B081-C95C-D405AB39A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D6784-9EA5-95EF-2C3D-5BE2D951A182}"/>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175114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D13B-B297-77F3-3DC1-75E50D6CE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59C7AA-E005-2F7D-9803-2D45DD58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3E584-6692-623C-AD51-8783F7DE5F33}"/>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5" name="Footer Placeholder 4">
            <a:extLst>
              <a:ext uri="{FF2B5EF4-FFF2-40B4-BE49-F238E27FC236}">
                <a16:creationId xmlns:a16="http://schemas.microsoft.com/office/drawing/2014/main" id="{8C8B308A-6413-A2E6-6B6B-735AA63BA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C287A-EBC9-3896-0C78-470AFECDE362}"/>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86150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BE7D-C814-0CE8-229A-407DB89F5C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3C577A-482E-15A6-1715-86A3A70C4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FDD6E-1FBA-1075-059F-1C6BD8544D22}"/>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5" name="Footer Placeholder 4">
            <a:extLst>
              <a:ext uri="{FF2B5EF4-FFF2-40B4-BE49-F238E27FC236}">
                <a16:creationId xmlns:a16="http://schemas.microsoft.com/office/drawing/2014/main" id="{B6724621-14EE-9136-C3C3-DCE20CB6C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BEF8C-A7AF-4E34-B139-91513CA88E77}"/>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54293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7815-F127-9820-2A49-FB841850D6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0B878-F74B-299C-5C38-047F99823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62D567-CEC4-50CF-8418-AF0E7B44A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DD7C29-CF7B-8B93-892E-29C2D5860A50}"/>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6" name="Footer Placeholder 5">
            <a:extLst>
              <a:ext uri="{FF2B5EF4-FFF2-40B4-BE49-F238E27FC236}">
                <a16:creationId xmlns:a16="http://schemas.microsoft.com/office/drawing/2014/main" id="{90282B23-853A-F75A-729B-312F78B58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10223-170B-6CC5-2284-0DBC72FCA99A}"/>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74684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18EA-3FA8-800C-C1C6-6CB099B790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CA3156-ADCC-1E04-2129-0F2986E3F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994F8-770B-374A-6BCA-A67085FD7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CA8F7A-39BF-B9E7-1741-F9B384034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3CEB2-B4B9-D98C-209E-864F335E5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453CAE-096E-B407-B5FC-3A2328B83CDE}"/>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8" name="Footer Placeholder 7">
            <a:extLst>
              <a:ext uri="{FF2B5EF4-FFF2-40B4-BE49-F238E27FC236}">
                <a16:creationId xmlns:a16="http://schemas.microsoft.com/office/drawing/2014/main" id="{A49EE3F6-E653-912A-2CE7-ED6270D4B3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C06F3B-1AF1-DE9D-793F-D36D989B7598}"/>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99594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79C2-D6E5-632D-57BF-73183F7808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546D56-783A-E2F6-E782-E7557214E642}"/>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4" name="Footer Placeholder 3">
            <a:extLst>
              <a:ext uri="{FF2B5EF4-FFF2-40B4-BE49-F238E27FC236}">
                <a16:creationId xmlns:a16="http://schemas.microsoft.com/office/drawing/2014/main" id="{8EACDF41-8867-6F26-C5C0-C353926B29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6E2B73-7077-176E-2DEA-48CC7FC75C9B}"/>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156649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B5EE-8221-9DD3-D0FE-3BE7CC71AD49}"/>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3" name="Footer Placeholder 2">
            <a:extLst>
              <a:ext uri="{FF2B5EF4-FFF2-40B4-BE49-F238E27FC236}">
                <a16:creationId xmlns:a16="http://schemas.microsoft.com/office/drawing/2014/main" id="{9CDCFA3F-7E67-DBE5-01C3-572D62D436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7F6773-8A73-E9C6-BBE0-8651E0DA535B}"/>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207090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8BBC-6001-382B-931F-959667A00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6E4FE6-8023-E0CB-B7CF-F606F647E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9F3817-A8EF-5193-09AA-2B02CC4B8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B73C-E39F-9C9A-0FC1-9F33B73B8307}"/>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6" name="Footer Placeholder 5">
            <a:extLst>
              <a:ext uri="{FF2B5EF4-FFF2-40B4-BE49-F238E27FC236}">
                <a16:creationId xmlns:a16="http://schemas.microsoft.com/office/drawing/2014/main" id="{D4816F60-C2E9-58BC-1097-5915D10FB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4760F-4E8D-30E5-26F1-747E9EA035B5}"/>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34898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CC48-0835-AAC4-91EC-09F627994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23E2A9-6552-23E5-4FA6-5089A11B5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7BE996-0B27-79FE-3741-44BED886F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66C6E-ED52-7B83-45F8-5FC42344964A}"/>
              </a:ext>
            </a:extLst>
          </p:cNvPr>
          <p:cNvSpPr>
            <a:spLocks noGrp="1"/>
          </p:cNvSpPr>
          <p:nvPr>
            <p:ph type="dt" sz="half" idx="10"/>
          </p:nvPr>
        </p:nvSpPr>
        <p:spPr/>
        <p:txBody>
          <a:bodyPr/>
          <a:lstStyle/>
          <a:p>
            <a:fld id="{1F34ED4D-E681-42F1-8921-DF5406526502}" type="datetimeFigureOut">
              <a:rPr lang="en-IN" smtClean="0"/>
              <a:t>20-04-2023</a:t>
            </a:fld>
            <a:endParaRPr lang="en-IN"/>
          </a:p>
        </p:txBody>
      </p:sp>
      <p:sp>
        <p:nvSpPr>
          <p:cNvPr id="6" name="Footer Placeholder 5">
            <a:extLst>
              <a:ext uri="{FF2B5EF4-FFF2-40B4-BE49-F238E27FC236}">
                <a16:creationId xmlns:a16="http://schemas.microsoft.com/office/drawing/2014/main" id="{C178D92E-4E72-2CF5-8EF9-C89933543D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FC6757-5183-7C7D-048E-C39347BD2670}"/>
              </a:ext>
            </a:extLst>
          </p:cNvPr>
          <p:cNvSpPr>
            <a:spLocks noGrp="1"/>
          </p:cNvSpPr>
          <p:nvPr>
            <p:ph type="sldNum" sz="quarter" idx="12"/>
          </p:nvPr>
        </p:nvSpPr>
        <p:spPr/>
        <p:txBody>
          <a:bodyPr/>
          <a:lstStyle/>
          <a:p>
            <a:fld id="{F4E20B5E-0C43-4022-90D4-114B52EA9B5F}" type="slidenum">
              <a:rPr lang="en-IN" smtClean="0"/>
              <a:t>‹#›</a:t>
            </a:fld>
            <a:endParaRPr lang="en-IN"/>
          </a:p>
        </p:txBody>
      </p:sp>
    </p:spTree>
    <p:extLst>
      <p:ext uri="{BB962C8B-B14F-4D97-AF65-F5344CB8AC3E}">
        <p14:creationId xmlns:p14="http://schemas.microsoft.com/office/powerpoint/2010/main" val="145694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0DBB7-9F95-8E63-D41A-FA85E4B7B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2D3878-E671-9375-2F63-089536321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295F0-C82E-2ECC-A55B-4BCDF3362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4ED4D-E681-42F1-8921-DF5406526502}" type="datetimeFigureOut">
              <a:rPr lang="en-IN" smtClean="0"/>
              <a:t>20-04-2023</a:t>
            </a:fld>
            <a:endParaRPr lang="en-IN"/>
          </a:p>
        </p:txBody>
      </p:sp>
      <p:sp>
        <p:nvSpPr>
          <p:cNvPr id="5" name="Footer Placeholder 4">
            <a:extLst>
              <a:ext uri="{FF2B5EF4-FFF2-40B4-BE49-F238E27FC236}">
                <a16:creationId xmlns:a16="http://schemas.microsoft.com/office/drawing/2014/main" id="{A80A5F77-F244-5EBB-BDAC-BB0635C98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541942-B1B8-2B56-4306-77D348E25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20B5E-0C43-4022-90D4-114B52EA9B5F}" type="slidenum">
              <a:rPr lang="en-IN" smtClean="0"/>
              <a:t>‹#›</a:t>
            </a:fld>
            <a:endParaRPr lang="en-IN"/>
          </a:p>
        </p:txBody>
      </p:sp>
    </p:spTree>
    <p:extLst>
      <p:ext uri="{BB962C8B-B14F-4D97-AF65-F5344CB8AC3E}">
        <p14:creationId xmlns:p14="http://schemas.microsoft.com/office/powerpoint/2010/main" val="481950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implilearn.com/data-analysis-methods-process-types-artic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mplilearn.com/tutorials/hadoop-tutorial/sqo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7963-5E33-5C23-2106-E7B23F4C7D1E}"/>
              </a:ext>
            </a:extLst>
          </p:cNvPr>
          <p:cNvSpPr>
            <a:spLocks noGrp="1"/>
          </p:cNvSpPr>
          <p:nvPr>
            <p:ph type="ctrTitle"/>
          </p:nvPr>
        </p:nvSpPr>
        <p:spPr/>
        <p:txBody>
          <a:bodyPr>
            <a:normAutofit/>
          </a:bodyPr>
          <a:lstStyle/>
          <a:p>
            <a:r>
              <a:rPr lang="en-IN" sz="6600" b="1" i="0" u="none" strike="noStrike" baseline="0" dirty="0">
                <a:latin typeface="Verdana,Bold"/>
              </a:rPr>
              <a:t>Introduction to Hadoop</a:t>
            </a:r>
            <a:endParaRPr lang="en-IN" sz="37200" dirty="0"/>
          </a:p>
        </p:txBody>
      </p:sp>
    </p:spTree>
    <p:extLst>
      <p:ext uri="{BB962C8B-B14F-4D97-AF65-F5344CB8AC3E}">
        <p14:creationId xmlns:p14="http://schemas.microsoft.com/office/powerpoint/2010/main" val="402155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345A-8848-281C-7FB6-D0B8873601A4}"/>
              </a:ext>
            </a:extLst>
          </p:cNvPr>
          <p:cNvSpPr>
            <a:spLocks noGrp="1"/>
          </p:cNvSpPr>
          <p:nvPr>
            <p:ph type="title"/>
          </p:nvPr>
        </p:nvSpPr>
        <p:spPr/>
        <p:txBody>
          <a:bodyPr/>
          <a:lstStyle/>
          <a:p>
            <a:r>
              <a:rPr lang="en-IN" dirty="0"/>
              <a:t>CON…</a:t>
            </a:r>
          </a:p>
        </p:txBody>
      </p:sp>
      <p:pic>
        <p:nvPicPr>
          <p:cNvPr id="5" name="Content Placeholder 4">
            <a:extLst>
              <a:ext uri="{FF2B5EF4-FFF2-40B4-BE49-F238E27FC236}">
                <a16:creationId xmlns:a16="http://schemas.microsoft.com/office/drawing/2014/main" id="{9785E983-BC9E-7BBA-E316-B1CEC2CB7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853" y="1825625"/>
            <a:ext cx="9634294" cy="4351338"/>
          </a:xfrm>
        </p:spPr>
      </p:pic>
    </p:spTree>
    <p:extLst>
      <p:ext uri="{BB962C8B-B14F-4D97-AF65-F5344CB8AC3E}">
        <p14:creationId xmlns:p14="http://schemas.microsoft.com/office/powerpoint/2010/main" val="340793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2D30-8FF1-D5F6-BB65-75ECBCB480E9}"/>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B71FB8B2-E196-1183-B6F1-4827BA6D79AA}"/>
              </a:ext>
            </a:extLst>
          </p:cNvPr>
          <p:cNvSpPr>
            <a:spLocks noGrp="1"/>
          </p:cNvSpPr>
          <p:nvPr>
            <p:ph idx="1"/>
          </p:nvPr>
        </p:nvSpPr>
        <p:spPr/>
        <p:txBody>
          <a:bodyPr/>
          <a:lstStyle/>
          <a:p>
            <a:pPr algn="just"/>
            <a:r>
              <a:rPr lang="en-US" dirty="0"/>
              <a:t>Suppose a client machine wants to do a query or fetch some code for </a:t>
            </a:r>
            <a:r>
              <a:rPr lang="en-US" dirty="0">
                <a:hlinkClick r:id="rId2" tooltip="data analysis"/>
              </a:rPr>
              <a:t>data analysis</a:t>
            </a:r>
            <a:r>
              <a:rPr lang="en-US" dirty="0"/>
              <a:t>. This job request goes to the resource manager (Hadoop Yarn), which is responsible for resource allocation and management.</a:t>
            </a:r>
          </a:p>
          <a:p>
            <a:pPr algn="just"/>
            <a:r>
              <a:rPr lang="en-US" dirty="0"/>
              <a:t>In the node section, each of the nodes has its node managers. These node managers manage the nodes and monitor the resource usage in the node. The containers contain a collection of physical resources, which could be RAM, CPU, or hard drives. Whenever a job request comes in, the app master requests the container from the node manager. Once the node manager gets the resource, it goes back to the Resource Manager.</a:t>
            </a:r>
          </a:p>
          <a:p>
            <a:pPr algn="just"/>
            <a:endParaRPr lang="en-IN" dirty="0"/>
          </a:p>
        </p:txBody>
      </p:sp>
    </p:spTree>
    <p:extLst>
      <p:ext uri="{BB962C8B-B14F-4D97-AF65-F5344CB8AC3E}">
        <p14:creationId xmlns:p14="http://schemas.microsoft.com/office/powerpoint/2010/main" val="216993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4773-EAA2-CF09-0EB9-CEE6D1BF3D2B}"/>
              </a:ext>
            </a:extLst>
          </p:cNvPr>
          <p:cNvSpPr>
            <a:spLocks noGrp="1"/>
          </p:cNvSpPr>
          <p:nvPr>
            <p:ph type="title"/>
          </p:nvPr>
        </p:nvSpPr>
        <p:spPr/>
        <p:txBody>
          <a:bodyPr>
            <a:normAutofit/>
          </a:bodyPr>
          <a:lstStyle/>
          <a:p>
            <a:r>
              <a:rPr lang="en-IN" sz="2800" b="1" i="0" u="none" strike="noStrike" baseline="0" dirty="0">
                <a:latin typeface="Verdana" panose="020B0604030504040204" pitchFamily="34" charset="0"/>
              </a:rPr>
              <a:t>Introduction to Hadoop Tools</a:t>
            </a:r>
            <a:endParaRPr lang="en-IN" sz="2800" b="1" dirty="0"/>
          </a:p>
        </p:txBody>
      </p:sp>
      <p:sp>
        <p:nvSpPr>
          <p:cNvPr id="3" name="Content Placeholder 2">
            <a:extLst>
              <a:ext uri="{FF2B5EF4-FFF2-40B4-BE49-F238E27FC236}">
                <a16:creationId xmlns:a16="http://schemas.microsoft.com/office/drawing/2014/main" id="{D6F5562E-60D9-3FF5-31C7-C5D8B24F66CB}"/>
              </a:ext>
            </a:extLst>
          </p:cNvPr>
          <p:cNvSpPr>
            <a:spLocks noGrp="1"/>
          </p:cNvSpPr>
          <p:nvPr>
            <p:ph idx="1"/>
          </p:nvPr>
        </p:nvSpPr>
        <p:spPr/>
        <p:txBody>
          <a:bodyPr>
            <a:normAutofit/>
          </a:bodyPr>
          <a:lstStyle/>
          <a:p>
            <a:r>
              <a:rPr lang="en-US" dirty="0"/>
              <a:t>Hadoop is an open-source framework written in </a:t>
            </a:r>
            <a:r>
              <a:rPr lang="en-US" dirty="0">
                <a:hlinkClick r:id="rId2"/>
              </a:rPr>
              <a:t>Java</a:t>
            </a:r>
            <a:r>
              <a:rPr lang="en-US" dirty="0"/>
              <a:t> that uses lots of other analytical tools to improve its data analytics operations.</a:t>
            </a:r>
          </a:p>
          <a:p>
            <a:r>
              <a:rPr lang="en-US" dirty="0"/>
              <a:t>There is a wide range of analytical tools available in the market that help Hadoop deal with the astronomical size data efficiently.</a:t>
            </a:r>
          </a:p>
          <a:p>
            <a:r>
              <a:rPr lang="en-US" dirty="0"/>
              <a:t>The most famous and widely used tools :</a:t>
            </a:r>
          </a:p>
          <a:p>
            <a:r>
              <a:rPr lang="nl-NL" sz="1800" b="0" i="0" u="none" strike="noStrike" baseline="0" dirty="0">
                <a:latin typeface="Verdana" panose="020B0604030504040204" pitchFamily="34" charset="0"/>
              </a:rPr>
              <a:t>Sqoop</a:t>
            </a:r>
          </a:p>
          <a:p>
            <a:r>
              <a:rPr lang="nl-NL" sz="1800" b="0" i="0" u="none" strike="noStrike" baseline="0" dirty="0">
                <a:latin typeface="Verdana" panose="020B0604030504040204" pitchFamily="34" charset="0"/>
              </a:rPr>
              <a:t>Flume</a:t>
            </a:r>
          </a:p>
          <a:p>
            <a:r>
              <a:rPr lang="nl-NL" sz="1800" b="0" i="0" u="none" strike="noStrike" baseline="0" dirty="0">
                <a:latin typeface="Verdana" panose="020B0604030504040204" pitchFamily="34" charset="0"/>
              </a:rPr>
              <a:t>APACHE Pig</a:t>
            </a:r>
          </a:p>
          <a:p>
            <a:r>
              <a:rPr lang="nl-NL" sz="1800" b="0" i="0" u="none" strike="noStrike" baseline="0" dirty="0">
                <a:latin typeface="Verdana" panose="020B0604030504040204" pitchFamily="34" charset="0"/>
              </a:rPr>
              <a:t>Oozie</a:t>
            </a:r>
          </a:p>
          <a:p>
            <a:r>
              <a:rPr lang="nl-NL" sz="1800" b="0" i="0" u="none" strike="noStrike" baseline="0" dirty="0">
                <a:latin typeface="Verdana" panose="020B0604030504040204" pitchFamily="34" charset="0"/>
              </a:rPr>
              <a:t>HBase</a:t>
            </a:r>
            <a:endParaRPr lang="en-IN" dirty="0"/>
          </a:p>
        </p:txBody>
      </p:sp>
    </p:spTree>
    <p:extLst>
      <p:ext uri="{BB962C8B-B14F-4D97-AF65-F5344CB8AC3E}">
        <p14:creationId xmlns:p14="http://schemas.microsoft.com/office/powerpoint/2010/main" val="241856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EAC9-46C7-BCD7-04C4-E3CEA720D20B}"/>
              </a:ext>
            </a:extLst>
          </p:cNvPr>
          <p:cNvSpPr>
            <a:spLocks noGrp="1"/>
          </p:cNvSpPr>
          <p:nvPr>
            <p:ph type="title"/>
          </p:nvPr>
        </p:nvSpPr>
        <p:spPr/>
        <p:txBody>
          <a:bodyPr/>
          <a:lstStyle/>
          <a:p>
            <a:r>
              <a:rPr lang="en-IN" b="1" dirty="0"/>
              <a:t>Sqoop</a:t>
            </a:r>
            <a:br>
              <a:rPr lang="en-IN" b="1" dirty="0"/>
            </a:br>
            <a:endParaRPr lang="en-IN" dirty="0"/>
          </a:p>
        </p:txBody>
      </p:sp>
      <p:sp>
        <p:nvSpPr>
          <p:cNvPr id="3" name="Content Placeholder 2">
            <a:extLst>
              <a:ext uri="{FF2B5EF4-FFF2-40B4-BE49-F238E27FC236}">
                <a16:creationId xmlns:a16="http://schemas.microsoft.com/office/drawing/2014/main" id="{1D844FD6-217D-325D-9CF7-A0CAABF473C3}"/>
              </a:ext>
            </a:extLst>
          </p:cNvPr>
          <p:cNvSpPr>
            <a:spLocks noGrp="1"/>
          </p:cNvSpPr>
          <p:nvPr>
            <p:ph idx="1"/>
          </p:nvPr>
        </p:nvSpPr>
        <p:spPr/>
        <p:txBody>
          <a:bodyPr/>
          <a:lstStyle/>
          <a:p>
            <a:pPr algn="just"/>
            <a:r>
              <a:rPr lang="en-US" dirty="0">
                <a:hlinkClick r:id="rId2" tooltip="Sqoop"/>
              </a:rPr>
              <a:t>Sqoop</a:t>
            </a:r>
            <a:r>
              <a:rPr lang="en-US" dirty="0"/>
              <a:t> is used to transfer data between Hadoop and external datastores such as relational databases and enterprise data warehouses. It imports data from external datastores into HDFS, Hive, and HBase.</a:t>
            </a:r>
          </a:p>
          <a:p>
            <a:pPr algn="just"/>
            <a:r>
              <a:rPr lang="en-US" dirty="0"/>
              <a:t>The client machine gathers code, which will then be sent to Sqoop. The Sqoop then goes to the Task Manager, which in turn connects to the enterprise data warehouse, documents based systems, and RDBMS. It can map those tasks into Hadoop</a:t>
            </a:r>
          </a:p>
          <a:p>
            <a:pPr algn="just"/>
            <a:endParaRPr lang="en-IN" dirty="0"/>
          </a:p>
        </p:txBody>
      </p:sp>
    </p:spTree>
    <p:extLst>
      <p:ext uri="{BB962C8B-B14F-4D97-AF65-F5344CB8AC3E}">
        <p14:creationId xmlns:p14="http://schemas.microsoft.com/office/powerpoint/2010/main" val="94926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A76B-7EEA-3A92-2E05-559B9E544001}"/>
              </a:ext>
            </a:extLst>
          </p:cNvPr>
          <p:cNvSpPr>
            <a:spLocks noGrp="1"/>
          </p:cNvSpPr>
          <p:nvPr>
            <p:ph type="title"/>
          </p:nvPr>
        </p:nvSpPr>
        <p:spPr/>
        <p:txBody>
          <a:bodyPr/>
          <a:lstStyle/>
          <a:p>
            <a:r>
              <a:rPr lang="en-IN" b="1" dirty="0"/>
              <a:t>Flume</a:t>
            </a:r>
            <a:br>
              <a:rPr lang="en-IN" b="1" dirty="0"/>
            </a:br>
            <a:endParaRPr lang="en-IN" dirty="0"/>
          </a:p>
        </p:txBody>
      </p:sp>
      <p:sp>
        <p:nvSpPr>
          <p:cNvPr id="3" name="Content Placeholder 2">
            <a:extLst>
              <a:ext uri="{FF2B5EF4-FFF2-40B4-BE49-F238E27FC236}">
                <a16:creationId xmlns:a16="http://schemas.microsoft.com/office/drawing/2014/main" id="{139331A5-27BA-9252-6E92-E4B537BD4E06}"/>
              </a:ext>
            </a:extLst>
          </p:cNvPr>
          <p:cNvSpPr>
            <a:spLocks noGrp="1"/>
          </p:cNvSpPr>
          <p:nvPr>
            <p:ph idx="1"/>
          </p:nvPr>
        </p:nvSpPr>
        <p:spPr/>
        <p:txBody>
          <a:bodyPr/>
          <a:lstStyle/>
          <a:p>
            <a:r>
              <a:rPr lang="en-US" dirty="0"/>
              <a:t>Flume is another data collection and ingestion tool, a distributed service for collecting, aggregating, and moving large amounts of log data. It ingests online streaming data from social media, logs files, web server into HDFS.</a:t>
            </a:r>
          </a:p>
          <a:p>
            <a:endParaRPr lang="en-IN" dirty="0"/>
          </a:p>
        </p:txBody>
      </p:sp>
      <p:pic>
        <p:nvPicPr>
          <p:cNvPr id="5" name="Picture 4">
            <a:extLst>
              <a:ext uri="{FF2B5EF4-FFF2-40B4-BE49-F238E27FC236}">
                <a16:creationId xmlns:a16="http://schemas.microsoft.com/office/drawing/2014/main" id="{E81466F5-2ABC-CE05-F62A-06764BDC3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32859"/>
            <a:ext cx="10055087" cy="2344103"/>
          </a:xfrm>
          <a:prstGeom prst="rect">
            <a:avLst/>
          </a:prstGeom>
        </p:spPr>
      </p:pic>
    </p:spTree>
    <p:extLst>
      <p:ext uri="{BB962C8B-B14F-4D97-AF65-F5344CB8AC3E}">
        <p14:creationId xmlns:p14="http://schemas.microsoft.com/office/powerpoint/2010/main" val="372181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6697-3790-BF3B-7092-D27CF652D2E3}"/>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4361E56D-F62F-70D9-E947-A81266BF4262}"/>
              </a:ext>
            </a:extLst>
          </p:cNvPr>
          <p:cNvSpPr>
            <a:spLocks noGrp="1"/>
          </p:cNvSpPr>
          <p:nvPr>
            <p:ph idx="1"/>
          </p:nvPr>
        </p:nvSpPr>
        <p:spPr/>
        <p:txBody>
          <a:bodyPr/>
          <a:lstStyle/>
          <a:p>
            <a:r>
              <a:rPr lang="en-US" dirty="0"/>
              <a:t>data is taken from various sources, depending on your organization’s needs. It then goes through the source, channel, and sink. The sink feature ensures that everything is in sync with the requirements. Finally, the data is dumped into HDFS.</a:t>
            </a:r>
          </a:p>
          <a:p>
            <a:endParaRPr lang="en-IN" dirty="0"/>
          </a:p>
        </p:txBody>
      </p:sp>
      <p:pic>
        <p:nvPicPr>
          <p:cNvPr id="5" name="Picture 4">
            <a:extLst>
              <a:ext uri="{FF2B5EF4-FFF2-40B4-BE49-F238E27FC236}">
                <a16:creationId xmlns:a16="http://schemas.microsoft.com/office/drawing/2014/main" id="{2651E9BA-8E16-EBBC-B136-D5919381C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926" y="3543010"/>
            <a:ext cx="5381625" cy="3095625"/>
          </a:xfrm>
          <a:prstGeom prst="rect">
            <a:avLst/>
          </a:prstGeom>
        </p:spPr>
      </p:pic>
    </p:spTree>
    <p:extLst>
      <p:ext uri="{BB962C8B-B14F-4D97-AF65-F5344CB8AC3E}">
        <p14:creationId xmlns:p14="http://schemas.microsoft.com/office/powerpoint/2010/main" val="3218599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4F6C-B91F-BAF5-EE88-14C76E23B26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0C0FCBA5-4ED7-A45D-5C6B-9F1108847DDB}"/>
              </a:ext>
            </a:extLst>
          </p:cNvPr>
          <p:cNvSpPr>
            <a:spLocks noGrp="1"/>
          </p:cNvSpPr>
          <p:nvPr>
            <p:ph idx="1"/>
          </p:nvPr>
        </p:nvSpPr>
        <p:spPr/>
        <p:txBody>
          <a:bodyPr/>
          <a:lstStyle/>
          <a:p>
            <a:r>
              <a:rPr lang="en-US" dirty="0"/>
              <a:t>Pig’s architecture</a:t>
            </a:r>
          </a:p>
          <a:p>
            <a:pPr marL="0" indent="0">
              <a:buNone/>
            </a:pPr>
            <a:endParaRPr lang="en-IN" dirty="0"/>
          </a:p>
        </p:txBody>
      </p:sp>
      <p:pic>
        <p:nvPicPr>
          <p:cNvPr id="5" name="Picture 4">
            <a:extLst>
              <a:ext uri="{FF2B5EF4-FFF2-40B4-BE49-F238E27FC236}">
                <a16:creationId xmlns:a16="http://schemas.microsoft.com/office/drawing/2014/main" id="{D59E658D-DEE0-8FFC-B088-E83895073703}"/>
              </a:ext>
            </a:extLst>
          </p:cNvPr>
          <p:cNvPicPr>
            <a:picLocks noChangeAspect="1"/>
          </p:cNvPicPr>
          <p:nvPr/>
        </p:nvPicPr>
        <p:blipFill rotWithShape="1">
          <a:blip r:embed="rId2">
            <a:extLst>
              <a:ext uri="{28A0092B-C50C-407E-A947-70E740481C1C}">
                <a14:useLocalDpi xmlns:a14="http://schemas.microsoft.com/office/drawing/2010/main" val="0"/>
              </a:ext>
            </a:extLst>
          </a:blip>
          <a:srcRect l="4882" t="5990" r="2353"/>
          <a:stretch/>
        </p:blipFill>
        <p:spPr>
          <a:xfrm>
            <a:off x="3998564" y="1027906"/>
            <a:ext cx="8043620" cy="5636365"/>
          </a:xfrm>
          <a:prstGeom prst="rect">
            <a:avLst/>
          </a:prstGeom>
        </p:spPr>
      </p:pic>
    </p:spTree>
    <p:extLst>
      <p:ext uri="{BB962C8B-B14F-4D97-AF65-F5344CB8AC3E}">
        <p14:creationId xmlns:p14="http://schemas.microsoft.com/office/powerpoint/2010/main" val="136480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D3DF-D5AD-F608-810E-9CF63A5256A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068C20B1-0E5E-7FBB-49E8-9F53F8973209}"/>
              </a:ext>
            </a:extLst>
          </p:cNvPr>
          <p:cNvSpPr>
            <a:spLocks noGrp="1"/>
          </p:cNvSpPr>
          <p:nvPr>
            <p:ph idx="1"/>
          </p:nvPr>
        </p:nvSpPr>
        <p:spPr/>
        <p:txBody>
          <a:bodyPr/>
          <a:lstStyle/>
          <a:p>
            <a:pPr algn="just">
              <a:buFont typeface="+mj-lt"/>
              <a:buAutoNum type="arabicPeriod"/>
            </a:pPr>
            <a:r>
              <a:rPr lang="en-US" sz="2800" b="1" dirty="0"/>
              <a:t>Pig Latin</a:t>
            </a:r>
            <a:r>
              <a:rPr lang="en-US" sz="2800" dirty="0"/>
              <a:t> - This is the language for scripting </a:t>
            </a:r>
          </a:p>
          <a:p>
            <a:pPr algn="just">
              <a:buFont typeface="+mj-lt"/>
              <a:buAutoNum type="arabicPeriod"/>
            </a:pPr>
            <a:r>
              <a:rPr lang="en-US" sz="2800" b="1" dirty="0"/>
              <a:t>Pig Latin Compiler</a:t>
            </a:r>
            <a:r>
              <a:rPr lang="en-US" sz="2800" dirty="0"/>
              <a:t> - This converts Pig Latin code into executable code</a:t>
            </a:r>
          </a:p>
          <a:p>
            <a:pPr algn="just"/>
            <a:r>
              <a:rPr lang="en-US" sz="2800" dirty="0"/>
              <a:t>Pig also provides Extract, Transfer, and Load (ETL), and a platform for building data flow. Did you know that ten lines of Pig Latin script equals approximately 200 lines of MapReduce job? Pig uses simple, time-efficient steps to analyze datasets</a:t>
            </a:r>
          </a:p>
          <a:p>
            <a:pPr marL="0" indent="0">
              <a:buNone/>
            </a:pPr>
            <a:endParaRPr lang="en-IN" dirty="0"/>
          </a:p>
        </p:txBody>
      </p:sp>
    </p:spTree>
    <p:extLst>
      <p:ext uri="{BB962C8B-B14F-4D97-AF65-F5344CB8AC3E}">
        <p14:creationId xmlns:p14="http://schemas.microsoft.com/office/powerpoint/2010/main" val="75687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1E4D-9C4C-0A2F-CE17-25209C58CD65}"/>
              </a:ext>
            </a:extLst>
          </p:cNvPr>
          <p:cNvSpPr>
            <a:spLocks noGrp="1"/>
          </p:cNvSpPr>
          <p:nvPr>
            <p:ph type="title"/>
          </p:nvPr>
        </p:nvSpPr>
        <p:spPr/>
        <p:txBody>
          <a:bodyPr/>
          <a:lstStyle/>
          <a:p>
            <a:r>
              <a:rPr lang="en-IN" b="1" dirty="0"/>
              <a:t>Pig</a:t>
            </a:r>
            <a:br>
              <a:rPr lang="en-IN" b="1" dirty="0"/>
            </a:br>
            <a:endParaRPr lang="en-IN" dirty="0"/>
          </a:p>
        </p:txBody>
      </p:sp>
      <p:sp>
        <p:nvSpPr>
          <p:cNvPr id="7" name="TextBox 6">
            <a:extLst>
              <a:ext uri="{FF2B5EF4-FFF2-40B4-BE49-F238E27FC236}">
                <a16:creationId xmlns:a16="http://schemas.microsoft.com/office/drawing/2014/main" id="{01137166-A66D-7DFD-A57D-96D9CFC6F0CF}"/>
              </a:ext>
            </a:extLst>
          </p:cNvPr>
          <p:cNvSpPr txBox="1"/>
          <p:nvPr/>
        </p:nvSpPr>
        <p:spPr>
          <a:xfrm>
            <a:off x="1471757" y="1293048"/>
            <a:ext cx="8680836" cy="3539430"/>
          </a:xfrm>
          <a:prstGeom prst="rect">
            <a:avLst/>
          </a:prstGeom>
          <a:noFill/>
        </p:spPr>
        <p:txBody>
          <a:bodyPr wrap="square">
            <a:spAutoFit/>
          </a:bodyPr>
          <a:lstStyle/>
          <a:p>
            <a:pPr algn="just"/>
            <a:r>
              <a:rPr lang="en-US" sz="2800" dirty="0"/>
              <a:t>Apache Pig was developed by Yahoo researchers, targeted mainly towards non-programmers. It was designed with the ability to analyze and process large datasets without using complex Java codes. It provides a high-level data processing language that can perform numerous operations without getting bogged down with too many technical concepts.</a:t>
            </a:r>
          </a:p>
          <a:p>
            <a:pPr algn="just"/>
            <a:r>
              <a:rPr lang="en-US" sz="2800" dirty="0"/>
              <a:t>It consists of:</a:t>
            </a:r>
          </a:p>
        </p:txBody>
      </p:sp>
    </p:spTree>
    <p:extLst>
      <p:ext uri="{BB962C8B-B14F-4D97-AF65-F5344CB8AC3E}">
        <p14:creationId xmlns:p14="http://schemas.microsoft.com/office/powerpoint/2010/main" val="124214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E391-E6E4-5A35-37B5-F0B0149F8365}"/>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A40B1050-5132-F22A-BD39-2B08B1BF539A}"/>
              </a:ext>
            </a:extLst>
          </p:cNvPr>
          <p:cNvSpPr>
            <a:spLocks noGrp="1"/>
          </p:cNvSpPr>
          <p:nvPr>
            <p:ph idx="1"/>
          </p:nvPr>
        </p:nvSpPr>
        <p:spPr/>
        <p:txBody>
          <a:bodyPr/>
          <a:lstStyle/>
          <a:p>
            <a:pPr algn="just"/>
            <a:r>
              <a:rPr lang="en-US" dirty="0"/>
              <a:t>Programmers write scripts in Pig Latin to analyze data using Pig. Grunt Shell is Pig’s interactive shell, used to execute all Pig scripts. If the Pig script is written in a script file, the Pig Server executes it. The parser checks the syntax of the Pig script, after which the output will be a DAG (Directed Acyclic Graph). The DAG (logical plan) is passed to the logical optimizer. The compiler converts the DAG into MapReduce jobs. The MapReduce jobs are then run by the Execution Engine. The results are displayed using the “DUMP” statement and stored in HDFS using the “STORE” statement.</a:t>
            </a:r>
            <a:endParaRPr lang="en-IN" dirty="0"/>
          </a:p>
        </p:txBody>
      </p:sp>
    </p:spTree>
    <p:extLst>
      <p:ext uri="{BB962C8B-B14F-4D97-AF65-F5344CB8AC3E}">
        <p14:creationId xmlns:p14="http://schemas.microsoft.com/office/powerpoint/2010/main" val="216025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A6CE-328A-A820-3A74-7829A7B910EB}"/>
              </a:ext>
            </a:extLst>
          </p:cNvPr>
          <p:cNvSpPr>
            <a:spLocks noGrp="1"/>
          </p:cNvSpPr>
          <p:nvPr>
            <p:ph type="title"/>
          </p:nvPr>
        </p:nvSpPr>
        <p:spPr/>
        <p:txBody>
          <a:bodyPr/>
          <a:lstStyle/>
          <a:p>
            <a:r>
              <a:rPr lang="en-IN" sz="1800" b="0" i="0" u="none" strike="noStrike" baseline="0" dirty="0">
                <a:latin typeface="Verdana" panose="020B0604030504040204" pitchFamily="34" charset="0"/>
              </a:rPr>
              <a:t>Hadoop and its Ecosystem</a:t>
            </a:r>
            <a:endParaRPr lang="en-IN" dirty="0"/>
          </a:p>
        </p:txBody>
      </p:sp>
      <p:sp>
        <p:nvSpPr>
          <p:cNvPr id="3" name="Content Placeholder 2">
            <a:extLst>
              <a:ext uri="{FF2B5EF4-FFF2-40B4-BE49-F238E27FC236}">
                <a16:creationId xmlns:a16="http://schemas.microsoft.com/office/drawing/2014/main" id="{57870DBF-F5DF-8A18-1DA9-ECFFD193FF03}"/>
              </a:ext>
            </a:extLst>
          </p:cNvPr>
          <p:cNvSpPr>
            <a:spLocks noGrp="1"/>
          </p:cNvSpPr>
          <p:nvPr>
            <p:ph idx="1"/>
          </p:nvPr>
        </p:nvSpPr>
        <p:spPr>
          <a:xfrm>
            <a:off x="830249" y="1825625"/>
            <a:ext cx="10515600" cy="4351338"/>
          </a:xfrm>
        </p:spPr>
        <p:txBody>
          <a:bodyPr/>
          <a:lstStyle/>
          <a:p>
            <a:pPr algn="just"/>
            <a:r>
              <a:rPr lang="en-IN" dirty="0"/>
              <a:t>Introduction: Hadoop Ecosystem is </a:t>
            </a:r>
            <a:r>
              <a:rPr lang="en-IN" b="1" dirty="0"/>
              <a:t>a platform or a suite which provides various services to solve the big data problems</a:t>
            </a:r>
            <a:r>
              <a:rPr lang="en-IN" dirty="0"/>
              <a:t>. It includes Apache projects and various commercial tools and solutions. There are four major elements of Hadoop i.e. HDFS, MapReduce, YARN, and Hadoop Common.</a:t>
            </a:r>
            <a:r>
              <a:rPr lang="en-US" dirty="0"/>
              <a:t> Most of the tools or solutions are used to supplement or support these major elements. All these tools work collectively to provide services such as absorption, analysis, storage and maintenance of data etc. </a:t>
            </a:r>
            <a:endParaRPr lang="en-IN" dirty="0"/>
          </a:p>
        </p:txBody>
      </p:sp>
    </p:spTree>
    <p:extLst>
      <p:ext uri="{BB962C8B-B14F-4D97-AF65-F5344CB8AC3E}">
        <p14:creationId xmlns:p14="http://schemas.microsoft.com/office/powerpoint/2010/main" val="78499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1D6A-206B-7398-9899-68F3DAAB5ACE}"/>
              </a:ext>
            </a:extLst>
          </p:cNvPr>
          <p:cNvSpPr>
            <a:spLocks noGrp="1"/>
          </p:cNvSpPr>
          <p:nvPr>
            <p:ph type="title"/>
          </p:nvPr>
        </p:nvSpPr>
        <p:spPr/>
        <p:txBody>
          <a:bodyPr/>
          <a:lstStyle/>
          <a:p>
            <a:r>
              <a:rPr lang="en-IN" b="1" dirty="0"/>
              <a:t>Oozie</a:t>
            </a:r>
            <a:br>
              <a:rPr lang="en-IN" b="1" dirty="0"/>
            </a:br>
            <a:endParaRPr lang="en-IN" dirty="0"/>
          </a:p>
        </p:txBody>
      </p:sp>
      <p:sp>
        <p:nvSpPr>
          <p:cNvPr id="3" name="Content Placeholder 2">
            <a:extLst>
              <a:ext uri="{FF2B5EF4-FFF2-40B4-BE49-F238E27FC236}">
                <a16:creationId xmlns:a16="http://schemas.microsoft.com/office/drawing/2014/main" id="{3D3F1030-4803-D836-F540-81F97725498A}"/>
              </a:ext>
            </a:extLst>
          </p:cNvPr>
          <p:cNvSpPr>
            <a:spLocks noGrp="1"/>
          </p:cNvSpPr>
          <p:nvPr>
            <p:ph idx="1"/>
          </p:nvPr>
        </p:nvSpPr>
        <p:spPr>
          <a:xfrm>
            <a:off x="683217" y="1027906"/>
            <a:ext cx="10515600" cy="4351338"/>
          </a:xfrm>
        </p:spPr>
        <p:txBody>
          <a:bodyPr>
            <a:normAutofit lnSpcReduction="10000"/>
          </a:bodyPr>
          <a:lstStyle/>
          <a:p>
            <a:r>
              <a:rPr lang="en-US" dirty="0"/>
              <a:t>Oozie is a workflow scheduler system used to manage Hadoop jobs. It consists of two parts:</a:t>
            </a:r>
          </a:p>
          <a:p>
            <a:pPr>
              <a:buFont typeface="+mj-lt"/>
              <a:buAutoNum type="arabicPeriod"/>
            </a:pPr>
            <a:r>
              <a:rPr lang="en-US" b="1" dirty="0"/>
              <a:t>Workflow engine</a:t>
            </a:r>
            <a:r>
              <a:rPr lang="en-US" dirty="0"/>
              <a:t> - This consists of Directed Acyclic Graphs (DAGs), which specify a sequence of actions to be executed</a:t>
            </a:r>
          </a:p>
          <a:p>
            <a:pPr>
              <a:buFont typeface="+mj-lt"/>
              <a:buAutoNum type="arabicPeriod"/>
            </a:pPr>
            <a:r>
              <a:rPr lang="en-US" b="1" dirty="0"/>
              <a:t>Coordinator engine</a:t>
            </a:r>
            <a:r>
              <a:rPr lang="en-US" dirty="0"/>
              <a:t> - The engine is made up of workflow jobs triggered by time and data availability</a:t>
            </a:r>
          </a:p>
          <a:p>
            <a:r>
              <a:rPr lang="en-US" dirty="0"/>
              <a:t>As seen from the flowchart below, the process begins with the MapReduce jobs. This action can either be successful, or it can end in an error. If it is successful, the client is notified by an email. If the action is unsuccessful, the client is similarly notified, and the action is terminated. </a:t>
            </a:r>
          </a:p>
          <a:p>
            <a:endParaRPr lang="en-IN" dirty="0"/>
          </a:p>
        </p:txBody>
      </p:sp>
    </p:spTree>
    <p:extLst>
      <p:ext uri="{BB962C8B-B14F-4D97-AF65-F5344CB8AC3E}">
        <p14:creationId xmlns:p14="http://schemas.microsoft.com/office/powerpoint/2010/main" val="1809899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E3B9-DCD2-DB93-B98E-B824386F96B9}"/>
              </a:ext>
            </a:extLst>
          </p:cNvPr>
          <p:cNvSpPr>
            <a:spLocks noGrp="1"/>
          </p:cNvSpPr>
          <p:nvPr>
            <p:ph type="title"/>
          </p:nvPr>
        </p:nvSpPr>
        <p:spPr/>
        <p:txBody>
          <a:bodyPr/>
          <a:lstStyle/>
          <a:p>
            <a:r>
              <a:rPr lang="en-IN" b="1" dirty="0"/>
              <a:t>Oozie CON…..</a:t>
            </a:r>
            <a:endParaRPr lang="en-IN" dirty="0"/>
          </a:p>
        </p:txBody>
      </p:sp>
      <p:pic>
        <p:nvPicPr>
          <p:cNvPr id="5" name="Content Placeholder 4">
            <a:extLst>
              <a:ext uri="{FF2B5EF4-FFF2-40B4-BE49-F238E27FC236}">
                <a16:creationId xmlns:a16="http://schemas.microsoft.com/office/drawing/2014/main" id="{06333436-B3BB-EF75-E752-2C80A7D9D948}"/>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48751" y="1592214"/>
            <a:ext cx="10305049" cy="4802187"/>
          </a:xfrm>
        </p:spPr>
      </p:pic>
    </p:spTree>
    <p:extLst>
      <p:ext uri="{BB962C8B-B14F-4D97-AF65-F5344CB8AC3E}">
        <p14:creationId xmlns:p14="http://schemas.microsoft.com/office/powerpoint/2010/main" val="155293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2DED-6ECD-618F-9383-81A60D211260}"/>
              </a:ext>
            </a:extLst>
          </p:cNvPr>
          <p:cNvSpPr>
            <a:spLocks noGrp="1"/>
          </p:cNvSpPr>
          <p:nvPr>
            <p:ph type="title"/>
          </p:nvPr>
        </p:nvSpPr>
        <p:spPr>
          <a:xfrm>
            <a:off x="838200" y="876569"/>
            <a:ext cx="10515600" cy="1325563"/>
          </a:xfrm>
        </p:spPr>
        <p:txBody>
          <a:bodyPr/>
          <a:lstStyle/>
          <a:p>
            <a:r>
              <a:rPr lang="en-US" b="1" dirty="0"/>
              <a:t>HBase</a:t>
            </a:r>
            <a:br>
              <a:rPr lang="en-US" b="1" dirty="0"/>
            </a:br>
            <a:endParaRPr lang="en-IN" dirty="0"/>
          </a:p>
        </p:txBody>
      </p:sp>
      <p:sp>
        <p:nvSpPr>
          <p:cNvPr id="3" name="Content Placeholder 2">
            <a:extLst>
              <a:ext uri="{FF2B5EF4-FFF2-40B4-BE49-F238E27FC236}">
                <a16:creationId xmlns:a16="http://schemas.microsoft.com/office/drawing/2014/main" id="{AD9C12F1-2DCC-C06D-3C2F-81FB9D455919}"/>
              </a:ext>
            </a:extLst>
          </p:cNvPr>
          <p:cNvSpPr>
            <a:spLocks noGrp="1"/>
          </p:cNvSpPr>
          <p:nvPr>
            <p:ph idx="1"/>
          </p:nvPr>
        </p:nvSpPr>
        <p:spPr/>
        <p:txBody>
          <a:bodyPr>
            <a:normAutofit fontScale="92500" lnSpcReduction="10000"/>
          </a:bodyPr>
          <a:lstStyle/>
          <a:p>
            <a:pPr algn="just"/>
            <a:r>
              <a:rPr lang="en-US" dirty="0"/>
              <a:t>HBase is nothing but a non-relational, NoSQL distributed, and column-oriented database. HBase consists of various tables where each table has multiple numbers of data rows. These rows will have multiple numbers of column family’s, and this column family will have columns that contain key-value pairs. HBase works on the top of HDFS(Hadoop Distributed File System). We use HBase for searching small size data from the more massive datasets. </a:t>
            </a:r>
          </a:p>
          <a:p>
            <a:r>
              <a:rPr lang="en-US" b="1" dirty="0"/>
              <a:t>Features of HBase:</a:t>
            </a:r>
            <a:r>
              <a:rPr lang="en-US" dirty="0"/>
              <a:t> </a:t>
            </a:r>
          </a:p>
          <a:p>
            <a:pPr>
              <a:buFont typeface="Arial" panose="020B0604020202020204" pitchFamily="34" charset="0"/>
              <a:buChar char="•"/>
            </a:pPr>
            <a:r>
              <a:rPr lang="en-US" dirty="0"/>
              <a:t>HBase has Linear and Modular Scalability</a:t>
            </a:r>
          </a:p>
          <a:p>
            <a:pPr>
              <a:buFont typeface="Arial" panose="020B0604020202020204" pitchFamily="34" charset="0"/>
              <a:buChar char="•"/>
            </a:pPr>
            <a:r>
              <a:rPr lang="en-US" dirty="0"/>
              <a:t>JAVA API can easily be used for client access</a:t>
            </a:r>
          </a:p>
          <a:p>
            <a:pPr>
              <a:buFont typeface="Arial" panose="020B0604020202020204" pitchFamily="34" charset="0"/>
              <a:buChar char="•"/>
            </a:pPr>
            <a:r>
              <a:rPr lang="en-US" dirty="0"/>
              <a:t>Block cache for real time data queries</a:t>
            </a:r>
          </a:p>
          <a:p>
            <a:endParaRPr lang="en-IN" dirty="0"/>
          </a:p>
        </p:txBody>
      </p:sp>
    </p:spTree>
    <p:extLst>
      <p:ext uri="{BB962C8B-B14F-4D97-AF65-F5344CB8AC3E}">
        <p14:creationId xmlns:p14="http://schemas.microsoft.com/office/powerpoint/2010/main" val="247677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8756-66A1-81CD-F39D-F89ABBE0A20D}"/>
              </a:ext>
            </a:extLst>
          </p:cNvPr>
          <p:cNvSpPr>
            <a:spLocks noGrp="1"/>
          </p:cNvSpPr>
          <p:nvPr>
            <p:ph type="title"/>
          </p:nvPr>
        </p:nvSpPr>
        <p:spPr/>
        <p:txBody>
          <a:bodyPr/>
          <a:lstStyle/>
          <a:p>
            <a:r>
              <a:rPr lang="en-IN" b="1" dirty="0"/>
              <a:t>Contd..</a:t>
            </a:r>
          </a:p>
        </p:txBody>
      </p:sp>
      <p:sp>
        <p:nvSpPr>
          <p:cNvPr id="3" name="Content Placeholder 2">
            <a:extLst>
              <a:ext uri="{FF2B5EF4-FFF2-40B4-BE49-F238E27FC236}">
                <a16:creationId xmlns:a16="http://schemas.microsoft.com/office/drawing/2014/main" id="{06689B00-94AD-292D-D1BB-82C9D377CBB8}"/>
              </a:ext>
            </a:extLst>
          </p:cNvPr>
          <p:cNvSpPr>
            <a:spLocks noGrp="1"/>
          </p:cNvSpPr>
          <p:nvPr>
            <p:ph idx="1"/>
          </p:nvPr>
        </p:nvSpPr>
        <p:spPr/>
        <p:txBody>
          <a:bodyPr>
            <a:normAutofit fontScale="77500" lnSpcReduction="20000"/>
          </a:bodyPr>
          <a:lstStyle/>
          <a:p>
            <a:r>
              <a:rPr lang="en-IN" dirty="0"/>
              <a:t>Following are the components that collectively form a Hadoop ecosystem: </a:t>
            </a:r>
            <a:br>
              <a:rPr lang="en-IN" dirty="0"/>
            </a:br>
            <a:r>
              <a:rPr lang="en-IN" dirty="0"/>
              <a:t> </a:t>
            </a:r>
          </a:p>
          <a:p>
            <a:pPr>
              <a:buFont typeface="Arial" panose="020B0604020202020204" pitchFamily="34" charset="0"/>
              <a:buChar char="•"/>
            </a:pPr>
            <a:r>
              <a:rPr lang="en-IN" b="1" dirty="0"/>
              <a:t>HDFS: </a:t>
            </a:r>
            <a:r>
              <a:rPr lang="en-IN" dirty="0"/>
              <a:t>Hadoop Distributed File System</a:t>
            </a:r>
          </a:p>
          <a:p>
            <a:pPr>
              <a:buFont typeface="Arial" panose="020B0604020202020204" pitchFamily="34" charset="0"/>
              <a:buChar char="•"/>
            </a:pPr>
            <a:r>
              <a:rPr lang="en-IN" b="1" dirty="0"/>
              <a:t>YARN:</a:t>
            </a:r>
            <a:r>
              <a:rPr lang="en-IN" dirty="0"/>
              <a:t> Yet Another Resource Negotiator</a:t>
            </a:r>
          </a:p>
          <a:p>
            <a:pPr>
              <a:buFont typeface="Arial" panose="020B0604020202020204" pitchFamily="34" charset="0"/>
              <a:buChar char="•"/>
            </a:pPr>
            <a:r>
              <a:rPr lang="en-IN" b="1" dirty="0"/>
              <a:t>MapReduce:</a:t>
            </a:r>
            <a:r>
              <a:rPr lang="en-IN" dirty="0"/>
              <a:t> Programming based Data Processing</a:t>
            </a:r>
          </a:p>
          <a:p>
            <a:pPr>
              <a:buFont typeface="Arial" panose="020B0604020202020204" pitchFamily="34" charset="0"/>
              <a:buChar char="•"/>
            </a:pPr>
            <a:r>
              <a:rPr lang="en-IN" b="1" dirty="0"/>
              <a:t>Spark:</a:t>
            </a:r>
            <a:r>
              <a:rPr lang="en-IN" dirty="0"/>
              <a:t> In-Memory data processing</a:t>
            </a:r>
          </a:p>
          <a:p>
            <a:pPr>
              <a:buFont typeface="Arial" panose="020B0604020202020204" pitchFamily="34" charset="0"/>
              <a:buChar char="•"/>
            </a:pPr>
            <a:r>
              <a:rPr lang="en-IN" b="1" dirty="0"/>
              <a:t>PIG, HIVE:</a:t>
            </a:r>
            <a:r>
              <a:rPr lang="en-IN" dirty="0"/>
              <a:t> Query based processing of data services</a:t>
            </a:r>
          </a:p>
          <a:p>
            <a:pPr>
              <a:buFont typeface="Arial" panose="020B0604020202020204" pitchFamily="34" charset="0"/>
              <a:buChar char="•"/>
            </a:pPr>
            <a:r>
              <a:rPr lang="en-IN" b="1" dirty="0"/>
              <a:t>HBase: </a:t>
            </a:r>
            <a:r>
              <a:rPr lang="en-IN" dirty="0"/>
              <a:t>NoSQL Database</a:t>
            </a:r>
          </a:p>
          <a:p>
            <a:pPr>
              <a:buFont typeface="Arial" panose="020B0604020202020204" pitchFamily="34" charset="0"/>
              <a:buChar char="•"/>
            </a:pPr>
            <a:r>
              <a:rPr lang="en-IN" b="1" dirty="0"/>
              <a:t>Mahout, Spark </a:t>
            </a:r>
            <a:r>
              <a:rPr lang="en-IN" b="1" dirty="0" err="1"/>
              <a:t>MLLib</a:t>
            </a:r>
            <a:r>
              <a:rPr lang="en-IN" b="1" dirty="0"/>
              <a:t>:</a:t>
            </a:r>
            <a:r>
              <a:rPr lang="en-IN" dirty="0"/>
              <a:t> </a:t>
            </a:r>
            <a:r>
              <a:rPr lang="en-IN" dirty="0">
                <a:hlinkClick r:id="rId2"/>
              </a:rPr>
              <a:t>Machine Learning </a:t>
            </a:r>
            <a:r>
              <a:rPr lang="en-IN" dirty="0"/>
              <a:t>algorithm libraries</a:t>
            </a:r>
          </a:p>
          <a:p>
            <a:pPr>
              <a:buFont typeface="Arial" panose="020B0604020202020204" pitchFamily="34" charset="0"/>
              <a:buChar char="•"/>
            </a:pPr>
            <a:r>
              <a:rPr lang="en-IN" b="1" dirty="0"/>
              <a:t>Solar, Lucene:</a:t>
            </a:r>
            <a:r>
              <a:rPr lang="en-IN" dirty="0"/>
              <a:t> Searching and Indexing</a:t>
            </a:r>
          </a:p>
          <a:p>
            <a:pPr>
              <a:buFont typeface="Arial" panose="020B0604020202020204" pitchFamily="34" charset="0"/>
              <a:buChar char="•"/>
            </a:pPr>
            <a:r>
              <a:rPr lang="en-IN" b="1" dirty="0"/>
              <a:t>Zookeeper:</a:t>
            </a:r>
            <a:r>
              <a:rPr lang="en-IN" dirty="0"/>
              <a:t> Managing cluster</a:t>
            </a:r>
          </a:p>
          <a:p>
            <a:pPr>
              <a:buFont typeface="Arial" panose="020B0604020202020204" pitchFamily="34" charset="0"/>
              <a:buChar char="•"/>
            </a:pPr>
            <a:r>
              <a:rPr lang="en-IN" b="1" dirty="0"/>
              <a:t>Oozie:</a:t>
            </a:r>
            <a:r>
              <a:rPr lang="en-IN" dirty="0"/>
              <a:t> Job Scheduling</a:t>
            </a:r>
          </a:p>
          <a:p>
            <a:endParaRPr lang="en-IN" dirty="0"/>
          </a:p>
        </p:txBody>
      </p:sp>
    </p:spTree>
    <p:extLst>
      <p:ext uri="{BB962C8B-B14F-4D97-AF65-F5344CB8AC3E}">
        <p14:creationId xmlns:p14="http://schemas.microsoft.com/office/powerpoint/2010/main" val="23136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00D4-38D9-7653-EC32-47DB36BA6EB5}"/>
              </a:ext>
            </a:extLst>
          </p:cNvPr>
          <p:cNvSpPr>
            <a:spLocks noGrp="1"/>
          </p:cNvSpPr>
          <p:nvPr>
            <p:ph type="title"/>
          </p:nvPr>
        </p:nvSpPr>
        <p:spPr>
          <a:xfrm>
            <a:off x="416169" y="189709"/>
            <a:ext cx="10515600" cy="1325563"/>
          </a:xfrm>
        </p:spPr>
        <p:txBody>
          <a:bodyPr/>
          <a:lstStyle/>
          <a:p>
            <a:r>
              <a:rPr lang="en-IN" b="1" dirty="0" err="1"/>
              <a:t>Contd</a:t>
            </a:r>
            <a:r>
              <a:rPr lang="en-IN" b="1" dirty="0"/>
              <a:t>….</a:t>
            </a:r>
          </a:p>
        </p:txBody>
      </p:sp>
      <p:pic>
        <p:nvPicPr>
          <p:cNvPr id="5" name="Content Placeholder 4">
            <a:extLst>
              <a:ext uri="{FF2B5EF4-FFF2-40B4-BE49-F238E27FC236}">
                <a16:creationId xmlns:a16="http://schemas.microsoft.com/office/drawing/2014/main" id="{76F36B33-6734-2C11-55BD-63FC1D0A3556}"/>
              </a:ext>
            </a:extLst>
          </p:cNvPr>
          <p:cNvPicPr>
            <a:picLocks noGrp="1" noChangeAspect="1"/>
          </p:cNvPicPr>
          <p:nvPr>
            <p:ph idx="1"/>
          </p:nvPr>
        </p:nvPicPr>
        <p:blipFill>
          <a:blip r:embed="rId2">
            <a:biLevel thresh="5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696279" y="1102379"/>
            <a:ext cx="9037981" cy="5565912"/>
          </a:xfrm>
        </p:spPr>
      </p:pic>
    </p:spTree>
    <p:extLst>
      <p:ext uri="{BB962C8B-B14F-4D97-AF65-F5344CB8AC3E}">
        <p14:creationId xmlns:p14="http://schemas.microsoft.com/office/powerpoint/2010/main" val="427909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65A4-1896-CDF4-A03A-2616C4882E79}"/>
              </a:ext>
            </a:extLst>
          </p:cNvPr>
          <p:cNvSpPr>
            <a:spLocks noGrp="1"/>
          </p:cNvSpPr>
          <p:nvPr>
            <p:ph type="title"/>
          </p:nvPr>
        </p:nvSpPr>
        <p:spPr/>
        <p:txBody>
          <a:bodyPr/>
          <a:lstStyle/>
          <a:p>
            <a:r>
              <a:rPr lang="en-US" b="1" dirty="0"/>
              <a:t>Hadoop HDFS</a:t>
            </a:r>
            <a:br>
              <a:rPr lang="en-US" b="1" dirty="0"/>
            </a:br>
            <a:endParaRPr lang="en-IN" dirty="0"/>
          </a:p>
        </p:txBody>
      </p:sp>
      <p:sp>
        <p:nvSpPr>
          <p:cNvPr id="3" name="Content Placeholder 2">
            <a:extLst>
              <a:ext uri="{FF2B5EF4-FFF2-40B4-BE49-F238E27FC236}">
                <a16:creationId xmlns:a16="http://schemas.microsoft.com/office/drawing/2014/main" id="{38D18D1C-32DF-D93A-29C5-8EE637A8BD3D}"/>
              </a:ext>
            </a:extLst>
          </p:cNvPr>
          <p:cNvSpPr>
            <a:spLocks noGrp="1"/>
          </p:cNvSpPr>
          <p:nvPr>
            <p:ph idx="1"/>
          </p:nvPr>
        </p:nvSpPr>
        <p:spPr>
          <a:xfrm>
            <a:off x="838200" y="1304014"/>
            <a:ext cx="10515600" cy="4872949"/>
          </a:xfrm>
        </p:spPr>
        <p:txBody>
          <a:bodyPr>
            <a:normAutofit fontScale="77500" lnSpcReduction="20000"/>
          </a:bodyPr>
          <a:lstStyle/>
          <a:p>
            <a:pPr algn="just"/>
            <a:r>
              <a:rPr lang="en-US" dirty="0"/>
              <a:t>Data is stored in a distributed manner in HDFS. There are two components of HDFS - name node and </a:t>
            </a:r>
            <a:r>
              <a:rPr lang="en-US" dirty="0">
                <a:hlinkClick r:id="rId2" tooltip="data"/>
              </a:rPr>
              <a:t>data</a:t>
            </a:r>
            <a:r>
              <a:rPr lang="en-US" dirty="0"/>
              <a:t> node. While there is only one name node, there can be multiple data nodes.</a:t>
            </a:r>
          </a:p>
          <a:p>
            <a:pPr algn="just"/>
            <a:r>
              <a:rPr lang="en-US" dirty="0"/>
              <a:t>HDFS is specially designed for storing huge datasets in commodity hardware. An enterprise version of a server costs roughly $10,000 per terabyte for the full processor. In case you need to buy 100 of these enterprise version servers, it will go up to a million dollars.</a:t>
            </a:r>
          </a:p>
          <a:p>
            <a:pPr algn="just"/>
            <a:r>
              <a:rPr lang="en-US" dirty="0"/>
              <a:t>Hadoop enables you to use commodity machines as your data nodes. This way, you don’t have to spend millions of dollars just on your data nodes. However, the name node is always an enterprise server.</a:t>
            </a:r>
          </a:p>
          <a:p>
            <a:pPr algn="just"/>
            <a:r>
              <a:rPr lang="en-US" b="1" dirty="0"/>
              <a:t>Features of HDFS</a:t>
            </a:r>
          </a:p>
          <a:p>
            <a:pPr algn="just">
              <a:buFont typeface="Arial" panose="020B0604020202020204" pitchFamily="34" charset="0"/>
              <a:buChar char="•"/>
            </a:pPr>
            <a:r>
              <a:rPr lang="en-US" dirty="0"/>
              <a:t>Provides distributed storage</a:t>
            </a:r>
          </a:p>
          <a:p>
            <a:pPr algn="just">
              <a:buFont typeface="Arial" panose="020B0604020202020204" pitchFamily="34" charset="0"/>
              <a:buChar char="•"/>
            </a:pPr>
            <a:r>
              <a:rPr lang="en-US" dirty="0"/>
              <a:t>Can be implemented on commodity hardware</a:t>
            </a:r>
          </a:p>
          <a:p>
            <a:pPr algn="just">
              <a:buFont typeface="Arial" panose="020B0604020202020204" pitchFamily="34" charset="0"/>
              <a:buChar char="•"/>
            </a:pPr>
            <a:r>
              <a:rPr lang="en-US" dirty="0"/>
              <a:t>Provides data security</a:t>
            </a:r>
          </a:p>
          <a:p>
            <a:pPr algn="just">
              <a:buFont typeface="Arial" panose="020B0604020202020204" pitchFamily="34" charset="0"/>
              <a:buChar char="•"/>
            </a:pPr>
            <a:r>
              <a:rPr lang="en-US" dirty="0"/>
              <a:t>Highly fault-tolerant - If one machine goes down, the data from that machine goes to the next machine</a:t>
            </a:r>
          </a:p>
          <a:p>
            <a:pPr algn="just"/>
            <a:endParaRPr lang="en-IN" dirty="0"/>
          </a:p>
        </p:txBody>
      </p:sp>
    </p:spTree>
    <p:extLst>
      <p:ext uri="{BB962C8B-B14F-4D97-AF65-F5344CB8AC3E}">
        <p14:creationId xmlns:p14="http://schemas.microsoft.com/office/powerpoint/2010/main" val="204701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6702-A101-F469-6766-945FA397C530}"/>
              </a:ext>
            </a:extLst>
          </p:cNvPr>
          <p:cNvSpPr>
            <a:spLocks noGrp="1"/>
          </p:cNvSpPr>
          <p:nvPr>
            <p:ph type="title"/>
          </p:nvPr>
        </p:nvSpPr>
        <p:spPr/>
        <p:txBody>
          <a:bodyPr/>
          <a:lstStyle/>
          <a:p>
            <a:r>
              <a:rPr lang="en-US" b="1" dirty="0"/>
              <a:t>Hadoop MapReduce</a:t>
            </a:r>
            <a:br>
              <a:rPr lang="en-US" b="1" dirty="0"/>
            </a:br>
            <a:endParaRPr lang="en-IN" dirty="0"/>
          </a:p>
        </p:txBody>
      </p:sp>
      <p:sp>
        <p:nvSpPr>
          <p:cNvPr id="3" name="Content Placeholder 2">
            <a:extLst>
              <a:ext uri="{FF2B5EF4-FFF2-40B4-BE49-F238E27FC236}">
                <a16:creationId xmlns:a16="http://schemas.microsoft.com/office/drawing/2014/main" id="{DAF674E1-EDA2-B709-C1D0-1C4394B007FC}"/>
              </a:ext>
            </a:extLst>
          </p:cNvPr>
          <p:cNvSpPr>
            <a:spLocks noGrp="1"/>
          </p:cNvSpPr>
          <p:nvPr>
            <p:ph idx="1"/>
          </p:nvPr>
        </p:nvSpPr>
        <p:spPr/>
        <p:txBody>
          <a:bodyPr/>
          <a:lstStyle/>
          <a:p>
            <a:pPr algn="just"/>
            <a:r>
              <a:rPr lang="en-US" dirty="0"/>
              <a:t>Hadoop MapReduce is the processing unit of Hadoop. In the MapReduce approach, the processing is done at the slave nodes, and the final result is sent to the master node.</a:t>
            </a:r>
          </a:p>
          <a:p>
            <a:pPr algn="just"/>
            <a:r>
              <a:rPr lang="en-US" dirty="0"/>
              <a:t>A data containing code is used to process the entire data. This coded data is usually very small in comparison to the data itself. You only need to send a few kilobytes worth of code to perform a heavy-duty process on computers.</a:t>
            </a:r>
          </a:p>
          <a:p>
            <a:pPr algn="just"/>
            <a:endParaRPr lang="en-IN" dirty="0"/>
          </a:p>
        </p:txBody>
      </p:sp>
    </p:spTree>
    <p:extLst>
      <p:ext uri="{BB962C8B-B14F-4D97-AF65-F5344CB8AC3E}">
        <p14:creationId xmlns:p14="http://schemas.microsoft.com/office/powerpoint/2010/main" val="24735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09B9-539C-0645-D0EB-77516A8445E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382254-9B66-96F5-691A-DE1B1F68D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60620"/>
            <a:ext cx="10515600" cy="3881347"/>
          </a:xfrm>
        </p:spPr>
      </p:pic>
    </p:spTree>
    <p:extLst>
      <p:ext uri="{BB962C8B-B14F-4D97-AF65-F5344CB8AC3E}">
        <p14:creationId xmlns:p14="http://schemas.microsoft.com/office/powerpoint/2010/main" val="114892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93E4-161F-AC0C-4D5F-B451C633E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0D2C69-8B40-91CC-2E99-1A89DCD6E1BF}"/>
              </a:ext>
            </a:extLst>
          </p:cNvPr>
          <p:cNvSpPr>
            <a:spLocks noGrp="1"/>
          </p:cNvSpPr>
          <p:nvPr>
            <p:ph idx="1"/>
          </p:nvPr>
        </p:nvSpPr>
        <p:spPr/>
        <p:txBody>
          <a:bodyPr/>
          <a:lstStyle/>
          <a:p>
            <a:pPr algn="just"/>
            <a:r>
              <a:rPr lang="en-US" dirty="0"/>
              <a:t>The input dataset is first split into chunks of data. In this example, the input has three lines of text with three separate entities - “bus car train,” “ship </a:t>
            </a:r>
            <a:r>
              <a:rPr lang="en-US" dirty="0" err="1"/>
              <a:t>ship</a:t>
            </a:r>
            <a:r>
              <a:rPr lang="en-US" dirty="0"/>
              <a:t> train,” “bus ship car.” The dataset is then split into three chunks, based on these entities, and processed parallelly.</a:t>
            </a:r>
          </a:p>
          <a:p>
            <a:pPr algn="just"/>
            <a:r>
              <a:rPr lang="en-US" dirty="0"/>
              <a:t>In the map phase, the data is assigned a key and a value of 1. In this case, we have one bus, one car, one ship, and one train.</a:t>
            </a:r>
          </a:p>
          <a:p>
            <a:pPr algn="just"/>
            <a:r>
              <a:rPr lang="en-US" dirty="0"/>
              <a:t>These key-value pairs are then shuffled and sorted together based on their keys. At the reduce phase, the aggregation takes place, and the final output is obtained.</a:t>
            </a:r>
          </a:p>
          <a:p>
            <a:pPr algn="just"/>
            <a:endParaRPr lang="en-IN" dirty="0"/>
          </a:p>
        </p:txBody>
      </p:sp>
    </p:spTree>
    <p:extLst>
      <p:ext uri="{BB962C8B-B14F-4D97-AF65-F5344CB8AC3E}">
        <p14:creationId xmlns:p14="http://schemas.microsoft.com/office/powerpoint/2010/main" val="100153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03F7-ED52-C059-ED2F-5754FB1CDDBE}"/>
              </a:ext>
            </a:extLst>
          </p:cNvPr>
          <p:cNvSpPr>
            <a:spLocks noGrp="1"/>
          </p:cNvSpPr>
          <p:nvPr>
            <p:ph type="title"/>
          </p:nvPr>
        </p:nvSpPr>
        <p:spPr/>
        <p:txBody>
          <a:bodyPr/>
          <a:lstStyle/>
          <a:p>
            <a:r>
              <a:rPr lang="en-US" b="1" dirty="0"/>
              <a:t>Hadoop YARN</a:t>
            </a:r>
            <a:br>
              <a:rPr lang="en-US" b="1" dirty="0"/>
            </a:br>
            <a:endParaRPr lang="en-IN" dirty="0"/>
          </a:p>
        </p:txBody>
      </p:sp>
      <p:sp>
        <p:nvSpPr>
          <p:cNvPr id="3" name="Content Placeholder 2">
            <a:extLst>
              <a:ext uri="{FF2B5EF4-FFF2-40B4-BE49-F238E27FC236}">
                <a16:creationId xmlns:a16="http://schemas.microsoft.com/office/drawing/2014/main" id="{B6797B35-8FD9-D867-7B95-8CD71127638E}"/>
              </a:ext>
            </a:extLst>
          </p:cNvPr>
          <p:cNvSpPr>
            <a:spLocks noGrp="1"/>
          </p:cNvSpPr>
          <p:nvPr>
            <p:ph idx="1"/>
          </p:nvPr>
        </p:nvSpPr>
        <p:spPr/>
        <p:txBody>
          <a:bodyPr>
            <a:normAutofit/>
          </a:bodyPr>
          <a:lstStyle/>
          <a:p>
            <a:r>
              <a:rPr lang="en-US" dirty="0"/>
              <a:t>Hadoop YARN stands for Yet Another Resource Negotiator. It is the resource management unit of Hadoop and is available as a component of Hadoop version 2.</a:t>
            </a:r>
          </a:p>
          <a:p>
            <a:pPr>
              <a:buFont typeface="Arial" panose="020B0604020202020204" pitchFamily="34" charset="0"/>
              <a:buChar char="•"/>
            </a:pPr>
            <a:r>
              <a:rPr lang="en-US" dirty="0"/>
              <a:t>Hadoop YARN acts like an OS to Hadoop. It is a file system that is built on top of HDFS.</a:t>
            </a:r>
          </a:p>
          <a:p>
            <a:pPr>
              <a:buFont typeface="Arial" panose="020B0604020202020204" pitchFamily="34" charset="0"/>
              <a:buChar char="•"/>
            </a:pPr>
            <a:r>
              <a:rPr lang="en-US" dirty="0"/>
              <a:t>It is responsible for managing cluster resources to make sure you don't overload one machine.</a:t>
            </a:r>
          </a:p>
          <a:p>
            <a:pPr>
              <a:buFont typeface="Arial" panose="020B0604020202020204" pitchFamily="34" charset="0"/>
              <a:buChar char="•"/>
            </a:pPr>
            <a:r>
              <a:rPr lang="en-US" dirty="0"/>
              <a:t>It performs job scheduling to make sure that the jobs are scheduled in the right place</a:t>
            </a:r>
          </a:p>
          <a:p>
            <a:endParaRPr lang="en-IN" dirty="0"/>
          </a:p>
        </p:txBody>
      </p:sp>
    </p:spTree>
    <p:extLst>
      <p:ext uri="{BB962C8B-B14F-4D97-AF65-F5344CB8AC3E}">
        <p14:creationId xmlns:p14="http://schemas.microsoft.com/office/powerpoint/2010/main" val="1398988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2667</TotalTime>
  <Words>1482</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Verdana</vt:lpstr>
      <vt:lpstr>Verdana,Bold</vt:lpstr>
      <vt:lpstr>Office Theme</vt:lpstr>
      <vt:lpstr>Introduction to Hadoop</vt:lpstr>
      <vt:lpstr>Hadoop and its Ecosystem</vt:lpstr>
      <vt:lpstr>Contd..</vt:lpstr>
      <vt:lpstr>Contd….</vt:lpstr>
      <vt:lpstr>Hadoop HDFS </vt:lpstr>
      <vt:lpstr>Hadoop MapReduce </vt:lpstr>
      <vt:lpstr>PowerPoint Presentation</vt:lpstr>
      <vt:lpstr>PowerPoint Presentation</vt:lpstr>
      <vt:lpstr>Hadoop YARN </vt:lpstr>
      <vt:lpstr>CON…</vt:lpstr>
      <vt:lpstr>CON…</vt:lpstr>
      <vt:lpstr>Introduction to Hadoop Tools</vt:lpstr>
      <vt:lpstr>Sqoop </vt:lpstr>
      <vt:lpstr>Flume </vt:lpstr>
      <vt:lpstr>CON…</vt:lpstr>
      <vt:lpstr>Contd..</vt:lpstr>
      <vt:lpstr>Contd..</vt:lpstr>
      <vt:lpstr>Pig </vt:lpstr>
      <vt:lpstr>CON…</vt:lpstr>
      <vt:lpstr>Oozie </vt:lpstr>
      <vt:lpstr>Oozie CON…..</vt:lpstr>
      <vt:lpstr>HBase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Hadoop</dc:title>
  <dc:creator>logeswari selvakumar</dc:creator>
  <cp:lastModifiedBy>Kaushik's</cp:lastModifiedBy>
  <cp:revision>13</cp:revision>
  <dcterms:created xsi:type="dcterms:W3CDTF">2023-03-15T04:29:17Z</dcterms:created>
  <dcterms:modified xsi:type="dcterms:W3CDTF">2023-04-20T11:03:27Z</dcterms:modified>
</cp:coreProperties>
</file>