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3" r:id="rId4"/>
    <p:sldId id="314" r:id="rId5"/>
    <p:sldId id="258" r:id="rId6"/>
    <p:sldId id="259" r:id="rId7"/>
    <p:sldId id="353" r:id="rId8"/>
    <p:sldId id="315" r:id="rId9"/>
    <p:sldId id="260" r:id="rId10"/>
    <p:sldId id="281" r:id="rId11"/>
    <p:sldId id="282" r:id="rId12"/>
    <p:sldId id="316" r:id="rId13"/>
    <p:sldId id="283" r:id="rId14"/>
    <p:sldId id="317" r:id="rId15"/>
    <p:sldId id="319" r:id="rId16"/>
    <p:sldId id="320" r:id="rId17"/>
    <p:sldId id="321" r:id="rId18"/>
    <p:sldId id="261" r:id="rId19"/>
    <p:sldId id="263" r:id="rId20"/>
    <p:sldId id="262" r:id="rId21"/>
    <p:sldId id="264" r:id="rId22"/>
    <p:sldId id="265" r:id="rId23"/>
    <p:sldId id="322" r:id="rId24"/>
    <p:sldId id="328" r:id="rId25"/>
    <p:sldId id="330" r:id="rId26"/>
    <p:sldId id="329" r:id="rId27"/>
    <p:sldId id="331" r:id="rId28"/>
    <p:sldId id="323" r:id="rId29"/>
    <p:sldId id="332" r:id="rId30"/>
    <p:sldId id="337" r:id="rId31"/>
    <p:sldId id="324" r:id="rId32"/>
    <p:sldId id="338" r:id="rId33"/>
    <p:sldId id="342" r:id="rId34"/>
    <p:sldId id="325" r:id="rId35"/>
    <p:sldId id="345" r:id="rId36"/>
    <p:sldId id="344" r:id="rId37"/>
    <p:sldId id="352" r:id="rId38"/>
    <p:sldId id="326" r:id="rId39"/>
    <p:sldId id="346" r:id="rId40"/>
    <p:sldId id="348" r:id="rId41"/>
    <p:sldId id="270" r:id="rId42"/>
    <p:sldId id="271" r:id="rId43"/>
    <p:sldId id="272" r:id="rId44"/>
    <p:sldId id="273" r:id="rId45"/>
    <p:sldId id="274" r:id="rId46"/>
    <p:sldId id="275" r:id="rId47"/>
    <p:sldId id="276" r:id="rId48"/>
    <p:sldId id="277" r:id="rId49"/>
    <p:sldId id="278" r:id="rId50"/>
    <p:sldId id="279" r:id="rId51"/>
    <p:sldId id="280" r:id="rId52"/>
    <p:sldId id="284" r:id="rId53"/>
    <p:sldId id="285" r:id="rId54"/>
    <p:sldId id="286" r:id="rId55"/>
    <p:sldId id="287" r:id="rId56"/>
    <p:sldId id="288" r:id="rId57"/>
    <p:sldId id="289" r:id="rId58"/>
    <p:sldId id="290" r:id="rId59"/>
    <p:sldId id="291" r:id="rId60"/>
    <p:sldId id="292" r:id="rId61"/>
    <p:sldId id="293" r:id="rId62"/>
    <p:sldId id="294" r:id="rId63"/>
    <p:sldId id="302" r:id="rId64"/>
    <p:sldId id="295" r:id="rId65"/>
    <p:sldId id="296" r:id="rId66"/>
    <p:sldId id="297" r:id="rId67"/>
    <p:sldId id="298" r:id="rId68"/>
    <p:sldId id="300" r:id="rId69"/>
    <p:sldId id="299" r:id="rId70"/>
    <p:sldId id="301" r:id="rId71"/>
    <p:sldId id="303" r:id="rId72"/>
    <p:sldId id="304" r:id="rId73"/>
    <p:sldId id="305" r:id="rId74"/>
    <p:sldId id="306" r:id="rId75"/>
    <p:sldId id="307" r:id="rId76"/>
    <p:sldId id="308" r:id="rId77"/>
    <p:sldId id="309" r:id="rId78"/>
    <p:sldId id="310" r:id="rId79"/>
    <p:sldId id="311"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A6678A-4E13-42F9-85B8-02F3CDF5638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AD25D02D-01AF-4F77-A98E-3B6AD1C193F3}">
      <dgm:prSet phldrT="[Text]"/>
      <dgm:spPr/>
      <dgm:t>
        <a:bodyPr/>
        <a:lstStyle/>
        <a:p>
          <a:r>
            <a:rPr lang="en-IN" b="1" dirty="0"/>
            <a:t>Statistical Analysis</a:t>
          </a:r>
          <a:endParaRPr lang="en-IN" dirty="0"/>
        </a:p>
      </dgm:t>
    </dgm:pt>
    <dgm:pt modelId="{37B5E1BA-5A37-4F27-994E-7505C4230604}" type="parTrans" cxnId="{CA10572C-750A-413D-95C0-A7E0CF38FA05}">
      <dgm:prSet/>
      <dgm:spPr/>
      <dgm:t>
        <a:bodyPr/>
        <a:lstStyle/>
        <a:p>
          <a:endParaRPr lang="en-IN"/>
        </a:p>
      </dgm:t>
    </dgm:pt>
    <dgm:pt modelId="{B5DB9401-7254-4489-8790-F19C860A156F}" type="sibTrans" cxnId="{CA10572C-750A-413D-95C0-A7E0CF38FA05}">
      <dgm:prSet/>
      <dgm:spPr/>
      <dgm:t>
        <a:bodyPr/>
        <a:lstStyle/>
        <a:p>
          <a:endParaRPr lang="en-IN"/>
        </a:p>
      </dgm:t>
    </dgm:pt>
    <dgm:pt modelId="{A1A02612-F24A-4B82-B345-624663D4848D}">
      <dgm:prSet phldrT="[Text]"/>
      <dgm:spPr/>
      <dgm:t>
        <a:bodyPr/>
        <a:lstStyle/>
        <a:p>
          <a:r>
            <a:rPr lang="en-IN" b="1" dirty="0"/>
            <a:t>Descriptive Analysis</a:t>
          </a:r>
          <a:endParaRPr lang="en-IN" dirty="0"/>
        </a:p>
      </dgm:t>
    </dgm:pt>
    <dgm:pt modelId="{6FC85122-1AB7-43A5-A300-54358347C2B7}" type="parTrans" cxnId="{694A3440-A3CB-489E-946E-5E1F6D556EA6}">
      <dgm:prSet/>
      <dgm:spPr/>
      <dgm:t>
        <a:bodyPr/>
        <a:lstStyle/>
        <a:p>
          <a:endParaRPr lang="en-IN"/>
        </a:p>
      </dgm:t>
    </dgm:pt>
    <dgm:pt modelId="{80FD6AFA-64DA-4AAB-B094-975E93609968}" type="sibTrans" cxnId="{694A3440-A3CB-489E-946E-5E1F6D556EA6}">
      <dgm:prSet/>
      <dgm:spPr/>
      <dgm:t>
        <a:bodyPr/>
        <a:lstStyle/>
        <a:p>
          <a:endParaRPr lang="en-IN"/>
        </a:p>
      </dgm:t>
    </dgm:pt>
    <dgm:pt modelId="{31CE72B6-E365-42C0-AB89-9CE1A0AB8C7A}">
      <dgm:prSet phldrT="[Text]"/>
      <dgm:spPr/>
      <dgm:t>
        <a:bodyPr/>
        <a:lstStyle/>
        <a:p>
          <a:r>
            <a:rPr lang="en-IN" dirty="0"/>
            <a:t>I</a:t>
          </a:r>
          <a:r>
            <a:rPr lang="en-IN" b="1" dirty="0"/>
            <a:t>nferential Analysis</a:t>
          </a:r>
          <a:endParaRPr lang="en-IN" dirty="0"/>
        </a:p>
      </dgm:t>
    </dgm:pt>
    <dgm:pt modelId="{4A541BA7-7A6C-4F77-9BD7-5B4972673AF7}" type="parTrans" cxnId="{76ECD0B9-86BE-4D43-815D-4B0464D3F0D2}">
      <dgm:prSet/>
      <dgm:spPr/>
      <dgm:t>
        <a:bodyPr/>
        <a:lstStyle/>
        <a:p>
          <a:endParaRPr lang="en-IN"/>
        </a:p>
      </dgm:t>
    </dgm:pt>
    <dgm:pt modelId="{44EF5990-8761-4CDF-BAD5-591F76DEF07E}" type="sibTrans" cxnId="{76ECD0B9-86BE-4D43-815D-4B0464D3F0D2}">
      <dgm:prSet/>
      <dgm:spPr/>
      <dgm:t>
        <a:bodyPr/>
        <a:lstStyle/>
        <a:p>
          <a:endParaRPr lang="en-IN"/>
        </a:p>
      </dgm:t>
    </dgm:pt>
    <dgm:pt modelId="{ACF68C92-4D1D-49E6-9F9B-36C002F8B67F}">
      <dgm:prSet/>
      <dgm:spPr/>
      <dgm:t>
        <a:bodyPr/>
        <a:lstStyle/>
        <a:p>
          <a:r>
            <a:rPr lang="en-IN" b="1" dirty="0"/>
            <a:t>Predictive Analysis</a:t>
          </a:r>
        </a:p>
      </dgm:t>
    </dgm:pt>
    <dgm:pt modelId="{573AFE48-BE9E-4B74-AC42-C1DB1C66F6E7}" type="parTrans" cxnId="{DF90581F-1388-4CE5-B571-558262AA9C4F}">
      <dgm:prSet/>
      <dgm:spPr/>
      <dgm:t>
        <a:bodyPr/>
        <a:lstStyle/>
        <a:p>
          <a:endParaRPr lang="en-IN"/>
        </a:p>
      </dgm:t>
    </dgm:pt>
    <dgm:pt modelId="{9A9928C9-87EE-471D-9A36-46020B570126}" type="sibTrans" cxnId="{DF90581F-1388-4CE5-B571-558262AA9C4F}">
      <dgm:prSet/>
      <dgm:spPr/>
      <dgm:t>
        <a:bodyPr/>
        <a:lstStyle/>
        <a:p>
          <a:endParaRPr lang="en-IN"/>
        </a:p>
      </dgm:t>
    </dgm:pt>
    <dgm:pt modelId="{7BC84BB1-DB09-4AB0-8D50-AC665FA22512}">
      <dgm:prSet/>
      <dgm:spPr/>
      <dgm:t>
        <a:bodyPr/>
        <a:lstStyle/>
        <a:p>
          <a:r>
            <a:rPr lang="en-IN" b="1"/>
            <a:t>Prescriptive Analysis</a:t>
          </a:r>
          <a:endParaRPr lang="en-IN" b="1" dirty="0"/>
        </a:p>
      </dgm:t>
    </dgm:pt>
    <dgm:pt modelId="{230FABEB-FCC3-43DC-8C3A-E5C89A4F7875}" type="parTrans" cxnId="{1F8115BF-563E-48D3-8789-9C70DBFE63AA}">
      <dgm:prSet/>
      <dgm:spPr/>
      <dgm:t>
        <a:bodyPr/>
        <a:lstStyle/>
        <a:p>
          <a:endParaRPr lang="en-IN"/>
        </a:p>
      </dgm:t>
    </dgm:pt>
    <dgm:pt modelId="{80C3F8CA-AF2E-4FA4-9887-C841A1A83069}" type="sibTrans" cxnId="{1F8115BF-563E-48D3-8789-9C70DBFE63AA}">
      <dgm:prSet/>
      <dgm:spPr/>
      <dgm:t>
        <a:bodyPr/>
        <a:lstStyle/>
        <a:p>
          <a:endParaRPr lang="en-IN"/>
        </a:p>
      </dgm:t>
    </dgm:pt>
    <dgm:pt modelId="{483BA3CD-21DA-4C2A-997D-05E1418A5F1D}">
      <dgm:prSet/>
      <dgm:spPr/>
      <dgm:t>
        <a:bodyPr/>
        <a:lstStyle/>
        <a:p>
          <a:r>
            <a:rPr lang="en-IN" b="1"/>
            <a:t>Exploratory Data Analysis</a:t>
          </a:r>
          <a:endParaRPr lang="en-IN" b="1" dirty="0"/>
        </a:p>
      </dgm:t>
    </dgm:pt>
    <dgm:pt modelId="{2FABB95C-F18A-4E58-ACA5-6C25AACA30A8}" type="parTrans" cxnId="{38B6A07B-3CB2-40B2-9828-A2F4914B2C47}">
      <dgm:prSet/>
      <dgm:spPr/>
      <dgm:t>
        <a:bodyPr/>
        <a:lstStyle/>
        <a:p>
          <a:endParaRPr lang="en-IN"/>
        </a:p>
      </dgm:t>
    </dgm:pt>
    <dgm:pt modelId="{A1769220-67A2-4650-AB1E-0F640EDF0EB1}" type="sibTrans" cxnId="{38B6A07B-3CB2-40B2-9828-A2F4914B2C47}">
      <dgm:prSet/>
      <dgm:spPr/>
      <dgm:t>
        <a:bodyPr/>
        <a:lstStyle/>
        <a:p>
          <a:endParaRPr lang="en-IN"/>
        </a:p>
      </dgm:t>
    </dgm:pt>
    <dgm:pt modelId="{AE77FB4D-29AD-4957-8728-F83D39230066}">
      <dgm:prSet/>
      <dgm:spPr/>
      <dgm:t>
        <a:bodyPr/>
        <a:lstStyle/>
        <a:p>
          <a:r>
            <a:rPr lang="en-IN" b="1"/>
            <a:t>Causal Analysis</a:t>
          </a:r>
          <a:endParaRPr lang="en-IN" b="1" dirty="0"/>
        </a:p>
      </dgm:t>
    </dgm:pt>
    <dgm:pt modelId="{45F3970C-ED94-4990-B4E5-14834CA473EF}" type="parTrans" cxnId="{B1ABCBC0-0E14-4F92-99E2-5FB9CD73A341}">
      <dgm:prSet/>
      <dgm:spPr/>
      <dgm:t>
        <a:bodyPr/>
        <a:lstStyle/>
        <a:p>
          <a:endParaRPr lang="en-IN"/>
        </a:p>
      </dgm:t>
    </dgm:pt>
    <dgm:pt modelId="{7FB3B8D8-16D8-4859-A600-E41CF0D06238}" type="sibTrans" cxnId="{B1ABCBC0-0E14-4F92-99E2-5FB9CD73A341}">
      <dgm:prSet/>
      <dgm:spPr/>
      <dgm:t>
        <a:bodyPr/>
        <a:lstStyle/>
        <a:p>
          <a:endParaRPr lang="en-IN"/>
        </a:p>
      </dgm:t>
    </dgm:pt>
    <dgm:pt modelId="{74650B33-9AD3-4BA8-B3CB-138C3529BD1F}" type="pres">
      <dgm:prSet presAssocID="{A9A6678A-4E13-42F9-85B8-02F3CDF56380}" presName="hierChild1" presStyleCnt="0">
        <dgm:presLayoutVars>
          <dgm:orgChart val="1"/>
          <dgm:chPref val="1"/>
          <dgm:dir/>
          <dgm:animOne val="branch"/>
          <dgm:animLvl val="lvl"/>
          <dgm:resizeHandles/>
        </dgm:presLayoutVars>
      </dgm:prSet>
      <dgm:spPr/>
    </dgm:pt>
    <dgm:pt modelId="{31A72975-C969-4808-9C9D-B0B1954179E0}" type="pres">
      <dgm:prSet presAssocID="{AD25D02D-01AF-4F77-A98E-3B6AD1C193F3}" presName="hierRoot1" presStyleCnt="0">
        <dgm:presLayoutVars>
          <dgm:hierBranch val="init"/>
        </dgm:presLayoutVars>
      </dgm:prSet>
      <dgm:spPr/>
    </dgm:pt>
    <dgm:pt modelId="{A5D07F47-BC0C-439E-A761-1A673A4B75A9}" type="pres">
      <dgm:prSet presAssocID="{AD25D02D-01AF-4F77-A98E-3B6AD1C193F3}" presName="rootComposite1" presStyleCnt="0"/>
      <dgm:spPr/>
    </dgm:pt>
    <dgm:pt modelId="{D1667A20-37A0-49A2-8086-78FFAD966F6B}" type="pres">
      <dgm:prSet presAssocID="{AD25D02D-01AF-4F77-A98E-3B6AD1C193F3}" presName="rootText1" presStyleLbl="node0" presStyleIdx="0" presStyleCnt="1" custScaleX="294025" custScaleY="193977">
        <dgm:presLayoutVars>
          <dgm:chPref val="3"/>
        </dgm:presLayoutVars>
      </dgm:prSet>
      <dgm:spPr/>
    </dgm:pt>
    <dgm:pt modelId="{ECBE6961-EFF8-4C87-98F6-3DAEACDF03FF}" type="pres">
      <dgm:prSet presAssocID="{AD25D02D-01AF-4F77-A98E-3B6AD1C193F3}" presName="rootConnector1" presStyleLbl="node1" presStyleIdx="0" presStyleCnt="0"/>
      <dgm:spPr/>
    </dgm:pt>
    <dgm:pt modelId="{5197895E-97B9-4F62-93B5-FF1A0D5A023E}" type="pres">
      <dgm:prSet presAssocID="{AD25D02D-01AF-4F77-A98E-3B6AD1C193F3}" presName="hierChild2" presStyleCnt="0"/>
      <dgm:spPr/>
    </dgm:pt>
    <dgm:pt modelId="{7C9EB66C-5D39-4530-9598-CDE6A54C1C58}" type="pres">
      <dgm:prSet presAssocID="{6FC85122-1AB7-43A5-A300-54358347C2B7}" presName="Name37" presStyleLbl="parChTrans1D2" presStyleIdx="0" presStyleCnt="6"/>
      <dgm:spPr/>
    </dgm:pt>
    <dgm:pt modelId="{1CFE0624-8B12-4712-9D15-1D1FE4F6DF88}" type="pres">
      <dgm:prSet presAssocID="{A1A02612-F24A-4B82-B345-624663D4848D}" presName="hierRoot2" presStyleCnt="0">
        <dgm:presLayoutVars>
          <dgm:hierBranch val="init"/>
        </dgm:presLayoutVars>
      </dgm:prSet>
      <dgm:spPr/>
    </dgm:pt>
    <dgm:pt modelId="{EDD4538A-0E93-4BA8-B2E1-BAE8AFA9B526}" type="pres">
      <dgm:prSet presAssocID="{A1A02612-F24A-4B82-B345-624663D4848D}" presName="rootComposite" presStyleCnt="0"/>
      <dgm:spPr/>
    </dgm:pt>
    <dgm:pt modelId="{4272A275-E7AB-412A-83C0-471E47720CBA}" type="pres">
      <dgm:prSet presAssocID="{A1A02612-F24A-4B82-B345-624663D4848D}" presName="rootText" presStyleLbl="node2" presStyleIdx="0" presStyleCnt="6">
        <dgm:presLayoutVars>
          <dgm:chPref val="3"/>
        </dgm:presLayoutVars>
      </dgm:prSet>
      <dgm:spPr/>
    </dgm:pt>
    <dgm:pt modelId="{E5CB0202-CA79-4EDE-87B7-C96C34B3479A}" type="pres">
      <dgm:prSet presAssocID="{A1A02612-F24A-4B82-B345-624663D4848D}" presName="rootConnector" presStyleLbl="node2" presStyleIdx="0" presStyleCnt="6"/>
      <dgm:spPr/>
    </dgm:pt>
    <dgm:pt modelId="{4CD9CA85-932C-44D3-B768-1A53F724C514}" type="pres">
      <dgm:prSet presAssocID="{A1A02612-F24A-4B82-B345-624663D4848D}" presName="hierChild4" presStyleCnt="0"/>
      <dgm:spPr/>
    </dgm:pt>
    <dgm:pt modelId="{DAC7114D-E625-4547-A455-5C6417EBAC52}" type="pres">
      <dgm:prSet presAssocID="{A1A02612-F24A-4B82-B345-624663D4848D}" presName="hierChild5" presStyleCnt="0"/>
      <dgm:spPr/>
    </dgm:pt>
    <dgm:pt modelId="{039C2FC5-3F3C-489E-A775-5C84C829C4EB}" type="pres">
      <dgm:prSet presAssocID="{4A541BA7-7A6C-4F77-9BD7-5B4972673AF7}" presName="Name37" presStyleLbl="parChTrans1D2" presStyleIdx="1" presStyleCnt="6"/>
      <dgm:spPr/>
    </dgm:pt>
    <dgm:pt modelId="{437C678B-765A-4319-AE80-B0F37F8DC0FF}" type="pres">
      <dgm:prSet presAssocID="{31CE72B6-E365-42C0-AB89-9CE1A0AB8C7A}" presName="hierRoot2" presStyleCnt="0">
        <dgm:presLayoutVars>
          <dgm:hierBranch val="init"/>
        </dgm:presLayoutVars>
      </dgm:prSet>
      <dgm:spPr/>
    </dgm:pt>
    <dgm:pt modelId="{5FFB3256-2B4F-4DB6-8F27-7A50A00BF1A6}" type="pres">
      <dgm:prSet presAssocID="{31CE72B6-E365-42C0-AB89-9CE1A0AB8C7A}" presName="rootComposite" presStyleCnt="0"/>
      <dgm:spPr/>
    </dgm:pt>
    <dgm:pt modelId="{1C71DB76-70BB-479C-9D92-3004E1BD5F5A}" type="pres">
      <dgm:prSet presAssocID="{31CE72B6-E365-42C0-AB89-9CE1A0AB8C7A}" presName="rootText" presStyleLbl="node2" presStyleIdx="1" presStyleCnt="6">
        <dgm:presLayoutVars>
          <dgm:chPref val="3"/>
        </dgm:presLayoutVars>
      </dgm:prSet>
      <dgm:spPr/>
    </dgm:pt>
    <dgm:pt modelId="{9530C24F-9F21-4B28-9E52-5E53C3A84E21}" type="pres">
      <dgm:prSet presAssocID="{31CE72B6-E365-42C0-AB89-9CE1A0AB8C7A}" presName="rootConnector" presStyleLbl="node2" presStyleIdx="1" presStyleCnt="6"/>
      <dgm:spPr/>
    </dgm:pt>
    <dgm:pt modelId="{2A502C1A-A8EB-48C7-B56F-D574412D869E}" type="pres">
      <dgm:prSet presAssocID="{31CE72B6-E365-42C0-AB89-9CE1A0AB8C7A}" presName="hierChild4" presStyleCnt="0"/>
      <dgm:spPr/>
    </dgm:pt>
    <dgm:pt modelId="{E034A4C7-231C-4372-833A-D10116F28A2D}" type="pres">
      <dgm:prSet presAssocID="{31CE72B6-E365-42C0-AB89-9CE1A0AB8C7A}" presName="hierChild5" presStyleCnt="0"/>
      <dgm:spPr/>
    </dgm:pt>
    <dgm:pt modelId="{C1BFA016-5176-45D8-9809-7F01267D5C17}" type="pres">
      <dgm:prSet presAssocID="{2FABB95C-F18A-4E58-ACA5-6C25AACA30A8}" presName="Name37" presStyleLbl="parChTrans1D2" presStyleIdx="2" presStyleCnt="6"/>
      <dgm:spPr/>
    </dgm:pt>
    <dgm:pt modelId="{2604F3AA-DD61-4A59-B986-A7C957F544CF}" type="pres">
      <dgm:prSet presAssocID="{483BA3CD-21DA-4C2A-997D-05E1418A5F1D}" presName="hierRoot2" presStyleCnt="0">
        <dgm:presLayoutVars>
          <dgm:hierBranch val="init"/>
        </dgm:presLayoutVars>
      </dgm:prSet>
      <dgm:spPr/>
    </dgm:pt>
    <dgm:pt modelId="{E62B046A-4257-468C-8FAC-8051583F2CED}" type="pres">
      <dgm:prSet presAssocID="{483BA3CD-21DA-4C2A-997D-05E1418A5F1D}" presName="rootComposite" presStyleCnt="0"/>
      <dgm:spPr/>
    </dgm:pt>
    <dgm:pt modelId="{9FEAA59D-91A5-476F-A238-00F1D4FE49DB}" type="pres">
      <dgm:prSet presAssocID="{483BA3CD-21DA-4C2A-997D-05E1418A5F1D}" presName="rootText" presStyleLbl="node2" presStyleIdx="2" presStyleCnt="6">
        <dgm:presLayoutVars>
          <dgm:chPref val="3"/>
        </dgm:presLayoutVars>
      </dgm:prSet>
      <dgm:spPr/>
    </dgm:pt>
    <dgm:pt modelId="{54E1C1E1-A45F-4332-B061-3E138CB2EABA}" type="pres">
      <dgm:prSet presAssocID="{483BA3CD-21DA-4C2A-997D-05E1418A5F1D}" presName="rootConnector" presStyleLbl="node2" presStyleIdx="2" presStyleCnt="6"/>
      <dgm:spPr/>
    </dgm:pt>
    <dgm:pt modelId="{2765617A-65AB-4626-8BFD-1BA6450CF442}" type="pres">
      <dgm:prSet presAssocID="{483BA3CD-21DA-4C2A-997D-05E1418A5F1D}" presName="hierChild4" presStyleCnt="0"/>
      <dgm:spPr/>
    </dgm:pt>
    <dgm:pt modelId="{CE4C71C6-4219-4098-998A-2D61BF637CF5}" type="pres">
      <dgm:prSet presAssocID="{483BA3CD-21DA-4C2A-997D-05E1418A5F1D}" presName="hierChild5" presStyleCnt="0"/>
      <dgm:spPr/>
    </dgm:pt>
    <dgm:pt modelId="{3603245C-B97C-4239-9A6B-06F7DD08AEA6}" type="pres">
      <dgm:prSet presAssocID="{230FABEB-FCC3-43DC-8C3A-E5C89A4F7875}" presName="Name37" presStyleLbl="parChTrans1D2" presStyleIdx="3" presStyleCnt="6"/>
      <dgm:spPr/>
    </dgm:pt>
    <dgm:pt modelId="{9EA428AC-DDDC-42C1-812A-76CCD3A4B26E}" type="pres">
      <dgm:prSet presAssocID="{7BC84BB1-DB09-4AB0-8D50-AC665FA22512}" presName="hierRoot2" presStyleCnt="0">
        <dgm:presLayoutVars>
          <dgm:hierBranch val="init"/>
        </dgm:presLayoutVars>
      </dgm:prSet>
      <dgm:spPr/>
    </dgm:pt>
    <dgm:pt modelId="{E46B5A16-B80D-458E-A254-30C17CB8B7D5}" type="pres">
      <dgm:prSet presAssocID="{7BC84BB1-DB09-4AB0-8D50-AC665FA22512}" presName="rootComposite" presStyleCnt="0"/>
      <dgm:spPr/>
    </dgm:pt>
    <dgm:pt modelId="{4520150F-989F-413A-8142-9530BA29AA64}" type="pres">
      <dgm:prSet presAssocID="{7BC84BB1-DB09-4AB0-8D50-AC665FA22512}" presName="rootText" presStyleLbl="node2" presStyleIdx="3" presStyleCnt="6">
        <dgm:presLayoutVars>
          <dgm:chPref val="3"/>
        </dgm:presLayoutVars>
      </dgm:prSet>
      <dgm:spPr/>
    </dgm:pt>
    <dgm:pt modelId="{8A89DF98-EEEE-4F7B-885B-99F1C504E0BC}" type="pres">
      <dgm:prSet presAssocID="{7BC84BB1-DB09-4AB0-8D50-AC665FA22512}" presName="rootConnector" presStyleLbl="node2" presStyleIdx="3" presStyleCnt="6"/>
      <dgm:spPr/>
    </dgm:pt>
    <dgm:pt modelId="{ED7D8504-391F-4C3E-83B5-1B830F86E4FA}" type="pres">
      <dgm:prSet presAssocID="{7BC84BB1-DB09-4AB0-8D50-AC665FA22512}" presName="hierChild4" presStyleCnt="0"/>
      <dgm:spPr/>
    </dgm:pt>
    <dgm:pt modelId="{493C078A-C628-482D-AA4E-1762EEAAEAB2}" type="pres">
      <dgm:prSet presAssocID="{7BC84BB1-DB09-4AB0-8D50-AC665FA22512}" presName="hierChild5" presStyleCnt="0"/>
      <dgm:spPr/>
    </dgm:pt>
    <dgm:pt modelId="{6E900C6D-23B3-415F-BAED-DA9B337CEFEC}" type="pres">
      <dgm:prSet presAssocID="{573AFE48-BE9E-4B74-AC42-C1DB1C66F6E7}" presName="Name37" presStyleLbl="parChTrans1D2" presStyleIdx="4" presStyleCnt="6"/>
      <dgm:spPr/>
    </dgm:pt>
    <dgm:pt modelId="{70FF33CF-9952-4FB7-8817-66B2E5A49193}" type="pres">
      <dgm:prSet presAssocID="{ACF68C92-4D1D-49E6-9F9B-36C002F8B67F}" presName="hierRoot2" presStyleCnt="0">
        <dgm:presLayoutVars>
          <dgm:hierBranch val="init"/>
        </dgm:presLayoutVars>
      </dgm:prSet>
      <dgm:spPr/>
    </dgm:pt>
    <dgm:pt modelId="{597B6988-02EE-4431-AA56-C0B7268AF8F5}" type="pres">
      <dgm:prSet presAssocID="{ACF68C92-4D1D-49E6-9F9B-36C002F8B67F}" presName="rootComposite" presStyleCnt="0"/>
      <dgm:spPr/>
    </dgm:pt>
    <dgm:pt modelId="{231B5A3E-5A10-4C63-96FF-2D29536B9E2E}" type="pres">
      <dgm:prSet presAssocID="{ACF68C92-4D1D-49E6-9F9B-36C002F8B67F}" presName="rootText" presStyleLbl="node2" presStyleIdx="4" presStyleCnt="6">
        <dgm:presLayoutVars>
          <dgm:chPref val="3"/>
        </dgm:presLayoutVars>
      </dgm:prSet>
      <dgm:spPr/>
    </dgm:pt>
    <dgm:pt modelId="{2293605A-9AA6-41FE-92E8-080A359BED6E}" type="pres">
      <dgm:prSet presAssocID="{ACF68C92-4D1D-49E6-9F9B-36C002F8B67F}" presName="rootConnector" presStyleLbl="node2" presStyleIdx="4" presStyleCnt="6"/>
      <dgm:spPr/>
    </dgm:pt>
    <dgm:pt modelId="{24C3C23D-10A6-4B89-AFB8-4B1C4363436E}" type="pres">
      <dgm:prSet presAssocID="{ACF68C92-4D1D-49E6-9F9B-36C002F8B67F}" presName="hierChild4" presStyleCnt="0"/>
      <dgm:spPr/>
    </dgm:pt>
    <dgm:pt modelId="{BD6B17BA-A0F1-4F0F-BB98-FB6BCB0DB00B}" type="pres">
      <dgm:prSet presAssocID="{ACF68C92-4D1D-49E6-9F9B-36C002F8B67F}" presName="hierChild5" presStyleCnt="0"/>
      <dgm:spPr/>
    </dgm:pt>
    <dgm:pt modelId="{0A763DC4-DFE6-4483-A234-97D9B8FA4D17}" type="pres">
      <dgm:prSet presAssocID="{45F3970C-ED94-4990-B4E5-14834CA473EF}" presName="Name37" presStyleLbl="parChTrans1D2" presStyleIdx="5" presStyleCnt="6"/>
      <dgm:spPr/>
    </dgm:pt>
    <dgm:pt modelId="{D26C9B0B-AEF6-41A2-B9AB-686BD4443FE6}" type="pres">
      <dgm:prSet presAssocID="{AE77FB4D-29AD-4957-8728-F83D39230066}" presName="hierRoot2" presStyleCnt="0">
        <dgm:presLayoutVars>
          <dgm:hierBranch val="init"/>
        </dgm:presLayoutVars>
      </dgm:prSet>
      <dgm:spPr/>
    </dgm:pt>
    <dgm:pt modelId="{82F9456C-268F-4D1E-A107-F7660BACA4BA}" type="pres">
      <dgm:prSet presAssocID="{AE77FB4D-29AD-4957-8728-F83D39230066}" presName="rootComposite" presStyleCnt="0"/>
      <dgm:spPr/>
    </dgm:pt>
    <dgm:pt modelId="{A0374B8C-0B96-4DCA-A382-AA53791D4830}" type="pres">
      <dgm:prSet presAssocID="{AE77FB4D-29AD-4957-8728-F83D39230066}" presName="rootText" presStyleLbl="node2" presStyleIdx="5" presStyleCnt="6">
        <dgm:presLayoutVars>
          <dgm:chPref val="3"/>
        </dgm:presLayoutVars>
      </dgm:prSet>
      <dgm:spPr/>
    </dgm:pt>
    <dgm:pt modelId="{3D648C94-551D-4A2A-AC35-0F0606F2FA71}" type="pres">
      <dgm:prSet presAssocID="{AE77FB4D-29AD-4957-8728-F83D39230066}" presName="rootConnector" presStyleLbl="node2" presStyleIdx="5" presStyleCnt="6"/>
      <dgm:spPr/>
    </dgm:pt>
    <dgm:pt modelId="{58A2DFB1-5856-4BBB-82F8-516A9369E869}" type="pres">
      <dgm:prSet presAssocID="{AE77FB4D-29AD-4957-8728-F83D39230066}" presName="hierChild4" presStyleCnt="0"/>
      <dgm:spPr/>
    </dgm:pt>
    <dgm:pt modelId="{34C990DD-4186-4574-89A4-BBD050CA9346}" type="pres">
      <dgm:prSet presAssocID="{AE77FB4D-29AD-4957-8728-F83D39230066}" presName="hierChild5" presStyleCnt="0"/>
      <dgm:spPr/>
    </dgm:pt>
    <dgm:pt modelId="{7F8BD6D9-B2AE-448B-8C68-49E75B471BD5}" type="pres">
      <dgm:prSet presAssocID="{AD25D02D-01AF-4F77-A98E-3B6AD1C193F3}" presName="hierChild3" presStyleCnt="0"/>
      <dgm:spPr/>
    </dgm:pt>
  </dgm:ptLst>
  <dgm:cxnLst>
    <dgm:cxn modelId="{4DD43704-559E-479E-8904-4A5C8096D983}" type="presOf" srcId="{A1A02612-F24A-4B82-B345-624663D4848D}" destId="{E5CB0202-CA79-4EDE-87B7-C96C34B3479A}" srcOrd="1" destOrd="0" presId="urn:microsoft.com/office/officeart/2005/8/layout/orgChart1"/>
    <dgm:cxn modelId="{DF90581F-1388-4CE5-B571-558262AA9C4F}" srcId="{AD25D02D-01AF-4F77-A98E-3B6AD1C193F3}" destId="{ACF68C92-4D1D-49E6-9F9B-36C002F8B67F}" srcOrd="4" destOrd="0" parTransId="{573AFE48-BE9E-4B74-AC42-C1DB1C66F6E7}" sibTransId="{9A9928C9-87EE-471D-9A36-46020B570126}"/>
    <dgm:cxn modelId="{16CE3C29-8E7A-464A-BE91-CEC88F98C905}" type="presOf" srcId="{AD25D02D-01AF-4F77-A98E-3B6AD1C193F3}" destId="{ECBE6961-EFF8-4C87-98F6-3DAEACDF03FF}" srcOrd="1" destOrd="0" presId="urn:microsoft.com/office/officeart/2005/8/layout/orgChart1"/>
    <dgm:cxn modelId="{CA10572C-750A-413D-95C0-A7E0CF38FA05}" srcId="{A9A6678A-4E13-42F9-85B8-02F3CDF56380}" destId="{AD25D02D-01AF-4F77-A98E-3B6AD1C193F3}" srcOrd="0" destOrd="0" parTransId="{37B5E1BA-5A37-4F27-994E-7505C4230604}" sibTransId="{B5DB9401-7254-4489-8790-F19C860A156F}"/>
    <dgm:cxn modelId="{3A830030-CEA5-4F38-BBAE-18E27F35EC71}" type="presOf" srcId="{483BA3CD-21DA-4C2A-997D-05E1418A5F1D}" destId="{54E1C1E1-A45F-4332-B061-3E138CB2EABA}" srcOrd="1" destOrd="0" presId="urn:microsoft.com/office/officeart/2005/8/layout/orgChart1"/>
    <dgm:cxn modelId="{011A083D-417A-4F6C-BABC-04A97902C9FE}" type="presOf" srcId="{AD25D02D-01AF-4F77-A98E-3B6AD1C193F3}" destId="{D1667A20-37A0-49A2-8086-78FFAD966F6B}" srcOrd="0" destOrd="0" presId="urn:microsoft.com/office/officeart/2005/8/layout/orgChart1"/>
    <dgm:cxn modelId="{694A3440-A3CB-489E-946E-5E1F6D556EA6}" srcId="{AD25D02D-01AF-4F77-A98E-3B6AD1C193F3}" destId="{A1A02612-F24A-4B82-B345-624663D4848D}" srcOrd="0" destOrd="0" parTransId="{6FC85122-1AB7-43A5-A300-54358347C2B7}" sibTransId="{80FD6AFA-64DA-4AAB-B094-975E93609968}"/>
    <dgm:cxn modelId="{FB71F070-7BD2-489D-BA8D-4722EF58B4D5}" type="presOf" srcId="{7BC84BB1-DB09-4AB0-8D50-AC665FA22512}" destId="{8A89DF98-EEEE-4F7B-885B-99F1C504E0BC}" srcOrd="1" destOrd="0" presId="urn:microsoft.com/office/officeart/2005/8/layout/orgChart1"/>
    <dgm:cxn modelId="{9EA18A51-3A32-41EC-B427-297677F5156E}" type="presOf" srcId="{2FABB95C-F18A-4E58-ACA5-6C25AACA30A8}" destId="{C1BFA016-5176-45D8-9809-7F01267D5C17}" srcOrd="0" destOrd="0" presId="urn:microsoft.com/office/officeart/2005/8/layout/orgChart1"/>
    <dgm:cxn modelId="{49F59355-0A99-4AF6-880B-D705FD172894}" type="presOf" srcId="{45F3970C-ED94-4990-B4E5-14834CA473EF}" destId="{0A763DC4-DFE6-4483-A234-97D9B8FA4D17}" srcOrd="0" destOrd="0" presId="urn:microsoft.com/office/officeart/2005/8/layout/orgChart1"/>
    <dgm:cxn modelId="{1EDEE975-4506-4158-A4EB-03EFA86E6B42}" type="presOf" srcId="{A9A6678A-4E13-42F9-85B8-02F3CDF56380}" destId="{74650B33-9AD3-4BA8-B3CB-138C3529BD1F}" srcOrd="0" destOrd="0" presId="urn:microsoft.com/office/officeart/2005/8/layout/orgChart1"/>
    <dgm:cxn modelId="{38B6A07B-3CB2-40B2-9828-A2F4914B2C47}" srcId="{AD25D02D-01AF-4F77-A98E-3B6AD1C193F3}" destId="{483BA3CD-21DA-4C2A-997D-05E1418A5F1D}" srcOrd="2" destOrd="0" parTransId="{2FABB95C-F18A-4E58-ACA5-6C25AACA30A8}" sibTransId="{A1769220-67A2-4650-AB1E-0F640EDF0EB1}"/>
    <dgm:cxn modelId="{34FE5E89-9F91-4698-81E4-F2B59EF67670}" type="presOf" srcId="{7BC84BB1-DB09-4AB0-8D50-AC665FA22512}" destId="{4520150F-989F-413A-8142-9530BA29AA64}" srcOrd="0" destOrd="0" presId="urn:microsoft.com/office/officeart/2005/8/layout/orgChart1"/>
    <dgm:cxn modelId="{64C90F99-69E4-48BA-8924-350B5578674C}" type="presOf" srcId="{AE77FB4D-29AD-4957-8728-F83D39230066}" destId="{A0374B8C-0B96-4DCA-A382-AA53791D4830}" srcOrd="0" destOrd="0" presId="urn:microsoft.com/office/officeart/2005/8/layout/orgChart1"/>
    <dgm:cxn modelId="{CFA345A0-75EB-4567-ABE3-8C99FA7DC975}" type="presOf" srcId="{ACF68C92-4D1D-49E6-9F9B-36C002F8B67F}" destId="{2293605A-9AA6-41FE-92E8-080A359BED6E}" srcOrd="1" destOrd="0" presId="urn:microsoft.com/office/officeart/2005/8/layout/orgChart1"/>
    <dgm:cxn modelId="{A04506A7-9F7C-4DD0-BF55-7ED96F02A0E0}" type="presOf" srcId="{4A541BA7-7A6C-4F77-9BD7-5B4972673AF7}" destId="{039C2FC5-3F3C-489E-A775-5C84C829C4EB}" srcOrd="0" destOrd="0" presId="urn:microsoft.com/office/officeart/2005/8/layout/orgChart1"/>
    <dgm:cxn modelId="{EA8343AD-DEF5-4DF2-9737-F671800CB190}" type="presOf" srcId="{31CE72B6-E365-42C0-AB89-9CE1A0AB8C7A}" destId="{1C71DB76-70BB-479C-9D92-3004E1BD5F5A}" srcOrd="0" destOrd="0" presId="urn:microsoft.com/office/officeart/2005/8/layout/orgChart1"/>
    <dgm:cxn modelId="{512BF5B6-1AB0-4ECD-AF5D-39ADD1ED3283}" type="presOf" srcId="{6FC85122-1AB7-43A5-A300-54358347C2B7}" destId="{7C9EB66C-5D39-4530-9598-CDE6A54C1C58}" srcOrd="0" destOrd="0" presId="urn:microsoft.com/office/officeart/2005/8/layout/orgChart1"/>
    <dgm:cxn modelId="{76ECD0B9-86BE-4D43-815D-4B0464D3F0D2}" srcId="{AD25D02D-01AF-4F77-A98E-3B6AD1C193F3}" destId="{31CE72B6-E365-42C0-AB89-9CE1A0AB8C7A}" srcOrd="1" destOrd="0" parTransId="{4A541BA7-7A6C-4F77-9BD7-5B4972673AF7}" sibTransId="{44EF5990-8761-4CDF-BAD5-591F76DEF07E}"/>
    <dgm:cxn modelId="{41C0E5BE-34A2-4817-95FC-9BCC13EA9386}" type="presOf" srcId="{ACF68C92-4D1D-49E6-9F9B-36C002F8B67F}" destId="{231B5A3E-5A10-4C63-96FF-2D29536B9E2E}" srcOrd="0" destOrd="0" presId="urn:microsoft.com/office/officeart/2005/8/layout/orgChart1"/>
    <dgm:cxn modelId="{1F8115BF-563E-48D3-8789-9C70DBFE63AA}" srcId="{AD25D02D-01AF-4F77-A98E-3B6AD1C193F3}" destId="{7BC84BB1-DB09-4AB0-8D50-AC665FA22512}" srcOrd="3" destOrd="0" parTransId="{230FABEB-FCC3-43DC-8C3A-E5C89A4F7875}" sibTransId="{80C3F8CA-AF2E-4FA4-9887-C841A1A83069}"/>
    <dgm:cxn modelId="{B1ABCBC0-0E14-4F92-99E2-5FB9CD73A341}" srcId="{AD25D02D-01AF-4F77-A98E-3B6AD1C193F3}" destId="{AE77FB4D-29AD-4957-8728-F83D39230066}" srcOrd="5" destOrd="0" parTransId="{45F3970C-ED94-4990-B4E5-14834CA473EF}" sibTransId="{7FB3B8D8-16D8-4859-A600-E41CF0D06238}"/>
    <dgm:cxn modelId="{6A516EC3-84E0-43A6-B3B8-BB5F80DD3194}" type="presOf" srcId="{573AFE48-BE9E-4B74-AC42-C1DB1C66F6E7}" destId="{6E900C6D-23B3-415F-BAED-DA9B337CEFEC}" srcOrd="0" destOrd="0" presId="urn:microsoft.com/office/officeart/2005/8/layout/orgChart1"/>
    <dgm:cxn modelId="{B17703C8-7F65-467E-8566-B6C83CEFC0B7}" type="presOf" srcId="{483BA3CD-21DA-4C2A-997D-05E1418A5F1D}" destId="{9FEAA59D-91A5-476F-A238-00F1D4FE49DB}" srcOrd="0" destOrd="0" presId="urn:microsoft.com/office/officeart/2005/8/layout/orgChart1"/>
    <dgm:cxn modelId="{48B9D7D5-FB2C-4487-BF94-6986A395F6A9}" type="presOf" srcId="{AE77FB4D-29AD-4957-8728-F83D39230066}" destId="{3D648C94-551D-4A2A-AC35-0F0606F2FA71}" srcOrd="1" destOrd="0" presId="urn:microsoft.com/office/officeart/2005/8/layout/orgChart1"/>
    <dgm:cxn modelId="{43508FE6-EA33-4863-9AE4-92CBCEE9E868}" type="presOf" srcId="{A1A02612-F24A-4B82-B345-624663D4848D}" destId="{4272A275-E7AB-412A-83C0-471E47720CBA}" srcOrd="0" destOrd="0" presId="urn:microsoft.com/office/officeart/2005/8/layout/orgChart1"/>
    <dgm:cxn modelId="{4A22F5EE-89C9-41FF-A84F-35303E78E5FF}" type="presOf" srcId="{31CE72B6-E365-42C0-AB89-9CE1A0AB8C7A}" destId="{9530C24F-9F21-4B28-9E52-5E53C3A84E21}" srcOrd="1" destOrd="0" presId="urn:microsoft.com/office/officeart/2005/8/layout/orgChart1"/>
    <dgm:cxn modelId="{063EA7F4-E342-4DD0-BB49-6285F8AE1074}" type="presOf" srcId="{230FABEB-FCC3-43DC-8C3A-E5C89A4F7875}" destId="{3603245C-B97C-4239-9A6B-06F7DD08AEA6}" srcOrd="0" destOrd="0" presId="urn:microsoft.com/office/officeart/2005/8/layout/orgChart1"/>
    <dgm:cxn modelId="{D1AD12D9-EFF3-4D4A-A89C-AD1FFA0FDF98}" type="presParOf" srcId="{74650B33-9AD3-4BA8-B3CB-138C3529BD1F}" destId="{31A72975-C969-4808-9C9D-B0B1954179E0}" srcOrd="0" destOrd="0" presId="urn:microsoft.com/office/officeart/2005/8/layout/orgChart1"/>
    <dgm:cxn modelId="{0F749D5A-8AE8-4B72-A22B-28FBCD9D3B80}" type="presParOf" srcId="{31A72975-C969-4808-9C9D-B0B1954179E0}" destId="{A5D07F47-BC0C-439E-A761-1A673A4B75A9}" srcOrd="0" destOrd="0" presId="urn:microsoft.com/office/officeart/2005/8/layout/orgChart1"/>
    <dgm:cxn modelId="{1DCAFA74-EA2D-46E9-8639-52604246CFAC}" type="presParOf" srcId="{A5D07F47-BC0C-439E-A761-1A673A4B75A9}" destId="{D1667A20-37A0-49A2-8086-78FFAD966F6B}" srcOrd="0" destOrd="0" presId="urn:microsoft.com/office/officeart/2005/8/layout/orgChart1"/>
    <dgm:cxn modelId="{46284E97-87FE-4A5D-8F13-6963005CBFF7}" type="presParOf" srcId="{A5D07F47-BC0C-439E-A761-1A673A4B75A9}" destId="{ECBE6961-EFF8-4C87-98F6-3DAEACDF03FF}" srcOrd="1" destOrd="0" presId="urn:microsoft.com/office/officeart/2005/8/layout/orgChart1"/>
    <dgm:cxn modelId="{9FFAD850-6C6B-4AD8-8975-20F53B3F6E54}" type="presParOf" srcId="{31A72975-C969-4808-9C9D-B0B1954179E0}" destId="{5197895E-97B9-4F62-93B5-FF1A0D5A023E}" srcOrd="1" destOrd="0" presId="urn:microsoft.com/office/officeart/2005/8/layout/orgChart1"/>
    <dgm:cxn modelId="{FD636B1A-8762-486C-80B1-D36E7600205D}" type="presParOf" srcId="{5197895E-97B9-4F62-93B5-FF1A0D5A023E}" destId="{7C9EB66C-5D39-4530-9598-CDE6A54C1C58}" srcOrd="0" destOrd="0" presId="urn:microsoft.com/office/officeart/2005/8/layout/orgChart1"/>
    <dgm:cxn modelId="{A4CFE6E4-9C22-4E92-8A2F-025A5FA8BA5A}" type="presParOf" srcId="{5197895E-97B9-4F62-93B5-FF1A0D5A023E}" destId="{1CFE0624-8B12-4712-9D15-1D1FE4F6DF88}" srcOrd="1" destOrd="0" presId="urn:microsoft.com/office/officeart/2005/8/layout/orgChart1"/>
    <dgm:cxn modelId="{EB5C3ADA-F64D-4109-BAF9-B1C202179199}" type="presParOf" srcId="{1CFE0624-8B12-4712-9D15-1D1FE4F6DF88}" destId="{EDD4538A-0E93-4BA8-B2E1-BAE8AFA9B526}" srcOrd="0" destOrd="0" presId="urn:microsoft.com/office/officeart/2005/8/layout/orgChart1"/>
    <dgm:cxn modelId="{A9C0ADA1-9C83-4C6D-8B35-D63E24D0E8B8}" type="presParOf" srcId="{EDD4538A-0E93-4BA8-B2E1-BAE8AFA9B526}" destId="{4272A275-E7AB-412A-83C0-471E47720CBA}" srcOrd="0" destOrd="0" presId="urn:microsoft.com/office/officeart/2005/8/layout/orgChart1"/>
    <dgm:cxn modelId="{EA4A2B14-FC55-4C80-8068-A2D9E56B040C}" type="presParOf" srcId="{EDD4538A-0E93-4BA8-B2E1-BAE8AFA9B526}" destId="{E5CB0202-CA79-4EDE-87B7-C96C34B3479A}" srcOrd="1" destOrd="0" presId="urn:microsoft.com/office/officeart/2005/8/layout/orgChart1"/>
    <dgm:cxn modelId="{D39B6EC6-FD1A-4295-834F-CFC71A14B56B}" type="presParOf" srcId="{1CFE0624-8B12-4712-9D15-1D1FE4F6DF88}" destId="{4CD9CA85-932C-44D3-B768-1A53F724C514}" srcOrd="1" destOrd="0" presId="urn:microsoft.com/office/officeart/2005/8/layout/orgChart1"/>
    <dgm:cxn modelId="{19146A11-0286-4373-9D9C-A6954A35FF9B}" type="presParOf" srcId="{1CFE0624-8B12-4712-9D15-1D1FE4F6DF88}" destId="{DAC7114D-E625-4547-A455-5C6417EBAC52}" srcOrd="2" destOrd="0" presId="urn:microsoft.com/office/officeart/2005/8/layout/orgChart1"/>
    <dgm:cxn modelId="{89F93321-0BC5-4F15-8791-1B51D015ECF4}" type="presParOf" srcId="{5197895E-97B9-4F62-93B5-FF1A0D5A023E}" destId="{039C2FC5-3F3C-489E-A775-5C84C829C4EB}" srcOrd="2" destOrd="0" presId="urn:microsoft.com/office/officeart/2005/8/layout/orgChart1"/>
    <dgm:cxn modelId="{482931A6-8140-488C-9F38-D3C37D189A57}" type="presParOf" srcId="{5197895E-97B9-4F62-93B5-FF1A0D5A023E}" destId="{437C678B-765A-4319-AE80-B0F37F8DC0FF}" srcOrd="3" destOrd="0" presId="urn:microsoft.com/office/officeart/2005/8/layout/orgChart1"/>
    <dgm:cxn modelId="{FFFCF350-E0DE-4FC2-8D1E-EAC899E85AFA}" type="presParOf" srcId="{437C678B-765A-4319-AE80-B0F37F8DC0FF}" destId="{5FFB3256-2B4F-4DB6-8F27-7A50A00BF1A6}" srcOrd="0" destOrd="0" presId="urn:microsoft.com/office/officeart/2005/8/layout/orgChart1"/>
    <dgm:cxn modelId="{6224099F-CEED-47FA-A245-F8CDD25CD286}" type="presParOf" srcId="{5FFB3256-2B4F-4DB6-8F27-7A50A00BF1A6}" destId="{1C71DB76-70BB-479C-9D92-3004E1BD5F5A}" srcOrd="0" destOrd="0" presId="urn:microsoft.com/office/officeart/2005/8/layout/orgChart1"/>
    <dgm:cxn modelId="{64733227-06B8-430E-8BB1-574EF5183A1F}" type="presParOf" srcId="{5FFB3256-2B4F-4DB6-8F27-7A50A00BF1A6}" destId="{9530C24F-9F21-4B28-9E52-5E53C3A84E21}" srcOrd="1" destOrd="0" presId="urn:microsoft.com/office/officeart/2005/8/layout/orgChart1"/>
    <dgm:cxn modelId="{791C4E39-4A6A-466E-918B-96C6FF619611}" type="presParOf" srcId="{437C678B-765A-4319-AE80-B0F37F8DC0FF}" destId="{2A502C1A-A8EB-48C7-B56F-D574412D869E}" srcOrd="1" destOrd="0" presId="urn:microsoft.com/office/officeart/2005/8/layout/orgChart1"/>
    <dgm:cxn modelId="{B1DDAA85-CF75-4DA8-A03E-BE2281B15711}" type="presParOf" srcId="{437C678B-765A-4319-AE80-B0F37F8DC0FF}" destId="{E034A4C7-231C-4372-833A-D10116F28A2D}" srcOrd="2" destOrd="0" presId="urn:microsoft.com/office/officeart/2005/8/layout/orgChart1"/>
    <dgm:cxn modelId="{7DA10445-0806-42FC-B0AE-6CC72809636D}" type="presParOf" srcId="{5197895E-97B9-4F62-93B5-FF1A0D5A023E}" destId="{C1BFA016-5176-45D8-9809-7F01267D5C17}" srcOrd="4" destOrd="0" presId="urn:microsoft.com/office/officeart/2005/8/layout/orgChart1"/>
    <dgm:cxn modelId="{8FE8FA8E-8784-49F4-A074-EFC160543951}" type="presParOf" srcId="{5197895E-97B9-4F62-93B5-FF1A0D5A023E}" destId="{2604F3AA-DD61-4A59-B986-A7C957F544CF}" srcOrd="5" destOrd="0" presId="urn:microsoft.com/office/officeart/2005/8/layout/orgChart1"/>
    <dgm:cxn modelId="{ECB3FB4D-71F8-4041-861C-2A274CA6B13B}" type="presParOf" srcId="{2604F3AA-DD61-4A59-B986-A7C957F544CF}" destId="{E62B046A-4257-468C-8FAC-8051583F2CED}" srcOrd="0" destOrd="0" presId="urn:microsoft.com/office/officeart/2005/8/layout/orgChart1"/>
    <dgm:cxn modelId="{E9F20AD2-51BD-44B8-AA17-D19AD224B65B}" type="presParOf" srcId="{E62B046A-4257-468C-8FAC-8051583F2CED}" destId="{9FEAA59D-91A5-476F-A238-00F1D4FE49DB}" srcOrd="0" destOrd="0" presId="urn:microsoft.com/office/officeart/2005/8/layout/orgChart1"/>
    <dgm:cxn modelId="{E6EEA85D-65DA-4510-B8FD-8BD655D9DC51}" type="presParOf" srcId="{E62B046A-4257-468C-8FAC-8051583F2CED}" destId="{54E1C1E1-A45F-4332-B061-3E138CB2EABA}" srcOrd="1" destOrd="0" presId="urn:microsoft.com/office/officeart/2005/8/layout/orgChart1"/>
    <dgm:cxn modelId="{6CFCFE34-C808-44F2-A6E3-6A4C19380C1D}" type="presParOf" srcId="{2604F3AA-DD61-4A59-B986-A7C957F544CF}" destId="{2765617A-65AB-4626-8BFD-1BA6450CF442}" srcOrd="1" destOrd="0" presId="urn:microsoft.com/office/officeart/2005/8/layout/orgChart1"/>
    <dgm:cxn modelId="{4357B6EA-A6B6-4D9A-89DA-D1ED0D05E69A}" type="presParOf" srcId="{2604F3AA-DD61-4A59-B986-A7C957F544CF}" destId="{CE4C71C6-4219-4098-998A-2D61BF637CF5}" srcOrd="2" destOrd="0" presId="urn:microsoft.com/office/officeart/2005/8/layout/orgChart1"/>
    <dgm:cxn modelId="{5780723E-4C0A-4E51-9127-D1EF621A3088}" type="presParOf" srcId="{5197895E-97B9-4F62-93B5-FF1A0D5A023E}" destId="{3603245C-B97C-4239-9A6B-06F7DD08AEA6}" srcOrd="6" destOrd="0" presId="urn:microsoft.com/office/officeart/2005/8/layout/orgChart1"/>
    <dgm:cxn modelId="{25239787-1336-43CF-921B-8A074E1F4DE9}" type="presParOf" srcId="{5197895E-97B9-4F62-93B5-FF1A0D5A023E}" destId="{9EA428AC-DDDC-42C1-812A-76CCD3A4B26E}" srcOrd="7" destOrd="0" presId="urn:microsoft.com/office/officeart/2005/8/layout/orgChart1"/>
    <dgm:cxn modelId="{8D0BBCE5-D2EB-4256-BEC1-F087FABAF34E}" type="presParOf" srcId="{9EA428AC-DDDC-42C1-812A-76CCD3A4B26E}" destId="{E46B5A16-B80D-458E-A254-30C17CB8B7D5}" srcOrd="0" destOrd="0" presId="urn:microsoft.com/office/officeart/2005/8/layout/orgChart1"/>
    <dgm:cxn modelId="{4CC17277-6921-43C5-86FB-FD2957B565A6}" type="presParOf" srcId="{E46B5A16-B80D-458E-A254-30C17CB8B7D5}" destId="{4520150F-989F-413A-8142-9530BA29AA64}" srcOrd="0" destOrd="0" presId="urn:microsoft.com/office/officeart/2005/8/layout/orgChart1"/>
    <dgm:cxn modelId="{7BFE1B60-108A-444D-9A43-830A2FE4BFFD}" type="presParOf" srcId="{E46B5A16-B80D-458E-A254-30C17CB8B7D5}" destId="{8A89DF98-EEEE-4F7B-885B-99F1C504E0BC}" srcOrd="1" destOrd="0" presId="urn:microsoft.com/office/officeart/2005/8/layout/orgChart1"/>
    <dgm:cxn modelId="{4ABC4E7E-9920-4703-B415-CF276BB7B50B}" type="presParOf" srcId="{9EA428AC-DDDC-42C1-812A-76CCD3A4B26E}" destId="{ED7D8504-391F-4C3E-83B5-1B830F86E4FA}" srcOrd="1" destOrd="0" presId="urn:microsoft.com/office/officeart/2005/8/layout/orgChart1"/>
    <dgm:cxn modelId="{D28D52D5-F13A-4076-B8ED-35383889E80A}" type="presParOf" srcId="{9EA428AC-DDDC-42C1-812A-76CCD3A4B26E}" destId="{493C078A-C628-482D-AA4E-1762EEAAEAB2}" srcOrd="2" destOrd="0" presId="urn:microsoft.com/office/officeart/2005/8/layout/orgChart1"/>
    <dgm:cxn modelId="{8A59935A-5054-47A0-BCC6-0FA40DE298EA}" type="presParOf" srcId="{5197895E-97B9-4F62-93B5-FF1A0D5A023E}" destId="{6E900C6D-23B3-415F-BAED-DA9B337CEFEC}" srcOrd="8" destOrd="0" presId="urn:microsoft.com/office/officeart/2005/8/layout/orgChart1"/>
    <dgm:cxn modelId="{EDA8C48B-9B61-4B7A-B05E-D81906D332B7}" type="presParOf" srcId="{5197895E-97B9-4F62-93B5-FF1A0D5A023E}" destId="{70FF33CF-9952-4FB7-8817-66B2E5A49193}" srcOrd="9" destOrd="0" presId="urn:microsoft.com/office/officeart/2005/8/layout/orgChart1"/>
    <dgm:cxn modelId="{203F60A8-04B4-40D4-AE24-7829777FBF42}" type="presParOf" srcId="{70FF33CF-9952-4FB7-8817-66B2E5A49193}" destId="{597B6988-02EE-4431-AA56-C0B7268AF8F5}" srcOrd="0" destOrd="0" presId="urn:microsoft.com/office/officeart/2005/8/layout/orgChart1"/>
    <dgm:cxn modelId="{E533628A-DDFB-4716-B3AB-CB65135CEB93}" type="presParOf" srcId="{597B6988-02EE-4431-AA56-C0B7268AF8F5}" destId="{231B5A3E-5A10-4C63-96FF-2D29536B9E2E}" srcOrd="0" destOrd="0" presId="urn:microsoft.com/office/officeart/2005/8/layout/orgChart1"/>
    <dgm:cxn modelId="{928BBA4C-9E6D-4F6B-AD88-C42DA7193F32}" type="presParOf" srcId="{597B6988-02EE-4431-AA56-C0B7268AF8F5}" destId="{2293605A-9AA6-41FE-92E8-080A359BED6E}" srcOrd="1" destOrd="0" presId="urn:microsoft.com/office/officeart/2005/8/layout/orgChart1"/>
    <dgm:cxn modelId="{BB368D6C-E311-48FD-8E97-1BFC3F1D0D51}" type="presParOf" srcId="{70FF33CF-9952-4FB7-8817-66B2E5A49193}" destId="{24C3C23D-10A6-4B89-AFB8-4B1C4363436E}" srcOrd="1" destOrd="0" presId="urn:microsoft.com/office/officeart/2005/8/layout/orgChart1"/>
    <dgm:cxn modelId="{B41EB7B0-7107-46BA-A590-BD7ADD7E42CB}" type="presParOf" srcId="{70FF33CF-9952-4FB7-8817-66B2E5A49193}" destId="{BD6B17BA-A0F1-4F0F-BB98-FB6BCB0DB00B}" srcOrd="2" destOrd="0" presId="urn:microsoft.com/office/officeart/2005/8/layout/orgChart1"/>
    <dgm:cxn modelId="{1BB65D88-EFF2-439A-A425-75E13FC95D4C}" type="presParOf" srcId="{5197895E-97B9-4F62-93B5-FF1A0D5A023E}" destId="{0A763DC4-DFE6-4483-A234-97D9B8FA4D17}" srcOrd="10" destOrd="0" presId="urn:microsoft.com/office/officeart/2005/8/layout/orgChart1"/>
    <dgm:cxn modelId="{5B963E9E-BA2B-4017-AC81-25A15074483D}" type="presParOf" srcId="{5197895E-97B9-4F62-93B5-FF1A0D5A023E}" destId="{D26C9B0B-AEF6-41A2-B9AB-686BD4443FE6}" srcOrd="11" destOrd="0" presId="urn:microsoft.com/office/officeart/2005/8/layout/orgChart1"/>
    <dgm:cxn modelId="{E63DECE3-40B5-45F3-88EC-EE2B9D9A8687}" type="presParOf" srcId="{D26C9B0B-AEF6-41A2-B9AB-686BD4443FE6}" destId="{82F9456C-268F-4D1E-A107-F7660BACA4BA}" srcOrd="0" destOrd="0" presId="urn:microsoft.com/office/officeart/2005/8/layout/orgChart1"/>
    <dgm:cxn modelId="{43E86DAD-60C4-4E8C-BC7B-18585AFF7C0F}" type="presParOf" srcId="{82F9456C-268F-4D1E-A107-F7660BACA4BA}" destId="{A0374B8C-0B96-4DCA-A382-AA53791D4830}" srcOrd="0" destOrd="0" presId="urn:microsoft.com/office/officeart/2005/8/layout/orgChart1"/>
    <dgm:cxn modelId="{8F2A4F21-FEA5-4BB8-98AE-A62BA7CFA260}" type="presParOf" srcId="{82F9456C-268F-4D1E-A107-F7660BACA4BA}" destId="{3D648C94-551D-4A2A-AC35-0F0606F2FA71}" srcOrd="1" destOrd="0" presId="urn:microsoft.com/office/officeart/2005/8/layout/orgChart1"/>
    <dgm:cxn modelId="{E79EE034-95AD-4ECC-BA36-949C07B4E94F}" type="presParOf" srcId="{D26C9B0B-AEF6-41A2-B9AB-686BD4443FE6}" destId="{58A2DFB1-5856-4BBB-82F8-516A9369E869}" srcOrd="1" destOrd="0" presId="urn:microsoft.com/office/officeart/2005/8/layout/orgChart1"/>
    <dgm:cxn modelId="{C1460136-6DEB-4DD6-988A-58C4E24BD6C1}" type="presParOf" srcId="{D26C9B0B-AEF6-41A2-B9AB-686BD4443FE6}" destId="{34C990DD-4186-4574-89A4-BBD050CA9346}" srcOrd="2" destOrd="0" presId="urn:microsoft.com/office/officeart/2005/8/layout/orgChart1"/>
    <dgm:cxn modelId="{B49D6261-1255-465B-800E-B2CA5963D1CD}" type="presParOf" srcId="{31A72975-C969-4808-9C9D-B0B1954179E0}" destId="{7F8BD6D9-B2AE-448B-8C68-49E75B471BD5}" srcOrd="2" destOrd="0" presId="urn:microsoft.com/office/officeart/2005/8/layout/orgChart1"/>
  </dgm:cxnLst>
  <dgm:bg>
    <a:solidFill>
      <a:schemeClr val="accent4">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63DC4-DFE6-4483-A234-97D9B8FA4D17}">
      <dsp:nvSpPr>
        <dsp:cNvPr id="0" name=""/>
        <dsp:cNvSpPr/>
      </dsp:nvSpPr>
      <dsp:spPr>
        <a:xfrm>
          <a:off x="5137764" y="2898607"/>
          <a:ext cx="4406211" cy="305885"/>
        </a:xfrm>
        <a:custGeom>
          <a:avLst/>
          <a:gdLst/>
          <a:ahLst/>
          <a:cxnLst/>
          <a:rect l="0" t="0" r="0" b="0"/>
          <a:pathLst>
            <a:path>
              <a:moveTo>
                <a:pt x="0" y="0"/>
              </a:moveTo>
              <a:lnTo>
                <a:pt x="0" y="152942"/>
              </a:lnTo>
              <a:lnTo>
                <a:pt x="4406211" y="152942"/>
              </a:lnTo>
              <a:lnTo>
                <a:pt x="4406211"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900C6D-23B3-415F-BAED-DA9B337CEFEC}">
      <dsp:nvSpPr>
        <dsp:cNvPr id="0" name=""/>
        <dsp:cNvSpPr/>
      </dsp:nvSpPr>
      <dsp:spPr>
        <a:xfrm>
          <a:off x="5137764" y="2898607"/>
          <a:ext cx="2643726" cy="305885"/>
        </a:xfrm>
        <a:custGeom>
          <a:avLst/>
          <a:gdLst/>
          <a:ahLst/>
          <a:cxnLst/>
          <a:rect l="0" t="0" r="0" b="0"/>
          <a:pathLst>
            <a:path>
              <a:moveTo>
                <a:pt x="0" y="0"/>
              </a:moveTo>
              <a:lnTo>
                <a:pt x="0" y="152942"/>
              </a:lnTo>
              <a:lnTo>
                <a:pt x="2643726" y="152942"/>
              </a:lnTo>
              <a:lnTo>
                <a:pt x="2643726"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03245C-B97C-4239-9A6B-06F7DD08AEA6}">
      <dsp:nvSpPr>
        <dsp:cNvPr id="0" name=""/>
        <dsp:cNvSpPr/>
      </dsp:nvSpPr>
      <dsp:spPr>
        <a:xfrm>
          <a:off x="5137764" y="2898607"/>
          <a:ext cx="881242" cy="305885"/>
        </a:xfrm>
        <a:custGeom>
          <a:avLst/>
          <a:gdLst/>
          <a:ahLst/>
          <a:cxnLst/>
          <a:rect l="0" t="0" r="0" b="0"/>
          <a:pathLst>
            <a:path>
              <a:moveTo>
                <a:pt x="0" y="0"/>
              </a:moveTo>
              <a:lnTo>
                <a:pt x="0" y="152942"/>
              </a:lnTo>
              <a:lnTo>
                <a:pt x="881242" y="152942"/>
              </a:lnTo>
              <a:lnTo>
                <a:pt x="881242"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BFA016-5176-45D8-9809-7F01267D5C17}">
      <dsp:nvSpPr>
        <dsp:cNvPr id="0" name=""/>
        <dsp:cNvSpPr/>
      </dsp:nvSpPr>
      <dsp:spPr>
        <a:xfrm>
          <a:off x="4256522" y="2898607"/>
          <a:ext cx="881242" cy="305885"/>
        </a:xfrm>
        <a:custGeom>
          <a:avLst/>
          <a:gdLst/>
          <a:ahLst/>
          <a:cxnLst/>
          <a:rect l="0" t="0" r="0" b="0"/>
          <a:pathLst>
            <a:path>
              <a:moveTo>
                <a:pt x="881242" y="0"/>
              </a:moveTo>
              <a:lnTo>
                <a:pt x="881242" y="152942"/>
              </a:lnTo>
              <a:lnTo>
                <a:pt x="0" y="152942"/>
              </a:lnTo>
              <a:lnTo>
                <a:pt x="0"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9C2FC5-3F3C-489E-A775-5C84C829C4EB}">
      <dsp:nvSpPr>
        <dsp:cNvPr id="0" name=""/>
        <dsp:cNvSpPr/>
      </dsp:nvSpPr>
      <dsp:spPr>
        <a:xfrm>
          <a:off x="2494037" y="2898607"/>
          <a:ext cx="2643726" cy="305885"/>
        </a:xfrm>
        <a:custGeom>
          <a:avLst/>
          <a:gdLst/>
          <a:ahLst/>
          <a:cxnLst/>
          <a:rect l="0" t="0" r="0" b="0"/>
          <a:pathLst>
            <a:path>
              <a:moveTo>
                <a:pt x="2643726" y="0"/>
              </a:moveTo>
              <a:lnTo>
                <a:pt x="2643726" y="152942"/>
              </a:lnTo>
              <a:lnTo>
                <a:pt x="0" y="152942"/>
              </a:lnTo>
              <a:lnTo>
                <a:pt x="0"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9EB66C-5D39-4530-9598-CDE6A54C1C58}">
      <dsp:nvSpPr>
        <dsp:cNvPr id="0" name=""/>
        <dsp:cNvSpPr/>
      </dsp:nvSpPr>
      <dsp:spPr>
        <a:xfrm>
          <a:off x="731552" y="2898607"/>
          <a:ext cx="4406211" cy="305885"/>
        </a:xfrm>
        <a:custGeom>
          <a:avLst/>
          <a:gdLst/>
          <a:ahLst/>
          <a:cxnLst/>
          <a:rect l="0" t="0" r="0" b="0"/>
          <a:pathLst>
            <a:path>
              <a:moveTo>
                <a:pt x="4406211" y="0"/>
              </a:moveTo>
              <a:lnTo>
                <a:pt x="4406211" y="152942"/>
              </a:lnTo>
              <a:lnTo>
                <a:pt x="0" y="152942"/>
              </a:lnTo>
              <a:lnTo>
                <a:pt x="0" y="305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667A20-37A0-49A2-8086-78FFAD966F6B}">
      <dsp:nvSpPr>
        <dsp:cNvPr id="0" name=""/>
        <dsp:cNvSpPr/>
      </dsp:nvSpPr>
      <dsp:spPr>
        <a:xfrm>
          <a:off x="2996382" y="1485874"/>
          <a:ext cx="4282764" cy="14127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Statistical Analysis</a:t>
          </a:r>
          <a:endParaRPr lang="en-IN" sz="2000" kern="1200" dirty="0"/>
        </a:p>
      </dsp:txBody>
      <dsp:txXfrm>
        <a:off x="2996382" y="1485874"/>
        <a:ext cx="4282764" cy="1412733"/>
      </dsp:txXfrm>
    </dsp:sp>
    <dsp:sp modelId="{4272A275-E7AB-412A-83C0-471E47720CBA}">
      <dsp:nvSpPr>
        <dsp:cNvPr id="0" name=""/>
        <dsp:cNvSpPr/>
      </dsp:nvSpPr>
      <dsp:spPr>
        <a:xfrm>
          <a:off x="3253"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Descriptive Analysis</a:t>
          </a:r>
          <a:endParaRPr lang="en-IN" sz="2000" kern="1200" dirty="0"/>
        </a:p>
      </dsp:txBody>
      <dsp:txXfrm>
        <a:off x="3253" y="3204493"/>
        <a:ext cx="1456598" cy="728299"/>
      </dsp:txXfrm>
    </dsp:sp>
    <dsp:sp modelId="{1C71DB76-70BB-479C-9D92-3004E1BD5F5A}">
      <dsp:nvSpPr>
        <dsp:cNvPr id="0" name=""/>
        <dsp:cNvSpPr/>
      </dsp:nvSpPr>
      <dsp:spPr>
        <a:xfrm>
          <a:off x="1765738"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I</a:t>
          </a:r>
          <a:r>
            <a:rPr lang="en-IN" sz="2000" b="1" kern="1200" dirty="0"/>
            <a:t>nferential Analysis</a:t>
          </a:r>
          <a:endParaRPr lang="en-IN" sz="2000" kern="1200" dirty="0"/>
        </a:p>
      </dsp:txBody>
      <dsp:txXfrm>
        <a:off x="1765738" y="3204493"/>
        <a:ext cx="1456598" cy="728299"/>
      </dsp:txXfrm>
    </dsp:sp>
    <dsp:sp modelId="{9FEAA59D-91A5-476F-A238-00F1D4FE49DB}">
      <dsp:nvSpPr>
        <dsp:cNvPr id="0" name=""/>
        <dsp:cNvSpPr/>
      </dsp:nvSpPr>
      <dsp:spPr>
        <a:xfrm>
          <a:off x="3528222"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a:t>Exploratory Data Analysis</a:t>
          </a:r>
          <a:endParaRPr lang="en-IN" sz="2000" b="1" kern="1200" dirty="0"/>
        </a:p>
      </dsp:txBody>
      <dsp:txXfrm>
        <a:off x="3528222" y="3204493"/>
        <a:ext cx="1456598" cy="728299"/>
      </dsp:txXfrm>
    </dsp:sp>
    <dsp:sp modelId="{4520150F-989F-413A-8142-9530BA29AA64}">
      <dsp:nvSpPr>
        <dsp:cNvPr id="0" name=""/>
        <dsp:cNvSpPr/>
      </dsp:nvSpPr>
      <dsp:spPr>
        <a:xfrm>
          <a:off x="5290707"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a:t>Prescriptive Analysis</a:t>
          </a:r>
          <a:endParaRPr lang="en-IN" sz="2000" b="1" kern="1200" dirty="0"/>
        </a:p>
      </dsp:txBody>
      <dsp:txXfrm>
        <a:off x="5290707" y="3204493"/>
        <a:ext cx="1456598" cy="728299"/>
      </dsp:txXfrm>
    </dsp:sp>
    <dsp:sp modelId="{231B5A3E-5A10-4C63-96FF-2D29536B9E2E}">
      <dsp:nvSpPr>
        <dsp:cNvPr id="0" name=""/>
        <dsp:cNvSpPr/>
      </dsp:nvSpPr>
      <dsp:spPr>
        <a:xfrm>
          <a:off x="7053192"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Predictive Analysis</a:t>
          </a:r>
        </a:p>
      </dsp:txBody>
      <dsp:txXfrm>
        <a:off x="7053192" y="3204493"/>
        <a:ext cx="1456598" cy="728299"/>
      </dsp:txXfrm>
    </dsp:sp>
    <dsp:sp modelId="{A0374B8C-0B96-4DCA-A382-AA53791D4830}">
      <dsp:nvSpPr>
        <dsp:cNvPr id="0" name=""/>
        <dsp:cNvSpPr/>
      </dsp:nvSpPr>
      <dsp:spPr>
        <a:xfrm>
          <a:off x="8815676" y="3204493"/>
          <a:ext cx="1456598" cy="7282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a:t>Causal Analysis</a:t>
          </a:r>
          <a:endParaRPr lang="en-IN" sz="2000" b="1" kern="1200" dirty="0"/>
        </a:p>
      </dsp:txBody>
      <dsp:txXfrm>
        <a:off x="8815676" y="3204493"/>
        <a:ext cx="1456598" cy="7282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93BB-8290-67BD-4FE1-40C349892F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4B34FF-B825-7ECF-1A44-F32FA43D4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FA6976-2656-0299-6E28-93521A2304A4}"/>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5" name="Footer Placeholder 4">
            <a:extLst>
              <a:ext uri="{FF2B5EF4-FFF2-40B4-BE49-F238E27FC236}">
                <a16:creationId xmlns:a16="http://schemas.microsoft.com/office/drawing/2014/main" id="{70B07449-2AF2-C867-4035-FA22ACE0C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131DA-0EC8-5B84-31E3-7C2CA268D60D}"/>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1072108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0B8E-3F4F-3826-193E-3A2B9E4FD9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2C7BD5-D292-8908-7F6F-2FC2F870A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B81E3-7C43-8BF6-D421-5F004B041ED3}"/>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5" name="Footer Placeholder 4">
            <a:extLst>
              <a:ext uri="{FF2B5EF4-FFF2-40B4-BE49-F238E27FC236}">
                <a16:creationId xmlns:a16="http://schemas.microsoft.com/office/drawing/2014/main" id="{6C0D5B6E-47F5-9D2A-16E7-88EBCE2F0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C5D67-F0F4-33B4-AD61-2934C133429E}"/>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247760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C0B27-1E21-0678-5A88-73014E4E83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01E0D1-DD73-9655-BEF6-20D3D2ABDC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40554-D1B5-D080-006F-949364ABC887}"/>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5" name="Footer Placeholder 4">
            <a:extLst>
              <a:ext uri="{FF2B5EF4-FFF2-40B4-BE49-F238E27FC236}">
                <a16:creationId xmlns:a16="http://schemas.microsoft.com/office/drawing/2014/main" id="{490E794C-68DF-2191-2CCE-526BF3B7CB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46239-CA96-AD97-9517-CA5F4F0D6ADA}"/>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263327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BEF8-6E8F-7A5A-1C45-75EE0859E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8325DB-26EE-9328-0942-A020E317F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20D68-1857-4185-5514-6B3CA50D6F11}"/>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5" name="Footer Placeholder 4">
            <a:extLst>
              <a:ext uri="{FF2B5EF4-FFF2-40B4-BE49-F238E27FC236}">
                <a16:creationId xmlns:a16="http://schemas.microsoft.com/office/drawing/2014/main" id="{85A2E7C3-41A5-A2B8-E75F-B0453A8F0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D4442-C814-A5B9-FC4B-7C0A625DCFBC}"/>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406940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FD3E-1911-ED75-2B36-494D937453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27C5BF-F10C-0EE3-49F0-9D1A37C92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AB21AE-D370-9E6F-5847-D1D0CC650189}"/>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5" name="Footer Placeholder 4">
            <a:extLst>
              <a:ext uri="{FF2B5EF4-FFF2-40B4-BE49-F238E27FC236}">
                <a16:creationId xmlns:a16="http://schemas.microsoft.com/office/drawing/2014/main" id="{69207E7D-B300-B04E-5EC6-D35C3901B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FC4FD-E294-673A-C73B-C8ABE67E28AD}"/>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76001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FA74-FCF1-867E-4664-B21D20766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79AABA-7484-9967-9985-BA382CB129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47C0B-2DB2-EF24-0E9A-E89EF51656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C82AB8-88BF-4CF8-2DBF-83F06798EE1F}"/>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6" name="Footer Placeholder 5">
            <a:extLst>
              <a:ext uri="{FF2B5EF4-FFF2-40B4-BE49-F238E27FC236}">
                <a16:creationId xmlns:a16="http://schemas.microsoft.com/office/drawing/2014/main" id="{397CDDB4-ABD3-F0FA-6D28-75024D6E44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604487-FC5D-4656-D7B4-886BB5754793}"/>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404000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7D23-582D-734E-2B46-8192B00969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9C93A-9D3D-F34E-9F85-1FCF4E9C0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DF9DB8-8D36-F7AF-35D2-3F2DF53FE1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C84D90-A316-09F7-AF69-FA5C61823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67994-917D-A7CF-1B67-3B3A70660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013AD-88F2-3438-188F-8F9AC659FB74}"/>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8" name="Footer Placeholder 7">
            <a:extLst>
              <a:ext uri="{FF2B5EF4-FFF2-40B4-BE49-F238E27FC236}">
                <a16:creationId xmlns:a16="http://schemas.microsoft.com/office/drawing/2014/main" id="{700B389B-BD70-E82C-4009-47442817C9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1B95EB-4853-702C-F187-567C255E153F}"/>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74168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A169-9569-35A5-D729-7D8684CF97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58718A-E120-5815-1F3B-5ED44178F32C}"/>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4" name="Footer Placeholder 3">
            <a:extLst>
              <a:ext uri="{FF2B5EF4-FFF2-40B4-BE49-F238E27FC236}">
                <a16:creationId xmlns:a16="http://schemas.microsoft.com/office/drawing/2014/main" id="{9AC8CC0A-FEAA-3017-15F0-243C78C2DB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0B1DE8-4D9E-F8DA-00E3-18B95A3AFB90}"/>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408766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1139C-E87C-7983-96B8-4DAF5426D4B2}"/>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3" name="Footer Placeholder 2">
            <a:extLst>
              <a:ext uri="{FF2B5EF4-FFF2-40B4-BE49-F238E27FC236}">
                <a16:creationId xmlns:a16="http://schemas.microsoft.com/office/drawing/2014/main" id="{7795B3DE-BCA1-BC21-92A7-DA221E63AB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258B42-299C-0C04-4C37-98B213AF7D4E}"/>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1091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F70F-2D34-9FDE-7B8E-9AD25174C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443463-200F-E6B2-CB77-E5841E681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6ABA16-720E-F291-68B8-FB71C64EA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DFE1C-1284-3139-2123-E19130BE9E8C}"/>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6" name="Footer Placeholder 5">
            <a:extLst>
              <a:ext uri="{FF2B5EF4-FFF2-40B4-BE49-F238E27FC236}">
                <a16:creationId xmlns:a16="http://schemas.microsoft.com/office/drawing/2014/main" id="{BE485190-CCDA-63F1-5D96-1F025056D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37E92C-AB0B-3002-AE88-D496D52A16CB}"/>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334363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E97F-C2F8-8A6E-1D00-136191267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8F4B04-7074-0E1D-BB21-0C0F85954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B64709-7F4D-B9D1-3A49-9444C6874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5CFAD-B674-C6DF-F183-1E4015C52674}"/>
              </a:ext>
            </a:extLst>
          </p:cNvPr>
          <p:cNvSpPr>
            <a:spLocks noGrp="1"/>
          </p:cNvSpPr>
          <p:nvPr>
            <p:ph type="dt" sz="half" idx="10"/>
          </p:nvPr>
        </p:nvSpPr>
        <p:spPr/>
        <p:txBody>
          <a:bodyPr/>
          <a:lstStyle/>
          <a:p>
            <a:fld id="{0AAEA3A4-BE62-4A54-8B22-54E31794AB24}" type="datetimeFigureOut">
              <a:rPr lang="en-IN" smtClean="0"/>
              <a:t>25-04-2023</a:t>
            </a:fld>
            <a:endParaRPr lang="en-IN"/>
          </a:p>
        </p:txBody>
      </p:sp>
      <p:sp>
        <p:nvSpPr>
          <p:cNvPr id="6" name="Footer Placeholder 5">
            <a:extLst>
              <a:ext uri="{FF2B5EF4-FFF2-40B4-BE49-F238E27FC236}">
                <a16:creationId xmlns:a16="http://schemas.microsoft.com/office/drawing/2014/main" id="{424231A0-67F0-E5C0-F811-A216C3BD81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DBD3EB-3823-D615-3078-57EE379E5283}"/>
              </a:ext>
            </a:extLst>
          </p:cNvPr>
          <p:cNvSpPr>
            <a:spLocks noGrp="1"/>
          </p:cNvSpPr>
          <p:nvPr>
            <p:ph type="sldNum" sz="quarter" idx="12"/>
          </p:nvPr>
        </p:nvSpPr>
        <p:spPr/>
        <p:txBody>
          <a:bodyPr/>
          <a:lstStyle/>
          <a:p>
            <a:fld id="{8D7A5549-C085-406B-9566-3D47A0A0FC89}" type="slidenum">
              <a:rPr lang="en-IN" smtClean="0"/>
              <a:t>‹#›</a:t>
            </a:fld>
            <a:endParaRPr lang="en-IN"/>
          </a:p>
        </p:txBody>
      </p:sp>
    </p:spTree>
    <p:extLst>
      <p:ext uri="{BB962C8B-B14F-4D97-AF65-F5344CB8AC3E}">
        <p14:creationId xmlns:p14="http://schemas.microsoft.com/office/powerpoint/2010/main" val="313096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F1FAC0-2228-6CDB-089F-E1CCEC59F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496AF5-C3CF-FD40-4774-44EB5EB78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0CD1F8-D445-ECA6-3D71-0BC7B4476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EA3A4-BE62-4A54-8B22-54E31794AB24}" type="datetimeFigureOut">
              <a:rPr lang="en-IN" smtClean="0"/>
              <a:t>25-04-2023</a:t>
            </a:fld>
            <a:endParaRPr lang="en-IN"/>
          </a:p>
        </p:txBody>
      </p:sp>
      <p:sp>
        <p:nvSpPr>
          <p:cNvPr id="5" name="Footer Placeholder 4">
            <a:extLst>
              <a:ext uri="{FF2B5EF4-FFF2-40B4-BE49-F238E27FC236}">
                <a16:creationId xmlns:a16="http://schemas.microsoft.com/office/drawing/2014/main" id="{3AFDDCFA-A071-9D5B-A1ED-40A8DA000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2B096A-2B53-6463-2E14-B10D214A6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A5549-C085-406B-9566-3D47A0A0FC89}" type="slidenum">
              <a:rPr lang="en-IN" smtClean="0"/>
              <a:t>‹#›</a:t>
            </a:fld>
            <a:endParaRPr lang="en-IN"/>
          </a:p>
        </p:txBody>
      </p:sp>
    </p:spTree>
    <p:extLst>
      <p:ext uri="{BB962C8B-B14F-4D97-AF65-F5344CB8AC3E}">
        <p14:creationId xmlns:p14="http://schemas.microsoft.com/office/powerpoint/2010/main" val="2971246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lginsights.com/articles/to-rate-or-to-rank-that-is-the-survey-design-ques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michiganstateuniversityonline.com/resources/business-analytics/using-analytics-to-enhance-marketing-and-sal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7E58-1DD2-A2AA-CD02-141BEDD1FC73}"/>
              </a:ext>
            </a:extLst>
          </p:cNvPr>
          <p:cNvSpPr>
            <a:spLocks noGrp="1"/>
          </p:cNvSpPr>
          <p:nvPr>
            <p:ph type="ctrTitle"/>
          </p:nvPr>
        </p:nvSpPr>
        <p:spPr>
          <a:xfrm>
            <a:off x="1524000" y="3657599"/>
            <a:ext cx="10264726" cy="1071563"/>
          </a:xfrm>
          <a:solidFill>
            <a:schemeClr val="accent6">
              <a:lumMod val="75000"/>
            </a:schemeClr>
          </a:solidFill>
        </p:spPr>
        <p:txBody>
          <a:bodyPr>
            <a:normAutofit fontScale="90000"/>
          </a:bodyPr>
          <a:lstStyle/>
          <a:p>
            <a:r>
              <a:rPr lang="en-IN" b="1" dirty="0"/>
              <a:t>UNIT-6</a:t>
            </a:r>
            <a:br>
              <a:rPr lang="en-IN" b="1" dirty="0"/>
            </a:br>
            <a:br>
              <a:rPr lang="en-IN" b="1" dirty="0"/>
            </a:br>
            <a:br>
              <a:rPr lang="en-IN" dirty="0"/>
            </a:br>
            <a:r>
              <a:rPr lang="en-IN" dirty="0">
                <a:effectLst/>
                <a:latin typeface="Arial" panose="020B0604020202020204" pitchFamily="34" charset="0"/>
              </a:rPr>
              <a:t>Big Data Analysis Techniques </a:t>
            </a:r>
            <a:endParaRPr lang="en-IN" dirty="0"/>
          </a:p>
        </p:txBody>
      </p:sp>
    </p:spTree>
    <p:extLst>
      <p:ext uri="{BB962C8B-B14F-4D97-AF65-F5344CB8AC3E}">
        <p14:creationId xmlns:p14="http://schemas.microsoft.com/office/powerpoint/2010/main" val="310700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952D-A64E-497F-CDEB-F43678369050}"/>
              </a:ext>
            </a:extLst>
          </p:cNvPr>
          <p:cNvSpPr>
            <a:spLocks noGrp="1"/>
          </p:cNvSpPr>
          <p:nvPr>
            <p:ph type="title"/>
          </p:nvPr>
        </p:nvSpPr>
        <p:spPr>
          <a:xfrm>
            <a:off x="838200" y="335630"/>
            <a:ext cx="7430729" cy="952398"/>
          </a:xfrm>
          <a:solidFill>
            <a:schemeClr val="accent6">
              <a:lumMod val="75000"/>
            </a:schemeClr>
          </a:solidFill>
        </p:spPr>
        <p:txBody>
          <a:bodyPr/>
          <a:lstStyle/>
          <a:p>
            <a:r>
              <a:rPr lang="en-IN" dirty="0">
                <a:solidFill>
                  <a:srgbClr val="FF0000"/>
                </a:solidFill>
              </a:rPr>
              <a:t>Example </a:t>
            </a:r>
          </a:p>
        </p:txBody>
      </p:sp>
      <p:sp>
        <p:nvSpPr>
          <p:cNvPr id="3" name="Content Placeholder 2">
            <a:extLst>
              <a:ext uri="{FF2B5EF4-FFF2-40B4-BE49-F238E27FC236}">
                <a16:creationId xmlns:a16="http://schemas.microsoft.com/office/drawing/2014/main" id="{0BA3BC2F-78EB-478D-B1D7-228B703DCC58}"/>
              </a:ext>
            </a:extLst>
          </p:cNvPr>
          <p:cNvSpPr>
            <a:spLocks noGrp="1"/>
          </p:cNvSpPr>
          <p:nvPr>
            <p:ph idx="1"/>
          </p:nvPr>
        </p:nvSpPr>
        <p:spPr>
          <a:xfrm>
            <a:off x="533400" y="1412669"/>
            <a:ext cx="7735529" cy="5273265"/>
          </a:xfrm>
          <a:solidFill>
            <a:schemeClr val="accent6">
              <a:lumMod val="60000"/>
              <a:lumOff val="40000"/>
            </a:schemeClr>
          </a:solidFill>
        </p:spPr>
        <p:txBody>
          <a:bodyPr>
            <a:normAutofit/>
          </a:bodyPr>
          <a:lstStyle/>
          <a:p>
            <a:r>
              <a:rPr lang="en-US" dirty="0"/>
              <a:t>Take a business, say interior designing. Initially, for any project, the business first needs an overall idea of </a:t>
            </a:r>
            <a:r>
              <a:rPr lang="en-US" b="1" dirty="0"/>
              <a:t>qualitative data </a:t>
            </a:r>
            <a:r>
              <a:rPr lang="en-US" dirty="0"/>
              <a:t>such as what features the customer wants, the changes to be made, color combinations, etc.</a:t>
            </a:r>
          </a:p>
          <a:p>
            <a:r>
              <a:rPr lang="en-US" dirty="0"/>
              <a:t>But this data, by itself, is not sufficient. It is also necessary to define the quantity of each item in the space to make the look simple and elegant.</a:t>
            </a:r>
          </a:p>
          <a:p>
            <a:pPr algn="just"/>
            <a:r>
              <a:rPr lang="en-US" b="1" dirty="0"/>
              <a:t>The image is of a room depicting the color combination of walls, curtains, and other items.</a:t>
            </a:r>
            <a:endParaRPr lang="en-US" dirty="0"/>
          </a:p>
          <a:p>
            <a:endParaRPr lang="en-IN" dirty="0"/>
          </a:p>
        </p:txBody>
      </p:sp>
      <p:pic>
        <p:nvPicPr>
          <p:cNvPr id="5" name="Picture 4">
            <a:extLst>
              <a:ext uri="{FF2B5EF4-FFF2-40B4-BE49-F238E27FC236}">
                <a16:creationId xmlns:a16="http://schemas.microsoft.com/office/drawing/2014/main" id="{0765EA32-48CA-F0B5-B5AB-5C9F3E922F2A}"/>
              </a:ext>
            </a:extLst>
          </p:cNvPr>
          <p:cNvPicPr>
            <a:picLocks noChangeAspect="1"/>
          </p:cNvPicPr>
          <p:nvPr/>
        </p:nvPicPr>
        <p:blipFill>
          <a:blip r:embed="rId2"/>
          <a:stretch>
            <a:fillRect/>
          </a:stretch>
        </p:blipFill>
        <p:spPr>
          <a:xfrm>
            <a:off x="8455103" y="743515"/>
            <a:ext cx="3383573" cy="5421311"/>
          </a:xfrm>
          <a:prstGeom prst="rect">
            <a:avLst/>
          </a:prstGeom>
        </p:spPr>
      </p:pic>
    </p:spTree>
    <p:extLst>
      <p:ext uri="{BB962C8B-B14F-4D97-AF65-F5344CB8AC3E}">
        <p14:creationId xmlns:p14="http://schemas.microsoft.com/office/powerpoint/2010/main" val="232923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A032-4375-9100-A189-51926EBF404F}"/>
              </a:ext>
            </a:extLst>
          </p:cNvPr>
          <p:cNvSpPr>
            <a:spLocks noGrp="1"/>
          </p:cNvSpPr>
          <p:nvPr>
            <p:ph type="title"/>
          </p:nvPr>
        </p:nvSpPr>
        <p:spPr>
          <a:xfrm>
            <a:off x="838200" y="335628"/>
            <a:ext cx="10515600" cy="1325563"/>
          </a:xfrm>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844CF9CD-AA3E-31E6-244E-B272496850DC}"/>
              </a:ext>
            </a:extLst>
          </p:cNvPr>
          <p:cNvSpPr>
            <a:spLocks noGrp="1"/>
          </p:cNvSpPr>
          <p:nvPr>
            <p:ph sz="half" idx="1"/>
          </p:nvPr>
        </p:nvSpPr>
        <p:spPr>
          <a:solidFill>
            <a:schemeClr val="accent5">
              <a:lumMod val="60000"/>
              <a:lumOff val="40000"/>
            </a:schemeClr>
          </a:solidFill>
        </p:spPr>
        <p:txBody>
          <a:bodyPr>
            <a:normAutofit/>
          </a:bodyPr>
          <a:lstStyle/>
          <a:p>
            <a:r>
              <a:rPr lang="en-US" b="1" dirty="0"/>
              <a:t>Qualitative Observation:</a:t>
            </a:r>
            <a:r>
              <a:rPr lang="en-US" dirty="0"/>
              <a:t> Walls of the room are painted in light green color with green floral curtains on the windows, a brown desk with a brown chair finished with green fabric. </a:t>
            </a:r>
          </a:p>
          <a:p>
            <a:r>
              <a:rPr lang="en-US" dirty="0"/>
              <a:t>An emerald green block lamp resting on the desk. Wall art hangs on the light green wall between the windows.</a:t>
            </a:r>
          </a:p>
          <a:p>
            <a:endParaRPr lang="en-IN" dirty="0"/>
          </a:p>
        </p:txBody>
      </p:sp>
      <p:sp>
        <p:nvSpPr>
          <p:cNvPr id="4" name="Content Placeholder 3">
            <a:extLst>
              <a:ext uri="{FF2B5EF4-FFF2-40B4-BE49-F238E27FC236}">
                <a16:creationId xmlns:a16="http://schemas.microsoft.com/office/drawing/2014/main" id="{0E618ABB-65BE-4E15-2884-7D9C0982097F}"/>
              </a:ext>
            </a:extLst>
          </p:cNvPr>
          <p:cNvSpPr>
            <a:spLocks noGrp="1"/>
          </p:cNvSpPr>
          <p:nvPr>
            <p:ph sz="half" idx="2"/>
          </p:nvPr>
        </p:nvSpPr>
        <p:spPr>
          <a:solidFill>
            <a:schemeClr val="accent4">
              <a:lumMod val="60000"/>
              <a:lumOff val="40000"/>
            </a:schemeClr>
          </a:solidFill>
        </p:spPr>
        <p:txBody>
          <a:bodyPr/>
          <a:lstStyle/>
          <a:p>
            <a:r>
              <a:rPr lang="en-US" b="1" dirty="0"/>
              <a:t>Quantitative Observation:</a:t>
            </a:r>
            <a:r>
              <a:rPr lang="en-US" dirty="0"/>
              <a:t> Painted two walls in each room, added 120″ drapes, placed brown desk of Width: 47 1/4 “, Depth: 18 1/2 “, Height: 29 1/2 “. Max load/shelf: 33 lb.</a:t>
            </a:r>
          </a:p>
          <a:p>
            <a:r>
              <a:rPr lang="en-US" dirty="0"/>
              <a:t> Emerald green block lamp of height 51cm and width 20cm. Wall art of size 20×16”.</a:t>
            </a:r>
          </a:p>
          <a:p>
            <a:endParaRPr lang="en-IN" dirty="0"/>
          </a:p>
        </p:txBody>
      </p:sp>
    </p:spTree>
    <p:extLst>
      <p:ext uri="{BB962C8B-B14F-4D97-AF65-F5344CB8AC3E}">
        <p14:creationId xmlns:p14="http://schemas.microsoft.com/office/powerpoint/2010/main" val="200651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B95E-71FB-4B56-94A2-76AF9DB2DE48}"/>
              </a:ext>
            </a:extLst>
          </p:cNvPr>
          <p:cNvSpPr>
            <a:spLocks noGrp="1"/>
          </p:cNvSpPr>
          <p:nvPr>
            <p:ph type="title"/>
          </p:nvPr>
        </p:nvSpPr>
        <p:spPr>
          <a:solidFill>
            <a:schemeClr val="accent6">
              <a:lumMod val="75000"/>
            </a:schemeClr>
          </a:solidFill>
        </p:spPr>
        <p:txBody>
          <a:bodyPr vert="horz" lIns="91440" tIns="45720" rIns="91440" bIns="45720" rtlCol="0" anchor="ctr">
            <a:normAutofit/>
          </a:bodyPr>
          <a:lstStyle/>
          <a:p>
            <a:r>
              <a:rPr lang="en-IN" dirty="0">
                <a:solidFill>
                  <a:srgbClr val="FF0000"/>
                </a:solidFill>
              </a:rPr>
              <a:t>Examples of Qualitative Data </a:t>
            </a:r>
          </a:p>
        </p:txBody>
      </p:sp>
      <p:sp>
        <p:nvSpPr>
          <p:cNvPr id="3" name="Content Placeholder 2">
            <a:extLst>
              <a:ext uri="{FF2B5EF4-FFF2-40B4-BE49-F238E27FC236}">
                <a16:creationId xmlns:a16="http://schemas.microsoft.com/office/drawing/2014/main" id="{5E2D6A5B-66A3-44B9-80EF-760EF14B77A3}"/>
              </a:ext>
            </a:extLst>
          </p:cNvPr>
          <p:cNvSpPr>
            <a:spLocks noGrp="1"/>
          </p:cNvSpPr>
          <p:nvPr>
            <p:ph idx="1"/>
          </p:nvPr>
        </p:nvSpPr>
        <p:spPr>
          <a:solidFill>
            <a:schemeClr val="accent6">
              <a:lumMod val="60000"/>
              <a:lumOff val="40000"/>
            </a:schemeClr>
          </a:solidFill>
        </p:spPr>
        <p:txBody>
          <a:bodyPr vert="horz" lIns="91440" tIns="45720" rIns="91440" bIns="45720" rtlCol="0">
            <a:normAutofit/>
          </a:bodyPr>
          <a:lstStyle/>
          <a:p>
            <a:r>
              <a:rPr lang="en-US" sz="3200" dirty="0"/>
              <a:t>Asking customers for information on why they chose your product, which provides a new perspective on your company’s competitive advantage.</a:t>
            </a:r>
          </a:p>
          <a:p>
            <a:r>
              <a:rPr lang="en-US" sz="3200" dirty="0"/>
              <a:t>Gathering opinions from customers on the value they see in the product or service offered. Often this perception differs from what was assumed.</a:t>
            </a:r>
          </a:p>
          <a:p>
            <a:r>
              <a:rPr lang="en-US" sz="3200" dirty="0"/>
              <a:t>Using written customer feedback on websites to guide future marketing campaigns, as it gives a clearer picture of why customers like your product.</a:t>
            </a:r>
          </a:p>
          <a:p>
            <a:endParaRPr lang="en-IN" sz="3200" dirty="0"/>
          </a:p>
        </p:txBody>
      </p:sp>
    </p:spTree>
    <p:extLst>
      <p:ext uri="{BB962C8B-B14F-4D97-AF65-F5344CB8AC3E}">
        <p14:creationId xmlns:p14="http://schemas.microsoft.com/office/powerpoint/2010/main" val="193131917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338F3A-A197-24D2-91C9-715841A64DED}"/>
              </a:ext>
            </a:extLst>
          </p:cNvPr>
          <p:cNvSpPr>
            <a:spLocks noGrp="1"/>
          </p:cNvSpPr>
          <p:nvPr>
            <p:ph type="title"/>
          </p:nvPr>
        </p:nvSpPr>
        <p:spPr>
          <a:xfrm>
            <a:off x="838200" y="335629"/>
            <a:ext cx="10515600" cy="1325563"/>
          </a:xfrm>
          <a:solidFill>
            <a:schemeClr val="accent6">
              <a:lumMod val="75000"/>
            </a:schemeClr>
          </a:solidFill>
        </p:spPr>
        <p:txBody>
          <a:bodyPr/>
          <a:lstStyle/>
          <a:p>
            <a:r>
              <a:rPr lang="en-IN" dirty="0">
                <a:solidFill>
                  <a:srgbClr val="FF0000"/>
                </a:solidFill>
              </a:rPr>
              <a:t>Cont…</a:t>
            </a:r>
          </a:p>
        </p:txBody>
      </p:sp>
      <p:sp>
        <p:nvSpPr>
          <p:cNvPr id="8" name="Content Placeholder 7">
            <a:extLst>
              <a:ext uri="{FF2B5EF4-FFF2-40B4-BE49-F238E27FC236}">
                <a16:creationId xmlns:a16="http://schemas.microsoft.com/office/drawing/2014/main" id="{0A639089-9AFC-92F6-F8E3-08B569DF132B}"/>
              </a:ext>
            </a:extLst>
          </p:cNvPr>
          <p:cNvSpPr>
            <a:spLocks noGrp="1"/>
          </p:cNvSpPr>
          <p:nvPr>
            <p:ph idx="1"/>
          </p:nvPr>
        </p:nvSpPr>
        <p:spPr>
          <a:solidFill>
            <a:schemeClr val="accent6">
              <a:lumMod val="60000"/>
              <a:lumOff val="40000"/>
            </a:schemeClr>
          </a:solidFill>
        </p:spPr>
        <p:txBody>
          <a:bodyPr>
            <a:normAutofit lnSpcReduction="10000"/>
          </a:bodyPr>
          <a:lstStyle/>
          <a:p>
            <a:r>
              <a:rPr lang="en-US" dirty="0"/>
              <a:t>According to researchers, quantitative data remains the most popular data type when compared to qualitative data.  However, both have their own importance in data analysis. </a:t>
            </a:r>
          </a:p>
          <a:p>
            <a:pPr marL="0" indent="0">
              <a:buNone/>
            </a:pPr>
            <a:r>
              <a:rPr lang="en-US" b="1" dirty="0"/>
              <a:t>Some of the most common methods of gathering qualitative data include:</a:t>
            </a:r>
          </a:p>
          <a:p>
            <a:r>
              <a:rPr lang="en-US" dirty="0"/>
              <a:t>Focus group discussions</a:t>
            </a:r>
          </a:p>
          <a:p>
            <a:r>
              <a:rPr lang="en-US" dirty="0"/>
              <a:t>In-depth interviews</a:t>
            </a:r>
          </a:p>
          <a:p>
            <a:r>
              <a:rPr lang="en-US" dirty="0"/>
              <a:t>Searching for the dominant opinion in chat rooms and online forums</a:t>
            </a:r>
          </a:p>
          <a:p>
            <a:r>
              <a:rPr lang="en-US" dirty="0"/>
              <a:t>Seeking the opinion of an online community</a:t>
            </a:r>
          </a:p>
          <a:p>
            <a:r>
              <a:rPr lang="en-US" dirty="0"/>
              <a:t>Web trend monitoring</a:t>
            </a:r>
          </a:p>
          <a:p>
            <a:pPr algn="just"/>
            <a:endParaRPr lang="en-IN" dirty="0"/>
          </a:p>
        </p:txBody>
      </p:sp>
    </p:spTree>
    <p:extLst>
      <p:ext uri="{BB962C8B-B14F-4D97-AF65-F5344CB8AC3E}">
        <p14:creationId xmlns:p14="http://schemas.microsoft.com/office/powerpoint/2010/main" val="293959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E4EA-C4E3-4576-96C7-1C1EBE2FC6D4}"/>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7ABC55C8-0E6A-477C-95C2-7FA566BB3336}"/>
              </a:ext>
            </a:extLst>
          </p:cNvPr>
          <p:cNvGraphicFramePr>
            <a:graphicFrameLocks noGrp="1"/>
          </p:cNvGraphicFramePr>
          <p:nvPr>
            <p:ph idx="1"/>
            <p:extLst>
              <p:ext uri="{D42A27DB-BD31-4B8C-83A1-F6EECF244321}">
                <p14:modId xmlns:p14="http://schemas.microsoft.com/office/powerpoint/2010/main" val="1053770083"/>
              </p:ext>
            </p:extLst>
          </p:nvPr>
        </p:nvGraphicFramePr>
        <p:xfrm>
          <a:off x="548641" y="1825625"/>
          <a:ext cx="10227213" cy="4351339"/>
        </p:xfrm>
        <a:graphic>
          <a:graphicData uri="http://schemas.openxmlformats.org/drawingml/2006/table">
            <a:tbl>
              <a:tblPr/>
              <a:tblGrid>
                <a:gridCol w="3409071">
                  <a:extLst>
                    <a:ext uri="{9D8B030D-6E8A-4147-A177-3AD203B41FA5}">
                      <a16:colId xmlns:a16="http://schemas.microsoft.com/office/drawing/2014/main" val="3652443161"/>
                    </a:ext>
                  </a:extLst>
                </a:gridCol>
                <a:gridCol w="3409071">
                  <a:extLst>
                    <a:ext uri="{9D8B030D-6E8A-4147-A177-3AD203B41FA5}">
                      <a16:colId xmlns:a16="http://schemas.microsoft.com/office/drawing/2014/main" val="2014243761"/>
                    </a:ext>
                  </a:extLst>
                </a:gridCol>
                <a:gridCol w="3409071">
                  <a:extLst>
                    <a:ext uri="{9D8B030D-6E8A-4147-A177-3AD203B41FA5}">
                      <a16:colId xmlns:a16="http://schemas.microsoft.com/office/drawing/2014/main" val="727755281"/>
                    </a:ext>
                  </a:extLst>
                </a:gridCol>
              </a:tblGrid>
              <a:tr h="305357">
                <a:tc>
                  <a:txBody>
                    <a:bodyPr/>
                    <a:lstStyle/>
                    <a:p>
                      <a:pPr algn="just"/>
                      <a:r>
                        <a:rPr lang="en-IN" sz="1500" dirty="0"/>
                        <a:t> </a:t>
                      </a:r>
                    </a:p>
                  </a:txBody>
                  <a:tcPr marL="76339" marR="76339" marT="38170" marB="38170" anchor="ctr">
                    <a:lnL>
                      <a:noFill/>
                    </a:lnL>
                    <a:lnR>
                      <a:noFill/>
                    </a:lnR>
                    <a:lnT>
                      <a:noFill/>
                    </a:lnT>
                    <a:lnB>
                      <a:noFill/>
                    </a:lnB>
                  </a:tcPr>
                </a:tc>
                <a:tc>
                  <a:txBody>
                    <a:bodyPr/>
                    <a:lstStyle/>
                    <a:p>
                      <a:pPr algn="just"/>
                      <a:r>
                        <a:rPr lang="en-IN" sz="1500" b="1" dirty="0">
                          <a:effectLst/>
                        </a:rPr>
                        <a:t>Quantitative Analytics</a:t>
                      </a:r>
                    </a:p>
                  </a:txBody>
                  <a:tcPr marL="76339" marR="76339" marT="38170" marB="38170" anchor="ctr">
                    <a:lnL>
                      <a:noFill/>
                    </a:lnL>
                    <a:lnR>
                      <a:noFill/>
                    </a:lnR>
                    <a:lnT>
                      <a:noFill/>
                    </a:lnT>
                    <a:lnB>
                      <a:noFill/>
                    </a:lnB>
                  </a:tcPr>
                </a:tc>
                <a:tc>
                  <a:txBody>
                    <a:bodyPr/>
                    <a:lstStyle/>
                    <a:p>
                      <a:pPr algn="just"/>
                      <a:r>
                        <a:rPr lang="en-IN" sz="1500" b="1" dirty="0"/>
                        <a:t>Qualitative Analytics</a:t>
                      </a:r>
                    </a:p>
                  </a:txBody>
                  <a:tcPr marL="76339" marR="76339" marT="38170" marB="38170" anchor="ctr">
                    <a:lnL>
                      <a:noFill/>
                    </a:lnL>
                    <a:lnR>
                      <a:noFill/>
                    </a:lnR>
                    <a:lnT>
                      <a:noFill/>
                    </a:lnT>
                    <a:lnB>
                      <a:noFill/>
                    </a:lnB>
                  </a:tcPr>
                </a:tc>
                <a:extLst>
                  <a:ext uri="{0D108BD9-81ED-4DB2-BD59-A6C34878D82A}">
                    <a16:rowId xmlns:a16="http://schemas.microsoft.com/office/drawing/2014/main" val="3171577242"/>
                  </a:ext>
                </a:extLst>
              </a:tr>
              <a:tr h="763393">
                <a:tc>
                  <a:txBody>
                    <a:bodyPr/>
                    <a:lstStyle/>
                    <a:p>
                      <a:pPr algn="just"/>
                      <a:r>
                        <a:rPr lang="en-IN" sz="1500" dirty="0">
                          <a:effectLst/>
                        </a:rPr>
                        <a:t>How is data collected?</a:t>
                      </a:r>
                    </a:p>
                  </a:txBody>
                  <a:tcPr marL="76339" marR="76339" marT="38170" marB="38170" anchor="ctr">
                    <a:lnL>
                      <a:noFill/>
                    </a:lnL>
                    <a:lnR>
                      <a:noFill/>
                    </a:lnR>
                    <a:lnT>
                      <a:noFill/>
                    </a:lnT>
                    <a:lnB>
                      <a:noFill/>
                    </a:lnB>
                  </a:tcPr>
                </a:tc>
                <a:tc>
                  <a:txBody>
                    <a:bodyPr/>
                    <a:lstStyle/>
                    <a:p>
                      <a:pPr algn="just"/>
                      <a:r>
                        <a:rPr lang="en-IN" sz="1500">
                          <a:effectLst/>
                        </a:rPr>
                        <a:t>Close-ended questions with multiple-choice format, surveys, polls or questionnaires.</a:t>
                      </a:r>
                    </a:p>
                  </a:txBody>
                  <a:tcPr marL="76339" marR="76339" marT="38170" marB="38170" anchor="ctr">
                    <a:lnL>
                      <a:noFill/>
                    </a:lnL>
                    <a:lnR>
                      <a:noFill/>
                    </a:lnR>
                    <a:lnT>
                      <a:noFill/>
                    </a:lnT>
                    <a:lnB>
                      <a:noFill/>
                    </a:lnB>
                  </a:tcPr>
                </a:tc>
                <a:tc>
                  <a:txBody>
                    <a:bodyPr/>
                    <a:lstStyle/>
                    <a:p>
                      <a:pPr algn="just"/>
                      <a:r>
                        <a:rPr lang="en-US" sz="1500">
                          <a:effectLst/>
                        </a:rPr>
                        <a:t>Open-ended questions with interviews and observations.</a:t>
                      </a:r>
                    </a:p>
                  </a:txBody>
                  <a:tcPr marL="76339" marR="76339" marT="38170" marB="38170" anchor="ctr">
                    <a:lnL>
                      <a:noFill/>
                    </a:lnL>
                    <a:lnR>
                      <a:noFill/>
                    </a:lnR>
                    <a:lnT>
                      <a:noFill/>
                    </a:lnT>
                    <a:lnB>
                      <a:noFill/>
                    </a:lnB>
                  </a:tcPr>
                </a:tc>
                <a:extLst>
                  <a:ext uri="{0D108BD9-81ED-4DB2-BD59-A6C34878D82A}">
                    <a16:rowId xmlns:a16="http://schemas.microsoft.com/office/drawing/2014/main" val="952194739"/>
                  </a:ext>
                </a:extLst>
              </a:tr>
              <a:tr h="763393">
                <a:tc>
                  <a:txBody>
                    <a:bodyPr/>
                    <a:lstStyle/>
                    <a:p>
                      <a:pPr algn="just"/>
                      <a:r>
                        <a:rPr lang="en-IN" sz="1500" dirty="0"/>
                        <a:t>How is data </a:t>
                      </a:r>
                      <a:r>
                        <a:rPr lang="en-IN" sz="1500" dirty="0" err="1"/>
                        <a:t>analyzed</a:t>
                      </a:r>
                      <a:r>
                        <a:rPr lang="en-IN" sz="1500" dirty="0"/>
                        <a:t>?</a:t>
                      </a:r>
                    </a:p>
                  </a:txBody>
                  <a:tcPr marL="76339" marR="76339" marT="38170" marB="38170" anchor="ctr">
                    <a:lnL>
                      <a:noFill/>
                    </a:lnL>
                    <a:lnR>
                      <a:noFill/>
                    </a:lnR>
                    <a:lnT>
                      <a:noFill/>
                    </a:lnT>
                    <a:lnB>
                      <a:noFill/>
                    </a:lnB>
                  </a:tcPr>
                </a:tc>
                <a:tc>
                  <a:txBody>
                    <a:bodyPr/>
                    <a:lstStyle/>
                    <a:p>
                      <a:pPr algn="just"/>
                      <a:r>
                        <a:rPr lang="en-US" sz="1500" dirty="0"/>
                        <a:t>Mathematical and statistical analysis communicated with numbers, graphs and charts.</a:t>
                      </a:r>
                    </a:p>
                  </a:txBody>
                  <a:tcPr marL="76339" marR="76339" marT="38170" marB="38170" anchor="ctr">
                    <a:lnL>
                      <a:noFill/>
                    </a:lnL>
                    <a:lnR>
                      <a:noFill/>
                    </a:lnR>
                    <a:lnT>
                      <a:noFill/>
                    </a:lnT>
                    <a:lnB>
                      <a:noFill/>
                    </a:lnB>
                  </a:tcPr>
                </a:tc>
                <a:tc>
                  <a:txBody>
                    <a:bodyPr/>
                    <a:lstStyle/>
                    <a:p>
                      <a:pPr algn="just"/>
                      <a:r>
                        <a:rPr lang="en-US" sz="1500">
                          <a:effectLst/>
                        </a:rPr>
                        <a:t>Verbal communication and analysis of summarizations, categorizations and interpretations.</a:t>
                      </a:r>
                    </a:p>
                  </a:txBody>
                  <a:tcPr marL="76339" marR="76339" marT="38170" marB="38170" anchor="ctr">
                    <a:lnL>
                      <a:noFill/>
                    </a:lnL>
                    <a:lnR>
                      <a:noFill/>
                    </a:lnR>
                    <a:lnT>
                      <a:noFill/>
                    </a:lnT>
                    <a:lnB>
                      <a:noFill/>
                    </a:lnB>
                  </a:tcPr>
                </a:tc>
                <a:extLst>
                  <a:ext uri="{0D108BD9-81ED-4DB2-BD59-A6C34878D82A}">
                    <a16:rowId xmlns:a16="http://schemas.microsoft.com/office/drawing/2014/main" val="3758414337"/>
                  </a:ext>
                </a:extLst>
              </a:tr>
              <a:tr h="763393">
                <a:tc>
                  <a:txBody>
                    <a:bodyPr/>
                    <a:lstStyle/>
                    <a:p>
                      <a:pPr algn="just"/>
                      <a:r>
                        <a:rPr lang="en-IN" sz="1500">
                          <a:effectLst/>
                        </a:rPr>
                        <a:t>Advantages</a:t>
                      </a:r>
                    </a:p>
                  </a:txBody>
                  <a:tcPr marL="76339" marR="76339" marT="38170" marB="38170" anchor="ctr">
                    <a:lnL>
                      <a:noFill/>
                    </a:lnL>
                    <a:lnR>
                      <a:noFill/>
                    </a:lnR>
                    <a:lnT>
                      <a:noFill/>
                    </a:lnT>
                    <a:lnB>
                      <a:noFill/>
                    </a:lnB>
                  </a:tcPr>
                </a:tc>
                <a:tc>
                  <a:txBody>
                    <a:bodyPr/>
                    <a:lstStyle/>
                    <a:p>
                      <a:pPr algn="just"/>
                      <a:r>
                        <a:rPr lang="en-US" sz="1500">
                          <a:effectLst/>
                        </a:rPr>
                        <a:t>Impartiality, fast and reliable data collection methodology, larger sample sizes.</a:t>
                      </a:r>
                    </a:p>
                  </a:txBody>
                  <a:tcPr marL="76339" marR="76339" marT="38170" marB="38170" anchor="ctr">
                    <a:lnL>
                      <a:noFill/>
                    </a:lnL>
                    <a:lnR>
                      <a:noFill/>
                    </a:lnR>
                    <a:lnT>
                      <a:noFill/>
                    </a:lnT>
                    <a:lnB>
                      <a:noFill/>
                    </a:lnB>
                  </a:tcPr>
                </a:tc>
                <a:tc>
                  <a:txBody>
                    <a:bodyPr/>
                    <a:lstStyle/>
                    <a:p>
                      <a:pPr algn="just"/>
                      <a:r>
                        <a:rPr lang="en-US" sz="1500">
                          <a:effectLst/>
                        </a:rPr>
                        <a:t>More detailed insights, methodology encourages deeper discussion.</a:t>
                      </a:r>
                    </a:p>
                  </a:txBody>
                  <a:tcPr marL="76339" marR="76339" marT="38170" marB="38170" anchor="ctr">
                    <a:lnL>
                      <a:noFill/>
                    </a:lnL>
                    <a:lnR>
                      <a:noFill/>
                    </a:lnR>
                    <a:lnT>
                      <a:noFill/>
                    </a:lnT>
                    <a:lnB>
                      <a:noFill/>
                    </a:lnB>
                  </a:tcPr>
                </a:tc>
                <a:extLst>
                  <a:ext uri="{0D108BD9-81ED-4DB2-BD59-A6C34878D82A}">
                    <a16:rowId xmlns:a16="http://schemas.microsoft.com/office/drawing/2014/main" val="7364533"/>
                  </a:ext>
                </a:extLst>
              </a:tr>
              <a:tr h="992410">
                <a:tc>
                  <a:txBody>
                    <a:bodyPr/>
                    <a:lstStyle/>
                    <a:p>
                      <a:pPr algn="just"/>
                      <a:r>
                        <a:rPr lang="en-IN" sz="1500">
                          <a:effectLst/>
                        </a:rPr>
                        <a:t>Disadvantages</a:t>
                      </a:r>
                    </a:p>
                  </a:txBody>
                  <a:tcPr marL="76339" marR="76339" marT="38170" marB="38170" anchor="ctr">
                    <a:lnL>
                      <a:noFill/>
                    </a:lnL>
                    <a:lnR>
                      <a:noFill/>
                    </a:lnR>
                    <a:lnT>
                      <a:noFill/>
                    </a:lnT>
                    <a:lnB>
                      <a:noFill/>
                    </a:lnB>
                  </a:tcPr>
                </a:tc>
                <a:tc>
                  <a:txBody>
                    <a:bodyPr/>
                    <a:lstStyle/>
                    <a:p>
                      <a:pPr algn="just"/>
                      <a:r>
                        <a:rPr lang="en-US" sz="1500">
                          <a:effectLst/>
                        </a:rPr>
                        <a:t>Unable to learn more context in answers, abnormal research environment, limited answers for data collection and insights.</a:t>
                      </a:r>
                    </a:p>
                  </a:txBody>
                  <a:tcPr marL="76339" marR="76339" marT="38170" marB="38170" anchor="ctr">
                    <a:lnL>
                      <a:noFill/>
                    </a:lnL>
                    <a:lnR>
                      <a:noFill/>
                    </a:lnR>
                    <a:lnT>
                      <a:noFill/>
                    </a:lnT>
                    <a:lnB>
                      <a:noFill/>
                    </a:lnB>
                  </a:tcPr>
                </a:tc>
                <a:tc>
                  <a:txBody>
                    <a:bodyPr/>
                    <a:lstStyle/>
                    <a:p>
                      <a:pPr algn="just"/>
                      <a:r>
                        <a:rPr lang="en-US" sz="1500">
                          <a:effectLst/>
                        </a:rPr>
                        <a:t>Smaller sample sizes, more risk of biasness, requires highly skilled moderator.</a:t>
                      </a:r>
                    </a:p>
                  </a:txBody>
                  <a:tcPr marL="76339" marR="76339" marT="38170" marB="38170" anchor="ctr">
                    <a:lnL>
                      <a:noFill/>
                    </a:lnL>
                    <a:lnR>
                      <a:noFill/>
                    </a:lnR>
                    <a:lnT>
                      <a:noFill/>
                    </a:lnT>
                    <a:lnB>
                      <a:noFill/>
                    </a:lnB>
                  </a:tcPr>
                </a:tc>
                <a:extLst>
                  <a:ext uri="{0D108BD9-81ED-4DB2-BD59-A6C34878D82A}">
                    <a16:rowId xmlns:a16="http://schemas.microsoft.com/office/drawing/2014/main" val="101928724"/>
                  </a:ext>
                </a:extLst>
              </a:tr>
              <a:tr h="763393">
                <a:tc>
                  <a:txBody>
                    <a:bodyPr/>
                    <a:lstStyle/>
                    <a:p>
                      <a:pPr algn="just"/>
                      <a:r>
                        <a:rPr lang="en-IN" sz="1500" dirty="0"/>
                        <a:t>Common industries</a:t>
                      </a:r>
                    </a:p>
                  </a:txBody>
                  <a:tcPr marL="76339" marR="76339" marT="38170" marB="38170" anchor="ctr">
                    <a:lnL>
                      <a:noFill/>
                    </a:lnL>
                    <a:lnR>
                      <a:noFill/>
                    </a:lnR>
                    <a:lnT>
                      <a:noFill/>
                    </a:lnT>
                    <a:lnB>
                      <a:noFill/>
                    </a:lnB>
                  </a:tcPr>
                </a:tc>
                <a:tc>
                  <a:txBody>
                    <a:bodyPr/>
                    <a:lstStyle/>
                    <a:p>
                      <a:pPr algn="just"/>
                      <a:r>
                        <a:rPr lang="en-IN" sz="1500"/>
                        <a:t>Finance, accounting, consulting.</a:t>
                      </a:r>
                    </a:p>
                  </a:txBody>
                  <a:tcPr marL="76339" marR="76339" marT="38170" marB="38170" anchor="ctr">
                    <a:lnL>
                      <a:noFill/>
                    </a:lnL>
                    <a:lnR>
                      <a:noFill/>
                    </a:lnR>
                    <a:lnT>
                      <a:noFill/>
                    </a:lnT>
                    <a:lnB>
                      <a:noFill/>
                    </a:lnB>
                  </a:tcPr>
                </a:tc>
                <a:tc>
                  <a:txBody>
                    <a:bodyPr/>
                    <a:lstStyle/>
                    <a:p>
                      <a:pPr algn="just"/>
                      <a:r>
                        <a:rPr lang="en-US" sz="1500" dirty="0">
                          <a:effectLst/>
                        </a:rPr>
                        <a:t>Healthcare, health sciences, social sciences, legal, e-commerce, marketing.</a:t>
                      </a:r>
                    </a:p>
                  </a:txBody>
                  <a:tcPr marL="76339" marR="76339" marT="38170" marB="38170" anchor="ctr">
                    <a:lnL>
                      <a:noFill/>
                    </a:lnL>
                    <a:lnR>
                      <a:noFill/>
                    </a:lnR>
                    <a:lnT>
                      <a:noFill/>
                    </a:lnT>
                    <a:lnB>
                      <a:noFill/>
                    </a:lnB>
                  </a:tcPr>
                </a:tc>
                <a:extLst>
                  <a:ext uri="{0D108BD9-81ED-4DB2-BD59-A6C34878D82A}">
                    <a16:rowId xmlns:a16="http://schemas.microsoft.com/office/drawing/2014/main" val="1150104439"/>
                  </a:ext>
                </a:extLst>
              </a:tr>
            </a:tbl>
          </a:graphicData>
        </a:graphic>
      </p:graphicFrame>
    </p:spTree>
    <p:extLst>
      <p:ext uri="{BB962C8B-B14F-4D97-AF65-F5344CB8AC3E}">
        <p14:creationId xmlns:p14="http://schemas.microsoft.com/office/powerpoint/2010/main" val="324290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B90A-E9D2-458C-BC15-7B2E07238EA8}"/>
              </a:ext>
            </a:extLst>
          </p:cNvPr>
          <p:cNvSpPr>
            <a:spLocks noGrp="1"/>
          </p:cNvSpPr>
          <p:nvPr>
            <p:ph type="title"/>
          </p:nvPr>
        </p:nvSpPr>
        <p:spPr>
          <a:xfrm>
            <a:off x="838200" y="681037"/>
            <a:ext cx="10515600" cy="315912"/>
          </a:xfrm>
        </p:spPr>
        <p:txBody>
          <a:bodyPr>
            <a:normAutofit fontScale="90000"/>
          </a:bodyPr>
          <a:lstStyle/>
          <a:p>
            <a:pPr algn="ctr"/>
            <a:r>
              <a:rPr lang="en-US" b="1" dirty="0"/>
              <a:t>Data Analysis</a:t>
            </a:r>
            <a:br>
              <a:rPr lang="en-US" b="1" dirty="0"/>
            </a:br>
            <a:endParaRPr lang="en-IN" dirty="0"/>
          </a:p>
        </p:txBody>
      </p:sp>
      <p:sp>
        <p:nvSpPr>
          <p:cNvPr id="3" name="Content Placeholder 2">
            <a:extLst>
              <a:ext uri="{FF2B5EF4-FFF2-40B4-BE49-F238E27FC236}">
                <a16:creationId xmlns:a16="http://schemas.microsoft.com/office/drawing/2014/main" id="{7E5E5FBB-2DC3-42A4-91E8-683A3DA57ED7}"/>
              </a:ext>
            </a:extLst>
          </p:cNvPr>
          <p:cNvSpPr>
            <a:spLocks noGrp="1"/>
          </p:cNvSpPr>
          <p:nvPr>
            <p:ph idx="1"/>
          </p:nvPr>
        </p:nvSpPr>
        <p:spPr>
          <a:xfrm>
            <a:off x="838200" y="886265"/>
            <a:ext cx="10515600" cy="5315658"/>
          </a:xfrm>
        </p:spPr>
        <p:txBody>
          <a:bodyPr>
            <a:normAutofit fontScale="92500" lnSpcReduction="10000"/>
          </a:bodyPr>
          <a:lstStyle/>
          <a:p>
            <a:pPr algn="just"/>
            <a:r>
              <a:rPr lang="en-US" dirty="0"/>
              <a:t>Unsurprisingly, the two different approaches will generate different types of data that will need to be analyzed differently.</a:t>
            </a:r>
          </a:p>
          <a:p>
            <a:pPr algn="just"/>
            <a:r>
              <a:rPr lang="en-US" dirty="0"/>
              <a:t>For </a:t>
            </a:r>
            <a:r>
              <a:rPr lang="en-US" b="1" dirty="0"/>
              <a:t>qualitative</a:t>
            </a:r>
            <a:r>
              <a:rPr lang="en-US" dirty="0"/>
              <a:t> data, you’ll end up with data that will be highly textual in nature. You’ll be reading through the data and looking for key themes that emerge over and over. This type of research is also great at producing quotes that can be used in presentations or reports. Quotes are a powerful tool for conveying sentiment and making a poignant point.</a:t>
            </a:r>
          </a:p>
          <a:p>
            <a:pPr algn="just"/>
            <a:r>
              <a:rPr lang="en-US" dirty="0"/>
              <a:t>For </a:t>
            </a:r>
            <a:r>
              <a:rPr lang="en-US" b="1" dirty="0"/>
              <a:t>quantitative</a:t>
            </a:r>
            <a:r>
              <a:rPr lang="en-US" dirty="0"/>
              <a:t> data, you’ll end up with a data set that can be analyzed, often with statistical software such as Excel, R, or SPSS. You can ask many different types of questions that produce this quantitative data, including </a:t>
            </a:r>
            <a:r>
              <a:rPr lang="en-US" dirty="0">
                <a:hlinkClick r:id="rId2"/>
              </a:rPr>
              <a:t>rating/ranking</a:t>
            </a:r>
            <a:r>
              <a:rPr lang="en-US" dirty="0"/>
              <a:t> questions, single-select, multiselect, and matrix table questions. These question types will produce data that can be analyzed to find averages, ranges, growth rates, percentage changes, minimums/maximums, and even time-series data for longer-term trend analysis.</a:t>
            </a:r>
          </a:p>
          <a:p>
            <a:pPr algn="just"/>
            <a:endParaRPr lang="en-IN" dirty="0"/>
          </a:p>
        </p:txBody>
      </p:sp>
    </p:spTree>
    <p:extLst>
      <p:ext uri="{BB962C8B-B14F-4D97-AF65-F5344CB8AC3E}">
        <p14:creationId xmlns:p14="http://schemas.microsoft.com/office/powerpoint/2010/main" val="1058593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CBD9-642D-48F8-BA89-70C96BC4647F}"/>
              </a:ext>
            </a:extLst>
          </p:cNvPr>
          <p:cNvSpPr>
            <a:spLocks noGrp="1"/>
          </p:cNvSpPr>
          <p:nvPr>
            <p:ph type="title"/>
          </p:nvPr>
        </p:nvSpPr>
        <p:spPr>
          <a:xfrm>
            <a:off x="838200" y="365125"/>
            <a:ext cx="10515600" cy="563343"/>
          </a:xfrm>
        </p:spPr>
        <p:txBody>
          <a:bodyPr>
            <a:normAutofit fontScale="90000"/>
          </a:bodyPr>
          <a:lstStyle/>
          <a:p>
            <a:r>
              <a:rPr lang="en-US" b="1" dirty="0"/>
              <a:t>Mixed Methods Approach </a:t>
            </a:r>
            <a:endParaRPr lang="en-IN" dirty="0"/>
          </a:p>
        </p:txBody>
      </p:sp>
      <p:sp>
        <p:nvSpPr>
          <p:cNvPr id="3" name="Content Placeholder 2">
            <a:extLst>
              <a:ext uri="{FF2B5EF4-FFF2-40B4-BE49-F238E27FC236}">
                <a16:creationId xmlns:a16="http://schemas.microsoft.com/office/drawing/2014/main" id="{E0CF2D5C-6B24-48C2-8EEA-8963D39EFEB7}"/>
              </a:ext>
            </a:extLst>
          </p:cNvPr>
          <p:cNvSpPr>
            <a:spLocks noGrp="1"/>
          </p:cNvSpPr>
          <p:nvPr>
            <p:ph idx="1"/>
          </p:nvPr>
        </p:nvSpPr>
        <p:spPr>
          <a:xfrm>
            <a:off x="838200" y="1534014"/>
            <a:ext cx="5257800" cy="4712041"/>
          </a:xfrm>
        </p:spPr>
        <p:txBody>
          <a:bodyPr>
            <a:normAutofit fontScale="92500" lnSpcReduction="20000"/>
          </a:bodyPr>
          <a:lstStyle/>
          <a:p>
            <a:pPr algn="just"/>
            <a:r>
              <a:rPr lang="en-US" dirty="0"/>
              <a:t>You aren’t limited to just one approach. </a:t>
            </a:r>
          </a:p>
          <a:p>
            <a:pPr algn="just"/>
            <a:r>
              <a:rPr lang="en-US" dirty="0"/>
              <a:t>If you need both quantitative and qualitative data, then collect both. </a:t>
            </a:r>
          </a:p>
          <a:p>
            <a:pPr algn="just"/>
            <a:r>
              <a:rPr lang="en-US" dirty="0"/>
              <a:t>You can even collect both quantitative and qualitative data within one type of research instrument. In a survey, you can ask both open-ended questions about “Why?” as well as closed-ended, data-related questions. </a:t>
            </a:r>
          </a:p>
          <a:p>
            <a:pPr algn="just"/>
            <a:r>
              <a:rPr lang="en-US" dirty="0"/>
              <a:t>Even in an unstructured format, like an interview or focus group, you can ask numerical questions to capture analyzable data.</a:t>
            </a:r>
          </a:p>
          <a:p>
            <a:pPr algn="just"/>
            <a:endParaRPr lang="en-IN" dirty="0"/>
          </a:p>
        </p:txBody>
      </p:sp>
      <p:pic>
        <p:nvPicPr>
          <p:cNvPr id="5" name="Picture 4">
            <a:extLst>
              <a:ext uri="{FF2B5EF4-FFF2-40B4-BE49-F238E27FC236}">
                <a16:creationId xmlns:a16="http://schemas.microsoft.com/office/drawing/2014/main" id="{2E68DF40-0CF6-40B1-BB99-3BE6B8303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289" y="478302"/>
            <a:ext cx="5092505" cy="6379698"/>
          </a:xfrm>
          <a:prstGeom prst="rect">
            <a:avLst/>
          </a:prstGeom>
        </p:spPr>
      </p:pic>
    </p:spTree>
    <p:extLst>
      <p:ext uri="{BB962C8B-B14F-4D97-AF65-F5344CB8AC3E}">
        <p14:creationId xmlns:p14="http://schemas.microsoft.com/office/powerpoint/2010/main" val="176855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0A5DCA-A078-43F0-98F3-70E842CF5E5C}"/>
              </a:ext>
            </a:extLst>
          </p:cNvPr>
          <p:cNvSpPr txBox="1">
            <a:spLocks/>
          </p:cNvSpPr>
          <p:nvPr/>
        </p:nvSpPr>
        <p:spPr>
          <a:xfrm>
            <a:off x="838200" y="2766218"/>
            <a:ext cx="10515600" cy="1325563"/>
          </a:xfrm>
          <a:prstGeom prst="rect">
            <a:avLst/>
          </a:prstGeom>
          <a:solidFill>
            <a:schemeClr val="accent6">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b="1">
                <a:solidFill>
                  <a:srgbClr val="FF0000"/>
                </a:solidFill>
              </a:rPr>
              <a:t>Statistical</a:t>
            </a:r>
            <a:r>
              <a:rPr lang="en-IN">
                <a:solidFill>
                  <a:srgbClr val="FF0000"/>
                </a:solidFill>
              </a:rPr>
              <a:t> </a:t>
            </a:r>
            <a:r>
              <a:rPr lang="en-IN" sz="5400" b="1">
                <a:solidFill>
                  <a:srgbClr val="FF0000"/>
                </a:solidFill>
              </a:rPr>
              <a:t>Analysis</a:t>
            </a:r>
            <a:endParaRPr lang="en-IN" b="1" dirty="0">
              <a:solidFill>
                <a:srgbClr val="FF0000"/>
              </a:solidFill>
            </a:endParaRPr>
          </a:p>
        </p:txBody>
      </p:sp>
    </p:spTree>
    <p:extLst>
      <p:ext uri="{BB962C8B-B14F-4D97-AF65-F5344CB8AC3E}">
        <p14:creationId xmlns:p14="http://schemas.microsoft.com/office/powerpoint/2010/main" val="2228745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C36C-F589-1A92-6A90-2EA909FF70F1}"/>
              </a:ext>
            </a:extLst>
          </p:cNvPr>
          <p:cNvSpPr>
            <a:spLocks noGrp="1"/>
          </p:cNvSpPr>
          <p:nvPr>
            <p:ph type="title"/>
          </p:nvPr>
        </p:nvSpPr>
        <p:spPr>
          <a:xfrm>
            <a:off x="838200" y="335628"/>
            <a:ext cx="10515600" cy="1325563"/>
          </a:xfrm>
          <a:solidFill>
            <a:schemeClr val="accent6">
              <a:lumMod val="75000"/>
            </a:schemeClr>
          </a:solidFill>
        </p:spPr>
        <p:txBody>
          <a:bodyPr/>
          <a:lstStyle/>
          <a:p>
            <a:r>
              <a:rPr lang="en-IN" sz="5400" b="1" dirty="0">
                <a:solidFill>
                  <a:srgbClr val="FF0000"/>
                </a:solidFill>
              </a:rPr>
              <a:t>Statistical</a:t>
            </a:r>
            <a:r>
              <a:rPr lang="en-IN" dirty="0">
                <a:solidFill>
                  <a:srgbClr val="FF0000"/>
                </a:solidFill>
              </a:rPr>
              <a:t> </a:t>
            </a:r>
            <a:r>
              <a:rPr lang="en-IN" sz="5400" b="1" dirty="0">
                <a:solidFill>
                  <a:srgbClr val="FF0000"/>
                </a:solidFill>
              </a:rPr>
              <a:t>Analysis</a:t>
            </a:r>
            <a:endParaRPr lang="en-IN" b="1" dirty="0">
              <a:solidFill>
                <a:srgbClr val="FF0000"/>
              </a:solidFill>
            </a:endParaRPr>
          </a:p>
        </p:txBody>
      </p:sp>
      <p:sp>
        <p:nvSpPr>
          <p:cNvPr id="3" name="Content Placeholder 2">
            <a:extLst>
              <a:ext uri="{FF2B5EF4-FFF2-40B4-BE49-F238E27FC236}">
                <a16:creationId xmlns:a16="http://schemas.microsoft.com/office/drawing/2014/main" id="{0F507FEA-01F6-9D3D-536F-D824F613EDDF}"/>
              </a:ext>
            </a:extLst>
          </p:cNvPr>
          <p:cNvSpPr>
            <a:spLocks noGrp="1"/>
          </p:cNvSpPr>
          <p:nvPr>
            <p:ph idx="1"/>
          </p:nvPr>
        </p:nvSpPr>
        <p:spPr>
          <a:xfrm>
            <a:off x="838200" y="2028056"/>
            <a:ext cx="10515600" cy="4829944"/>
          </a:xfrm>
          <a:solidFill>
            <a:schemeClr val="accent6">
              <a:lumMod val="60000"/>
              <a:lumOff val="40000"/>
            </a:schemeClr>
          </a:solidFill>
        </p:spPr>
        <p:txBody>
          <a:bodyPr>
            <a:normAutofit/>
          </a:bodyPr>
          <a:lstStyle/>
          <a:p>
            <a:r>
              <a:rPr lang="en-US" sz="3200" dirty="0"/>
              <a:t>Statistical analysis is the process of collecting and analyzing data in order to discern patterns and trends.</a:t>
            </a:r>
          </a:p>
          <a:p>
            <a:r>
              <a:rPr lang="en-US" sz="3200" dirty="0"/>
              <a:t> It is a method for removing bias from evaluating data by employing numerical analysis.</a:t>
            </a:r>
          </a:p>
          <a:p>
            <a:r>
              <a:rPr lang="en-US" sz="3200" dirty="0"/>
              <a:t> This technique is useful for collecting the interpretations of research, developing statistical models, and planning surveys and studies.</a:t>
            </a:r>
          </a:p>
        </p:txBody>
      </p:sp>
    </p:spTree>
    <p:extLst>
      <p:ext uri="{BB962C8B-B14F-4D97-AF65-F5344CB8AC3E}">
        <p14:creationId xmlns:p14="http://schemas.microsoft.com/office/powerpoint/2010/main" val="374253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D6D3-035B-1EE8-4C80-B2A32B9A10E4}"/>
              </a:ext>
            </a:extLst>
          </p:cNvPr>
          <p:cNvSpPr>
            <a:spLocks noGrp="1"/>
          </p:cNvSpPr>
          <p:nvPr>
            <p:ph type="title"/>
          </p:nvPr>
        </p:nvSpPr>
        <p:spPr>
          <a:xfrm>
            <a:off x="838200" y="335629"/>
            <a:ext cx="10515600" cy="1325563"/>
          </a:xfrm>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27C75A08-7666-9404-D7F5-70CE757DB8B5}"/>
              </a:ext>
            </a:extLst>
          </p:cNvPr>
          <p:cNvSpPr>
            <a:spLocks noGrp="1"/>
          </p:cNvSpPr>
          <p:nvPr>
            <p:ph idx="1"/>
          </p:nvPr>
        </p:nvSpPr>
        <p:spPr>
          <a:xfrm>
            <a:off x="838200" y="2051767"/>
            <a:ext cx="10515600" cy="2520233"/>
          </a:xfrm>
          <a:solidFill>
            <a:schemeClr val="accent6">
              <a:lumMod val="60000"/>
              <a:lumOff val="40000"/>
            </a:schemeClr>
          </a:solidFill>
        </p:spPr>
        <p:txBody>
          <a:bodyPr/>
          <a:lstStyle/>
          <a:p>
            <a:pPr algn="just"/>
            <a:r>
              <a:rPr lang="en-US" dirty="0"/>
              <a:t>It can be defined as a science of collecting and analyzing data to identify trends and patterns and presenting them. </a:t>
            </a:r>
          </a:p>
          <a:p>
            <a:r>
              <a:rPr lang="en-US" dirty="0"/>
              <a:t>Statistical analysis involves working with numbers and is used by businesses and other institutions to make use of data to derive meaningful information. </a:t>
            </a:r>
            <a:endParaRPr lang="en-IN" dirty="0"/>
          </a:p>
          <a:p>
            <a:endParaRPr lang="en-IN" dirty="0"/>
          </a:p>
        </p:txBody>
      </p:sp>
    </p:spTree>
    <p:extLst>
      <p:ext uri="{BB962C8B-B14F-4D97-AF65-F5344CB8AC3E}">
        <p14:creationId xmlns:p14="http://schemas.microsoft.com/office/powerpoint/2010/main" val="412390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D16-7127-FFC5-68F5-FFB812C8AB1D}"/>
              </a:ext>
            </a:extLst>
          </p:cNvPr>
          <p:cNvSpPr>
            <a:spLocks noGrp="1"/>
          </p:cNvSpPr>
          <p:nvPr>
            <p:ph type="title"/>
          </p:nvPr>
        </p:nvSpPr>
        <p:spPr>
          <a:solidFill>
            <a:schemeClr val="accent6">
              <a:lumMod val="75000"/>
            </a:schemeClr>
          </a:solidFill>
        </p:spPr>
        <p:txBody>
          <a:bodyPr/>
          <a:lstStyle/>
          <a:p>
            <a:r>
              <a:rPr lang="en-US" b="0" dirty="0">
                <a:solidFill>
                  <a:srgbClr val="FF0000"/>
                </a:solidFill>
                <a:effectLst/>
              </a:rPr>
              <a:t>What is data analysis and why is it important?</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4AA57799-D913-3A85-6820-1ED4A5138318}"/>
              </a:ext>
            </a:extLst>
          </p:cNvPr>
          <p:cNvSpPr>
            <a:spLocks noGrp="1"/>
          </p:cNvSpPr>
          <p:nvPr>
            <p:ph idx="1"/>
          </p:nvPr>
        </p:nvSpPr>
        <p:spPr>
          <a:solidFill>
            <a:schemeClr val="accent6">
              <a:lumMod val="60000"/>
              <a:lumOff val="40000"/>
            </a:schemeClr>
          </a:solidFill>
        </p:spPr>
        <p:txBody>
          <a:bodyPr/>
          <a:lstStyle/>
          <a:p>
            <a:r>
              <a:rPr lang="en-US" b="0" dirty="0">
                <a:effectLst/>
              </a:rPr>
              <a:t>Data analysis is, put simply, the process of discovering useful information by evaluating data. </a:t>
            </a:r>
          </a:p>
          <a:p>
            <a:pPr algn="just"/>
            <a:r>
              <a:rPr lang="en-US" b="0" dirty="0">
                <a:effectLst/>
              </a:rPr>
              <a:t>This is done through a process of inspecting, cleaning, transforming, and modeling data using analytical and statistical tools.</a:t>
            </a:r>
          </a:p>
          <a:p>
            <a:r>
              <a:rPr lang="en-US" b="0" dirty="0">
                <a:solidFill>
                  <a:srgbClr val="FF0000"/>
                </a:solidFill>
                <a:effectLst/>
              </a:rPr>
              <a:t>why is it important?</a:t>
            </a:r>
            <a:br>
              <a:rPr lang="en-US" b="1" dirty="0">
                <a:solidFill>
                  <a:srgbClr val="FF0000"/>
                </a:solidFill>
              </a:rPr>
            </a:br>
            <a:endParaRPr lang="en-US" b="0" dirty="0">
              <a:solidFill>
                <a:srgbClr val="FF0000"/>
              </a:solidFill>
              <a:effectLst/>
            </a:endParaRPr>
          </a:p>
          <a:p>
            <a:r>
              <a:rPr lang="en-US" b="0" dirty="0">
                <a:effectLst/>
              </a:rPr>
              <a:t>Analyzing data effectively helps organizations make business decisions.</a:t>
            </a:r>
            <a:endParaRPr lang="en-IN" dirty="0"/>
          </a:p>
        </p:txBody>
      </p:sp>
    </p:spTree>
    <p:extLst>
      <p:ext uri="{BB962C8B-B14F-4D97-AF65-F5344CB8AC3E}">
        <p14:creationId xmlns:p14="http://schemas.microsoft.com/office/powerpoint/2010/main" val="427908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D3BE-6E49-A771-ECDB-418F7CB21B20}"/>
              </a:ext>
            </a:extLst>
          </p:cNvPr>
          <p:cNvSpPr>
            <a:spLocks noGrp="1"/>
          </p:cNvSpPr>
          <p:nvPr>
            <p:ph type="title"/>
          </p:nvPr>
        </p:nvSpPr>
        <p:spPr>
          <a:xfrm>
            <a:off x="838200" y="335628"/>
            <a:ext cx="10515600" cy="1325563"/>
          </a:xfrm>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7B82AF75-687E-536E-7FE4-826D56C81F7A}"/>
              </a:ext>
            </a:extLst>
          </p:cNvPr>
          <p:cNvSpPr>
            <a:spLocks noGrp="1"/>
          </p:cNvSpPr>
          <p:nvPr>
            <p:ph idx="1"/>
          </p:nvPr>
        </p:nvSpPr>
        <p:spPr>
          <a:xfrm>
            <a:off x="838200" y="1777796"/>
            <a:ext cx="10515600" cy="4583676"/>
          </a:xfrm>
          <a:solidFill>
            <a:schemeClr val="accent6">
              <a:lumMod val="60000"/>
              <a:lumOff val="40000"/>
            </a:schemeClr>
          </a:solidFill>
        </p:spPr>
        <p:txBody>
          <a:bodyPr>
            <a:normAutofit fontScale="92500" lnSpcReduction="20000"/>
          </a:bodyPr>
          <a:lstStyle/>
          <a:p>
            <a:r>
              <a:rPr lang="en-US" sz="3200" dirty="0"/>
              <a:t>Statistical analysis is a scientific tool in AI and ML that helps collect and analyze large amounts of data to identify common patterns and trends to convert them into meaningful information. </a:t>
            </a:r>
          </a:p>
          <a:p>
            <a:endParaRPr lang="en-US" sz="3200" dirty="0"/>
          </a:p>
          <a:p>
            <a:pPr algn="just"/>
            <a:r>
              <a:rPr lang="en-US" sz="3200" dirty="0"/>
              <a:t>In simple words, statistical analysis is a data analysis tool that helps draw meaningful conclusions from raw and unstructured data.</a:t>
            </a:r>
          </a:p>
          <a:p>
            <a:pPr marL="0" indent="0">
              <a:buNone/>
            </a:pPr>
            <a:endParaRPr lang="en-IN" sz="3200" dirty="0"/>
          </a:p>
          <a:p>
            <a:r>
              <a:rPr lang="en-US" sz="3200" dirty="0"/>
              <a:t>The conclusions are drawn using statistical analysis facilitating decision-making and helping businesses make future predictions on the basis of past trends. </a:t>
            </a:r>
          </a:p>
        </p:txBody>
      </p:sp>
    </p:spTree>
    <p:extLst>
      <p:ext uri="{BB962C8B-B14F-4D97-AF65-F5344CB8AC3E}">
        <p14:creationId xmlns:p14="http://schemas.microsoft.com/office/powerpoint/2010/main" val="2427734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BBBC-25F1-475F-65C1-8222C1B4CBC4}"/>
              </a:ext>
            </a:extLst>
          </p:cNvPr>
          <p:cNvSpPr>
            <a:spLocks noGrp="1"/>
          </p:cNvSpPr>
          <p:nvPr>
            <p:ph type="title"/>
          </p:nvPr>
        </p:nvSpPr>
        <p:spPr>
          <a:xfrm>
            <a:off x="2528118" y="389365"/>
            <a:ext cx="7135761" cy="495538"/>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Types of Statistical Analysis</a:t>
            </a:r>
            <a:br>
              <a:rPr lang="en-IN" b="1" dirty="0">
                <a:solidFill>
                  <a:srgbClr val="FF0000"/>
                </a:solidFill>
              </a:rPr>
            </a:br>
            <a:endParaRPr lang="en-IN" dirty="0">
              <a:solidFill>
                <a:srgbClr val="FF0000"/>
              </a:solidFill>
            </a:endParaRPr>
          </a:p>
        </p:txBody>
      </p:sp>
      <p:graphicFrame>
        <p:nvGraphicFramePr>
          <p:cNvPr id="4" name="Diagram 3">
            <a:extLst>
              <a:ext uri="{FF2B5EF4-FFF2-40B4-BE49-F238E27FC236}">
                <a16:creationId xmlns:a16="http://schemas.microsoft.com/office/drawing/2014/main" id="{98235D99-AE18-4167-75EB-64625CEFFED6}"/>
              </a:ext>
            </a:extLst>
          </p:cNvPr>
          <p:cNvGraphicFramePr/>
          <p:nvPr>
            <p:extLst>
              <p:ext uri="{D42A27DB-BD31-4B8C-83A1-F6EECF244321}">
                <p14:modId xmlns:p14="http://schemas.microsoft.com/office/powerpoint/2010/main" val="3389016480"/>
              </p:ext>
            </p:extLst>
          </p:nvPr>
        </p:nvGraphicFramePr>
        <p:xfrm>
          <a:off x="958233" y="1049968"/>
          <a:ext cx="1027552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395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2044-5212-F54F-D45B-ACE3B67F1066}"/>
              </a:ext>
            </a:extLst>
          </p:cNvPr>
          <p:cNvSpPr>
            <a:spLocks noGrp="1"/>
          </p:cNvSpPr>
          <p:nvPr>
            <p:ph type="title"/>
          </p:nvPr>
        </p:nvSpPr>
        <p:spPr>
          <a:xfrm>
            <a:off x="838200" y="335628"/>
            <a:ext cx="10515600" cy="1325563"/>
          </a:xfrm>
          <a:solidFill>
            <a:schemeClr val="accent6">
              <a:lumMod val="75000"/>
            </a:schemeClr>
          </a:solidFill>
        </p:spPr>
        <p:txBody>
          <a:bodyPr/>
          <a:lstStyle/>
          <a:p>
            <a:r>
              <a:rPr lang="en-US" b="1" dirty="0">
                <a:solidFill>
                  <a:srgbClr val="FF0000"/>
                </a:solidFill>
              </a:rPr>
              <a:t>Descriptive Analysis</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979CDF35-6F85-9B04-5740-9088FD327ED6}"/>
              </a:ext>
            </a:extLst>
          </p:cNvPr>
          <p:cNvSpPr>
            <a:spLocks noGrp="1"/>
          </p:cNvSpPr>
          <p:nvPr>
            <p:ph idx="1"/>
          </p:nvPr>
        </p:nvSpPr>
        <p:spPr>
          <a:solidFill>
            <a:schemeClr val="accent6">
              <a:lumMod val="60000"/>
              <a:lumOff val="40000"/>
            </a:schemeClr>
          </a:solidFill>
        </p:spPr>
        <p:txBody>
          <a:bodyPr>
            <a:normAutofit/>
          </a:bodyPr>
          <a:lstStyle/>
          <a:p>
            <a:pPr marL="0" indent="0">
              <a:buNone/>
            </a:pPr>
            <a:endParaRPr lang="en-US" b="1" dirty="0"/>
          </a:p>
          <a:p>
            <a:r>
              <a:rPr lang="en-US" dirty="0"/>
              <a:t>Descriptive statistical analysis involves collecting, interpreting, analyzing, and summarizing data to present them in the form of charts, graphs, and tables. </a:t>
            </a:r>
          </a:p>
          <a:p>
            <a:pPr algn="just"/>
            <a:r>
              <a:rPr lang="en-US" dirty="0"/>
              <a:t>Rather than drawing conclusions, it simply makes the complex data easy to read and understand.</a:t>
            </a:r>
          </a:p>
          <a:p>
            <a:endParaRPr lang="en-IN" dirty="0"/>
          </a:p>
        </p:txBody>
      </p:sp>
    </p:spTree>
    <p:extLst>
      <p:ext uri="{BB962C8B-B14F-4D97-AF65-F5344CB8AC3E}">
        <p14:creationId xmlns:p14="http://schemas.microsoft.com/office/powerpoint/2010/main" val="600712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1A33B8-48AB-462C-9B55-5878CF44EC80}"/>
              </a:ext>
            </a:extLst>
          </p:cNvPr>
          <p:cNvSpPr>
            <a:spLocks noGrp="1"/>
          </p:cNvSpPr>
          <p:nvPr>
            <p:ph type="title"/>
          </p:nvPr>
        </p:nvSpPr>
        <p:spPr>
          <a:xfrm>
            <a:off x="838200" y="365125"/>
            <a:ext cx="10515600" cy="1325563"/>
          </a:xfrm>
          <a:solidFill>
            <a:schemeClr val="accent6">
              <a:lumMod val="75000"/>
            </a:schemeClr>
          </a:solidFill>
        </p:spPr>
        <p:txBody>
          <a:bodyPr>
            <a:normAutofit/>
          </a:bodyPr>
          <a:lstStyle/>
          <a:p>
            <a:pPr algn="ctr"/>
            <a:r>
              <a:rPr lang="en-IN" b="1" dirty="0">
                <a:solidFill>
                  <a:srgbClr val="FF0000"/>
                </a:solidFill>
              </a:rPr>
              <a:t>Descriptive Analysis (using statistics)</a:t>
            </a:r>
            <a:br>
              <a:rPr lang="en-IN" b="1" dirty="0">
                <a:solidFill>
                  <a:srgbClr val="FF0000"/>
                </a:solidFill>
              </a:rPr>
            </a:br>
            <a:endParaRPr lang="en-IN" dirty="0">
              <a:solidFill>
                <a:srgbClr val="FF0000"/>
              </a:solidFill>
            </a:endParaRPr>
          </a:p>
        </p:txBody>
      </p:sp>
      <p:pic>
        <p:nvPicPr>
          <p:cNvPr id="12" name="Content Placeholder 11">
            <a:extLst>
              <a:ext uri="{FF2B5EF4-FFF2-40B4-BE49-F238E27FC236}">
                <a16:creationId xmlns:a16="http://schemas.microsoft.com/office/drawing/2014/main" id="{08908183-DEF7-4D5E-A6F0-0D4BEA3C3E7B}"/>
              </a:ext>
            </a:extLst>
          </p:cNvPr>
          <p:cNvPicPr>
            <a:picLocks noGrp="1" noChangeAspect="1"/>
          </p:cNvPicPr>
          <p:nvPr>
            <p:ph idx="1"/>
          </p:nvPr>
        </p:nvPicPr>
        <p:blipFill>
          <a:blip r:embed="rId2"/>
          <a:stretch>
            <a:fillRect/>
          </a:stretch>
        </p:blipFill>
        <p:spPr>
          <a:xfrm>
            <a:off x="838198" y="1825624"/>
            <a:ext cx="10515601" cy="4926867"/>
          </a:xfrm>
          <a:prstGeom prst="rect">
            <a:avLst/>
          </a:prstGeom>
        </p:spPr>
      </p:pic>
    </p:spTree>
    <p:extLst>
      <p:ext uri="{BB962C8B-B14F-4D97-AF65-F5344CB8AC3E}">
        <p14:creationId xmlns:p14="http://schemas.microsoft.com/office/powerpoint/2010/main" val="1479945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AAC00-7981-4A82-A746-FDBA7F5A80C1}"/>
              </a:ext>
            </a:extLst>
          </p:cNvPr>
          <p:cNvSpPr>
            <a:spLocks noGrp="1"/>
          </p:cNvSpPr>
          <p:nvPr>
            <p:ph idx="1"/>
          </p:nvPr>
        </p:nvSpPr>
        <p:spPr>
          <a:xfrm>
            <a:off x="838200" y="576775"/>
            <a:ext cx="10515600" cy="5600188"/>
          </a:xfrm>
        </p:spPr>
        <p:txBody>
          <a:bodyPr>
            <a:normAutofit/>
          </a:bodyPr>
          <a:lstStyle/>
          <a:p>
            <a:pPr algn="just"/>
            <a:r>
              <a:rPr lang="en-US" sz="3200" dirty="0"/>
              <a:t>Descriptive statistics summarize a sample, for example the group of patients included in a clinical trial. </a:t>
            </a:r>
          </a:p>
          <a:p>
            <a:pPr algn="just"/>
            <a:r>
              <a:rPr lang="en-US" sz="3200" dirty="0"/>
              <a:t>They have to be distinguished from inductive and explorative statistics, which aim to provide results for interpretation or to support the (main) analysis, respectively. </a:t>
            </a:r>
          </a:p>
          <a:p>
            <a:pPr algn="just"/>
            <a:r>
              <a:rPr lang="en-US" sz="3200" dirty="0"/>
              <a:t>Clinical characteristics, such as the distribution of age or gender, or the proportion of subjects with related co-morbidities can be presented for the sample.</a:t>
            </a:r>
          </a:p>
          <a:p>
            <a:pPr algn="just"/>
            <a:endParaRPr lang="en-IN" sz="3200" dirty="0"/>
          </a:p>
        </p:txBody>
      </p:sp>
    </p:spTree>
    <p:extLst>
      <p:ext uri="{BB962C8B-B14F-4D97-AF65-F5344CB8AC3E}">
        <p14:creationId xmlns:p14="http://schemas.microsoft.com/office/powerpoint/2010/main" val="655293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400D-6E07-4649-8532-E152DDEB9A9F}"/>
              </a:ext>
            </a:extLst>
          </p:cNvPr>
          <p:cNvSpPr>
            <a:spLocks noGrp="1"/>
          </p:cNvSpPr>
          <p:nvPr>
            <p:ph type="title"/>
          </p:nvPr>
        </p:nvSpPr>
        <p:spPr/>
        <p:txBody>
          <a:bodyPr/>
          <a:lstStyle/>
          <a:p>
            <a:r>
              <a:rPr lang="en-US" dirty="0"/>
              <a:t>What does summarize mean?</a:t>
            </a:r>
            <a:br>
              <a:rPr lang="en-US" dirty="0"/>
            </a:br>
            <a:endParaRPr lang="en-IN" dirty="0"/>
          </a:p>
        </p:txBody>
      </p:sp>
      <p:sp>
        <p:nvSpPr>
          <p:cNvPr id="3" name="Content Placeholder 2">
            <a:extLst>
              <a:ext uri="{FF2B5EF4-FFF2-40B4-BE49-F238E27FC236}">
                <a16:creationId xmlns:a16="http://schemas.microsoft.com/office/drawing/2014/main" id="{84B93AFF-ADC4-4C7E-A4D4-E13ADDC9F01F}"/>
              </a:ext>
            </a:extLst>
          </p:cNvPr>
          <p:cNvSpPr>
            <a:spLocks noGrp="1"/>
          </p:cNvSpPr>
          <p:nvPr>
            <p:ph idx="1"/>
          </p:nvPr>
        </p:nvSpPr>
        <p:spPr/>
        <p:txBody>
          <a:bodyPr/>
          <a:lstStyle/>
          <a:p>
            <a:pPr marL="0" indent="0" algn="just">
              <a:buNone/>
            </a:pPr>
            <a:r>
              <a:rPr lang="en-US" dirty="0"/>
              <a:t>In general, the reporting of descriptive statistics of single variables can include scatter parameters, such as the mean, the median, and the mode; and dispersion parameters, which are the range, quartiles, the variance, and the standard deviation.</a:t>
            </a:r>
          </a:p>
          <a:p>
            <a:pPr marL="0" indent="0" algn="just">
              <a:buNone/>
            </a:pPr>
            <a:r>
              <a:rPr lang="en-US" dirty="0"/>
              <a:t>For quantitative data, this usually includes the overall number of patients, and the number and percent of patients within the respective subgroup. </a:t>
            </a:r>
          </a:p>
          <a:p>
            <a:pPr marL="0" indent="0" algn="just">
              <a:buNone/>
            </a:pPr>
            <a:r>
              <a:rPr lang="en-US" dirty="0"/>
              <a:t>For qualitative data the mean, median, standard deviation, quartiles, and extreme values are reported.</a:t>
            </a:r>
          </a:p>
          <a:p>
            <a:pPr algn="just"/>
            <a:endParaRPr lang="en-IN" dirty="0"/>
          </a:p>
        </p:txBody>
      </p:sp>
    </p:spTree>
    <p:extLst>
      <p:ext uri="{BB962C8B-B14F-4D97-AF65-F5344CB8AC3E}">
        <p14:creationId xmlns:p14="http://schemas.microsoft.com/office/powerpoint/2010/main" val="1794548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55E7C0-D25F-493B-BED9-25FE05B7981C}"/>
              </a:ext>
            </a:extLst>
          </p:cNvPr>
          <p:cNvPicPr>
            <a:picLocks noGrp="1" noChangeAspect="1"/>
          </p:cNvPicPr>
          <p:nvPr>
            <p:ph idx="1"/>
          </p:nvPr>
        </p:nvPicPr>
        <p:blipFill>
          <a:blip r:embed="rId2"/>
          <a:stretch>
            <a:fillRect/>
          </a:stretch>
        </p:blipFill>
        <p:spPr>
          <a:xfrm>
            <a:off x="959532" y="365126"/>
            <a:ext cx="10618179" cy="5904392"/>
          </a:xfrm>
          <a:prstGeom prst="rect">
            <a:avLst/>
          </a:prstGeom>
        </p:spPr>
      </p:pic>
    </p:spTree>
    <p:extLst>
      <p:ext uri="{BB962C8B-B14F-4D97-AF65-F5344CB8AC3E}">
        <p14:creationId xmlns:p14="http://schemas.microsoft.com/office/powerpoint/2010/main" val="836047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3411F-B3AA-4BC4-8A5D-B83DC7FEBECD}"/>
              </a:ext>
            </a:extLst>
          </p:cNvPr>
          <p:cNvSpPr>
            <a:spLocks noGrp="1"/>
          </p:cNvSpPr>
          <p:nvPr>
            <p:ph idx="1"/>
          </p:nvPr>
        </p:nvSpPr>
        <p:spPr>
          <a:xfrm>
            <a:off x="838200" y="351692"/>
            <a:ext cx="10515600" cy="5825271"/>
          </a:xfrm>
        </p:spPr>
        <p:txBody>
          <a:bodyPr>
            <a:normAutofit/>
          </a:bodyPr>
          <a:lstStyle/>
          <a:p>
            <a:pPr algn="just"/>
            <a:endParaRPr lang="en-US" dirty="0"/>
          </a:p>
          <a:p>
            <a:pPr algn="just"/>
            <a:endParaRPr lang="en-US" dirty="0"/>
          </a:p>
          <a:p>
            <a:pPr algn="just"/>
            <a:r>
              <a:rPr lang="en-US" dirty="0"/>
              <a:t>Descriptive statistics can additionally be presented in graphs, of which there are many possibilities, depending on what should or needs to be shown; the most common one being the histogram.</a:t>
            </a:r>
          </a:p>
          <a:p>
            <a:pPr marL="0" indent="0" algn="just">
              <a:buNone/>
            </a:pPr>
            <a:r>
              <a:rPr lang="en-US" dirty="0"/>
              <a:t> </a:t>
            </a:r>
          </a:p>
          <a:p>
            <a:pPr marL="0" indent="0" algn="just">
              <a:buNone/>
            </a:pPr>
            <a:endParaRPr lang="en-IN" dirty="0"/>
          </a:p>
        </p:txBody>
      </p:sp>
    </p:spTree>
    <p:extLst>
      <p:ext uri="{BB962C8B-B14F-4D97-AF65-F5344CB8AC3E}">
        <p14:creationId xmlns:p14="http://schemas.microsoft.com/office/powerpoint/2010/main" val="2987102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C7A7B-DD0F-4DDD-9B2D-F0C9F745B228}"/>
              </a:ext>
            </a:extLst>
          </p:cNvPr>
          <p:cNvSpPr>
            <a:spLocks noGrp="1"/>
          </p:cNvSpPr>
          <p:nvPr>
            <p:ph idx="1"/>
          </p:nvPr>
        </p:nvSpPr>
        <p:spPr/>
        <p:txBody>
          <a:bodyPr>
            <a:normAutofit fontScale="85000" lnSpcReduction="10000"/>
          </a:bodyPr>
          <a:lstStyle/>
          <a:p>
            <a:pPr algn="just"/>
            <a:r>
              <a:rPr lang="en-IN" dirty="0"/>
              <a:t>Inferential statistical analysis is </a:t>
            </a:r>
            <a:r>
              <a:rPr lang="en-IN" b="1" dirty="0"/>
              <a:t>the method that will be used to draw the conclusions</a:t>
            </a:r>
            <a:r>
              <a:rPr lang="en-IN" dirty="0"/>
              <a:t>. </a:t>
            </a:r>
          </a:p>
          <a:p>
            <a:pPr algn="just"/>
            <a:r>
              <a:rPr lang="en-IN" dirty="0"/>
              <a:t>It allows users to infer or conclude trends about a larger population based on the samples that are </a:t>
            </a:r>
            <a:r>
              <a:rPr lang="en-IN" dirty="0" err="1"/>
              <a:t>analyzed</a:t>
            </a:r>
            <a:r>
              <a:rPr lang="en-IN" dirty="0"/>
              <a:t>.</a:t>
            </a:r>
          </a:p>
          <a:p>
            <a:pPr algn="just"/>
            <a:r>
              <a:rPr lang="en-IN" dirty="0"/>
              <a:t> Basically, it takes data from a sample and then makes conclusions about a larger population or group.</a:t>
            </a:r>
          </a:p>
          <a:p>
            <a:pPr algn="just"/>
            <a:r>
              <a:rPr lang="en-US" dirty="0"/>
              <a:t>Inferential statistics can be defined as a field of statistics that uses analytical tools for drawing conclusions about a population by examining random samples. </a:t>
            </a:r>
          </a:p>
          <a:p>
            <a:pPr algn="just"/>
            <a:r>
              <a:rPr lang="en-US" dirty="0"/>
              <a:t>The goal of inferential statistics is to make generalizations about a population. </a:t>
            </a:r>
          </a:p>
          <a:p>
            <a:pPr algn="just"/>
            <a:r>
              <a:rPr lang="en-US" dirty="0"/>
              <a:t>In inferential statistics, a statistic is taken from the sample data (e.g., the sample mean) that used to make inferences about the population parameter (e.g., the population mean).</a:t>
            </a:r>
            <a:endParaRPr lang="en-IN" dirty="0"/>
          </a:p>
        </p:txBody>
      </p:sp>
      <p:sp>
        <p:nvSpPr>
          <p:cNvPr id="4" name="Title 1">
            <a:extLst>
              <a:ext uri="{FF2B5EF4-FFF2-40B4-BE49-F238E27FC236}">
                <a16:creationId xmlns:a16="http://schemas.microsoft.com/office/drawing/2014/main" id="{12B92533-51EA-4014-A975-B039F43FF5DE}"/>
              </a:ext>
            </a:extLst>
          </p:cNvPr>
          <p:cNvSpPr>
            <a:spLocks noGrp="1"/>
          </p:cNvSpPr>
          <p:nvPr>
            <p:ph type="title"/>
          </p:nvPr>
        </p:nvSpPr>
        <p:spPr>
          <a:xfrm>
            <a:off x="838200" y="365125"/>
            <a:ext cx="10515600" cy="1325563"/>
          </a:xfrm>
          <a:solidFill>
            <a:schemeClr val="accent6">
              <a:lumMod val="75000"/>
            </a:schemeClr>
          </a:solidFill>
        </p:spPr>
        <p:txBody>
          <a:bodyPr>
            <a:normAutofit fontScale="90000"/>
          </a:bodyPr>
          <a:lstStyle/>
          <a:p>
            <a:pPr algn="ctr"/>
            <a:br>
              <a:rPr lang="en-IN" dirty="0"/>
            </a:br>
            <a:r>
              <a:rPr lang="en-IN" dirty="0"/>
              <a:t>Inferential Analysis</a:t>
            </a:r>
            <a:br>
              <a:rPr lang="en-IN" dirty="0"/>
            </a:br>
            <a:endParaRPr lang="en-IN" dirty="0"/>
          </a:p>
        </p:txBody>
      </p:sp>
    </p:spTree>
    <p:extLst>
      <p:ext uri="{BB962C8B-B14F-4D97-AF65-F5344CB8AC3E}">
        <p14:creationId xmlns:p14="http://schemas.microsoft.com/office/powerpoint/2010/main" val="2973073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44D3-DFB7-47B9-B671-59BBFAE712AC}"/>
              </a:ext>
            </a:extLst>
          </p:cNvPr>
          <p:cNvSpPr>
            <a:spLocks noGrp="1"/>
          </p:cNvSpPr>
          <p:nvPr>
            <p:ph type="title"/>
          </p:nvPr>
        </p:nvSpPr>
        <p:spPr/>
        <p:txBody>
          <a:bodyPr/>
          <a:lstStyle/>
          <a:p>
            <a:r>
              <a:rPr lang="en-US" b="1" dirty="0"/>
              <a:t>Types of Inferential Statistics</a:t>
            </a:r>
            <a:br>
              <a:rPr lang="en-US" b="1" dirty="0"/>
            </a:br>
            <a:endParaRPr lang="en-IN" dirty="0"/>
          </a:p>
        </p:txBody>
      </p:sp>
      <p:sp>
        <p:nvSpPr>
          <p:cNvPr id="3" name="Content Placeholder 2">
            <a:extLst>
              <a:ext uri="{FF2B5EF4-FFF2-40B4-BE49-F238E27FC236}">
                <a16:creationId xmlns:a16="http://schemas.microsoft.com/office/drawing/2014/main" id="{63E7B1CB-16FE-4BF2-9BA7-EE825B6B5454}"/>
              </a:ext>
            </a:extLst>
          </p:cNvPr>
          <p:cNvSpPr>
            <a:spLocks noGrp="1"/>
          </p:cNvSpPr>
          <p:nvPr>
            <p:ph idx="1"/>
          </p:nvPr>
        </p:nvSpPr>
        <p:spPr>
          <a:xfrm>
            <a:off x="838200" y="1825625"/>
            <a:ext cx="4901418" cy="4351338"/>
          </a:xfrm>
        </p:spPr>
        <p:txBody>
          <a:bodyPr/>
          <a:lstStyle/>
          <a:p>
            <a:r>
              <a:rPr lang="en-US" dirty="0"/>
              <a:t>Inferential statistics can be classified into hypothesis testing and regression analysis. </a:t>
            </a:r>
          </a:p>
          <a:p>
            <a:r>
              <a:rPr lang="en-US" dirty="0"/>
              <a:t>Hypothesis testing also includes the use of confidence intervals to test the parameters of a population.</a:t>
            </a:r>
          </a:p>
          <a:p>
            <a:r>
              <a:rPr lang="en-US" dirty="0"/>
              <a:t> Given below are the different types of inferential statistics.</a:t>
            </a:r>
          </a:p>
          <a:p>
            <a:endParaRPr lang="en-IN" dirty="0"/>
          </a:p>
        </p:txBody>
      </p:sp>
      <p:pic>
        <p:nvPicPr>
          <p:cNvPr id="5" name="Picture 4">
            <a:extLst>
              <a:ext uri="{FF2B5EF4-FFF2-40B4-BE49-F238E27FC236}">
                <a16:creationId xmlns:a16="http://schemas.microsoft.com/office/drawing/2014/main" id="{4E7D266A-AE4E-429D-95A6-663929889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374" y="1308488"/>
            <a:ext cx="5936757" cy="3987805"/>
          </a:xfrm>
          <a:prstGeom prst="rect">
            <a:avLst/>
          </a:prstGeom>
        </p:spPr>
      </p:pic>
    </p:spTree>
    <p:extLst>
      <p:ext uri="{BB962C8B-B14F-4D97-AF65-F5344CB8AC3E}">
        <p14:creationId xmlns:p14="http://schemas.microsoft.com/office/powerpoint/2010/main" val="35895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38C68-7D50-45FC-B797-6C015071FD5F}"/>
              </a:ext>
            </a:extLst>
          </p:cNvPr>
          <p:cNvSpPr>
            <a:spLocks noGrp="1"/>
          </p:cNvSpPr>
          <p:nvPr>
            <p:ph idx="1"/>
          </p:nvPr>
        </p:nvSpPr>
        <p:spPr>
          <a:xfrm>
            <a:off x="838200" y="1631852"/>
            <a:ext cx="10515600" cy="4051496"/>
          </a:xfrm>
          <a:solidFill>
            <a:schemeClr val="accent6">
              <a:lumMod val="60000"/>
              <a:lumOff val="40000"/>
            </a:schemeClr>
          </a:solidFill>
        </p:spPr>
        <p:txBody>
          <a:bodyPr vert="horz" lIns="91440" tIns="45720" rIns="91440" bIns="45720" rtlCol="0">
            <a:normAutofit/>
          </a:bodyPr>
          <a:lstStyle/>
          <a:p>
            <a:r>
              <a:rPr lang="en-US" dirty="0"/>
              <a:t>Data analysis is important because it helps businesses optimize their performances. </a:t>
            </a:r>
          </a:p>
          <a:p>
            <a:r>
              <a:rPr lang="en-US" dirty="0"/>
              <a:t>Implementing it into the business model means companies can help reduce costs by identifying more efficient ways of doing business and by storing large amounts of data. </a:t>
            </a:r>
          </a:p>
          <a:p>
            <a:r>
              <a:rPr lang="en-US" dirty="0"/>
              <a:t>A company can also use data analytics to make better business decisions and help analyze customer trends and satisfaction, which can lead to new—and better—products and services.  </a:t>
            </a:r>
            <a:endParaRPr lang="en-IN" dirty="0"/>
          </a:p>
        </p:txBody>
      </p:sp>
    </p:spTree>
    <p:extLst>
      <p:ext uri="{BB962C8B-B14F-4D97-AF65-F5344CB8AC3E}">
        <p14:creationId xmlns:p14="http://schemas.microsoft.com/office/powerpoint/2010/main" val="3022112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BA98-73A1-4E83-B8DB-66BB087BCC4A}"/>
              </a:ext>
            </a:extLst>
          </p:cNvPr>
          <p:cNvSpPr>
            <a:spLocks noGrp="1"/>
          </p:cNvSpPr>
          <p:nvPr>
            <p:ph type="title"/>
          </p:nvPr>
        </p:nvSpPr>
        <p:spPr>
          <a:xfrm>
            <a:off x="838200" y="365126"/>
            <a:ext cx="10515600" cy="704020"/>
          </a:xfrm>
        </p:spPr>
        <p:txBody>
          <a:bodyPr/>
          <a:lstStyle/>
          <a:p>
            <a:r>
              <a:rPr lang="en-US" b="1" dirty="0"/>
              <a:t>Inferential Statistics Examples</a:t>
            </a:r>
            <a:endParaRPr lang="en-IN" dirty="0"/>
          </a:p>
        </p:txBody>
      </p:sp>
      <p:sp>
        <p:nvSpPr>
          <p:cNvPr id="3" name="Content Placeholder 2">
            <a:extLst>
              <a:ext uri="{FF2B5EF4-FFF2-40B4-BE49-F238E27FC236}">
                <a16:creationId xmlns:a16="http://schemas.microsoft.com/office/drawing/2014/main" id="{22924616-34B7-473E-94AE-62AAEAAAE049}"/>
              </a:ext>
            </a:extLst>
          </p:cNvPr>
          <p:cNvSpPr>
            <a:spLocks noGrp="1"/>
          </p:cNvSpPr>
          <p:nvPr>
            <p:ph idx="1"/>
          </p:nvPr>
        </p:nvSpPr>
        <p:spPr>
          <a:xfrm>
            <a:off x="838200" y="1121604"/>
            <a:ext cx="10515600" cy="5371269"/>
          </a:xfrm>
        </p:spPr>
        <p:txBody>
          <a:bodyPr>
            <a:normAutofit/>
          </a:bodyPr>
          <a:lstStyle/>
          <a:p>
            <a:pPr algn="just"/>
            <a:r>
              <a:rPr lang="en-US" dirty="0"/>
              <a:t>Inferential statistics is very useful and cost-effective as it can make inferences about the population without collecting the complete data. </a:t>
            </a:r>
          </a:p>
          <a:p>
            <a:pPr algn="just"/>
            <a:r>
              <a:rPr lang="en-US" dirty="0"/>
              <a:t>Some inferential statistics examples are given below:</a:t>
            </a:r>
          </a:p>
          <a:p>
            <a:pPr lvl="1" algn="just"/>
            <a:r>
              <a:rPr lang="en-US" dirty="0"/>
              <a:t>Suppose the mean marks of 100 students in a particular country are known. </a:t>
            </a:r>
          </a:p>
          <a:p>
            <a:pPr lvl="1" algn="just"/>
            <a:r>
              <a:rPr lang="en-US" dirty="0"/>
              <a:t>Using this sample information the mean marks of students in the country can be approximated using inferential statistics.</a:t>
            </a:r>
          </a:p>
          <a:p>
            <a:pPr lvl="1" algn="just"/>
            <a:r>
              <a:rPr lang="en-US" dirty="0"/>
              <a:t>Suppose a coach wants to find out how many average cartwheels sophomores at his college can do without stopping. </a:t>
            </a:r>
          </a:p>
          <a:p>
            <a:pPr lvl="1" algn="just"/>
            <a:r>
              <a:rPr lang="en-US" dirty="0"/>
              <a:t>A sample of a few students will be asked to perform cartwheels and the average will be calculated.	</a:t>
            </a:r>
          </a:p>
          <a:p>
            <a:pPr lvl="1" algn="just"/>
            <a:r>
              <a:rPr lang="en-US" dirty="0"/>
              <a:t>Inferential statistics will use this data to make a conclusion 	regarding how many cartwheel sophomores can perform on 	average.</a:t>
            </a:r>
          </a:p>
          <a:p>
            <a:pPr algn="just"/>
            <a:endParaRPr lang="en-IN" dirty="0"/>
          </a:p>
        </p:txBody>
      </p:sp>
    </p:spTree>
    <p:extLst>
      <p:ext uri="{BB962C8B-B14F-4D97-AF65-F5344CB8AC3E}">
        <p14:creationId xmlns:p14="http://schemas.microsoft.com/office/powerpoint/2010/main" val="3007039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29ECD-AC7B-48B4-BA51-62673C55DFE1}"/>
              </a:ext>
            </a:extLst>
          </p:cNvPr>
          <p:cNvSpPr>
            <a:spLocks noGrp="1"/>
          </p:cNvSpPr>
          <p:nvPr>
            <p:ph idx="1"/>
          </p:nvPr>
        </p:nvSpPr>
        <p:spPr/>
        <p:txBody>
          <a:bodyPr>
            <a:normAutofit fontScale="85000" lnSpcReduction="10000"/>
          </a:bodyPr>
          <a:lstStyle/>
          <a:p>
            <a:pPr marL="0" indent="0" algn="just">
              <a:buNone/>
            </a:pPr>
            <a:r>
              <a:rPr lang="en-IN" dirty="0"/>
              <a:t>Exploratory data analysis (EDA) is </a:t>
            </a:r>
            <a:r>
              <a:rPr lang="en-IN" b="1" dirty="0"/>
              <a:t>used by data scientists to </a:t>
            </a:r>
            <a:r>
              <a:rPr lang="en-IN" b="1" dirty="0" err="1"/>
              <a:t>analyze</a:t>
            </a:r>
            <a:r>
              <a:rPr lang="en-IN" b="1" dirty="0"/>
              <a:t> and investigate data sets and summarize their main characteristics.</a:t>
            </a:r>
            <a:endParaRPr lang="en-IN" dirty="0"/>
          </a:p>
          <a:p>
            <a:pPr marL="0" indent="0" algn="just">
              <a:buNone/>
            </a:pPr>
            <a:r>
              <a:rPr lang="en-US" dirty="0"/>
              <a:t>It helps determine how best to manipulate data sources to get the answers you need, making it easier for data scientists to discover patterns, spot anomalies, test a hypothesis, or check assumptions.</a:t>
            </a:r>
          </a:p>
          <a:p>
            <a:pPr marL="0" indent="0" algn="just">
              <a:buNone/>
            </a:pPr>
            <a:r>
              <a:rPr lang="en-US" dirty="0"/>
              <a:t>Data scientists can use exploratory analysis to ensure the results they produce are valid and applicable to any desired business outcomes and goals. </a:t>
            </a:r>
          </a:p>
          <a:p>
            <a:pPr marL="0" indent="0" algn="just">
              <a:buNone/>
            </a:pPr>
            <a:r>
              <a:rPr lang="en-US" dirty="0"/>
              <a:t>EDA also helps stakeholders by confirming they are asking the right questions. </a:t>
            </a:r>
          </a:p>
          <a:p>
            <a:pPr marL="0" indent="0" algn="just">
              <a:buNone/>
            </a:pPr>
            <a:r>
              <a:rPr lang="en-US" dirty="0"/>
              <a:t>EDA can help answer questions about standard deviations, categorical variables, and confidence intervals. </a:t>
            </a:r>
          </a:p>
          <a:p>
            <a:pPr marL="0" indent="0" algn="just">
              <a:buNone/>
            </a:pPr>
            <a:r>
              <a:rPr lang="en-US" dirty="0"/>
              <a:t>Once EDA is complete and insights are drawn, its features can then be used for more sophisticated data analysis or modeling, including machine learning.</a:t>
            </a:r>
            <a:endParaRPr lang="en-IN" dirty="0"/>
          </a:p>
        </p:txBody>
      </p:sp>
      <p:sp>
        <p:nvSpPr>
          <p:cNvPr id="4" name="Title 1">
            <a:extLst>
              <a:ext uri="{FF2B5EF4-FFF2-40B4-BE49-F238E27FC236}">
                <a16:creationId xmlns:a16="http://schemas.microsoft.com/office/drawing/2014/main" id="{7F3DF415-3653-4C8B-9AF3-1425109EEE3B}"/>
              </a:ext>
            </a:extLst>
          </p:cNvPr>
          <p:cNvSpPr>
            <a:spLocks noGrp="1"/>
          </p:cNvSpPr>
          <p:nvPr>
            <p:ph type="title"/>
          </p:nvPr>
        </p:nvSpPr>
        <p:spPr>
          <a:xfrm>
            <a:off x="838200" y="365125"/>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Exploratory Analysis</a:t>
            </a:r>
            <a:br>
              <a:rPr lang="en-IN" b="1"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400053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9A93-8DC2-4DE3-B7D3-7CB3F7844BA2}"/>
              </a:ext>
            </a:extLst>
          </p:cNvPr>
          <p:cNvSpPr>
            <a:spLocks noGrp="1"/>
          </p:cNvSpPr>
          <p:nvPr>
            <p:ph type="title"/>
          </p:nvPr>
        </p:nvSpPr>
        <p:spPr/>
        <p:txBody>
          <a:bodyPr/>
          <a:lstStyle/>
          <a:p>
            <a:r>
              <a:rPr lang="en-IN" dirty="0"/>
              <a:t>Exploratory data analysis tools </a:t>
            </a:r>
          </a:p>
        </p:txBody>
      </p:sp>
      <p:sp>
        <p:nvSpPr>
          <p:cNvPr id="3" name="Content Placeholder 2">
            <a:extLst>
              <a:ext uri="{FF2B5EF4-FFF2-40B4-BE49-F238E27FC236}">
                <a16:creationId xmlns:a16="http://schemas.microsoft.com/office/drawing/2014/main" id="{2669A952-E64C-4FA6-B28D-242B612454CA}"/>
              </a:ext>
            </a:extLst>
          </p:cNvPr>
          <p:cNvSpPr>
            <a:spLocks noGrp="1"/>
          </p:cNvSpPr>
          <p:nvPr>
            <p:ph idx="1"/>
          </p:nvPr>
        </p:nvSpPr>
        <p:spPr/>
        <p:txBody>
          <a:bodyPr>
            <a:normAutofit fontScale="70000" lnSpcReduction="20000"/>
          </a:bodyPr>
          <a:lstStyle/>
          <a:p>
            <a:r>
              <a:rPr lang="en-US" dirty="0"/>
              <a:t>Specific statistical functions and techniques you can perform with EDA tools include:</a:t>
            </a:r>
          </a:p>
          <a:p>
            <a:r>
              <a:rPr lang="en-US" dirty="0"/>
              <a:t>Clustering and dimension reduction techniques, which help create graphical displays of high-dimensional data containing many variables.</a:t>
            </a:r>
          </a:p>
          <a:p>
            <a:r>
              <a:rPr lang="en-US" dirty="0"/>
              <a:t>Univariate visualization of each field in the raw dataset, with summary statistics.</a:t>
            </a:r>
          </a:p>
          <a:p>
            <a:r>
              <a:rPr lang="en-US" dirty="0"/>
              <a:t>Bivariate visualizations and summary statistics that allow you to assess the relationship between each variable in the dataset and the target variable you’re looking at.</a:t>
            </a:r>
          </a:p>
          <a:p>
            <a:r>
              <a:rPr lang="en-US" dirty="0"/>
              <a:t>Multivariate visualizations, for mapping and understanding interactions between different fields in the data.</a:t>
            </a:r>
          </a:p>
          <a:p>
            <a:r>
              <a:rPr lang="en-US" dirty="0"/>
              <a:t>K-means Clustering is a clustering method in unsupervised learning where data points are assigned into K groups, i.e. the number of clusters, based on the distance from each group’s centroid. </a:t>
            </a:r>
          </a:p>
          <a:p>
            <a:r>
              <a:rPr lang="en-US" dirty="0"/>
              <a:t>The data points closest to a particular centroid will be clustered under the same category. K-means Clustering is commonly used in market segmentation, pattern recognition, and image compression.</a:t>
            </a:r>
          </a:p>
          <a:p>
            <a:r>
              <a:rPr lang="en-US" dirty="0"/>
              <a:t>Predictive models, such as linear regression, use statistics and data to predict outcomes.</a:t>
            </a:r>
          </a:p>
          <a:p>
            <a:endParaRPr lang="en-IN" dirty="0"/>
          </a:p>
        </p:txBody>
      </p:sp>
    </p:spTree>
    <p:extLst>
      <p:ext uri="{BB962C8B-B14F-4D97-AF65-F5344CB8AC3E}">
        <p14:creationId xmlns:p14="http://schemas.microsoft.com/office/powerpoint/2010/main" val="929301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A16B2-64BF-4039-9B72-D19C74ED781C}"/>
              </a:ext>
            </a:extLst>
          </p:cNvPr>
          <p:cNvSpPr>
            <a:spLocks noGrp="1"/>
          </p:cNvSpPr>
          <p:nvPr>
            <p:ph idx="1"/>
          </p:nvPr>
        </p:nvSpPr>
        <p:spPr>
          <a:xfrm>
            <a:off x="838199" y="492369"/>
            <a:ext cx="11105271" cy="5684594"/>
          </a:xfrm>
        </p:spPr>
        <p:txBody>
          <a:bodyPr>
            <a:normAutofit/>
          </a:bodyPr>
          <a:lstStyle/>
          <a:p>
            <a:pPr algn="just"/>
            <a:r>
              <a:rPr lang="en-US" b="1" dirty="0"/>
              <a:t>Python:</a:t>
            </a:r>
            <a:r>
              <a:rPr lang="en-US" dirty="0"/>
              <a:t> An interpreted, object-oriented programming language with dynamic semantics. Its high-level, built-in data structures, combined with dynamic typing and dynamic binding, make it very attractive for rapid application development, as well as for use as a scripting or glue language to connect existing components together. Python and EDA can be used together to identify missing values in a data set, which is important so you can decide how to handle missing values for machine learning.</a:t>
            </a:r>
          </a:p>
          <a:p>
            <a:pPr algn="just"/>
            <a:r>
              <a:rPr lang="en-US" b="1" dirty="0"/>
              <a:t>R:</a:t>
            </a:r>
            <a:r>
              <a:rPr lang="en-US" dirty="0"/>
              <a:t> An open-source programming language and free software environment for statistical computing and graphics supported by the R Foundation for Statistical Computing. The R language is widely used among statisticians in data science in developing statistical observations and data analysis.</a:t>
            </a:r>
          </a:p>
          <a:p>
            <a:pPr algn="just"/>
            <a:endParaRPr lang="en-IN" dirty="0"/>
          </a:p>
        </p:txBody>
      </p:sp>
    </p:spTree>
    <p:extLst>
      <p:ext uri="{BB962C8B-B14F-4D97-AF65-F5344CB8AC3E}">
        <p14:creationId xmlns:p14="http://schemas.microsoft.com/office/powerpoint/2010/main" val="3827003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2C2A22-A626-4B29-B318-0EE329875538}"/>
              </a:ext>
            </a:extLst>
          </p:cNvPr>
          <p:cNvSpPr>
            <a:spLocks noGrp="1"/>
          </p:cNvSpPr>
          <p:nvPr>
            <p:ph type="title"/>
          </p:nvPr>
        </p:nvSpPr>
        <p:spPr>
          <a:xfrm>
            <a:off x="838200" y="145262"/>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Prescriptive Analysis</a:t>
            </a:r>
            <a:br>
              <a:rPr lang="en-IN" b="1" dirty="0">
                <a:solidFill>
                  <a:srgbClr val="FF0000"/>
                </a:solidFill>
              </a:rPr>
            </a:br>
            <a:endParaRPr lang="en-IN" dirty="0">
              <a:solidFill>
                <a:srgbClr val="FF0000"/>
              </a:solidFill>
            </a:endParaRPr>
          </a:p>
        </p:txBody>
      </p:sp>
      <p:sp>
        <p:nvSpPr>
          <p:cNvPr id="3" name="TextBox 2">
            <a:extLst>
              <a:ext uri="{FF2B5EF4-FFF2-40B4-BE49-F238E27FC236}">
                <a16:creationId xmlns:a16="http://schemas.microsoft.com/office/drawing/2014/main" id="{8BB567B1-CE74-6386-2EED-0E198D48DE28}"/>
              </a:ext>
            </a:extLst>
          </p:cNvPr>
          <p:cNvSpPr txBox="1"/>
          <p:nvPr/>
        </p:nvSpPr>
        <p:spPr>
          <a:xfrm>
            <a:off x="838200" y="1624128"/>
            <a:ext cx="10515599" cy="4832092"/>
          </a:xfrm>
          <a:prstGeom prst="rect">
            <a:avLst/>
          </a:prstGeom>
          <a:noFill/>
        </p:spPr>
        <p:txBody>
          <a:bodyPr wrap="square">
            <a:spAutoFit/>
          </a:bodyPr>
          <a:lstStyle/>
          <a:p>
            <a:r>
              <a:rPr lang="en-US" sz="2800" dirty="0"/>
              <a:t>Prescriptive analytics is a type of data analytics that attempts to answer the question "What do we need to do to achieve this?" </a:t>
            </a:r>
          </a:p>
          <a:p>
            <a:r>
              <a:rPr lang="en-US" sz="2800" dirty="0"/>
              <a:t>It involves the use of technology to help businesses make better decisions through the analysis of raw data.</a:t>
            </a:r>
          </a:p>
          <a:p>
            <a:r>
              <a:rPr lang="en-US" sz="2800" dirty="0"/>
              <a:t> Prescriptive analytics specifically factors information about possible situations or scenarios, available resources, past performance, and current performance, and suggests a course of action or strategy.</a:t>
            </a:r>
          </a:p>
          <a:p>
            <a:r>
              <a:rPr lang="en-US" sz="2800" dirty="0"/>
              <a:t> It can be used to make decisions on any time horizon, from immediate to long-term. </a:t>
            </a:r>
          </a:p>
          <a:p>
            <a:r>
              <a:rPr lang="en-US" sz="2800" dirty="0"/>
              <a:t>It is the opposite of descriptive analytics, which examines decisions and outcomes after the fact. </a:t>
            </a:r>
            <a:endParaRPr lang="en-IN" sz="2800" dirty="0"/>
          </a:p>
        </p:txBody>
      </p:sp>
    </p:spTree>
    <p:extLst>
      <p:ext uri="{BB962C8B-B14F-4D97-AF65-F5344CB8AC3E}">
        <p14:creationId xmlns:p14="http://schemas.microsoft.com/office/powerpoint/2010/main" val="2939586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F9ED7-6737-4361-A919-34A4C61DB23B}"/>
              </a:ext>
            </a:extLst>
          </p:cNvPr>
          <p:cNvSpPr>
            <a:spLocks noGrp="1"/>
          </p:cNvSpPr>
          <p:nvPr>
            <p:ph idx="1"/>
          </p:nvPr>
        </p:nvSpPr>
        <p:spPr>
          <a:xfrm>
            <a:off x="838200" y="1759974"/>
            <a:ext cx="10515600" cy="4416989"/>
          </a:xfrm>
        </p:spPr>
        <p:txBody>
          <a:bodyPr>
            <a:normAutofit lnSpcReduction="10000"/>
          </a:bodyPr>
          <a:lstStyle/>
          <a:p>
            <a:r>
              <a:rPr lang="en-US" dirty="0"/>
              <a:t>Prescriptive analytics is a form of data analytics that tries to answer "What do we need to do to achieve this?"</a:t>
            </a:r>
          </a:p>
          <a:p>
            <a:r>
              <a:rPr lang="en-US" dirty="0"/>
              <a:t>It uses machine learning to help businesses decide a course of action based on a computer program’s predictions.</a:t>
            </a:r>
          </a:p>
          <a:p>
            <a:r>
              <a:rPr lang="en-US" dirty="0"/>
              <a:t>Prescriptive analytics works with predictive analytics, which uses data to determine near-term outcomes.</a:t>
            </a:r>
          </a:p>
          <a:p>
            <a:r>
              <a:rPr lang="en-US" dirty="0"/>
              <a:t>When used effectively, it can help organizations make decisions based on facts and probability-weighted projections instead of conclusions based on instinct.</a:t>
            </a:r>
          </a:p>
          <a:p>
            <a:r>
              <a:rPr lang="en-US" dirty="0"/>
              <a:t>Prescriptive analytics isn't foolproof, as it's only as effective as its inputs. </a:t>
            </a:r>
          </a:p>
          <a:p>
            <a:endParaRPr lang="en-IN" dirty="0"/>
          </a:p>
        </p:txBody>
      </p:sp>
      <p:sp>
        <p:nvSpPr>
          <p:cNvPr id="2" name="Title 1">
            <a:extLst>
              <a:ext uri="{FF2B5EF4-FFF2-40B4-BE49-F238E27FC236}">
                <a16:creationId xmlns:a16="http://schemas.microsoft.com/office/drawing/2014/main" id="{D0FBAE38-15A5-A8B5-4D0C-79EF4B099845}"/>
              </a:ext>
            </a:extLst>
          </p:cNvPr>
          <p:cNvSpPr>
            <a:spLocks noGrp="1"/>
          </p:cNvSpPr>
          <p:nvPr>
            <p:ph type="title"/>
          </p:nvPr>
        </p:nvSpPr>
        <p:spPr>
          <a:xfrm>
            <a:off x="838200" y="335628"/>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Predictive Analysis</a:t>
            </a:r>
            <a:br>
              <a:rPr lang="en-IN" b="1"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327352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a:extLst>
              <a:ext uri="{FF2B5EF4-FFF2-40B4-BE49-F238E27FC236}">
                <a16:creationId xmlns:a16="http://schemas.microsoft.com/office/drawing/2014/main" id="{D32DCC1A-8C81-001E-BC5D-E94A8A23A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355" y="1661191"/>
            <a:ext cx="9173497" cy="5029200"/>
          </a:xfrm>
        </p:spPr>
      </p:pic>
      <p:sp>
        <p:nvSpPr>
          <p:cNvPr id="4" name="Title 1">
            <a:extLst>
              <a:ext uri="{FF2B5EF4-FFF2-40B4-BE49-F238E27FC236}">
                <a16:creationId xmlns:a16="http://schemas.microsoft.com/office/drawing/2014/main" id="{CCEB9C78-C2E4-F9DC-3F82-A81DF2F62865}"/>
              </a:ext>
            </a:extLst>
          </p:cNvPr>
          <p:cNvSpPr>
            <a:spLocks noGrp="1"/>
          </p:cNvSpPr>
          <p:nvPr>
            <p:ph type="title"/>
          </p:nvPr>
        </p:nvSpPr>
        <p:spPr>
          <a:xfrm>
            <a:off x="838200" y="335628"/>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Predictive Analysis</a:t>
            </a:r>
            <a:br>
              <a:rPr lang="en-IN" b="1"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170049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FCF28-D743-4249-BC2D-6A3B38E5D219}"/>
              </a:ext>
            </a:extLst>
          </p:cNvPr>
          <p:cNvSpPr>
            <a:spLocks noGrp="1"/>
          </p:cNvSpPr>
          <p:nvPr>
            <p:ph idx="1"/>
          </p:nvPr>
        </p:nvSpPr>
        <p:spPr>
          <a:xfrm>
            <a:off x="192258" y="140676"/>
            <a:ext cx="5659902" cy="661181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Advantages </a:t>
            </a:r>
          </a:p>
          <a:p>
            <a:r>
              <a:rPr lang="en-US" sz="2000" dirty="0">
                <a:latin typeface="Times New Roman" panose="02020603050405020304" pitchFamily="18" charset="0"/>
                <a:cs typeface="Times New Roman" panose="02020603050405020304" pitchFamily="18" charset="0"/>
              </a:rPr>
              <a:t>Prescriptive analytics can cut through the clutter of immediate uncertainty and changing conditions. </a:t>
            </a:r>
          </a:p>
          <a:p>
            <a:r>
              <a:rPr lang="en-US" sz="2000" dirty="0">
                <a:latin typeface="Times New Roman" panose="02020603050405020304" pitchFamily="18" charset="0"/>
                <a:cs typeface="Times New Roman" panose="02020603050405020304" pitchFamily="18" charset="0"/>
              </a:rPr>
              <a:t>It can help prevent fraud, limit risk, increase efficiency, meet business goals, and create more loyal customers. </a:t>
            </a:r>
          </a:p>
          <a:p>
            <a:r>
              <a:rPr lang="en-US" sz="2000" dirty="0">
                <a:latin typeface="Times New Roman" panose="02020603050405020304" pitchFamily="18" charset="0"/>
                <a:cs typeface="Times New Roman" panose="02020603050405020304" pitchFamily="18" charset="0"/>
              </a:rPr>
              <a:t>When used effectively, it can help organizations make decisions based on highly analyzed facts rather than jump to under-informed conclusions based on instinct. </a:t>
            </a:r>
          </a:p>
          <a:p>
            <a:r>
              <a:rPr lang="en-US" sz="2000" dirty="0">
                <a:latin typeface="Times New Roman" panose="02020603050405020304" pitchFamily="18" charset="0"/>
                <a:cs typeface="Times New Roman" panose="02020603050405020304" pitchFamily="18" charset="0"/>
              </a:rPr>
              <a:t>Prescriptive analytics can simulate the probability of various outcomes and show the probability of each, helping organizations to better understand the level of risk and uncertainty they face than they could be relying on averages. </a:t>
            </a:r>
          </a:p>
          <a:p>
            <a:r>
              <a:rPr lang="en-US" sz="2000" dirty="0">
                <a:latin typeface="Times New Roman" panose="02020603050405020304" pitchFamily="18" charset="0"/>
                <a:cs typeface="Times New Roman" panose="02020603050405020304" pitchFamily="18" charset="0"/>
              </a:rPr>
              <a:t>Organizations that use it can gain a better understanding of the likelihood of worst-case scenarios and plan accordingly. </a:t>
            </a:r>
          </a:p>
          <a:p>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70F8AF5-E00B-4ED5-930F-746873E2FC48}"/>
              </a:ext>
            </a:extLst>
          </p:cNvPr>
          <p:cNvSpPr/>
          <p:nvPr/>
        </p:nvSpPr>
        <p:spPr>
          <a:xfrm>
            <a:off x="6176889" y="140677"/>
            <a:ext cx="5822853" cy="6463308"/>
          </a:xfrm>
          <a:prstGeom prst="rect">
            <a:avLst/>
          </a:prstGeom>
        </p:spPr>
        <p:txBody>
          <a:bodyPr wrap="square">
            <a:spAutoFit/>
          </a:bodyPr>
          <a:lstStyle/>
          <a:p>
            <a:pPr algn="just"/>
            <a:r>
              <a:rPr lang="en-US" b="1" dirty="0"/>
              <a:t>Disadvantages </a:t>
            </a:r>
          </a:p>
          <a:p>
            <a:pPr algn="just"/>
            <a:r>
              <a:rPr lang="en-US" dirty="0"/>
              <a:t>But prescriptive analytics is not foolproof. </a:t>
            </a:r>
          </a:p>
          <a:p>
            <a:pPr algn="just"/>
            <a:endParaRPr lang="en-US" dirty="0"/>
          </a:p>
          <a:p>
            <a:pPr algn="just"/>
            <a:r>
              <a:rPr lang="en-US" dirty="0"/>
              <a:t>It is only effective if organizations know what questions to ask and how to react to the answers. </a:t>
            </a:r>
          </a:p>
          <a:p>
            <a:pPr algn="just"/>
            <a:endParaRPr lang="en-US" dirty="0"/>
          </a:p>
          <a:p>
            <a:pPr algn="just"/>
            <a:r>
              <a:rPr lang="en-US" dirty="0"/>
              <a:t>As such, it's only effective if its inputs are valid. If the input assumptions are invalid, the output results will not be accurate. </a:t>
            </a:r>
          </a:p>
          <a:p>
            <a:pPr algn="just"/>
            <a:endParaRPr lang="en-US" dirty="0"/>
          </a:p>
          <a:p>
            <a:pPr algn="just"/>
            <a:r>
              <a:rPr lang="en-US" dirty="0"/>
              <a:t>This form of data analytics is only suitable for short-term solutions. This means businesses shouldn't use prescriptive analytics to make any long-term ones. </a:t>
            </a:r>
          </a:p>
          <a:p>
            <a:pPr algn="just"/>
            <a:endParaRPr lang="en-US" dirty="0"/>
          </a:p>
          <a:p>
            <a:pPr algn="just"/>
            <a:r>
              <a:rPr lang="en-US" dirty="0"/>
              <a:t>That's because it becomes more unreliable if more time is needed. </a:t>
            </a:r>
          </a:p>
          <a:p>
            <a:pPr algn="just"/>
            <a:endParaRPr lang="en-US" dirty="0"/>
          </a:p>
          <a:p>
            <a:pPr algn="just"/>
            <a:r>
              <a:rPr lang="en-US" dirty="0"/>
              <a:t>Not all prescriptive analytics providers are made the same. </a:t>
            </a:r>
          </a:p>
          <a:p>
            <a:pPr algn="just"/>
            <a:r>
              <a:rPr lang="en-US" dirty="0"/>
              <a:t>So it's important for businesses to carefully consider the technology and who provides it. </a:t>
            </a:r>
          </a:p>
          <a:p>
            <a:pPr algn="just"/>
            <a:r>
              <a:rPr lang="en-US" dirty="0"/>
              <a:t>Some may provide real, concrete results while others make the promise of big data and fail to deliver</a:t>
            </a:r>
            <a:br>
              <a:rPr lang="en-US" dirty="0"/>
            </a:br>
            <a:endParaRPr lang="en-US" dirty="0"/>
          </a:p>
        </p:txBody>
      </p:sp>
    </p:spTree>
    <p:extLst>
      <p:ext uri="{BB962C8B-B14F-4D97-AF65-F5344CB8AC3E}">
        <p14:creationId xmlns:p14="http://schemas.microsoft.com/office/powerpoint/2010/main" val="3610292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57D97-C967-4B9B-9075-A13BD47669ED}"/>
              </a:ext>
            </a:extLst>
          </p:cNvPr>
          <p:cNvSpPr>
            <a:spLocks noGrp="1"/>
          </p:cNvSpPr>
          <p:nvPr>
            <p:ph idx="1"/>
          </p:nvPr>
        </p:nvSpPr>
        <p:spPr/>
        <p:txBody>
          <a:bodyPr>
            <a:normAutofit fontScale="92500" lnSpcReduction="10000"/>
          </a:bodyPr>
          <a:lstStyle/>
          <a:p>
            <a:r>
              <a:rPr lang="en-US" dirty="0"/>
              <a:t>Predictive analytics uses statistics and modeling techniques to determine future performance.</a:t>
            </a:r>
          </a:p>
          <a:p>
            <a:r>
              <a:rPr lang="en-US" dirty="0"/>
              <a:t>Industries and disciplines, such as insurance and marketing, use predictive techniques to make important decisions. </a:t>
            </a:r>
          </a:p>
          <a:p>
            <a:r>
              <a:rPr lang="en-US" dirty="0"/>
              <a:t>Predictive models help make weather forecasts, develop video games, translate voice-to-text messages, customer service decisions, and develop investment portfolios. </a:t>
            </a:r>
          </a:p>
          <a:p>
            <a:r>
              <a:rPr lang="en-US" dirty="0"/>
              <a:t>People often confuse predictive analytics with machine learning even though the two are different disciplines.</a:t>
            </a:r>
          </a:p>
          <a:p>
            <a:r>
              <a:rPr lang="en-US" dirty="0"/>
              <a:t>Types of predictive models include decision trees, regression, and neural networks.</a:t>
            </a:r>
          </a:p>
          <a:p>
            <a:endParaRPr lang="en-IN" dirty="0"/>
          </a:p>
        </p:txBody>
      </p:sp>
      <p:sp>
        <p:nvSpPr>
          <p:cNvPr id="5" name="Title 1">
            <a:extLst>
              <a:ext uri="{FF2B5EF4-FFF2-40B4-BE49-F238E27FC236}">
                <a16:creationId xmlns:a16="http://schemas.microsoft.com/office/drawing/2014/main" id="{48718C34-38C8-4E8D-9B0B-8A6C2F78BDBD}"/>
              </a:ext>
            </a:extLst>
          </p:cNvPr>
          <p:cNvSpPr>
            <a:spLocks noGrp="1"/>
          </p:cNvSpPr>
          <p:nvPr>
            <p:ph type="title"/>
          </p:nvPr>
        </p:nvSpPr>
        <p:spPr>
          <a:xfrm>
            <a:off x="838200" y="306131"/>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Predictive Analysis</a:t>
            </a:r>
            <a:br>
              <a:rPr lang="en-IN" b="1"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623904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5ABE-4592-4E18-81A5-E852E44DD941}"/>
              </a:ext>
            </a:extLst>
          </p:cNvPr>
          <p:cNvSpPr>
            <a:spLocks noGrp="1"/>
          </p:cNvSpPr>
          <p:nvPr>
            <p:ph type="title"/>
          </p:nvPr>
        </p:nvSpPr>
        <p:spPr/>
        <p:txBody>
          <a:bodyPr/>
          <a:lstStyle/>
          <a:p>
            <a:r>
              <a:rPr lang="en-IN" b="1" dirty="0"/>
              <a:t>Uses of Predictive Analytics </a:t>
            </a:r>
            <a:br>
              <a:rPr lang="en-IN" b="1" dirty="0"/>
            </a:br>
            <a:endParaRPr lang="en-IN" dirty="0"/>
          </a:p>
        </p:txBody>
      </p:sp>
      <p:sp>
        <p:nvSpPr>
          <p:cNvPr id="3" name="Content Placeholder 2">
            <a:extLst>
              <a:ext uri="{FF2B5EF4-FFF2-40B4-BE49-F238E27FC236}">
                <a16:creationId xmlns:a16="http://schemas.microsoft.com/office/drawing/2014/main" id="{80E6796B-E412-4329-A1C5-5D7745F9FC19}"/>
              </a:ext>
            </a:extLst>
          </p:cNvPr>
          <p:cNvSpPr>
            <a:spLocks noGrp="1"/>
          </p:cNvSpPr>
          <p:nvPr>
            <p:ph idx="1"/>
          </p:nvPr>
        </p:nvSpPr>
        <p:spPr/>
        <p:txBody>
          <a:bodyPr/>
          <a:lstStyle/>
          <a:p>
            <a:pPr marL="0" indent="0" algn="just">
              <a:buNone/>
            </a:pPr>
            <a:r>
              <a:rPr lang="en-US" b="1" dirty="0"/>
              <a:t>Forecasting </a:t>
            </a:r>
          </a:p>
          <a:p>
            <a:pPr algn="just"/>
            <a:r>
              <a:rPr lang="en-US" dirty="0"/>
              <a:t>Forecasting is essential in manufacturing because it ensures the optimal utilization of resources in a supply chain. Critical spokes of the supply chain wheel, whether it is inventory management or the shop floor, require accurate forecasts for functioning. </a:t>
            </a:r>
          </a:p>
          <a:p>
            <a:pPr algn="just"/>
            <a:r>
              <a:rPr lang="en-US" dirty="0"/>
              <a:t>Predictive modeling is often used to clean and optimize the quality of data used for such forecasts. Modeling ensures that more data can be ingested by the system, including from customer-facing operations, to ensure a more accurate forecast. </a:t>
            </a:r>
          </a:p>
          <a:p>
            <a:pPr algn="just"/>
            <a:endParaRPr lang="en-IN" dirty="0"/>
          </a:p>
        </p:txBody>
      </p:sp>
    </p:spTree>
    <p:extLst>
      <p:ext uri="{BB962C8B-B14F-4D97-AF65-F5344CB8AC3E}">
        <p14:creationId xmlns:p14="http://schemas.microsoft.com/office/powerpoint/2010/main" val="321536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C0034-81CC-4F3D-A029-CA25B8005750}"/>
              </a:ext>
            </a:extLst>
          </p:cNvPr>
          <p:cNvSpPr>
            <a:spLocks noGrp="1"/>
          </p:cNvSpPr>
          <p:nvPr>
            <p:ph idx="1"/>
          </p:nvPr>
        </p:nvSpPr>
        <p:spPr>
          <a:xfrm>
            <a:off x="838200" y="633046"/>
            <a:ext cx="10515600" cy="5543917"/>
          </a:xfrm>
          <a:solidFill>
            <a:schemeClr val="accent6">
              <a:lumMod val="60000"/>
              <a:lumOff val="40000"/>
            </a:schemeClr>
          </a:solidFill>
        </p:spPr>
        <p:txBody>
          <a:bodyPr vert="horz" lIns="91440" tIns="45720" rIns="91440" bIns="45720" rtlCol="0">
            <a:normAutofit fontScale="92500" lnSpcReduction="10000"/>
          </a:bodyPr>
          <a:lstStyle/>
          <a:p>
            <a:pPr marL="0" indent="0" algn="ctr">
              <a:buNone/>
            </a:pPr>
            <a:r>
              <a:rPr lang="en-US" dirty="0"/>
              <a:t>Data Analysis Steps </a:t>
            </a:r>
          </a:p>
          <a:p>
            <a:r>
              <a:rPr lang="en-US" dirty="0"/>
              <a:t>The process involved in data analysis involves several different steps: </a:t>
            </a:r>
          </a:p>
          <a:p>
            <a:r>
              <a:rPr lang="en-US" dirty="0"/>
              <a:t>The first step is to determine the data requirements or how the data is grouped. Data may be separated by age, demographic, income, or gender. Data values may be numerical or be divided by category.</a:t>
            </a:r>
          </a:p>
          <a:p>
            <a:r>
              <a:rPr lang="en-US" dirty="0"/>
              <a:t>The second step in data analytics is the process of collecting it. This can be done through a variety of sources such as computers, online sources, cameras, environmental sources, or through personnel.</a:t>
            </a:r>
          </a:p>
          <a:p>
            <a:r>
              <a:rPr lang="en-US" dirty="0"/>
              <a:t>Once the data is collected, it must be organized so it can be analyzed. This may take place on a spreadsheet or other form of software that can take statistical data.</a:t>
            </a:r>
          </a:p>
          <a:p>
            <a:r>
              <a:rPr lang="en-US" dirty="0"/>
              <a:t>The data is then cleaned up before analysis. This means it is scrubbed and checked to ensure there is no duplication or error, and that it is not incomplete. This step helps correct any errors before it goes on to a data analyst to be analyzed.</a:t>
            </a:r>
          </a:p>
          <a:p>
            <a:endParaRPr lang="en-IN" dirty="0"/>
          </a:p>
        </p:txBody>
      </p:sp>
    </p:spTree>
    <p:extLst>
      <p:ext uri="{BB962C8B-B14F-4D97-AF65-F5344CB8AC3E}">
        <p14:creationId xmlns:p14="http://schemas.microsoft.com/office/powerpoint/2010/main" val="3769270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CF7B0-C1BE-41BA-B685-9BF258E62BDC}"/>
              </a:ext>
            </a:extLst>
          </p:cNvPr>
          <p:cNvSpPr>
            <a:spLocks noGrp="1"/>
          </p:cNvSpPr>
          <p:nvPr>
            <p:ph idx="1"/>
          </p:nvPr>
        </p:nvSpPr>
        <p:spPr>
          <a:xfrm>
            <a:off x="838200" y="1941589"/>
            <a:ext cx="10515600" cy="4351338"/>
          </a:xfrm>
        </p:spPr>
        <p:txBody>
          <a:bodyPr/>
          <a:lstStyle/>
          <a:p>
            <a:pPr algn="just"/>
            <a:r>
              <a:rPr lang="en-US" dirty="0"/>
              <a:t>Human resources uses predictive analytics to improve various processes, such as forecasting future workforce needs and skills requirements or analyzing employee data to identify factors that contribute to high turnover rates. </a:t>
            </a:r>
          </a:p>
          <a:p>
            <a:pPr algn="just"/>
            <a:r>
              <a:rPr lang="en-US" dirty="0"/>
              <a:t>Predictive analytics can also analyze an employee's performance, skills, and preferences to predict their career progression and help with career development planning in addition to forecasting diversity or inclusion initiatives</a:t>
            </a:r>
          </a:p>
          <a:p>
            <a:pPr algn="just"/>
            <a:endParaRPr lang="en-IN" dirty="0"/>
          </a:p>
        </p:txBody>
      </p:sp>
      <p:sp>
        <p:nvSpPr>
          <p:cNvPr id="2" name="Title 1">
            <a:extLst>
              <a:ext uri="{FF2B5EF4-FFF2-40B4-BE49-F238E27FC236}">
                <a16:creationId xmlns:a16="http://schemas.microsoft.com/office/drawing/2014/main" id="{97376790-D65D-1D37-E665-D7315FF8411B}"/>
              </a:ext>
            </a:extLst>
          </p:cNvPr>
          <p:cNvSpPr>
            <a:spLocks noGrp="1"/>
          </p:cNvSpPr>
          <p:nvPr>
            <p:ph type="title"/>
          </p:nvPr>
        </p:nvSpPr>
        <p:spPr>
          <a:xfrm>
            <a:off x="838200" y="306131"/>
            <a:ext cx="10515600" cy="1325563"/>
          </a:xfrm>
          <a:solidFill>
            <a:schemeClr val="accent6">
              <a:lumMod val="75000"/>
            </a:schemeClr>
          </a:solidFill>
        </p:spPr>
        <p:txBody>
          <a:bodyPr>
            <a:normAutofit fontScale="90000"/>
          </a:bodyPr>
          <a:lstStyle/>
          <a:p>
            <a:pPr algn="ctr"/>
            <a:br>
              <a:rPr lang="en-IN" b="1" dirty="0">
                <a:solidFill>
                  <a:srgbClr val="FF0000"/>
                </a:solidFill>
              </a:rPr>
            </a:br>
            <a:r>
              <a:rPr lang="en-IN" b="1" dirty="0">
                <a:solidFill>
                  <a:srgbClr val="FF0000"/>
                </a:solidFill>
              </a:rPr>
              <a:t>Predictive Analysis</a:t>
            </a:r>
            <a:br>
              <a:rPr lang="en-IN" b="1"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1979183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BFE9-D07E-C80F-258C-9148109425DF}"/>
              </a:ext>
            </a:extLst>
          </p:cNvPr>
          <p:cNvSpPr>
            <a:spLocks noGrp="1"/>
          </p:cNvSpPr>
          <p:nvPr>
            <p:ph type="title"/>
          </p:nvPr>
        </p:nvSpPr>
        <p:spPr>
          <a:solidFill>
            <a:schemeClr val="accent6">
              <a:lumMod val="75000"/>
            </a:schemeClr>
          </a:solidFill>
        </p:spPr>
        <p:txBody>
          <a:bodyPr/>
          <a:lstStyle/>
          <a:p>
            <a:r>
              <a:rPr lang="en-US" b="1" dirty="0">
                <a:solidFill>
                  <a:srgbClr val="FF0000"/>
                </a:solidFill>
              </a:rPr>
              <a:t>Causal Analysis</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35565094-522B-4F12-D834-3386355159F0}"/>
              </a:ext>
            </a:extLst>
          </p:cNvPr>
          <p:cNvSpPr>
            <a:spLocks noGrp="1"/>
          </p:cNvSpPr>
          <p:nvPr>
            <p:ph idx="1"/>
          </p:nvPr>
        </p:nvSpPr>
        <p:spPr>
          <a:solidFill>
            <a:schemeClr val="accent6">
              <a:lumMod val="60000"/>
              <a:lumOff val="40000"/>
            </a:schemeClr>
          </a:solidFill>
        </p:spPr>
        <p:txBody>
          <a:bodyPr/>
          <a:lstStyle/>
          <a:p>
            <a:r>
              <a:rPr lang="en-US" dirty="0"/>
              <a:t>The causal statistical analysis focuses on determining the cause and effect relationship between different variables within the raw data. </a:t>
            </a:r>
          </a:p>
          <a:p>
            <a:pPr algn="just"/>
            <a:r>
              <a:rPr lang="en-US" dirty="0"/>
              <a:t>In simple words, it determines why something happens and its effect on other variables.</a:t>
            </a:r>
          </a:p>
          <a:p>
            <a:r>
              <a:rPr lang="en-US" dirty="0"/>
              <a:t> This methodology can be used by businesses to determine the reason for failure. </a:t>
            </a:r>
          </a:p>
          <a:p>
            <a:endParaRPr lang="en-IN" dirty="0"/>
          </a:p>
        </p:txBody>
      </p:sp>
    </p:spTree>
    <p:extLst>
      <p:ext uri="{BB962C8B-B14F-4D97-AF65-F5344CB8AC3E}">
        <p14:creationId xmlns:p14="http://schemas.microsoft.com/office/powerpoint/2010/main" val="2396009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1CB7-DA26-76C9-A5FA-B69355A9568D}"/>
              </a:ext>
            </a:extLst>
          </p:cNvPr>
          <p:cNvSpPr>
            <a:spLocks noGrp="1"/>
          </p:cNvSpPr>
          <p:nvPr>
            <p:ph type="title"/>
          </p:nvPr>
        </p:nvSpPr>
        <p:spPr>
          <a:solidFill>
            <a:schemeClr val="accent6">
              <a:lumMod val="75000"/>
            </a:schemeClr>
          </a:solidFill>
        </p:spPr>
        <p:txBody>
          <a:bodyPr/>
          <a:lstStyle/>
          <a:p>
            <a:r>
              <a:rPr lang="en-IN" b="1" dirty="0">
                <a:solidFill>
                  <a:srgbClr val="FF0000"/>
                </a:solidFill>
              </a:rPr>
              <a:t>Statistical Analysis Process</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BC9AF282-EEA1-06FC-8BFB-2D5C8567E46E}"/>
              </a:ext>
            </a:extLst>
          </p:cNvPr>
          <p:cNvSpPr>
            <a:spLocks noGrp="1"/>
          </p:cNvSpPr>
          <p:nvPr>
            <p:ph idx="1"/>
          </p:nvPr>
        </p:nvSpPr>
        <p:spPr>
          <a:xfrm>
            <a:off x="936523" y="2126507"/>
            <a:ext cx="10515600" cy="4351338"/>
          </a:xfrm>
          <a:solidFill>
            <a:schemeClr val="accent6">
              <a:lumMod val="60000"/>
              <a:lumOff val="40000"/>
            </a:schemeClr>
          </a:solidFill>
        </p:spPr>
        <p:txBody>
          <a:bodyPr>
            <a:normAutofit fontScale="92500" lnSpcReduction="10000"/>
          </a:bodyPr>
          <a:lstStyle/>
          <a:p>
            <a:r>
              <a:rPr lang="en-IN" dirty="0"/>
              <a:t>G</a:t>
            </a:r>
            <a:r>
              <a:rPr lang="en-US" dirty="0"/>
              <a:t>iven below are the 5 steps to conduct a statistical analysis that you should follow:</a:t>
            </a:r>
          </a:p>
          <a:p>
            <a:pPr>
              <a:buFont typeface="Arial" panose="020B0604020202020204" pitchFamily="34" charset="0"/>
              <a:buChar char="•"/>
            </a:pPr>
            <a:r>
              <a:rPr lang="en-US" dirty="0"/>
              <a:t>Step 1: Identify and describe the nature of the data that you are supposed to analyze.</a:t>
            </a:r>
          </a:p>
          <a:p>
            <a:pPr>
              <a:buFont typeface="Arial" panose="020B0604020202020204" pitchFamily="34" charset="0"/>
              <a:buChar char="•"/>
            </a:pPr>
            <a:r>
              <a:rPr lang="en-US" dirty="0"/>
              <a:t>Step 2: The next step is to establish a relation between the data analyzed and the sample population to which the data belongs. </a:t>
            </a:r>
          </a:p>
          <a:p>
            <a:pPr>
              <a:buFont typeface="Arial" panose="020B0604020202020204" pitchFamily="34" charset="0"/>
              <a:buChar char="•"/>
            </a:pPr>
            <a:r>
              <a:rPr lang="en-US" dirty="0"/>
              <a:t>Step 3: The third step is to create a model that clearly presents and summarizes the relationship between the population and the data.</a:t>
            </a:r>
          </a:p>
          <a:p>
            <a:pPr>
              <a:buFont typeface="Arial" panose="020B0604020202020204" pitchFamily="34" charset="0"/>
              <a:buChar char="•"/>
            </a:pPr>
            <a:r>
              <a:rPr lang="en-US" dirty="0"/>
              <a:t>Step 4: Prove if the model is valid or not.</a:t>
            </a:r>
          </a:p>
          <a:p>
            <a:pPr>
              <a:buFont typeface="Arial" panose="020B0604020202020204" pitchFamily="34" charset="0"/>
              <a:buChar char="•"/>
            </a:pPr>
            <a:r>
              <a:rPr lang="en-US" dirty="0"/>
              <a:t>Step 5: Use predictive analysis to predict future trends and events likely to happen. </a:t>
            </a:r>
          </a:p>
          <a:p>
            <a:endParaRPr lang="en-IN" dirty="0"/>
          </a:p>
        </p:txBody>
      </p:sp>
    </p:spTree>
    <p:extLst>
      <p:ext uri="{BB962C8B-B14F-4D97-AF65-F5344CB8AC3E}">
        <p14:creationId xmlns:p14="http://schemas.microsoft.com/office/powerpoint/2010/main" val="3661993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0E75-CD50-2B80-35E3-D1CA7F727E32}"/>
              </a:ext>
            </a:extLst>
          </p:cNvPr>
          <p:cNvSpPr>
            <a:spLocks noGrp="1"/>
          </p:cNvSpPr>
          <p:nvPr>
            <p:ph type="title"/>
          </p:nvPr>
        </p:nvSpPr>
        <p:spPr>
          <a:solidFill>
            <a:schemeClr val="accent6">
              <a:lumMod val="75000"/>
            </a:schemeClr>
          </a:solidFill>
        </p:spPr>
        <p:txBody>
          <a:bodyPr/>
          <a:lstStyle/>
          <a:p>
            <a:r>
              <a:rPr lang="en-IN" b="1" dirty="0">
                <a:solidFill>
                  <a:srgbClr val="FF0000"/>
                </a:solidFill>
              </a:rPr>
              <a:t>Statistical Analysis Methods</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196D564A-7CDF-4F00-2A9D-AB81D09ECFB6}"/>
              </a:ext>
            </a:extLst>
          </p:cNvPr>
          <p:cNvSpPr>
            <a:spLocks noGrp="1"/>
          </p:cNvSpPr>
          <p:nvPr>
            <p:ph idx="1"/>
          </p:nvPr>
        </p:nvSpPr>
        <p:spPr>
          <a:solidFill>
            <a:schemeClr val="accent6">
              <a:lumMod val="60000"/>
              <a:lumOff val="40000"/>
            </a:schemeClr>
          </a:solidFill>
        </p:spPr>
        <p:txBody>
          <a:bodyPr>
            <a:normAutofit/>
          </a:bodyPr>
          <a:lstStyle/>
          <a:p>
            <a:r>
              <a:rPr lang="en-US" dirty="0"/>
              <a:t>Although there are various methods used to perform data analysis, given below are the 5 most used and popular methods of statistical analysis:</a:t>
            </a:r>
          </a:p>
          <a:p>
            <a:pPr>
              <a:buFont typeface="Arial" panose="020B0604020202020204" pitchFamily="34" charset="0"/>
              <a:buChar char="•"/>
            </a:pPr>
            <a:r>
              <a:rPr lang="en-US" b="1" dirty="0"/>
              <a:t>Mean</a:t>
            </a:r>
          </a:p>
          <a:p>
            <a:r>
              <a:rPr lang="en-US" b="1" dirty="0"/>
              <a:t>Standard Deviation</a:t>
            </a:r>
          </a:p>
          <a:p>
            <a:r>
              <a:rPr lang="en-US" b="1" dirty="0"/>
              <a:t>Regression</a:t>
            </a:r>
          </a:p>
          <a:p>
            <a:r>
              <a:rPr lang="en-US" b="1" dirty="0"/>
              <a:t>Hypothesis Testing</a:t>
            </a:r>
          </a:p>
          <a:p>
            <a:pPr>
              <a:buFont typeface="Arial" panose="020B0604020202020204" pitchFamily="34" charset="0"/>
              <a:buChar char="•"/>
            </a:pPr>
            <a:r>
              <a:rPr lang="en-US" b="1" dirty="0"/>
              <a:t>Sample Size Determination</a:t>
            </a:r>
          </a:p>
          <a:p>
            <a:endParaRPr lang="en-IN" dirty="0"/>
          </a:p>
        </p:txBody>
      </p:sp>
    </p:spTree>
    <p:extLst>
      <p:ext uri="{BB962C8B-B14F-4D97-AF65-F5344CB8AC3E}">
        <p14:creationId xmlns:p14="http://schemas.microsoft.com/office/powerpoint/2010/main" val="3514956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9747-9223-BCE6-23D2-BB876968DB89}"/>
              </a:ext>
            </a:extLst>
          </p:cNvPr>
          <p:cNvSpPr>
            <a:spLocks noGrp="1"/>
          </p:cNvSpPr>
          <p:nvPr>
            <p:ph type="title"/>
          </p:nvPr>
        </p:nvSpPr>
        <p:spPr>
          <a:solidFill>
            <a:schemeClr val="accent6">
              <a:lumMod val="75000"/>
            </a:schemeClr>
          </a:solidFill>
        </p:spPr>
        <p:txBody>
          <a:bodyPr/>
          <a:lstStyle/>
          <a:p>
            <a:r>
              <a:rPr lang="en-IN" dirty="0">
                <a:solidFill>
                  <a:srgbClr val="FF0000"/>
                </a:solidFill>
              </a:rPr>
              <a:t>Mean</a:t>
            </a:r>
          </a:p>
        </p:txBody>
      </p:sp>
      <p:sp>
        <p:nvSpPr>
          <p:cNvPr id="3" name="Content Placeholder 2">
            <a:extLst>
              <a:ext uri="{FF2B5EF4-FFF2-40B4-BE49-F238E27FC236}">
                <a16:creationId xmlns:a16="http://schemas.microsoft.com/office/drawing/2014/main" id="{9EF986C9-D943-CAAD-9573-41A05C03D86A}"/>
              </a:ext>
            </a:extLst>
          </p:cNvPr>
          <p:cNvSpPr>
            <a:spLocks noGrp="1"/>
          </p:cNvSpPr>
          <p:nvPr>
            <p:ph idx="1"/>
          </p:nvPr>
        </p:nvSpPr>
        <p:spPr>
          <a:solidFill>
            <a:schemeClr val="accent6">
              <a:lumMod val="60000"/>
              <a:lumOff val="40000"/>
            </a:schemeClr>
          </a:solidFill>
        </p:spPr>
        <p:txBody>
          <a:bodyPr>
            <a:normAutofit lnSpcReduction="10000"/>
          </a:bodyPr>
          <a:lstStyle/>
          <a:p>
            <a:pPr marL="0" indent="0">
              <a:buNone/>
            </a:pPr>
            <a:endParaRPr lang="en-IN" dirty="0"/>
          </a:p>
          <a:p>
            <a:r>
              <a:rPr lang="en-US" dirty="0"/>
              <a:t>Mean or average mean is one of the most popular methods of statistical analysis. </a:t>
            </a:r>
          </a:p>
          <a:p>
            <a:r>
              <a:rPr lang="en-US" dirty="0"/>
              <a:t>Mean determines the overall trend of the data and is very simple to calculate. </a:t>
            </a:r>
          </a:p>
          <a:p>
            <a:r>
              <a:rPr lang="en-US" dirty="0"/>
              <a:t>Mean is calculated by summing the numbers in the data set together and then dividing it by the number of data points. </a:t>
            </a:r>
          </a:p>
          <a:p>
            <a:r>
              <a:rPr lang="en-US" dirty="0"/>
              <a:t>Despite the ease of calculation and its benefits, it is not advisable to resort to mean as the only statistical indicator as it can result in inaccurate decision making. </a:t>
            </a:r>
          </a:p>
          <a:p>
            <a:endParaRPr lang="en-IN" dirty="0"/>
          </a:p>
        </p:txBody>
      </p:sp>
    </p:spTree>
    <p:extLst>
      <p:ext uri="{BB962C8B-B14F-4D97-AF65-F5344CB8AC3E}">
        <p14:creationId xmlns:p14="http://schemas.microsoft.com/office/powerpoint/2010/main" val="300431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9956-6D04-F31B-136C-66279F7AE7FF}"/>
              </a:ext>
            </a:extLst>
          </p:cNvPr>
          <p:cNvSpPr>
            <a:spLocks noGrp="1"/>
          </p:cNvSpPr>
          <p:nvPr>
            <p:ph type="title"/>
          </p:nvPr>
        </p:nvSpPr>
        <p:spPr>
          <a:solidFill>
            <a:schemeClr val="accent6">
              <a:lumMod val="75000"/>
            </a:schemeClr>
          </a:solidFill>
        </p:spPr>
        <p:txBody>
          <a:bodyPr/>
          <a:lstStyle/>
          <a:p>
            <a:r>
              <a:rPr lang="en-US" b="1" dirty="0">
                <a:solidFill>
                  <a:srgbClr val="FF0000"/>
                </a:solidFill>
              </a:rPr>
              <a:t>Standard Deviation</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24D7D0D6-CBEA-58A8-924F-A65FECB533C9}"/>
              </a:ext>
            </a:extLst>
          </p:cNvPr>
          <p:cNvSpPr>
            <a:spLocks noGrp="1"/>
          </p:cNvSpPr>
          <p:nvPr>
            <p:ph idx="1"/>
          </p:nvPr>
        </p:nvSpPr>
        <p:spPr>
          <a:solidFill>
            <a:schemeClr val="accent6">
              <a:lumMod val="60000"/>
              <a:lumOff val="40000"/>
            </a:schemeClr>
          </a:solidFill>
        </p:spPr>
        <p:txBody>
          <a:bodyPr>
            <a:normAutofit/>
          </a:bodyPr>
          <a:lstStyle/>
          <a:p>
            <a:pPr algn="just"/>
            <a:r>
              <a:rPr lang="en-US" dirty="0"/>
              <a:t>Standard deviation is another very widely used statistical tool or method.</a:t>
            </a:r>
          </a:p>
          <a:p>
            <a:pPr algn="just"/>
            <a:r>
              <a:rPr lang="en-US" dirty="0"/>
              <a:t> It analyzes the deviation of different data points from the mean of the entire data set. </a:t>
            </a:r>
          </a:p>
          <a:p>
            <a:pPr algn="just"/>
            <a:r>
              <a:rPr lang="en-US" dirty="0"/>
              <a:t>It determines how data of the data set is spread around the mean. </a:t>
            </a:r>
          </a:p>
          <a:p>
            <a:pPr algn="just"/>
            <a:r>
              <a:rPr lang="en-US" dirty="0"/>
              <a:t>You can use it to decide whether the research outcomes can be generalized or not. </a:t>
            </a:r>
          </a:p>
          <a:p>
            <a:endParaRPr lang="en-IN" dirty="0"/>
          </a:p>
        </p:txBody>
      </p:sp>
    </p:spTree>
    <p:extLst>
      <p:ext uri="{BB962C8B-B14F-4D97-AF65-F5344CB8AC3E}">
        <p14:creationId xmlns:p14="http://schemas.microsoft.com/office/powerpoint/2010/main" val="492611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007A-1356-6C0C-CF40-A4623F809A68}"/>
              </a:ext>
            </a:extLst>
          </p:cNvPr>
          <p:cNvSpPr>
            <a:spLocks noGrp="1"/>
          </p:cNvSpPr>
          <p:nvPr>
            <p:ph type="title"/>
          </p:nvPr>
        </p:nvSpPr>
        <p:spPr>
          <a:solidFill>
            <a:schemeClr val="accent6">
              <a:lumMod val="75000"/>
            </a:schemeClr>
          </a:solidFill>
        </p:spPr>
        <p:txBody>
          <a:bodyPr/>
          <a:lstStyle/>
          <a:p>
            <a:r>
              <a:rPr lang="en-US" b="1" dirty="0">
                <a:solidFill>
                  <a:srgbClr val="FF0000"/>
                </a:solidFill>
              </a:rPr>
              <a:t>Regression</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91E0D57B-DBF4-BA84-4219-A4A1FCC64906}"/>
              </a:ext>
            </a:extLst>
          </p:cNvPr>
          <p:cNvSpPr>
            <a:spLocks noGrp="1"/>
          </p:cNvSpPr>
          <p:nvPr>
            <p:ph idx="1"/>
          </p:nvPr>
        </p:nvSpPr>
        <p:spPr>
          <a:solidFill>
            <a:schemeClr val="accent6">
              <a:lumMod val="60000"/>
              <a:lumOff val="40000"/>
            </a:schemeClr>
          </a:solidFill>
        </p:spPr>
        <p:txBody>
          <a:bodyPr>
            <a:normAutofit/>
          </a:bodyPr>
          <a:lstStyle/>
          <a:p>
            <a:r>
              <a:rPr lang="en-US" dirty="0"/>
              <a:t>Regression is a statistical tool that helps determine the cause and effect relationship between the variables. </a:t>
            </a:r>
          </a:p>
          <a:p>
            <a:r>
              <a:rPr lang="en-US" dirty="0"/>
              <a:t>It determines the relationship between a dependent and an independent variable.</a:t>
            </a:r>
          </a:p>
          <a:p>
            <a:r>
              <a:rPr lang="en-US" dirty="0"/>
              <a:t> It is generally used to predict future trends and events.</a:t>
            </a:r>
          </a:p>
          <a:p>
            <a:endParaRPr lang="en-IN" dirty="0"/>
          </a:p>
        </p:txBody>
      </p:sp>
    </p:spTree>
    <p:extLst>
      <p:ext uri="{BB962C8B-B14F-4D97-AF65-F5344CB8AC3E}">
        <p14:creationId xmlns:p14="http://schemas.microsoft.com/office/powerpoint/2010/main" val="4089630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E6DF-3CBE-60BC-581D-BECF4FC1FBAE}"/>
              </a:ext>
            </a:extLst>
          </p:cNvPr>
          <p:cNvSpPr>
            <a:spLocks noGrp="1"/>
          </p:cNvSpPr>
          <p:nvPr>
            <p:ph type="title"/>
          </p:nvPr>
        </p:nvSpPr>
        <p:spPr>
          <a:solidFill>
            <a:schemeClr val="accent6">
              <a:lumMod val="75000"/>
            </a:schemeClr>
          </a:solidFill>
        </p:spPr>
        <p:txBody>
          <a:bodyPr/>
          <a:lstStyle/>
          <a:p>
            <a:r>
              <a:rPr lang="en-US" b="1" dirty="0">
                <a:solidFill>
                  <a:srgbClr val="FF0000"/>
                </a:solidFill>
              </a:rPr>
              <a:t>Hypothesis Testing</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147F0F11-4CF3-9226-4C5C-D7354E10DD0A}"/>
              </a:ext>
            </a:extLst>
          </p:cNvPr>
          <p:cNvSpPr>
            <a:spLocks noGrp="1"/>
          </p:cNvSpPr>
          <p:nvPr>
            <p:ph idx="1"/>
          </p:nvPr>
        </p:nvSpPr>
        <p:spPr>
          <a:solidFill>
            <a:schemeClr val="accent6">
              <a:lumMod val="60000"/>
              <a:lumOff val="40000"/>
            </a:schemeClr>
          </a:solidFill>
        </p:spPr>
        <p:txBody>
          <a:bodyPr>
            <a:normAutofit/>
          </a:bodyPr>
          <a:lstStyle/>
          <a:p>
            <a:r>
              <a:rPr lang="en-US" dirty="0"/>
              <a:t>Hypothesis testing can be used to test the validity or trueness of a conclusion or argument against a data set.</a:t>
            </a:r>
          </a:p>
          <a:p>
            <a:r>
              <a:rPr lang="en-US" dirty="0"/>
              <a:t> The hypothesis is an assumption made at the beginning of the research and can hold or be false based on the analysis results. </a:t>
            </a:r>
          </a:p>
          <a:p>
            <a:endParaRPr lang="en-IN" dirty="0"/>
          </a:p>
        </p:txBody>
      </p:sp>
    </p:spTree>
    <p:extLst>
      <p:ext uri="{BB962C8B-B14F-4D97-AF65-F5344CB8AC3E}">
        <p14:creationId xmlns:p14="http://schemas.microsoft.com/office/powerpoint/2010/main" val="1866181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2060-AF4D-D04B-AB31-3E9D1B138EF3}"/>
              </a:ext>
            </a:extLst>
          </p:cNvPr>
          <p:cNvSpPr>
            <a:spLocks noGrp="1"/>
          </p:cNvSpPr>
          <p:nvPr>
            <p:ph type="title"/>
          </p:nvPr>
        </p:nvSpPr>
        <p:spPr>
          <a:solidFill>
            <a:schemeClr val="accent6">
              <a:lumMod val="75000"/>
            </a:schemeClr>
          </a:solidFill>
        </p:spPr>
        <p:txBody>
          <a:bodyPr/>
          <a:lstStyle/>
          <a:p>
            <a:r>
              <a:rPr lang="en-US" b="1" dirty="0">
                <a:solidFill>
                  <a:srgbClr val="FF0000"/>
                </a:solidFill>
              </a:rPr>
              <a:t>Sample Size Determination</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9C7D1282-D482-F504-E157-3871AA4964AC}"/>
              </a:ext>
            </a:extLst>
          </p:cNvPr>
          <p:cNvSpPr>
            <a:spLocks noGrp="1"/>
          </p:cNvSpPr>
          <p:nvPr>
            <p:ph idx="1"/>
          </p:nvPr>
        </p:nvSpPr>
        <p:spPr>
          <a:solidFill>
            <a:schemeClr val="accent6">
              <a:lumMod val="60000"/>
              <a:lumOff val="40000"/>
            </a:schemeClr>
          </a:solidFill>
        </p:spPr>
        <p:txBody>
          <a:bodyPr/>
          <a:lstStyle/>
          <a:p>
            <a:r>
              <a:rPr lang="en-US" dirty="0"/>
              <a:t>Sample size determination or data sampling is a technique used to derive a sample from the entire population, which is representative of the population. </a:t>
            </a:r>
          </a:p>
          <a:p>
            <a:r>
              <a:rPr lang="en-US" dirty="0"/>
              <a:t>This method is used when the size of the population is very large. </a:t>
            </a:r>
          </a:p>
          <a:p>
            <a:r>
              <a:rPr lang="en-US" dirty="0"/>
              <a:t>You can choose from among the various data sampling techniques such as snowball sampling, convenience sampling, and random sampling. </a:t>
            </a:r>
          </a:p>
          <a:p>
            <a:endParaRPr lang="en-IN" dirty="0"/>
          </a:p>
        </p:txBody>
      </p:sp>
    </p:spTree>
    <p:extLst>
      <p:ext uri="{BB962C8B-B14F-4D97-AF65-F5344CB8AC3E}">
        <p14:creationId xmlns:p14="http://schemas.microsoft.com/office/powerpoint/2010/main" val="3828080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8583-7F8E-7D10-1C6E-F26DCFE93610}"/>
              </a:ext>
            </a:extLst>
          </p:cNvPr>
          <p:cNvSpPr>
            <a:spLocks noGrp="1"/>
          </p:cNvSpPr>
          <p:nvPr>
            <p:ph type="title"/>
          </p:nvPr>
        </p:nvSpPr>
        <p:spPr>
          <a:solidFill>
            <a:schemeClr val="accent6">
              <a:lumMod val="75000"/>
            </a:schemeClr>
          </a:solidFill>
        </p:spPr>
        <p:txBody>
          <a:bodyPr/>
          <a:lstStyle/>
          <a:p>
            <a:r>
              <a:rPr lang="en-IN" b="1" dirty="0">
                <a:solidFill>
                  <a:srgbClr val="FF0000"/>
                </a:solidFill>
              </a:rPr>
              <a:t>Statistical Analysis Examples</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35093737-2A99-F0C2-468E-F2411B640ACD}"/>
              </a:ext>
            </a:extLst>
          </p:cNvPr>
          <p:cNvSpPr>
            <a:spLocks noGrp="1"/>
          </p:cNvSpPr>
          <p:nvPr>
            <p:ph idx="1"/>
          </p:nvPr>
        </p:nvSpPr>
        <p:spPr>
          <a:solidFill>
            <a:schemeClr val="accent6">
              <a:lumMod val="60000"/>
              <a:lumOff val="40000"/>
            </a:schemeClr>
          </a:solidFill>
        </p:spPr>
        <p:txBody>
          <a:bodyPr/>
          <a:lstStyle/>
          <a:p>
            <a:r>
              <a:rPr lang="en-US" dirty="0"/>
              <a:t>Look at the standard deviation sample calculation given below to understand more about statistical analysis.</a:t>
            </a:r>
          </a:p>
          <a:p>
            <a:r>
              <a:rPr lang="en-US" dirty="0"/>
              <a:t>The weights of 5 pizza bases in </a:t>
            </a:r>
            <a:r>
              <a:rPr lang="en-US" dirty="0" err="1"/>
              <a:t>cms</a:t>
            </a:r>
            <a:r>
              <a:rPr lang="en-US" dirty="0"/>
              <a:t> are as follows:</a:t>
            </a:r>
            <a:endParaRPr lang="en-IN" dirty="0"/>
          </a:p>
        </p:txBody>
      </p:sp>
    </p:spTree>
    <p:extLst>
      <p:ext uri="{BB962C8B-B14F-4D97-AF65-F5344CB8AC3E}">
        <p14:creationId xmlns:p14="http://schemas.microsoft.com/office/powerpoint/2010/main" val="121549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C156-4F76-BF67-9BB1-7F598FE76E5A}"/>
              </a:ext>
            </a:extLst>
          </p:cNvPr>
          <p:cNvSpPr>
            <a:spLocks noGrp="1"/>
          </p:cNvSpPr>
          <p:nvPr>
            <p:ph type="title"/>
          </p:nvPr>
        </p:nvSpPr>
        <p:spPr>
          <a:xfrm>
            <a:off x="838200" y="335628"/>
            <a:ext cx="10515600" cy="1325563"/>
          </a:xfrm>
          <a:solidFill>
            <a:schemeClr val="accent6">
              <a:lumMod val="75000"/>
            </a:schemeClr>
          </a:solidFill>
        </p:spPr>
        <p:txBody>
          <a:bodyPr>
            <a:normAutofit/>
          </a:bodyPr>
          <a:lstStyle/>
          <a:p>
            <a:r>
              <a:rPr lang="en-US" dirty="0">
                <a:solidFill>
                  <a:srgbClr val="FF0000"/>
                </a:solidFill>
              </a:rPr>
              <a:t>Data Analysis</a:t>
            </a:r>
            <a:endParaRPr lang="en-IN" dirty="0">
              <a:solidFill>
                <a:srgbClr val="FF0000"/>
              </a:solidFill>
            </a:endParaRPr>
          </a:p>
        </p:txBody>
      </p:sp>
      <p:sp>
        <p:nvSpPr>
          <p:cNvPr id="3" name="Content Placeholder 2">
            <a:extLst>
              <a:ext uri="{FF2B5EF4-FFF2-40B4-BE49-F238E27FC236}">
                <a16:creationId xmlns:a16="http://schemas.microsoft.com/office/drawing/2014/main" id="{3F993775-AF7B-21FD-ABBE-4234244EFBD6}"/>
              </a:ext>
            </a:extLst>
          </p:cNvPr>
          <p:cNvSpPr>
            <a:spLocks noGrp="1"/>
          </p:cNvSpPr>
          <p:nvPr>
            <p:ph idx="1"/>
          </p:nvPr>
        </p:nvSpPr>
        <p:spPr>
          <a:solidFill>
            <a:schemeClr val="accent6">
              <a:lumMod val="60000"/>
              <a:lumOff val="40000"/>
            </a:schemeClr>
          </a:solidFill>
        </p:spPr>
        <p:txBody>
          <a:bodyPr/>
          <a:lstStyle/>
          <a:p>
            <a:pPr algn="just"/>
            <a:r>
              <a:rPr lang="en-US" b="0" dirty="0">
                <a:effectLst/>
              </a:rPr>
              <a:t>How you analyze your data depends on the type of data you’re dealing with—</a:t>
            </a:r>
            <a:r>
              <a:rPr lang="en-US" b="1" dirty="0"/>
              <a:t>quantitative</a:t>
            </a:r>
            <a:r>
              <a:rPr lang="en-US" b="0" dirty="0">
                <a:effectLst/>
              </a:rPr>
              <a:t> or </a:t>
            </a:r>
            <a:r>
              <a:rPr lang="en-US" b="1" dirty="0"/>
              <a:t>qualitative</a:t>
            </a:r>
            <a:r>
              <a:rPr lang="en-US" b="0" dirty="0">
                <a:effectLst/>
              </a:rPr>
              <a:t>.</a:t>
            </a:r>
          </a:p>
          <a:p>
            <a:endParaRPr lang="en-US" b="0" dirty="0">
              <a:effectLst/>
            </a:endParaRPr>
          </a:p>
          <a:p>
            <a:r>
              <a:rPr lang="en-US" b="0" dirty="0">
                <a:solidFill>
                  <a:srgbClr val="FF0000"/>
                </a:solidFill>
                <a:effectLst/>
              </a:rPr>
              <a:t>What is the difference between quantitative and qualitative data?</a:t>
            </a:r>
            <a:endParaRPr lang="en-US" b="1" dirty="0">
              <a:solidFill>
                <a:srgbClr val="FF0000"/>
              </a:solidFill>
            </a:endParaRPr>
          </a:p>
          <a:p>
            <a:endParaRPr lang="en-IN" dirty="0"/>
          </a:p>
        </p:txBody>
      </p:sp>
    </p:spTree>
    <p:extLst>
      <p:ext uri="{BB962C8B-B14F-4D97-AF65-F5344CB8AC3E}">
        <p14:creationId xmlns:p14="http://schemas.microsoft.com/office/powerpoint/2010/main" val="2930846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139EEF-FCE7-3D1B-8863-5327B4BD9FA6}"/>
              </a:ext>
            </a:extLst>
          </p:cNvPr>
          <p:cNvPicPr>
            <a:picLocks noGrp="1" noChangeAspect="1"/>
          </p:cNvPicPr>
          <p:nvPr>
            <p:ph idx="1"/>
          </p:nvPr>
        </p:nvPicPr>
        <p:blipFill>
          <a:blip r:embed="rId2"/>
          <a:stretch>
            <a:fillRect/>
          </a:stretch>
        </p:blipFill>
        <p:spPr>
          <a:xfrm>
            <a:off x="904568" y="235974"/>
            <a:ext cx="10618837" cy="6233652"/>
          </a:xfrm>
        </p:spPr>
      </p:pic>
    </p:spTree>
    <p:extLst>
      <p:ext uri="{BB962C8B-B14F-4D97-AF65-F5344CB8AC3E}">
        <p14:creationId xmlns:p14="http://schemas.microsoft.com/office/powerpoint/2010/main" val="3292262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4AA2-FADC-1B6B-4172-F7EE2EC2DD2E}"/>
              </a:ext>
            </a:extLst>
          </p:cNvPr>
          <p:cNvSpPr>
            <a:spLocks noGrp="1"/>
          </p:cNvSpPr>
          <p:nvPr>
            <p:ph type="title"/>
          </p:nvPr>
        </p:nvSpPr>
        <p:spPr>
          <a:solidFill>
            <a:schemeClr val="accent6">
              <a:lumMod val="75000"/>
            </a:schemeClr>
          </a:solidFill>
        </p:spPr>
        <p:txBody>
          <a:bodyPr/>
          <a:lstStyle/>
          <a:p>
            <a:r>
              <a:rPr lang="en-IN" dirty="0">
                <a:solidFill>
                  <a:srgbClr val="FF0000"/>
                </a:solidFill>
              </a:rPr>
              <a:t>Data Mining</a:t>
            </a:r>
          </a:p>
        </p:txBody>
      </p:sp>
      <p:sp>
        <p:nvSpPr>
          <p:cNvPr id="3" name="Content Placeholder 2">
            <a:extLst>
              <a:ext uri="{FF2B5EF4-FFF2-40B4-BE49-F238E27FC236}">
                <a16:creationId xmlns:a16="http://schemas.microsoft.com/office/drawing/2014/main" id="{9C6190B2-35D9-E937-203A-7FD9511AF5A8}"/>
              </a:ext>
            </a:extLst>
          </p:cNvPr>
          <p:cNvSpPr>
            <a:spLocks noGrp="1"/>
          </p:cNvSpPr>
          <p:nvPr>
            <p:ph idx="1"/>
          </p:nvPr>
        </p:nvSpPr>
        <p:spPr>
          <a:solidFill>
            <a:schemeClr val="accent6">
              <a:lumMod val="60000"/>
              <a:lumOff val="40000"/>
            </a:schemeClr>
          </a:solidFill>
        </p:spPr>
        <p:txBody>
          <a:bodyPr/>
          <a:lstStyle/>
          <a:p>
            <a:r>
              <a:rPr lang="en-US" dirty="0"/>
              <a:t>Let us understand the meaning of the term mining by taking the example of mining of gold from rocks, which is called gold mining.</a:t>
            </a:r>
          </a:p>
          <a:p>
            <a:r>
              <a:rPr lang="en-US" dirty="0"/>
              <a:t>Here the useful thing is “Gold”, hence it is called gold mining.</a:t>
            </a:r>
          </a:p>
          <a:p>
            <a:endParaRPr lang="en-US" dirty="0"/>
          </a:p>
          <a:p>
            <a:r>
              <a:rPr lang="en-US" dirty="0"/>
              <a:t>Similarly taking out useful information from a vast amount of data is termed as Knowledge mining, and is popularly known as Data Mining.</a:t>
            </a:r>
          </a:p>
          <a:p>
            <a:r>
              <a:rPr lang="en-US" dirty="0"/>
              <a:t> By the term useful information, we denote the data which can help us in predicting an output.</a:t>
            </a:r>
            <a:endParaRPr lang="en-IN" dirty="0"/>
          </a:p>
        </p:txBody>
      </p:sp>
    </p:spTree>
    <p:extLst>
      <p:ext uri="{BB962C8B-B14F-4D97-AF65-F5344CB8AC3E}">
        <p14:creationId xmlns:p14="http://schemas.microsoft.com/office/powerpoint/2010/main" val="246894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33F0-6423-9F5C-74F5-D14B5F2071E1}"/>
              </a:ext>
            </a:extLst>
          </p:cNvPr>
          <p:cNvSpPr>
            <a:spLocks noGrp="1"/>
          </p:cNvSpPr>
          <p:nvPr>
            <p:ph type="title"/>
          </p:nvPr>
        </p:nvSpPr>
        <p:spPr>
          <a:solidFill>
            <a:schemeClr val="accent6">
              <a:lumMod val="75000"/>
            </a:schemeClr>
          </a:solidFill>
        </p:spPr>
        <p:txBody>
          <a:bodyPr/>
          <a:lstStyle/>
          <a:p>
            <a:r>
              <a:rPr lang="en-IN" b="1" dirty="0">
                <a:solidFill>
                  <a:srgbClr val="FF0000"/>
                </a:solidFill>
              </a:rPr>
              <a:t>Data Analysis Process</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9BD16EB7-D5A4-FEAE-5926-D1D600612C40}"/>
              </a:ext>
            </a:extLst>
          </p:cNvPr>
          <p:cNvSpPr>
            <a:spLocks noGrp="1"/>
          </p:cNvSpPr>
          <p:nvPr>
            <p:ph idx="1"/>
          </p:nvPr>
        </p:nvSpPr>
        <p:spPr>
          <a:xfrm>
            <a:off x="838200" y="953728"/>
            <a:ext cx="10515600" cy="5904271"/>
          </a:xfrm>
          <a:solidFill>
            <a:schemeClr val="accent6">
              <a:lumMod val="60000"/>
              <a:lumOff val="40000"/>
            </a:schemeClr>
          </a:solidFill>
        </p:spPr>
        <p:txBody>
          <a:bodyPr>
            <a:normAutofit fontScale="92500" lnSpcReduction="20000"/>
          </a:bodyPr>
          <a:lstStyle/>
          <a:p>
            <a:pPr marL="0" indent="0">
              <a:buNone/>
            </a:pPr>
            <a:r>
              <a:rPr lang="en-US" b="1" dirty="0"/>
              <a:t>The knowledge discovery process is a sequence of the following steps:</a:t>
            </a:r>
            <a:endParaRPr lang="en-US" dirty="0"/>
          </a:p>
          <a:p>
            <a:pPr>
              <a:buFont typeface="+mj-lt"/>
              <a:buAutoNum type="arabicPeriod"/>
            </a:pPr>
            <a:r>
              <a:rPr lang="en-US" b="1" dirty="0"/>
              <a:t>Data Cleaning:</a:t>
            </a:r>
            <a:r>
              <a:rPr lang="en-US" dirty="0"/>
              <a:t> This step removes noise and inconsistent data from the input data.</a:t>
            </a:r>
          </a:p>
          <a:p>
            <a:pPr>
              <a:buFont typeface="+mj-lt"/>
              <a:buAutoNum type="arabicPeriod"/>
            </a:pPr>
            <a:r>
              <a:rPr lang="en-US" b="1" dirty="0"/>
              <a:t>Data Integration:</a:t>
            </a:r>
            <a:r>
              <a:rPr lang="en-US" dirty="0"/>
              <a:t> This step combines multiple sources of data. The data cleaning and data integration step together to form the preprocessing of data. The preprocessed data is then stored in the data warehouse.</a:t>
            </a:r>
          </a:p>
          <a:p>
            <a:pPr>
              <a:buFont typeface="+mj-lt"/>
              <a:buAutoNum type="arabicPeriod"/>
            </a:pPr>
            <a:r>
              <a:rPr lang="en-US" b="1" dirty="0"/>
              <a:t>Data Selection:</a:t>
            </a:r>
            <a:r>
              <a:rPr lang="en-US" dirty="0"/>
              <a:t> These steps select the data to the analysis task from the database.</a:t>
            </a:r>
          </a:p>
          <a:p>
            <a:pPr>
              <a:buFont typeface="+mj-lt"/>
              <a:buAutoNum type="arabicPeriod"/>
            </a:pPr>
            <a:r>
              <a:rPr lang="en-US" b="1" dirty="0"/>
              <a:t>Data Transformation:</a:t>
            </a:r>
            <a:r>
              <a:rPr lang="en-US" dirty="0"/>
              <a:t> In this step, various data aggregation and data summary techniques are applied to transform the data into a useful form for mining.</a:t>
            </a:r>
          </a:p>
          <a:p>
            <a:pPr>
              <a:buFont typeface="+mj-lt"/>
              <a:buAutoNum type="arabicPeriod"/>
            </a:pPr>
            <a:r>
              <a:rPr lang="en-US" b="1" dirty="0"/>
              <a:t>Data Mining:</a:t>
            </a:r>
            <a:r>
              <a:rPr lang="en-US" dirty="0"/>
              <a:t> In this step, data patterns are extracted by applying intelligent methods.</a:t>
            </a:r>
          </a:p>
          <a:p>
            <a:pPr>
              <a:buFont typeface="+mj-lt"/>
              <a:buAutoNum type="arabicPeriod"/>
            </a:pPr>
            <a:r>
              <a:rPr lang="en-US" b="1" dirty="0"/>
              <a:t>Pattern Evaluation:</a:t>
            </a:r>
            <a:r>
              <a:rPr lang="en-US" dirty="0"/>
              <a:t> The extracted data patterns are evaluated and recognized according to the interestingness measures.</a:t>
            </a:r>
          </a:p>
          <a:p>
            <a:pPr>
              <a:buFont typeface="+mj-lt"/>
              <a:buAutoNum type="arabicPeriod"/>
            </a:pPr>
            <a:r>
              <a:rPr lang="en-US" b="1" dirty="0"/>
              <a:t>Knowledge Representation:</a:t>
            </a:r>
            <a:r>
              <a:rPr lang="en-US" dirty="0"/>
              <a:t> Visualization and knowledge representation techniques are used to present the mined knowledge to the users.</a:t>
            </a:r>
          </a:p>
          <a:p>
            <a:endParaRPr lang="en-IN" dirty="0"/>
          </a:p>
        </p:txBody>
      </p:sp>
    </p:spTree>
    <p:extLst>
      <p:ext uri="{BB962C8B-B14F-4D97-AF65-F5344CB8AC3E}">
        <p14:creationId xmlns:p14="http://schemas.microsoft.com/office/powerpoint/2010/main" val="1757309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7FC38B-1937-E157-AF61-0BCE35CB0176}"/>
              </a:ext>
            </a:extLst>
          </p:cNvPr>
          <p:cNvSpPr>
            <a:spLocks noGrp="1"/>
          </p:cNvSpPr>
          <p:nvPr>
            <p:ph type="title"/>
          </p:nvPr>
        </p:nvSpPr>
        <p:spPr>
          <a:xfrm>
            <a:off x="419893" y="152400"/>
            <a:ext cx="3932237" cy="693174"/>
          </a:xfrm>
          <a:solidFill>
            <a:schemeClr val="accent6">
              <a:lumMod val="75000"/>
            </a:schemeClr>
          </a:solidFill>
        </p:spPr>
        <p:txBody>
          <a:bodyPr/>
          <a:lstStyle/>
          <a:p>
            <a:r>
              <a:rPr lang="en-IN" b="1" dirty="0">
                <a:solidFill>
                  <a:srgbClr val="FF0000"/>
                </a:solidFill>
              </a:rPr>
              <a:t>Data Mining Model</a:t>
            </a:r>
          </a:p>
        </p:txBody>
      </p:sp>
      <p:pic>
        <p:nvPicPr>
          <p:cNvPr id="5" name="Content Placeholder 4">
            <a:extLst>
              <a:ext uri="{FF2B5EF4-FFF2-40B4-BE49-F238E27FC236}">
                <a16:creationId xmlns:a16="http://schemas.microsoft.com/office/drawing/2014/main" id="{63C0FF47-5AFA-7BE2-C5E5-F62A2184D3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4181" y="275305"/>
            <a:ext cx="7747819" cy="6302476"/>
          </a:xfrm>
        </p:spPr>
      </p:pic>
      <p:sp>
        <p:nvSpPr>
          <p:cNvPr id="7" name="Text Placeholder 6">
            <a:extLst>
              <a:ext uri="{FF2B5EF4-FFF2-40B4-BE49-F238E27FC236}">
                <a16:creationId xmlns:a16="http://schemas.microsoft.com/office/drawing/2014/main" id="{6403D1C2-7434-F1B1-0504-8F5C85574E6D}"/>
              </a:ext>
            </a:extLst>
          </p:cNvPr>
          <p:cNvSpPr>
            <a:spLocks noGrp="1"/>
          </p:cNvSpPr>
          <p:nvPr>
            <p:ph type="body" sz="half" idx="2"/>
          </p:nvPr>
        </p:nvSpPr>
        <p:spPr>
          <a:xfrm>
            <a:off x="117987" y="1150374"/>
            <a:ext cx="4536051" cy="5319252"/>
          </a:xfrm>
          <a:solidFill>
            <a:schemeClr val="accent4">
              <a:lumMod val="40000"/>
              <a:lumOff val="60000"/>
            </a:schemeClr>
          </a:solidFill>
        </p:spPr>
        <p:txBody>
          <a:bodyPr>
            <a:normAutofit/>
          </a:bodyPr>
          <a:lstStyle/>
          <a:p>
            <a:pPr marL="285750" indent="-285750">
              <a:buFont typeface="Arial" panose="020B0604020202020204" pitchFamily="34" charset="0"/>
              <a:buChar char="•"/>
            </a:pPr>
            <a:r>
              <a:rPr lang="en-US" sz="2200" b="1" dirty="0"/>
              <a:t>The steps 1 to 4 come under the data preprocessing stage. </a:t>
            </a:r>
          </a:p>
          <a:p>
            <a:pPr marL="285750" indent="-285750">
              <a:buFont typeface="Arial" panose="020B0604020202020204" pitchFamily="34" charset="0"/>
              <a:buChar char="•"/>
            </a:pPr>
            <a:r>
              <a:rPr lang="en-US" sz="2200" b="1" dirty="0"/>
              <a:t>Here, data mining is represented as a single step but it refers to the entire knowledge discovery process.</a:t>
            </a:r>
          </a:p>
          <a:p>
            <a:pPr marL="285750" indent="-285750">
              <a:buFont typeface="Arial" panose="020B0604020202020204" pitchFamily="34" charset="0"/>
              <a:buChar char="•"/>
            </a:pPr>
            <a:r>
              <a:rPr lang="en-US" sz="2200" b="1" dirty="0"/>
              <a:t>Thus, we can say, that data analysis is the process of discovering interesting patterns and knowledge from a large amount of data. </a:t>
            </a:r>
          </a:p>
          <a:p>
            <a:pPr marL="285750" indent="-285750">
              <a:buFont typeface="Arial" panose="020B0604020202020204" pitchFamily="34" charset="0"/>
              <a:buChar char="•"/>
            </a:pPr>
            <a:r>
              <a:rPr lang="en-US" sz="2200" b="1" dirty="0"/>
              <a:t>The data sources can include databases, data warehouses, World Wide Web, flat files and other informative files.</a:t>
            </a:r>
          </a:p>
          <a:p>
            <a:endParaRPr lang="en-IN" dirty="0"/>
          </a:p>
        </p:txBody>
      </p:sp>
    </p:spTree>
    <p:extLst>
      <p:ext uri="{BB962C8B-B14F-4D97-AF65-F5344CB8AC3E}">
        <p14:creationId xmlns:p14="http://schemas.microsoft.com/office/powerpoint/2010/main" val="2968484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495AD7-8F23-8DCA-84C9-DEFF41EC5CC4}"/>
              </a:ext>
            </a:extLst>
          </p:cNvPr>
          <p:cNvSpPr>
            <a:spLocks noGrp="1"/>
          </p:cNvSpPr>
          <p:nvPr>
            <p:ph type="title"/>
          </p:nvPr>
        </p:nvSpPr>
        <p:spPr>
          <a:solidFill>
            <a:schemeClr val="accent6">
              <a:lumMod val="75000"/>
            </a:schemeClr>
          </a:solidFill>
        </p:spPr>
        <p:txBody>
          <a:bodyPr/>
          <a:lstStyle/>
          <a:p>
            <a:r>
              <a:rPr lang="en-US" b="1" dirty="0">
                <a:solidFill>
                  <a:srgbClr val="FF0000"/>
                </a:solidFill>
              </a:rPr>
              <a:t>What Techniques Are Used In Data Mining?</a:t>
            </a:r>
            <a:br>
              <a:rPr lang="en-US" b="1" dirty="0">
                <a:solidFill>
                  <a:srgbClr val="FF0000"/>
                </a:solidFill>
              </a:rPr>
            </a:br>
            <a:endParaRPr lang="en-IN" dirty="0">
              <a:solidFill>
                <a:srgbClr val="FF0000"/>
              </a:solidFill>
            </a:endParaRPr>
          </a:p>
        </p:txBody>
      </p:sp>
      <p:sp>
        <p:nvSpPr>
          <p:cNvPr id="6" name="Content Placeholder 5">
            <a:extLst>
              <a:ext uri="{FF2B5EF4-FFF2-40B4-BE49-F238E27FC236}">
                <a16:creationId xmlns:a16="http://schemas.microsoft.com/office/drawing/2014/main" id="{507F0199-DD17-7BC3-A011-CB330C27DDF0}"/>
              </a:ext>
            </a:extLst>
          </p:cNvPr>
          <p:cNvSpPr>
            <a:spLocks noGrp="1"/>
          </p:cNvSpPr>
          <p:nvPr>
            <p:ph idx="1"/>
          </p:nvPr>
        </p:nvSpPr>
        <p:spPr>
          <a:solidFill>
            <a:schemeClr val="accent6">
              <a:lumMod val="60000"/>
              <a:lumOff val="40000"/>
            </a:schemeClr>
          </a:solidFill>
        </p:spPr>
        <p:txBody>
          <a:bodyPr/>
          <a:lstStyle/>
          <a:p>
            <a:r>
              <a:rPr lang="en-US" dirty="0"/>
              <a:t>Data Mining is a highly application-driven domain. Many techniques such as statistics, machine learning, pattern recognition, information retrieval, visualization, etc., influence the development of data analysis methods.</a:t>
            </a:r>
          </a:p>
          <a:p>
            <a:r>
              <a:rPr lang="en-IN" b="1" dirty="0">
                <a:solidFill>
                  <a:srgbClr val="FF6600"/>
                </a:solidFill>
                <a:effectLst/>
              </a:rPr>
              <a:t>Statistics</a:t>
            </a:r>
            <a:endParaRPr lang="en-IN" b="1" dirty="0"/>
          </a:p>
          <a:p>
            <a:r>
              <a:rPr lang="en-IN" b="1" dirty="0">
                <a:solidFill>
                  <a:srgbClr val="FF6600"/>
                </a:solidFill>
                <a:effectLst/>
              </a:rPr>
              <a:t>Machine Learning</a:t>
            </a:r>
            <a:endParaRPr lang="en-IN" b="1" dirty="0"/>
          </a:p>
          <a:p>
            <a:r>
              <a:rPr lang="en-IN" b="1" dirty="0">
                <a:solidFill>
                  <a:srgbClr val="FF6600"/>
                </a:solidFill>
                <a:effectLst/>
              </a:rPr>
              <a:t>Information Retrieval (IR)</a:t>
            </a:r>
            <a:endParaRPr lang="en-IN" b="1" dirty="0"/>
          </a:p>
          <a:p>
            <a:endParaRPr lang="en-IN" dirty="0"/>
          </a:p>
        </p:txBody>
      </p:sp>
    </p:spTree>
    <p:extLst>
      <p:ext uri="{BB962C8B-B14F-4D97-AF65-F5344CB8AC3E}">
        <p14:creationId xmlns:p14="http://schemas.microsoft.com/office/powerpoint/2010/main" val="6907907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460A-C052-F323-7D89-7F18C1FA6D08}"/>
              </a:ext>
            </a:extLst>
          </p:cNvPr>
          <p:cNvSpPr>
            <a:spLocks noGrp="1"/>
          </p:cNvSpPr>
          <p:nvPr>
            <p:ph type="title"/>
          </p:nvPr>
        </p:nvSpPr>
        <p:spPr>
          <a:solidFill>
            <a:schemeClr val="accent6">
              <a:lumMod val="75000"/>
            </a:schemeClr>
          </a:solidFill>
        </p:spPr>
        <p:txBody>
          <a:bodyPr/>
          <a:lstStyle/>
          <a:p>
            <a:r>
              <a:rPr lang="en-US" b="1" dirty="0">
                <a:solidFill>
                  <a:srgbClr val="FF6600"/>
                </a:solidFill>
                <a:effectLst/>
              </a:rPr>
              <a:t>Statistics</a:t>
            </a:r>
            <a:br>
              <a:rPr lang="en-US" b="1" dirty="0"/>
            </a:br>
            <a:endParaRPr lang="en-IN" dirty="0"/>
          </a:p>
        </p:txBody>
      </p:sp>
      <p:sp>
        <p:nvSpPr>
          <p:cNvPr id="3" name="Content Placeholder 2">
            <a:extLst>
              <a:ext uri="{FF2B5EF4-FFF2-40B4-BE49-F238E27FC236}">
                <a16:creationId xmlns:a16="http://schemas.microsoft.com/office/drawing/2014/main" id="{2C010070-0C41-51D4-A94B-E8AD02F9AC12}"/>
              </a:ext>
            </a:extLst>
          </p:cNvPr>
          <p:cNvSpPr>
            <a:spLocks noGrp="1"/>
          </p:cNvSpPr>
          <p:nvPr>
            <p:ph idx="1"/>
          </p:nvPr>
        </p:nvSpPr>
        <p:spPr>
          <a:solidFill>
            <a:schemeClr val="accent6">
              <a:lumMod val="60000"/>
              <a:lumOff val="40000"/>
            </a:schemeClr>
          </a:solidFill>
        </p:spPr>
        <p:txBody>
          <a:bodyPr/>
          <a:lstStyle/>
          <a:p>
            <a:r>
              <a:rPr lang="en-US" dirty="0"/>
              <a:t>The study of collection, analysis, interpretation, and presentation of data can be  done using Statistical Models.</a:t>
            </a:r>
          </a:p>
          <a:p>
            <a:endParaRPr lang="en-US" dirty="0"/>
          </a:p>
          <a:p>
            <a:r>
              <a:rPr lang="en-US" dirty="0"/>
              <a:t> </a:t>
            </a:r>
            <a:r>
              <a:rPr lang="en-US" b="1" u="sng" dirty="0">
                <a:effectLst/>
              </a:rPr>
              <a:t>For example</a:t>
            </a:r>
            <a:r>
              <a:rPr lang="en-US" dirty="0"/>
              <a:t>, statistics can be used to model noise and missing data, and then this model can be used in large data set to identify the noise and missing values in data.</a:t>
            </a:r>
          </a:p>
          <a:p>
            <a:endParaRPr lang="en-IN" dirty="0"/>
          </a:p>
        </p:txBody>
      </p:sp>
    </p:spTree>
    <p:extLst>
      <p:ext uri="{BB962C8B-B14F-4D97-AF65-F5344CB8AC3E}">
        <p14:creationId xmlns:p14="http://schemas.microsoft.com/office/powerpoint/2010/main" val="35360808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F6C5-C528-BD2C-824F-DE1C5F8B9745}"/>
              </a:ext>
            </a:extLst>
          </p:cNvPr>
          <p:cNvSpPr>
            <a:spLocks noGrp="1"/>
          </p:cNvSpPr>
          <p:nvPr>
            <p:ph type="title"/>
          </p:nvPr>
        </p:nvSpPr>
        <p:spPr>
          <a:solidFill>
            <a:schemeClr val="accent6">
              <a:lumMod val="75000"/>
            </a:schemeClr>
          </a:solidFill>
        </p:spPr>
        <p:txBody>
          <a:bodyPr/>
          <a:lstStyle/>
          <a:p>
            <a:r>
              <a:rPr lang="en-IN" b="1" dirty="0">
                <a:solidFill>
                  <a:srgbClr val="FF6600"/>
                </a:solidFill>
                <a:effectLst/>
              </a:rPr>
              <a:t>Machine Learning</a:t>
            </a:r>
            <a:br>
              <a:rPr lang="en-IN" b="1" dirty="0"/>
            </a:br>
            <a:endParaRPr lang="en-IN" dirty="0"/>
          </a:p>
        </p:txBody>
      </p:sp>
      <p:sp>
        <p:nvSpPr>
          <p:cNvPr id="3" name="Content Placeholder 2">
            <a:extLst>
              <a:ext uri="{FF2B5EF4-FFF2-40B4-BE49-F238E27FC236}">
                <a16:creationId xmlns:a16="http://schemas.microsoft.com/office/drawing/2014/main" id="{A09BC27C-9695-8B51-5118-8F54EF115BE0}"/>
              </a:ext>
            </a:extLst>
          </p:cNvPr>
          <p:cNvSpPr>
            <a:spLocks noGrp="1"/>
          </p:cNvSpPr>
          <p:nvPr>
            <p:ph idx="1"/>
          </p:nvPr>
        </p:nvSpPr>
        <p:spPr>
          <a:xfrm>
            <a:off x="838200" y="2039911"/>
            <a:ext cx="10515600" cy="4351338"/>
          </a:xfrm>
          <a:solidFill>
            <a:schemeClr val="accent6">
              <a:lumMod val="60000"/>
              <a:lumOff val="40000"/>
            </a:schemeClr>
          </a:solidFill>
        </p:spPr>
        <p:txBody>
          <a:bodyPr>
            <a:normAutofit fontScale="92500" lnSpcReduction="20000"/>
          </a:bodyPr>
          <a:lstStyle/>
          <a:p>
            <a:r>
              <a:rPr lang="en-US" dirty="0"/>
              <a:t>ML is used to improve performance based on data. The main research area is for computer programs to automatically learn to recognize complex patterns and make intelligent decisions based on the data.</a:t>
            </a:r>
          </a:p>
          <a:p>
            <a:r>
              <a:rPr lang="en-US" dirty="0"/>
              <a:t>Machine Learning focuses on accuracy and data mining focuses on the efficiency and scalability of mining methods on the large data set, complex data, etc.</a:t>
            </a:r>
          </a:p>
          <a:p>
            <a:pPr marL="0" indent="0">
              <a:buNone/>
            </a:pPr>
            <a:r>
              <a:rPr lang="en-US" b="1" dirty="0"/>
              <a:t>Machine learning is of three types:</a:t>
            </a:r>
            <a:endParaRPr lang="en-US" dirty="0"/>
          </a:p>
          <a:p>
            <a:pPr>
              <a:buFont typeface="+mj-lt"/>
              <a:buAutoNum type="arabicPeriod"/>
            </a:pPr>
            <a:r>
              <a:rPr lang="en-US" b="1" dirty="0"/>
              <a:t>Supervised Learning:</a:t>
            </a:r>
            <a:r>
              <a:rPr lang="en-US" dirty="0"/>
              <a:t> The target data set is known and the machine is trained according to the target values.</a:t>
            </a:r>
          </a:p>
          <a:p>
            <a:pPr>
              <a:buFont typeface="+mj-lt"/>
              <a:buAutoNum type="arabicPeriod"/>
            </a:pPr>
            <a:r>
              <a:rPr lang="en-US" b="1" dirty="0"/>
              <a:t>Unsupervised Learning:</a:t>
            </a:r>
            <a:r>
              <a:rPr lang="en-US" dirty="0"/>
              <a:t> The target values are not known and the machines learn by themselves.</a:t>
            </a:r>
          </a:p>
          <a:p>
            <a:pPr>
              <a:buFont typeface="+mj-lt"/>
              <a:buAutoNum type="arabicPeriod"/>
            </a:pPr>
            <a:r>
              <a:rPr lang="en-US" b="1" dirty="0"/>
              <a:t>Semi-Supervised Learning:</a:t>
            </a:r>
            <a:r>
              <a:rPr lang="en-US" dirty="0"/>
              <a:t> It uses both the techniques of supervised and unsupervised learning.</a:t>
            </a:r>
          </a:p>
          <a:p>
            <a:endParaRPr lang="en-IN" dirty="0"/>
          </a:p>
        </p:txBody>
      </p:sp>
    </p:spTree>
    <p:extLst>
      <p:ext uri="{BB962C8B-B14F-4D97-AF65-F5344CB8AC3E}">
        <p14:creationId xmlns:p14="http://schemas.microsoft.com/office/powerpoint/2010/main" val="2315682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EC81-342C-9C9B-2EE9-F558FE001885}"/>
              </a:ext>
            </a:extLst>
          </p:cNvPr>
          <p:cNvSpPr>
            <a:spLocks noGrp="1"/>
          </p:cNvSpPr>
          <p:nvPr>
            <p:ph type="title"/>
          </p:nvPr>
        </p:nvSpPr>
        <p:spPr>
          <a:solidFill>
            <a:schemeClr val="accent6">
              <a:lumMod val="75000"/>
            </a:schemeClr>
          </a:solidFill>
        </p:spPr>
        <p:txBody>
          <a:bodyPr/>
          <a:lstStyle/>
          <a:p>
            <a:r>
              <a:rPr lang="en-IN" b="1" dirty="0">
                <a:solidFill>
                  <a:srgbClr val="FF6600"/>
                </a:solidFill>
                <a:effectLst/>
              </a:rPr>
              <a:t>Information Retrieval (IR)</a:t>
            </a:r>
            <a:br>
              <a:rPr lang="en-IN" b="1" dirty="0"/>
            </a:br>
            <a:endParaRPr lang="en-IN" dirty="0"/>
          </a:p>
        </p:txBody>
      </p:sp>
      <p:sp>
        <p:nvSpPr>
          <p:cNvPr id="3" name="Content Placeholder 2">
            <a:extLst>
              <a:ext uri="{FF2B5EF4-FFF2-40B4-BE49-F238E27FC236}">
                <a16:creationId xmlns:a16="http://schemas.microsoft.com/office/drawing/2014/main" id="{BC34DC69-547B-E200-2C1F-A7113A918597}"/>
              </a:ext>
            </a:extLst>
          </p:cNvPr>
          <p:cNvSpPr>
            <a:spLocks noGrp="1"/>
          </p:cNvSpPr>
          <p:nvPr>
            <p:ph idx="1"/>
          </p:nvPr>
        </p:nvSpPr>
        <p:spPr>
          <a:solidFill>
            <a:schemeClr val="accent6">
              <a:lumMod val="60000"/>
              <a:lumOff val="40000"/>
            </a:schemeClr>
          </a:solidFill>
        </p:spPr>
        <p:txBody>
          <a:bodyPr/>
          <a:lstStyle/>
          <a:p>
            <a:r>
              <a:rPr lang="en-US" dirty="0"/>
              <a:t>It is the science of searching for documents or information in documents.</a:t>
            </a:r>
          </a:p>
          <a:p>
            <a:r>
              <a:rPr lang="en-US" b="1" dirty="0"/>
              <a:t>It uses two principles:</a:t>
            </a:r>
            <a:endParaRPr lang="en-US" dirty="0"/>
          </a:p>
          <a:p>
            <a:pPr marL="0" indent="0">
              <a:buNone/>
            </a:pPr>
            <a:r>
              <a:rPr lang="en-US" dirty="0"/>
              <a:t>          1.Data that is to be searched is unstructured.</a:t>
            </a:r>
          </a:p>
          <a:p>
            <a:pPr marL="0" indent="0">
              <a:buNone/>
            </a:pPr>
            <a:r>
              <a:rPr lang="en-US" dirty="0"/>
              <a:t>          2. The queries are formed mainly by keywords.</a:t>
            </a:r>
          </a:p>
          <a:p>
            <a:r>
              <a:rPr lang="en-US" dirty="0"/>
              <a:t>By using data analysis and IR, we can find major topics in the collection of documents and also the major topics involved in each document.</a:t>
            </a:r>
          </a:p>
          <a:p>
            <a:endParaRPr lang="en-IN" dirty="0"/>
          </a:p>
        </p:txBody>
      </p:sp>
    </p:spTree>
    <p:extLst>
      <p:ext uri="{BB962C8B-B14F-4D97-AF65-F5344CB8AC3E}">
        <p14:creationId xmlns:p14="http://schemas.microsoft.com/office/powerpoint/2010/main" val="22415031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E13B-8033-9B0D-080C-A598BC5141AD}"/>
              </a:ext>
            </a:extLst>
          </p:cNvPr>
          <p:cNvSpPr>
            <a:spLocks noGrp="1"/>
          </p:cNvSpPr>
          <p:nvPr>
            <p:ph type="title"/>
          </p:nvPr>
        </p:nvSpPr>
        <p:spPr>
          <a:xfrm>
            <a:off x="838200" y="345461"/>
            <a:ext cx="10515600" cy="1325563"/>
          </a:xfrm>
          <a:solidFill>
            <a:schemeClr val="accent6">
              <a:lumMod val="75000"/>
            </a:schemeClr>
          </a:solidFill>
        </p:spPr>
        <p:txBody>
          <a:bodyPr/>
          <a:lstStyle/>
          <a:p>
            <a:r>
              <a:rPr lang="en-IN" b="1" dirty="0">
                <a:solidFill>
                  <a:srgbClr val="FF0000"/>
                </a:solidFill>
              </a:rPr>
              <a:t>Semantic Analysis</a:t>
            </a:r>
          </a:p>
        </p:txBody>
      </p:sp>
      <p:sp>
        <p:nvSpPr>
          <p:cNvPr id="3" name="Content Placeholder 2">
            <a:extLst>
              <a:ext uri="{FF2B5EF4-FFF2-40B4-BE49-F238E27FC236}">
                <a16:creationId xmlns:a16="http://schemas.microsoft.com/office/drawing/2014/main" id="{B9B9631C-648E-9784-9DD3-9A1E10954BB9}"/>
              </a:ext>
            </a:extLst>
          </p:cNvPr>
          <p:cNvSpPr>
            <a:spLocks noGrp="1"/>
          </p:cNvSpPr>
          <p:nvPr>
            <p:ph idx="1"/>
          </p:nvPr>
        </p:nvSpPr>
        <p:spPr>
          <a:solidFill>
            <a:schemeClr val="accent6">
              <a:lumMod val="60000"/>
              <a:lumOff val="40000"/>
            </a:schemeClr>
          </a:solidFill>
        </p:spPr>
        <p:txBody>
          <a:bodyPr/>
          <a:lstStyle/>
          <a:p>
            <a:pPr marL="0" indent="0" algn="ctr">
              <a:buNone/>
            </a:pPr>
            <a:r>
              <a:rPr lang="en-IN" b="1" dirty="0">
                <a:solidFill>
                  <a:srgbClr val="FF0000"/>
                </a:solidFill>
                <a:effectLst/>
              </a:rPr>
              <a:t>What Is Semantic Analysis?</a:t>
            </a:r>
            <a:endParaRPr lang="en-IN" b="1" dirty="0">
              <a:solidFill>
                <a:srgbClr val="FF0000"/>
              </a:solidFill>
            </a:endParaRPr>
          </a:p>
          <a:p>
            <a:r>
              <a:rPr lang="en-US" b="1" dirty="0"/>
              <a:t>Semantic analysis refers to a process of understanding natural language (text) by extracting insightful information such as context, emotions, and sentiments from unstructured data. </a:t>
            </a:r>
          </a:p>
          <a:p>
            <a:r>
              <a:rPr lang="en-US" b="1" dirty="0"/>
              <a:t>It gives computers and systems the ability to understand, interpret, and derive meanings from sentences, paragraphs, reports, registers, files, or any document of a similar kind</a:t>
            </a:r>
            <a:r>
              <a:rPr lang="en-US" b="0" dirty="0">
                <a:effectLst/>
              </a:rPr>
              <a:t>.</a:t>
            </a:r>
            <a:endParaRPr lang="en-US" dirty="0"/>
          </a:p>
          <a:p>
            <a:endParaRPr lang="en-IN" dirty="0"/>
          </a:p>
        </p:txBody>
      </p:sp>
    </p:spTree>
    <p:extLst>
      <p:ext uri="{BB962C8B-B14F-4D97-AF65-F5344CB8AC3E}">
        <p14:creationId xmlns:p14="http://schemas.microsoft.com/office/powerpoint/2010/main" val="3949599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B210-D6DA-E9BB-1893-C97D000D28EE}"/>
              </a:ext>
            </a:extLst>
          </p:cNvPr>
          <p:cNvSpPr>
            <a:spLocks noGrp="1"/>
          </p:cNvSpPr>
          <p:nvPr>
            <p:ph type="title"/>
          </p:nvPr>
        </p:nvSpPr>
        <p:spPr>
          <a:xfrm>
            <a:off x="838200" y="335629"/>
            <a:ext cx="10515600" cy="1325563"/>
          </a:xfrm>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72E603AF-DB1F-A7BA-60DA-D43AA32AAEDD}"/>
              </a:ext>
            </a:extLst>
          </p:cNvPr>
          <p:cNvSpPr>
            <a:spLocks noGrp="1"/>
          </p:cNvSpPr>
          <p:nvPr>
            <p:ph idx="1"/>
          </p:nvPr>
        </p:nvSpPr>
        <p:spPr>
          <a:solidFill>
            <a:schemeClr val="accent6">
              <a:lumMod val="60000"/>
              <a:lumOff val="40000"/>
            </a:schemeClr>
          </a:solidFill>
        </p:spPr>
        <p:txBody>
          <a:bodyPr/>
          <a:lstStyle/>
          <a:p>
            <a:r>
              <a:rPr lang="en-US" b="0" dirty="0">
                <a:effectLst/>
              </a:rPr>
              <a:t>Semantic analysis analyzes the grammatical format of sentences, including the arrangement of words, phrases, and clauses, to determine relationships between independent terms in a specific context.</a:t>
            </a:r>
          </a:p>
          <a:p>
            <a:r>
              <a:rPr lang="en-US" b="0" dirty="0">
                <a:effectLst/>
              </a:rPr>
              <a:t> This is a crucial task of natural language processing (NLP) systems.</a:t>
            </a:r>
          </a:p>
          <a:p>
            <a:r>
              <a:rPr lang="en-US" b="0" dirty="0">
                <a:effectLst/>
              </a:rPr>
              <a:t> It is also a key component of several machine learning tools available today, such as search engines, chatbots, and text analysis software.</a:t>
            </a:r>
            <a:endParaRPr lang="en-IN" dirty="0"/>
          </a:p>
        </p:txBody>
      </p:sp>
    </p:spTree>
    <p:extLst>
      <p:ext uri="{BB962C8B-B14F-4D97-AF65-F5344CB8AC3E}">
        <p14:creationId xmlns:p14="http://schemas.microsoft.com/office/powerpoint/2010/main" val="96360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4109-C25A-F9F8-6499-6FF74B5C99F4}"/>
              </a:ext>
            </a:extLst>
          </p:cNvPr>
          <p:cNvSpPr>
            <a:spLocks noGrp="1"/>
          </p:cNvSpPr>
          <p:nvPr>
            <p:ph type="title"/>
          </p:nvPr>
        </p:nvSpPr>
        <p:spPr>
          <a:xfrm>
            <a:off x="838200" y="335628"/>
            <a:ext cx="10515600" cy="1325563"/>
          </a:xfrm>
          <a:solidFill>
            <a:schemeClr val="accent6">
              <a:lumMod val="75000"/>
            </a:schemeClr>
          </a:solidFill>
        </p:spPr>
        <p:txBody>
          <a:bodyPr/>
          <a:lstStyle/>
          <a:p>
            <a:r>
              <a:rPr lang="en-US" b="1" dirty="0">
                <a:solidFill>
                  <a:srgbClr val="FF0000"/>
                </a:solidFill>
              </a:rPr>
              <a:t>Quantitative data Analysis</a:t>
            </a:r>
            <a:endParaRPr lang="en-IN" dirty="0">
              <a:solidFill>
                <a:srgbClr val="FF0000"/>
              </a:solidFill>
            </a:endParaRPr>
          </a:p>
        </p:txBody>
      </p:sp>
      <p:sp>
        <p:nvSpPr>
          <p:cNvPr id="3" name="Content Placeholder 2">
            <a:extLst>
              <a:ext uri="{FF2B5EF4-FFF2-40B4-BE49-F238E27FC236}">
                <a16:creationId xmlns:a16="http://schemas.microsoft.com/office/drawing/2014/main" id="{31F2CF02-18B3-C12F-7D75-A77C536637B3}"/>
              </a:ext>
            </a:extLst>
          </p:cNvPr>
          <p:cNvSpPr>
            <a:spLocks noGrp="1"/>
          </p:cNvSpPr>
          <p:nvPr>
            <p:ph idx="1"/>
          </p:nvPr>
        </p:nvSpPr>
        <p:spPr>
          <a:xfrm>
            <a:off x="838200" y="2141537"/>
            <a:ext cx="10515600" cy="4351338"/>
          </a:xfrm>
          <a:solidFill>
            <a:schemeClr val="accent6">
              <a:lumMod val="60000"/>
              <a:lumOff val="40000"/>
            </a:schemeClr>
          </a:solidFill>
        </p:spPr>
        <p:txBody>
          <a:bodyPr>
            <a:normAutofit fontScale="92500" lnSpcReduction="10000"/>
          </a:bodyPr>
          <a:lstStyle/>
          <a:p>
            <a:r>
              <a:rPr lang="en-US" b="1" dirty="0"/>
              <a:t>Quantitative data is anything measurable</a:t>
            </a:r>
            <a:r>
              <a:rPr lang="en-US" b="0" dirty="0">
                <a:effectLst/>
              </a:rPr>
              <a:t>, comprising specific quantities and numbers. </a:t>
            </a:r>
          </a:p>
          <a:p>
            <a:r>
              <a:rPr lang="en-US" b="0" dirty="0">
                <a:effectLst/>
              </a:rPr>
              <a:t>Some examples of quantitative data include sales figures, email click-through rates, number of website visitors, and percentage revenue increase.</a:t>
            </a:r>
          </a:p>
          <a:p>
            <a:r>
              <a:rPr lang="en-US" b="0" dirty="0">
                <a:effectLst/>
              </a:rPr>
              <a:t> </a:t>
            </a:r>
            <a:r>
              <a:rPr lang="en-US" b="1" dirty="0"/>
              <a:t>Quantitative data</a:t>
            </a:r>
            <a:r>
              <a:rPr lang="en-US" b="0" dirty="0">
                <a:effectLst/>
              </a:rPr>
              <a:t> analysis techniques focus on the statistical, mathematical, or numerical analysis of (usually large) datasets.</a:t>
            </a:r>
          </a:p>
          <a:p>
            <a:r>
              <a:rPr lang="en-US" b="0" dirty="0">
                <a:effectLst/>
              </a:rPr>
              <a:t> This includes the manipulation of statistical data using computational techniques and algorithms. </a:t>
            </a:r>
          </a:p>
          <a:p>
            <a:r>
              <a:rPr lang="en-US" b="0" dirty="0">
                <a:effectLst/>
              </a:rPr>
              <a:t>Quantitative analysis techniques are often used to explain certain phenomena or to make predictions.</a:t>
            </a:r>
            <a:endParaRPr lang="en-IN" dirty="0"/>
          </a:p>
        </p:txBody>
      </p:sp>
      <p:pic>
        <p:nvPicPr>
          <p:cNvPr id="5" name="Picture 4">
            <a:extLst>
              <a:ext uri="{FF2B5EF4-FFF2-40B4-BE49-F238E27FC236}">
                <a16:creationId xmlns:a16="http://schemas.microsoft.com/office/drawing/2014/main" id="{02AE385A-27FF-DD18-07E0-6D93F94EDA6E}"/>
              </a:ext>
            </a:extLst>
          </p:cNvPr>
          <p:cNvPicPr>
            <a:picLocks noChangeAspect="1"/>
          </p:cNvPicPr>
          <p:nvPr/>
        </p:nvPicPr>
        <p:blipFill>
          <a:blip r:embed="rId2"/>
          <a:stretch>
            <a:fillRect/>
          </a:stretch>
        </p:blipFill>
        <p:spPr>
          <a:xfrm>
            <a:off x="7681206" y="214414"/>
            <a:ext cx="2827265" cy="1927123"/>
          </a:xfrm>
          <a:prstGeom prst="rect">
            <a:avLst/>
          </a:prstGeom>
        </p:spPr>
      </p:pic>
    </p:spTree>
    <p:extLst>
      <p:ext uri="{BB962C8B-B14F-4D97-AF65-F5344CB8AC3E}">
        <p14:creationId xmlns:p14="http://schemas.microsoft.com/office/powerpoint/2010/main" val="3830734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9175-23A8-42D5-6C1B-0DB6E8F5F895}"/>
              </a:ext>
            </a:extLst>
          </p:cNvPr>
          <p:cNvSpPr>
            <a:spLocks noGrp="1"/>
          </p:cNvSpPr>
          <p:nvPr>
            <p:ph type="title"/>
          </p:nvPr>
        </p:nvSpPr>
        <p:spPr>
          <a:xfrm>
            <a:off x="838200" y="335629"/>
            <a:ext cx="10515600" cy="1325563"/>
          </a:xfrm>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C10FE70B-309B-DCA2-BEB6-F9C7A4C4A9BA}"/>
              </a:ext>
            </a:extLst>
          </p:cNvPr>
          <p:cNvSpPr>
            <a:spLocks noGrp="1"/>
          </p:cNvSpPr>
          <p:nvPr>
            <p:ph idx="1"/>
          </p:nvPr>
        </p:nvSpPr>
        <p:spPr>
          <a:xfrm>
            <a:off x="838200" y="1343843"/>
            <a:ext cx="10515600" cy="5322427"/>
          </a:xfrm>
          <a:solidFill>
            <a:schemeClr val="accent6">
              <a:lumMod val="60000"/>
              <a:lumOff val="40000"/>
            </a:schemeClr>
          </a:solidFill>
        </p:spPr>
        <p:txBody>
          <a:bodyPr/>
          <a:lstStyle/>
          <a:p>
            <a:r>
              <a:rPr lang="en-US" b="0" dirty="0">
                <a:effectLst/>
              </a:rPr>
              <a:t>The semantic analysis process begins by studying and analyzing the dictionary definitions and meanings of individual words also referred to as lexical semantics. </a:t>
            </a:r>
          </a:p>
          <a:p>
            <a:r>
              <a:rPr lang="en-US" b="0" dirty="0">
                <a:effectLst/>
              </a:rPr>
              <a:t>Following this, the relationship between words in a sentence is examined to provide clear understanding of the context.</a:t>
            </a:r>
          </a:p>
          <a:p>
            <a:r>
              <a:rPr lang="en-US" b="0" dirty="0">
                <a:effectLst/>
              </a:rPr>
              <a:t>When fueled by</a:t>
            </a:r>
            <a:r>
              <a:rPr lang="en-US" dirty="0"/>
              <a:t> </a:t>
            </a:r>
            <a:r>
              <a:rPr lang="en-US" b="1" dirty="0"/>
              <a:t>natural language processing</a:t>
            </a:r>
            <a:r>
              <a:rPr lang="en-US" b="0" dirty="0">
                <a:effectLst/>
              </a:rPr>
              <a:t> and machine learning, systems of semantic analysis tend to achieve human-level accuracy. </a:t>
            </a:r>
          </a:p>
          <a:p>
            <a:r>
              <a:rPr lang="en-US" b="0" dirty="0">
                <a:effectLst/>
              </a:rPr>
              <a:t>Several companies rely heavily on semantic analysis-driven tools that automatically draw valuable data from unstructured data such as emails, client reports, and customer reviews.</a:t>
            </a:r>
            <a:endParaRPr lang="en-US" dirty="0"/>
          </a:p>
          <a:p>
            <a:endParaRPr lang="en-IN" dirty="0"/>
          </a:p>
        </p:txBody>
      </p:sp>
    </p:spTree>
    <p:extLst>
      <p:ext uri="{BB962C8B-B14F-4D97-AF65-F5344CB8AC3E}">
        <p14:creationId xmlns:p14="http://schemas.microsoft.com/office/powerpoint/2010/main" val="27911321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ABF0-5A6C-B327-C4B0-B6CE7B97BAAA}"/>
              </a:ext>
            </a:extLst>
          </p:cNvPr>
          <p:cNvSpPr>
            <a:spLocks noGrp="1"/>
          </p:cNvSpPr>
          <p:nvPr>
            <p:ph type="title"/>
          </p:nvPr>
        </p:nvSpPr>
        <p:spPr>
          <a:xfrm>
            <a:off x="838200" y="335628"/>
            <a:ext cx="10515600" cy="1325563"/>
          </a:xfrm>
          <a:solidFill>
            <a:schemeClr val="accent6">
              <a:lumMod val="75000"/>
            </a:schemeClr>
          </a:solidFill>
        </p:spPr>
        <p:txBody>
          <a:bodyPr/>
          <a:lstStyle/>
          <a:p>
            <a:r>
              <a:rPr lang="en-US" b="0" dirty="0">
                <a:solidFill>
                  <a:srgbClr val="FF0000"/>
                </a:solidFill>
                <a:effectLst/>
              </a:rPr>
              <a:t>How Does Semantic Analysis Work?</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65241CD1-221E-07B9-6BFA-EAEFBBA54902}"/>
              </a:ext>
            </a:extLst>
          </p:cNvPr>
          <p:cNvSpPr>
            <a:spLocks noGrp="1"/>
          </p:cNvSpPr>
          <p:nvPr>
            <p:ph idx="1"/>
          </p:nvPr>
        </p:nvSpPr>
        <p:spPr>
          <a:solidFill>
            <a:schemeClr val="accent6">
              <a:lumMod val="60000"/>
              <a:lumOff val="40000"/>
            </a:schemeClr>
          </a:solidFill>
        </p:spPr>
        <p:txBody>
          <a:bodyPr/>
          <a:lstStyle/>
          <a:p>
            <a:r>
              <a:rPr lang="en-US" b="0" dirty="0">
                <a:effectLst/>
              </a:rPr>
              <a:t>The semantic analysis method begins with a language-independent step of analyzing the set of words in the text to understand their meanings. </a:t>
            </a:r>
          </a:p>
          <a:p>
            <a:r>
              <a:rPr lang="en-US" b="0" dirty="0">
                <a:effectLst/>
              </a:rPr>
              <a:t>This step is termed ‘</a:t>
            </a:r>
            <a:r>
              <a:rPr lang="en-US" b="1" dirty="0"/>
              <a:t>lexical semantics</a:t>
            </a:r>
            <a:r>
              <a:rPr lang="en-US" b="0" dirty="0">
                <a:effectLst/>
              </a:rPr>
              <a:t>‘ and refers to fetching the dictionary definition for the words in the text. </a:t>
            </a:r>
          </a:p>
          <a:p>
            <a:r>
              <a:rPr lang="en-US" b="0" dirty="0">
                <a:effectLst/>
              </a:rPr>
              <a:t>Subsequently, words or elements are parsed. </a:t>
            </a:r>
          </a:p>
          <a:p>
            <a:r>
              <a:rPr lang="en-US" b="0" dirty="0">
                <a:effectLst/>
              </a:rPr>
              <a:t>Each element is designated a grammatical role, and the whole structure is processed to cut down on any confusion caused by ambiguous words having multiple meanings.</a:t>
            </a:r>
            <a:endParaRPr lang="en-US" dirty="0"/>
          </a:p>
          <a:p>
            <a:endParaRPr lang="en-IN" dirty="0"/>
          </a:p>
        </p:txBody>
      </p:sp>
    </p:spTree>
    <p:extLst>
      <p:ext uri="{BB962C8B-B14F-4D97-AF65-F5344CB8AC3E}">
        <p14:creationId xmlns:p14="http://schemas.microsoft.com/office/powerpoint/2010/main" val="2300598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39A5-BB18-B48F-37FB-49626FCB55F5}"/>
              </a:ext>
            </a:extLst>
          </p:cNvPr>
          <p:cNvSpPr>
            <a:spLocks noGrp="1"/>
          </p:cNvSpPr>
          <p:nvPr>
            <p:ph type="title"/>
          </p:nvPr>
        </p:nvSpPr>
        <p:spPr>
          <a:xfrm>
            <a:off x="838200" y="79989"/>
            <a:ext cx="10515600" cy="1040887"/>
          </a:xfrm>
          <a:solidFill>
            <a:schemeClr val="accent6">
              <a:lumMod val="75000"/>
            </a:schemeClr>
          </a:solidFill>
        </p:spPr>
        <p:txBody>
          <a:bodyPr>
            <a:normAutofit/>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2B0C078B-F416-AADD-3BC0-FD3CA0792BB2}"/>
              </a:ext>
            </a:extLst>
          </p:cNvPr>
          <p:cNvSpPr>
            <a:spLocks noGrp="1"/>
          </p:cNvSpPr>
          <p:nvPr>
            <p:ph idx="1"/>
          </p:nvPr>
        </p:nvSpPr>
        <p:spPr>
          <a:xfrm>
            <a:off x="926691" y="1189703"/>
            <a:ext cx="10515600" cy="5588308"/>
          </a:xfrm>
          <a:solidFill>
            <a:schemeClr val="accent6">
              <a:lumMod val="60000"/>
              <a:lumOff val="40000"/>
            </a:schemeClr>
          </a:solidFill>
        </p:spPr>
        <p:txBody>
          <a:bodyPr>
            <a:normAutofit fontScale="40000" lnSpcReduction="20000"/>
          </a:bodyPr>
          <a:lstStyle/>
          <a:p>
            <a:pPr algn="just">
              <a:lnSpc>
                <a:spcPct val="120000"/>
              </a:lnSpc>
            </a:pPr>
            <a:r>
              <a:rPr lang="en-US" sz="7000" b="0" dirty="0">
                <a:effectLst/>
              </a:rPr>
              <a:t>Upon parsing, the analysis then proceeds to the interpretation step, which is critical for</a:t>
            </a:r>
            <a:r>
              <a:rPr lang="en-US" sz="7000" dirty="0"/>
              <a:t> </a:t>
            </a:r>
            <a:r>
              <a:rPr lang="en-US" sz="7000" b="0" dirty="0">
                <a:effectLst/>
              </a:rPr>
              <a:t>artificial intelligence algorithms. </a:t>
            </a:r>
          </a:p>
          <a:p>
            <a:pPr algn="just">
              <a:lnSpc>
                <a:spcPct val="120000"/>
              </a:lnSpc>
            </a:pPr>
            <a:endParaRPr lang="en-US" sz="7000" b="0" dirty="0">
              <a:effectLst/>
            </a:endParaRPr>
          </a:p>
          <a:p>
            <a:pPr algn="just">
              <a:lnSpc>
                <a:spcPct val="120000"/>
              </a:lnSpc>
            </a:pPr>
            <a:r>
              <a:rPr lang="en-US" sz="7000" b="0" dirty="0">
                <a:effectLst/>
              </a:rPr>
              <a:t>For example, the word ‘Blackberry’ could refer to a fruit, a company, or its products, along with several other meanings.</a:t>
            </a:r>
          </a:p>
          <a:p>
            <a:pPr algn="just">
              <a:lnSpc>
                <a:spcPct val="120000"/>
              </a:lnSpc>
            </a:pPr>
            <a:endParaRPr lang="en-US" sz="7000" b="0" dirty="0">
              <a:effectLst/>
            </a:endParaRPr>
          </a:p>
          <a:p>
            <a:pPr algn="just">
              <a:lnSpc>
                <a:spcPct val="120000"/>
              </a:lnSpc>
            </a:pPr>
            <a:r>
              <a:rPr lang="en-US" sz="7000" b="0" dirty="0">
                <a:effectLst/>
              </a:rPr>
              <a:t> Moreover, context is equally important while processing the language, as it takes into account the environment of the sentence and then attributes the correct meaning to it.</a:t>
            </a:r>
          </a:p>
          <a:p>
            <a:pPr algn="just"/>
            <a:endParaRPr lang="en-US" sz="7400" dirty="0"/>
          </a:p>
          <a:p>
            <a:endParaRPr lang="en-IN" dirty="0"/>
          </a:p>
        </p:txBody>
      </p:sp>
    </p:spTree>
    <p:extLst>
      <p:ext uri="{BB962C8B-B14F-4D97-AF65-F5344CB8AC3E}">
        <p14:creationId xmlns:p14="http://schemas.microsoft.com/office/powerpoint/2010/main" val="572263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39A5-BB18-B48F-37FB-49626FCB55F5}"/>
              </a:ext>
            </a:extLst>
          </p:cNvPr>
          <p:cNvSpPr>
            <a:spLocks noGrp="1"/>
          </p:cNvSpPr>
          <p:nvPr>
            <p:ph type="title"/>
          </p:nvPr>
        </p:nvSpPr>
        <p:spPr>
          <a:xfrm>
            <a:off x="838200" y="79989"/>
            <a:ext cx="10515600" cy="1040887"/>
          </a:xfrm>
          <a:solidFill>
            <a:schemeClr val="accent6">
              <a:lumMod val="75000"/>
            </a:schemeClr>
          </a:solidFill>
        </p:spPr>
        <p:txBody>
          <a:bodyPr>
            <a:normAutofit/>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2B0C078B-F416-AADD-3BC0-FD3CA0792BB2}"/>
              </a:ext>
            </a:extLst>
          </p:cNvPr>
          <p:cNvSpPr>
            <a:spLocks noGrp="1"/>
          </p:cNvSpPr>
          <p:nvPr>
            <p:ph idx="1"/>
          </p:nvPr>
        </p:nvSpPr>
        <p:spPr>
          <a:xfrm>
            <a:off x="838200" y="1983403"/>
            <a:ext cx="10515600" cy="3075756"/>
          </a:xfrm>
          <a:solidFill>
            <a:schemeClr val="accent6">
              <a:lumMod val="60000"/>
              <a:lumOff val="40000"/>
            </a:schemeClr>
          </a:solidFill>
        </p:spPr>
        <p:txBody>
          <a:bodyPr>
            <a:normAutofit/>
          </a:bodyPr>
          <a:lstStyle/>
          <a:p>
            <a:pPr algn="just"/>
            <a:r>
              <a:rPr lang="en-US" b="0" dirty="0">
                <a:effectLst/>
              </a:rPr>
              <a:t>For example, ‘Blackberry is known for its sweet taste’ may directly refer to the fruit, but ‘I got a blackberry’ may refer to a fruit or a Blackberry product. </a:t>
            </a:r>
          </a:p>
          <a:p>
            <a:pPr algn="just"/>
            <a:r>
              <a:rPr lang="en-US" b="0" dirty="0">
                <a:effectLst/>
              </a:rPr>
              <a:t>As such, context is vital in semantic analysis and requires additional information to assign a correct meaning to the whole sentence or language</a:t>
            </a:r>
            <a:endParaRPr lang="en-US" dirty="0"/>
          </a:p>
          <a:p>
            <a:endParaRPr lang="en-IN" dirty="0"/>
          </a:p>
        </p:txBody>
      </p:sp>
    </p:spTree>
    <p:extLst>
      <p:ext uri="{BB962C8B-B14F-4D97-AF65-F5344CB8AC3E}">
        <p14:creationId xmlns:p14="http://schemas.microsoft.com/office/powerpoint/2010/main" val="23650744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CEE1-5E2E-8103-72E2-09750C80EC19}"/>
              </a:ext>
            </a:extLst>
          </p:cNvPr>
          <p:cNvSpPr>
            <a:spLocks noGrp="1"/>
          </p:cNvSpPr>
          <p:nvPr>
            <p:ph type="title"/>
          </p:nvPr>
        </p:nvSpPr>
        <p:spPr>
          <a:xfrm>
            <a:off x="838200" y="335628"/>
            <a:ext cx="10515600" cy="1325563"/>
          </a:xfrm>
          <a:solidFill>
            <a:schemeClr val="accent6">
              <a:lumMod val="75000"/>
            </a:schemeClr>
          </a:solidFill>
        </p:spPr>
        <p:txBody>
          <a:bodyPr/>
          <a:lstStyle/>
          <a:p>
            <a:r>
              <a:rPr lang="en-IN" dirty="0">
                <a:solidFill>
                  <a:srgbClr val="FF0000"/>
                </a:solidFill>
              </a:rPr>
              <a:t>Cont…</a:t>
            </a:r>
          </a:p>
        </p:txBody>
      </p:sp>
      <p:sp>
        <p:nvSpPr>
          <p:cNvPr id="10" name="Content Placeholder 9">
            <a:extLst>
              <a:ext uri="{FF2B5EF4-FFF2-40B4-BE49-F238E27FC236}">
                <a16:creationId xmlns:a16="http://schemas.microsoft.com/office/drawing/2014/main" id="{2FB91E79-9051-886F-6DA8-0561E6160B41}"/>
              </a:ext>
            </a:extLst>
          </p:cNvPr>
          <p:cNvSpPr>
            <a:spLocks noGrp="1"/>
          </p:cNvSpPr>
          <p:nvPr>
            <p:ph idx="1"/>
          </p:nvPr>
        </p:nvSpPr>
        <p:spPr>
          <a:solidFill>
            <a:schemeClr val="accent6">
              <a:lumMod val="60000"/>
              <a:lumOff val="40000"/>
            </a:schemeClr>
          </a:solidFill>
        </p:spPr>
        <p:txBody>
          <a:bodyPr/>
          <a:lstStyle/>
          <a:p>
            <a:r>
              <a:rPr lang="en-IN" b="0" dirty="0">
                <a:effectLst/>
              </a:rPr>
              <a:t>Technically, semantic analysis involves:</a:t>
            </a:r>
          </a:p>
          <a:p>
            <a:pPr marL="0" indent="0">
              <a:buNone/>
            </a:pPr>
            <a:r>
              <a:rPr lang="en-IN" dirty="0"/>
              <a:t>1.Data processing</a:t>
            </a:r>
          </a:p>
          <a:p>
            <a:pPr marL="0" indent="0">
              <a:buNone/>
            </a:pPr>
            <a:r>
              <a:rPr lang="en-IN" dirty="0"/>
              <a:t>2.D</a:t>
            </a:r>
            <a:r>
              <a:rPr lang="en-US" b="0" dirty="0">
                <a:effectLst/>
              </a:rPr>
              <a:t>efining features, parameters, and characteristics of processed data</a:t>
            </a:r>
            <a:endParaRPr lang="en-IN" dirty="0"/>
          </a:p>
          <a:p>
            <a:pPr marL="0" indent="0">
              <a:buNone/>
            </a:pPr>
            <a:r>
              <a:rPr lang="en-IN" dirty="0"/>
              <a:t>3.</a:t>
            </a:r>
            <a:r>
              <a:rPr lang="en-IN" b="0" dirty="0">
                <a:effectLst/>
              </a:rPr>
              <a:t> Data representation</a:t>
            </a:r>
            <a:endParaRPr lang="en-IN" dirty="0"/>
          </a:p>
          <a:p>
            <a:pPr marL="0" indent="0">
              <a:buNone/>
            </a:pPr>
            <a:r>
              <a:rPr lang="en-IN" dirty="0"/>
              <a:t>4.</a:t>
            </a:r>
            <a:r>
              <a:rPr lang="nn-NO" b="0" dirty="0">
                <a:effectLst/>
              </a:rPr>
              <a:t> Defining grammar for data analysis</a:t>
            </a:r>
            <a:endParaRPr lang="en-IN" dirty="0"/>
          </a:p>
          <a:p>
            <a:pPr marL="0" indent="0">
              <a:buNone/>
            </a:pPr>
            <a:r>
              <a:rPr lang="en-IN" dirty="0"/>
              <a:t>5.As</a:t>
            </a:r>
            <a:r>
              <a:rPr lang="en-US" b="0" dirty="0">
                <a:effectLst/>
              </a:rPr>
              <a:t>sessing semantic layers of processed data</a:t>
            </a:r>
            <a:endParaRPr lang="en-IN" dirty="0"/>
          </a:p>
          <a:p>
            <a:pPr marL="0" indent="0">
              <a:buNone/>
            </a:pPr>
            <a:r>
              <a:rPr lang="en-IN" dirty="0"/>
              <a:t>6.</a:t>
            </a:r>
            <a:r>
              <a:rPr lang="en-US" b="0" dirty="0">
                <a:effectLst/>
              </a:rPr>
              <a:t> Performing semantic analysis based on the linguistic formalism</a:t>
            </a:r>
            <a:endParaRPr lang="en-IN" dirty="0"/>
          </a:p>
        </p:txBody>
      </p:sp>
    </p:spTree>
    <p:extLst>
      <p:ext uri="{BB962C8B-B14F-4D97-AF65-F5344CB8AC3E}">
        <p14:creationId xmlns:p14="http://schemas.microsoft.com/office/powerpoint/2010/main" val="3207969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2474-D98F-ADD6-06EF-7BD87D08C46E}"/>
              </a:ext>
            </a:extLst>
          </p:cNvPr>
          <p:cNvSpPr>
            <a:spLocks noGrp="1"/>
          </p:cNvSpPr>
          <p:nvPr>
            <p:ph type="title"/>
          </p:nvPr>
        </p:nvSpPr>
        <p:spPr>
          <a:xfrm>
            <a:off x="838200" y="335628"/>
            <a:ext cx="10515600" cy="1325563"/>
          </a:xfrm>
          <a:solidFill>
            <a:schemeClr val="accent6">
              <a:lumMod val="75000"/>
            </a:schemeClr>
          </a:solidFill>
        </p:spPr>
        <p:txBody>
          <a:bodyPr/>
          <a:lstStyle/>
          <a:p>
            <a:r>
              <a:rPr lang="en-IN" b="0" dirty="0">
                <a:solidFill>
                  <a:srgbClr val="FF0000"/>
                </a:solidFill>
                <a:effectLst/>
              </a:rPr>
              <a:t>Examples of Semantic Analysis</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DCC64B5F-EA5C-EDA2-543C-86CD249B2B8F}"/>
              </a:ext>
            </a:extLst>
          </p:cNvPr>
          <p:cNvSpPr>
            <a:spLocks noGrp="1"/>
          </p:cNvSpPr>
          <p:nvPr>
            <p:ph idx="1"/>
          </p:nvPr>
        </p:nvSpPr>
        <p:spPr>
          <a:solidFill>
            <a:schemeClr val="accent6">
              <a:lumMod val="60000"/>
              <a:lumOff val="40000"/>
            </a:schemeClr>
          </a:solidFill>
        </p:spPr>
        <p:txBody>
          <a:bodyPr/>
          <a:lstStyle/>
          <a:p>
            <a:r>
              <a:rPr lang="en-US" sz="3600" b="0" dirty="0">
                <a:effectLst/>
              </a:rPr>
              <a:t>Semantic analysis plays a vital role in :</a:t>
            </a:r>
          </a:p>
          <a:p>
            <a:pPr marL="0" indent="0">
              <a:buNone/>
            </a:pPr>
            <a:endParaRPr lang="en-US" sz="3600" b="0" dirty="0">
              <a:effectLst/>
            </a:endParaRPr>
          </a:p>
          <a:p>
            <a:pPr lvl="2"/>
            <a:r>
              <a:rPr lang="en-US" sz="3200" b="0" dirty="0">
                <a:effectLst/>
              </a:rPr>
              <a:t>Automated handling of customer grievances, </a:t>
            </a:r>
          </a:p>
          <a:p>
            <a:pPr lvl="2"/>
            <a:r>
              <a:rPr lang="en-US" sz="3200" dirty="0"/>
              <a:t>M</a:t>
            </a:r>
            <a:r>
              <a:rPr lang="en-US" sz="3200" b="0" dirty="0">
                <a:effectLst/>
              </a:rPr>
              <a:t>anaging customer support tickets, </a:t>
            </a:r>
          </a:p>
          <a:p>
            <a:pPr lvl="2"/>
            <a:r>
              <a:rPr lang="en-US" sz="3200" dirty="0"/>
              <a:t>D</a:t>
            </a:r>
            <a:r>
              <a:rPr lang="en-US" sz="3200" b="0" dirty="0">
                <a:effectLst/>
              </a:rPr>
              <a:t>ealing with chats and direct messages via chatbots or call bots, among other tasks.</a:t>
            </a:r>
            <a:endParaRPr lang="en-IN" dirty="0"/>
          </a:p>
        </p:txBody>
      </p:sp>
    </p:spTree>
    <p:extLst>
      <p:ext uri="{BB962C8B-B14F-4D97-AF65-F5344CB8AC3E}">
        <p14:creationId xmlns:p14="http://schemas.microsoft.com/office/powerpoint/2010/main" val="35936856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AC8C-3A76-F49A-B8CB-289D0A48687E}"/>
              </a:ext>
            </a:extLst>
          </p:cNvPr>
          <p:cNvSpPr>
            <a:spLocks noGrp="1"/>
          </p:cNvSpPr>
          <p:nvPr>
            <p:ph type="title"/>
          </p:nvPr>
        </p:nvSpPr>
        <p:spPr>
          <a:xfrm>
            <a:off x="838200" y="335628"/>
            <a:ext cx="10515600" cy="1325563"/>
          </a:xfrm>
          <a:solidFill>
            <a:schemeClr val="accent6">
              <a:lumMod val="75000"/>
            </a:schemeClr>
          </a:solidFill>
        </p:spPr>
        <p:txBody>
          <a:bodyPr/>
          <a:lstStyle/>
          <a:p>
            <a:r>
              <a:rPr lang="en-IN" dirty="0">
                <a:solidFill>
                  <a:srgbClr val="FF0000"/>
                </a:solidFill>
              </a:rPr>
              <a:t>Machine Learning</a:t>
            </a:r>
          </a:p>
        </p:txBody>
      </p:sp>
      <p:sp>
        <p:nvSpPr>
          <p:cNvPr id="3" name="Content Placeholder 2">
            <a:extLst>
              <a:ext uri="{FF2B5EF4-FFF2-40B4-BE49-F238E27FC236}">
                <a16:creationId xmlns:a16="http://schemas.microsoft.com/office/drawing/2014/main" id="{A2AFFC8A-7C77-5FF0-DFB4-958A0B98D9ED}"/>
              </a:ext>
            </a:extLst>
          </p:cNvPr>
          <p:cNvSpPr>
            <a:spLocks noGrp="1"/>
          </p:cNvSpPr>
          <p:nvPr>
            <p:ph idx="1"/>
          </p:nvPr>
        </p:nvSpPr>
        <p:spPr>
          <a:solidFill>
            <a:schemeClr val="accent6">
              <a:lumMod val="60000"/>
              <a:lumOff val="40000"/>
            </a:schemeClr>
          </a:solidFill>
        </p:spPr>
        <p:txBody>
          <a:bodyPr>
            <a:normAutofit/>
          </a:bodyPr>
          <a:lstStyle/>
          <a:p>
            <a:pPr algn="just"/>
            <a:r>
              <a:rPr lang="en-US" dirty="0"/>
              <a:t>Machine Learning is one of the most crucial subsets of Artificial Intelligence in the computer science field. It is referred to as the study of automated data processing or decision-making algorithms that improve themselves automatically based on experience or past experience.</a:t>
            </a:r>
          </a:p>
          <a:p>
            <a:pPr algn="just"/>
            <a:r>
              <a:rPr lang="en-US" dirty="0"/>
              <a:t>It makes systems capable of learning automatically and improves from experience without being explicitly programmed. The primary aim of a machine learning model is to develop computer programs that can access data and use it for learning purposes.</a:t>
            </a:r>
          </a:p>
          <a:p>
            <a:endParaRPr lang="en-IN" dirty="0"/>
          </a:p>
        </p:txBody>
      </p:sp>
    </p:spTree>
    <p:extLst>
      <p:ext uri="{BB962C8B-B14F-4D97-AF65-F5344CB8AC3E}">
        <p14:creationId xmlns:p14="http://schemas.microsoft.com/office/powerpoint/2010/main" val="251148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59D9-1E1B-9344-57AC-74C206C6EBF8}"/>
              </a:ext>
            </a:extLst>
          </p:cNvPr>
          <p:cNvSpPr>
            <a:spLocks noGrp="1"/>
          </p:cNvSpPr>
          <p:nvPr>
            <p:ph type="title"/>
          </p:nvPr>
        </p:nvSpPr>
        <p:spPr>
          <a:xfrm>
            <a:off x="838200" y="335628"/>
            <a:ext cx="1688690" cy="559107"/>
          </a:xfrm>
          <a:solidFill>
            <a:schemeClr val="accent6">
              <a:lumMod val="75000"/>
            </a:schemeClr>
          </a:solidFill>
        </p:spPr>
        <p:txBody>
          <a:bodyPr>
            <a:normAutofit fontScale="90000"/>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E235A657-201F-60D3-F98F-8F3A02031F48}"/>
              </a:ext>
            </a:extLst>
          </p:cNvPr>
          <p:cNvSpPr>
            <a:spLocks noGrp="1"/>
          </p:cNvSpPr>
          <p:nvPr>
            <p:ph sz="half" idx="1"/>
          </p:nvPr>
        </p:nvSpPr>
        <p:spPr>
          <a:xfrm>
            <a:off x="838200" y="1779639"/>
            <a:ext cx="5181600" cy="2802193"/>
          </a:xfrm>
          <a:solidFill>
            <a:schemeClr val="accent6">
              <a:lumMod val="60000"/>
              <a:lumOff val="40000"/>
            </a:schemeClr>
          </a:solidFill>
        </p:spPr>
        <p:txBody>
          <a:bodyPr/>
          <a:lstStyle/>
          <a:p>
            <a:pPr algn="just"/>
            <a:r>
              <a:rPr lang="en-US" sz="3200" dirty="0"/>
              <a:t>With the rise in Big Data, Machine Learning has become a key player in solving problems in various areas such as:</a:t>
            </a:r>
          </a:p>
          <a:p>
            <a:endParaRPr lang="en-IN" dirty="0"/>
          </a:p>
        </p:txBody>
      </p:sp>
      <p:sp>
        <p:nvSpPr>
          <p:cNvPr id="8" name="Rectangle 3">
            <a:extLst>
              <a:ext uri="{FF2B5EF4-FFF2-40B4-BE49-F238E27FC236}">
                <a16:creationId xmlns:a16="http://schemas.microsoft.com/office/drawing/2014/main" id="{1A022462-B034-1D34-17BD-B47C0F6A0B96}"/>
              </a:ext>
            </a:extLst>
          </p:cNvPr>
          <p:cNvSpPr>
            <a:spLocks noGrp="1" noChangeArrowheads="1"/>
          </p:cNvSpPr>
          <p:nvPr>
            <p:ph sz="half" idx="2"/>
          </p:nvPr>
        </p:nvSpPr>
        <p:spPr bwMode="auto">
          <a:xfrm>
            <a:off x="6447504" y="522010"/>
            <a:ext cx="5181600" cy="5970865"/>
          </a:xfrm>
          <a:prstGeom prst="rect">
            <a:avLst/>
          </a:prstGeom>
          <a:solidFill>
            <a:schemeClr val="accent2">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Image recognition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Speech Recognition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Healthcare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Finance and Banking industry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Computational Biology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Energy production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Automation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Self-driven vehicle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Natural Language Processing (NLP)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Personal virtual assistance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Marketing and Trading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The education sector, etc. </a:t>
            </a:r>
            <a:endParaRPr kumimoji="0" lang="en-US" altLang="en-US" sz="18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4539063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CB1D-634D-B29D-A5B0-3C2AAD70D585}"/>
              </a:ext>
            </a:extLst>
          </p:cNvPr>
          <p:cNvSpPr>
            <a:spLocks noGrp="1"/>
          </p:cNvSpPr>
          <p:nvPr>
            <p:ph type="title"/>
          </p:nvPr>
        </p:nvSpPr>
        <p:spPr>
          <a:xfrm>
            <a:off x="838200" y="147485"/>
            <a:ext cx="10515600" cy="609599"/>
          </a:xfrm>
          <a:solidFill>
            <a:schemeClr val="accent6">
              <a:lumMod val="60000"/>
              <a:lumOff val="40000"/>
            </a:schemeClr>
          </a:solidFill>
        </p:spPr>
        <p:txBody>
          <a:bodyPr>
            <a:normAutofit fontScale="90000"/>
          </a:bodyPr>
          <a:lstStyle/>
          <a:p>
            <a:br>
              <a:rPr lang="en-US" b="1" dirty="0">
                <a:solidFill>
                  <a:srgbClr val="FF0000"/>
                </a:solidFill>
              </a:rPr>
            </a:br>
            <a:r>
              <a:rPr lang="en-US" b="1" dirty="0">
                <a:solidFill>
                  <a:srgbClr val="FF0000"/>
                </a:solidFill>
              </a:rPr>
              <a:t>Difference between Big Data and Machine Learning</a:t>
            </a:r>
            <a:br>
              <a:rPr lang="en-US" b="1" dirty="0">
                <a:solidFill>
                  <a:srgbClr val="FF0000"/>
                </a:solidFill>
              </a:rPr>
            </a:br>
            <a:endParaRPr lang="en-IN" dirty="0">
              <a:solidFill>
                <a:srgbClr val="FF0000"/>
              </a:solidFill>
            </a:endParaRPr>
          </a:p>
        </p:txBody>
      </p:sp>
      <p:pic>
        <p:nvPicPr>
          <p:cNvPr id="15" name="Content Placeholder 14">
            <a:extLst>
              <a:ext uri="{FF2B5EF4-FFF2-40B4-BE49-F238E27FC236}">
                <a16:creationId xmlns:a16="http://schemas.microsoft.com/office/drawing/2014/main" id="{1D599D7C-232B-745B-4435-D48A84A64100}"/>
              </a:ext>
            </a:extLst>
          </p:cNvPr>
          <p:cNvPicPr>
            <a:picLocks noGrp="1" noChangeAspect="1"/>
          </p:cNvPicPr>
          <p:nvPr>
            <p:ph idx="1"/>
          </p:nvPr>
        </p:nvPicPr>
        <p:blipFill>
          <a:blip r:embed="rId2"/>
          <a:stretch>
            <a:fillRect/>
          </a:stretch>
        </p:blipFill>
        <p:spPr>
          <a:xfrm>
            <a:off x="0" y="1027906"/>
            <a:ext cx="12192000" cy="5599036"/>
          </a:xfrm>
        </p:spPr>
      </p:pic>
    </p:spTree>
    <p:extLst>
      <p:ext uri="{BB962C8B-B14F-4D97-AF65-F5344CB8AC3E}">
        <p14:creationId xmlns:p14="http://schemas.microsoft.com/office/powerpoint/2010/main" val="13104785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FE5E-CB94-EF88-AA6A-39086F664921}"/>
              </a:ext>
            </a:extLst>
          </p:cNvPr>
          <p:cNvSpPr>
            <a:spLocks noGrp="1"/>
          </p:cNvSpPr>
          <p:nvPr>
            <p:ph type="title"/>
          </p:nvPr>
        </p:nvSpPr>
        <p:spPr>
          <a:xfrm>
            <a:off x="838200" y="335630"/>
            <a:ext cx="1914832" cy="568940"/>
          </a:xfrm>
          <a:solidFill>
            <a:schemeClr val="accent6">
              <a:lumMod val="60000"/>
              <a:lumOff val="40000"/>
            </a:schemeClr>
          </a:solidFill>
        </p:spPr>
        <p:txBody>
          <a:bodyPr>
            <a:normAutofit fontScale="90000"/>
          </a:bodyPr>
          <a:lstStyle/>
          <a:p>
            <a:r>
              <a:rPr lang="en-IN" dirty="0">
                <a:solidFill>
                  <a:srgbClr val="FF0000"/>
                </a:solidFill>
              </a:rPr>
              <a:t>Cont…</a:t>
            </a:r>
          </a:p>
        </p:txBody>
      </p:sp>
      <p:pic>
        <p:nvPicPr>
          <p:cNvPr id="5" name="Content Placeholder 4">
            <a:extLst>
              <a:ext uri="{FF2B5EF4-FFF2-40B4-BE49-F238E27FC236}">
                <a16:creationId xmlns:a16="http://schemas.microsoft.com/office/drawing/2014/main" id="{1930F5B2-D5A0-04CA-7611-7DC518253F02}"/>
              </a:ext>
            </a:extLst>
          </p:cNvPr>
          <p:cNvPicPr>
            <a:picLocks noGrp="1" noChangeAspect="1"/>
          </p:cNvPicPr>
          <p:nvPr>
            <p:ph idx="1"/>
          </p:nvPr>
        </p:nvPicPr>
        <p:blipFill>
          <a:blip r:embed="rId2"/>
          <a:stretch>
            <a:fillRect/>
          </a:stretch>
        </p:blipFill>
        <p:spPr>
          <a:xfrm>
            <a:off x="196645" y="934066"/>
            <a:ext cx="11995355" cy="5771534"/>
          </a:xfrm>
        </p:spPr>
      </p:pic>
    </p:spTree>
    <p:extLst>
      <p:ext uri="{BB962C8B-B14F-4D97-AF65-F5344CB8AC3E}">
        <p14:creationId xmlns:p14="http://schemas.microsoft.com/office/powerpoint/2010/main" val="365885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5DE0-1A09-D9D7-8C5B-90AF115627F3}"/>
              </a:ext>
            </a:extLst>
          </p:cNvPr>
          <p:cNvSpPr>
            <a:spLocks noGrp="1"/>
          </p:cNvSpPr>
          <p:nvPr>
            <p:ph type="title"/>
          </p:nvPr>
        </p:nvSpPr>
        <p:spPr/>
        <p:txBody>
          <a:bodyPr/>
          <a:lstStyle/>
          <a:p>
            <a:r>
              <a:rPr lang="en-IN" b="1" dirty="0">
                <a:solidFill>
                  <a:srgbClr val="FF0000"/>
                </a:solidFill>
              </a:rPr>
              <a:t>Steps in big data analytics</a:t>
            </a:r>
            <a:br>
              <a:rPr lang="en-IN" b="1" dirty="0">
                <a:solidFill>
                  <a:srgbClr val="FF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id="{5027576D-F4C6-30A4-2CE2-31068104E831}"/>
              </a:ext>
            </a:extLst>
          </p:cNvPr>
          <p:cNvSpPr>
            <a:spLocks noGrp="1"/>
          </p:cNvSpPr>
          <p:nvPr>
            <p:ph idx="1"/>
          </p:nvPr>
        </p:nvSpPr>
        <p:spPr/>
        <p:txBody>
          <a:bodyPr/>
          <a:lstStyle/>
          <a:p>
            <a:pPr>
              <a:buFont typeface="Wingdings" panose="05000000000000000000" pitchFamily="2" charset="2"/>
              <a:buChar char="v"/>
            </a:pPr>
            <a:r>
              <a:rPr lang="en-IN" b="1" dirty="0"/>
              <a:t>Collect Data</a:t>
            </a:r>
          </a:p>
          <a:p>
            <a:pPr>
              <a:buFont typeface="Wingdings" panose="05000000000000000000" pitchFamily="2" charset="2"/>
              <a:buChar char="v"/>
            </a:pPr>
            <a:r>
              <a:rPr lang="en-IN" b="1" dirty="0"/>
              <a:t>Process Data</a:t>
            </a:r>
          </a:p>
          <a:p>
            <a:pPr>
              <a:buFont typeface="Wingdings" panose="05000000000000000000" pitchFamily="2" charset="2"/>
              <a:buChar char="v"/>
            </a:pPr>
            <a:r>
              <a:rPr lang="en-IN" b="1" dirty="0"/>
              <a:t>Clean Data</a:t>
            </a:r>
          </a:p>
          <a:p>
            <a:pPr>
              <a:buFont typeface="Wingdings" panose="05000000000000000000" pitchFamily="2" charset="2"/>
              <a:buChar char="v"/>
            </a:pPr>
            <a:r>
              <a:rPr lang="en-IN" b="1" dirty="0" err="1"/>
              <a:t>Analyze</a:t>
            </a:r>
            <a:r>
              <a:rPr lang="en-IN" b="1" dirty="0"/>
              <a:t> Data</a:t>
            </a:r>
          </a:p>
          <a:p>
            <a:pPr lvl="1"/>
            <a:r>
              <a:rPr lang="en-IN" dirty="0"/>
              <a:t>Data Mining</a:t>
            </a:r>
          </a:p>
          <a:p>
            <a:pPr lvl="1"/>
            <a:r>
              <a:rPr lang="en-IN" dirty="0"/>
              <a:t>Predictive analysis</a:t>
            </a:r>
          </a:p>
          <a:p>
            <a:pPr lvl="1"/>
            <a:r>
              <a:rPr lang="en-IN" dirty="0"/>
              <a:t>Deep learning </a:t>
            </a:r>
          </a:p>
        </p:txBody>
      </p:sp>
    </p:spTree>
    <p:extLst>
      <p:ext uri="{BB962C8B-B14F-4D97-AF65-F5344CB8AC3E}">
        <p14:creationId xmlns:p14="http://schemas.microsoft.com/office/powerpoint/2010/main" val="22868358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FD30-ABDB-A9DF-3B1E-9DECF6D50DEE}"/>
              </a:ext>
            </a:extLst>
          </p:cNvPr>
          <p:cNvSpPr>
            <a:spLocks noGrp="1"/>
          </p:cNvSpPr>
          <p:nvPr>
            <p:ph type="title"/>
          </p:nvPr>
        </p:nvSpPr>
        <p:spPr>
          <a:solidFill>
            <a:schemeClr val="accent6">
              <a:lumMod val="75000"/>
            </a:schemeClr>
          </a:solidFill>
        </p:spPr>
        <p:txBody>
          <a:bodyPr/>
          <a:lstStyle/>
          <a:p>
            <a:r>
              <a:rPr lang="en-US" b="1" dirty="0">
                <a:solidFill>
                  <a:srgbClr val="FF0000"/>
                </a:solidFill>
              </a:rPr>
              <a:t>Big data with Machine Learning</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B2E9A88F-D7C6-0C37-F106-9EA36E330A74}"/>
              </a:ext>
            </a:extLst>
          </p:cNvPr>
          <p:cNvSpPr>
            <a:spLocks noGrp="1"/>
          </p:cNvSpPr>
          <p:nvPr>
            <p:ph idx="1"/>
          </p:nvPr>
        </p:nvSpPr>
        <p:spPr>
          <a:solidFill>
            <a:schemeClr val="accent6">
              <a:lumMod val="60000"/>
              <a:lumOff val="40000"/>
            </a:schemeClr>
          </a:solidFill>
        </p:spPr>
        <p:txBody>
          <a:bodyPr>
            <a:normAutofit lnSpcReduction="10000"/>
          </a:bodyPr>
          <a:lstStyle/>
          <a:p>
            <a:r>
              <a:rPr lang="en-US" dirty="0"/>
              <a:t>Machine Learning is a very crucial technology, and with big data, it has become more powerful for data collection, data analysis, and data integration. </a:t>
            </a:r>
          </a:p>
          <a:p>
            <a:r>
              <a:rPr lang="en-US" dirty="0"/>
              <a:t>All big organizations use machine learning algorithms for running their business properly. </a:t>
            </a:r>
          </a:p>
          <a:p>
            <a:r>
              <a:rPr lang="en-US" dirty="0"/>
              <a:t>We can apply machine learning algorithms to every element of Big data operation, including:</a:t>
            </a:r>
          </a:p>
          <a:p>
            <a:pPr lvl="3"/>
            <a:r>
              <a:rPr lang="en-US" sz="2800" dirty="0">
                <a:solidFill>
                  <a:srgbClr val="FF0000"/>
                </a:solidFill>
              </a:rPr>
              <a:t>Data Labeling and Segmentation</a:t>
            </a:r>
          </a:p>
          <a:p>
            <a:pPr lvl="3"/>
            <a:r>
              <a:rPr lang="en-US" sz="2800" dirty="0">
                <a:solidFill>
                  <a:srgbClr val="FF0000"/>
                </a:solidFill>
              </a:rPr>
              <a:t>Data Analytics</a:t>
            </a:r>
          </a:p>
          <a:p>
            <a:pPr lvl="3"/>
            <a:r>
              <a:rPr lang="en-US" sz="2800" dirty="0">
                <a:solidFill>
                  <a:srgbClr val="FF0000"/>
                </a:solidFill>
              </a:rPr>
              <a:t>Scenario Simulation</a:t>
            </a:r>
          </a:p>
          <a:p>
            <a:endParaRPr lang="en-IN" dirty="0"/>
          </a:p>
        </p:txBody>
      </p:sp>
    </p:spTree>
    <p:extLst>
      <p:ext uri="{BB962C8B-B14F-4D97-AF65-F5344CB8AC3E}">
        <p14:creationId xmlns:p14="http://schemas.microsoft.com/office/powerpoint/2010/main" val="317927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9F77-EA5E-FE51-DA60-F58DED01AAD9}"/>
              </a:ext>
            </a:extLst>
          </p:cNvPr>
          <p:cNvSpPr>
            <a:spLocks noGrp="1"/>
          </p:cNvSpPr>
          <p:nvPr>
            <p:ph type="title"/>
          </p:nvPr>
        </p:nvSpPr>
        <p:spPr>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818CC9C5-57E6-233F-E760-D54809E114CB}"/>
              </a:ext>
            </a:extLst>
          </p:cNvPr>
          <p:cNvSpPr>
            <a:spLocks noGrp="1"/>
          </p:cNvSpPr>
          <p:nvPr>
            <p:ph idx="1"/>
          </p:nvPr>
        </p:nvSpPr>
        <p:spPr>
          <a:solidFill>
            <a:schemeClr val="accent6">
              <a:lumMod val="60000"/>
              <a:lumOff val="40000"/>
            </a:schemeClr>
          </a:solidFill>
        </p:spPr>
        <p:txBody>
          <a:bodyPr/>
          <a:lstStyle/>
          <a:p>
            <a:r>
              <a:rPr lang="en-US" dirty="0"/>
              <a:t>In machine learning algorithms, we need multiple varieties of data for training a machine and predicting accurate results. </a:t>
            </a:r>
          </a:p>
          <a:p>
            <a:r>
              <a:rPr lang="en-US" dirty="0"/>
              <a:t>However, sometimes it becomes difficult to manage these </a:t>
            </a:r>
            <a:r>
              <a:rPr lang="en-US" dirty="0" err="1"/>
              <a:t>bulkified</a:t>
            </a:r>
            <a:r>
              <a:rPr lang="en-US" dirty="0"/>
              <a:t> data. </a:t>
            </a:r>
          </a:p>
          <a:p>
            <a:r>
              <a:rPr lang="en-US" dirty="0"/>
              <a:t>So, it becomes a challenge to manage and analyze Big Data.</a:t>
            </a:r>
          </a:p>
          <a:p>
            <a:r>
              <a:rPr lang="en-US" dirty="0"/>
              <a:t> Further, this unstructured data is useless until it is well interpreted.</a:t>
            </a:r>
          </a:p>
          <a:p>
            <a:r>
              <a:rPr lang="en-US" dirty="0"/>
              <a:t> Thus, to use information, there is a need for talent, algorithms, and computing infrastructure.</a:t>
            </a:r>
            <a:endParaRPr lang="en-IN" dirty="0"/>
          </a:p>
        </p:txBody>
      </p:sp>
    </p:spTree>
    <p:extLst>
      <p:ext uri="{BB962C8B-B14F-4D97-AF65-F5344CB8AC3E}">
        <p14:creationId xmlns:p14="http://schemas.microsoft.com/office/powerpoint/2010/main" val="24605754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29D-5A7E-CAB8-0321-1E88572E6BD8}"/>
              </a:ext>
            </a:extLst>
          </p:cNvPr>
          <p:cNvSpPr>
            <a:spLocks noGrp="1"/>
          </p:cNvSpPr>
          <p:nvPr>
            <p:ph type="title"/>
          </p:nvPr>
        </p:nvSpPr>
        <p:spPr>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A2AAD0D7-9EC3-1922-1322-13ED005B7F08}"/>
              </a:ext>
            </a:extLst>
          </p:cNvPr>
          <p:cNvSpPr>
            <a:spLocks noGrp="1"/>
          </p:cNvSpPr>
          <p:nvPr>
            <p:ph idx="1"/>
          </p:nvPr>
        </p:nvSpPr>
        <p:spPr>
          <a:solidFill>
            <a:schemeClr val="accent6">
              <a:lumMod val="60000"/>
              <a:lumOff val="40000"/>
            </a:schemeClr>
          </a:solidFill>
        </p:spPr>
        <p:txBody>
          <a:bodyPr/>
          <a:lstStyle/>
          <a:p>
            <a:r>
              <a:rPr lang="en-US" dirty="0"/>
              <a:t>Machine Learning enables machines or systems to learn from past experience and use data received from big data, and predict accurate results. </a:t>
            </a:r>
          </a:p>
          <a:p>
            <a:r>
              <a:rPr lang="en-US" dirty="0"/>
              <a:t>Hence, this leads to generating improved quality business operations and building better customer relationship management. </a:t>
            </a:r>
          </a:p>
          <a:p>
            <a:r>
              <a:rPr lang="en-US" dirty="0"/>
              <a:t>Big Data helps machine learning by providing a variety of data so machines can learn more or multiple samples or training data.</a:t>
            </a:r>
            <a:endParaRPr lang="en-IN" dirty="0"/>
          </a:p>
        </p:txBody>
      </p:sp>
    </p:spTree>
    <p:extLst>
      <p:ext uri="{BB962C8B-B14F-4D97-AF65-F5344CB8AC3E}">
        <p14:creationId xmlns:p14="http://schemas.microsoft.com/office/powerpoint/2010/main" val="3632955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380D-796E-AE49-AAE6-5583E3EFA29C}"/>
              </a:ext>
            </a:extLst>
          </p:cNvPr>
          <p:cNvSpPr>
            <a:spLocks noGrp="1"/>
          </p:cNvSpPr>
          <p:nvPr>
            <p:ph type="title"/>
          </p:nvPr>
        </p:nvSpPr>
        <p:spPr>
          <a:solidFill>
            <a:schemeClr val="accent6">
              <a:lumMod val="75000"/>
            </a:schemeClr>
          </a:solidFill>
        </p:spPr>
        <p:txBody>
          <a:bodyPr/>
          <a:lstStyle/>
          <a:p>
            <a:r>
              <a:rPr lang="en-IN" dirty="0">
                <a:solidFill>
                  <a:srgbClr val="FF0000"/>
                </a:solidFill>
              </a:rPr>
              <a:t>Cont…</a:t>
            </a:r>
          </a:p>
        </p:txBody>
      </p:sp>
      <p:sp>
        <p:nvSpPr>
          <p:cNvPr id="3" name="Content Placeholder 2">
            <a:extLst>
              <a:ext uri="{FF2B5EF4-FFF2-40B4-BE49-F238E27FC236}">
                <a16:creationId xmlns:a16="http://schemas.microsoft.com/office/drawing/2014/main" id="{A930E21C-E489-70EC-3D42-652D0B19C2DF}"/>
              </a:ext>
            </a:extLst>
          </p:cNvPr>
          <p:cNvSpPr>
            <a:spLocks noGrp="1"/>
          </p:cNvSpPr>
          <p:nvPr>
            <p:ph idx="1"/>
          </p:nvPr>
        </p:nvSpPr>
        <p:spPr>
          <a:solidFill>
            <a:schemeClr val="accent6">
              <a:lumMod val="60000"/>
              <a:lumOff val="40000"/>
            </a:schemeClr>
          </a:solidFill>
        </p:spPr>
        <p:txBody>
          <a:bodyPr/>
          <a:lstStyle/>
          <a:p>
            <a:r>
              <a:rPr lang="en-US" dirty="0"/>
              <a:t>In such ways, businesses can accomplish their dreams and get the benefit of big data using ML algorithms. However, for using the combination of ML and big data, companies need skilled data scientists.</a:t>
            </a:r>
          </a:p>
          <a:p>
            <a:pPr marL="0" indent="0">
              <a:buNone/>
            </a:pPr>
            <a:r>
              <a:rPr lang="en-US" b="1" dirty="0">
                <a:solidFill>
                  <a:schemeClr val="accent1"/>
                </a:solidFill>
              </a:rPr>
              <a:t>How to apply Machine Learning in Big data:</a:t>
            </a:r>
          </a:p>
          <a:p>
            <a:r>
              <a:rPr lang="en-US" dirty="0"/>
              <a:t>Machine Learning provides efficient and automated tools for data gathering, analysis, and integration. </a:t>
            </a:r>
          </a:p>
          <a:p>
            <a:r>
              <a:rPr lang="en-US" dirty="0"/>
              <a:t>In collaboration with cloud computing superiority, machine learning ingests agility into processing and integrates large amounts of data regardless of its source.</a:t>
            </a:r>
            <a:endParaRPr lang="en-US" b="1" dirty="0">
              <a:solidFill>
                <a:schemeClr val="accent1"/>
              </a:solidFill>
            </a:endParaRPr>
          </a:p>
          <a:p>
            <a:endParaRPr lang="en-IN" dirty="0"/>
          </a:p>
        </p:txBody>
      </p:sp>
    </p:spTree>
    <p:extLst>
      <p:ext uri="{BB962C8B-B14F-4D97-AF65-F5344CB8AC3E}">
        <p14:creationId xmlns:p14="http://schemas.microsoft.com/office/powerpoint/2010/main" val="35461513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43F3-5D07-4341-E554-B25FEBD910DF}"/>
              </a:ext>
            </a:extLst>
          </p:cNvPr>
          <p:cNvSpPr>
            <a:spLocks noGrp="1"/>
          </p:cNvSpPr>
          <p:nvPr>
            <p:ph type="title"/>
          </p:nvPr>
        </p:nvSpPr>
        <p:spPr>
          <a:xfrm>
            <a:off x="515323" y="104775"/>
            <a:ext cx="10515600" cy="1325563"/>
          </a:xfrm>
          <a:solidFill>
            <a:schemeClr val="accent6">
              <a:lumMod val="75000"/>
            </a:schemeClr>
          </a:solidFill>
        </p:spPr>
        <p:txBody>
          <a:bodyPr/>
          <a:lstStyle/>
          <a:p>
            <a:r>
              <a:rPr lang="en-IN" dirty="0">
                <a:solidFill>
                  <a:srgbClr val="FF0000"/>
                </a:solidFill>
              </a:rPr>
              <a:t>Visual Analysis</a:t>
            </a:r>
          </a:p>
        </p:txBody>
      </p:sp>
      <p:sp>
        <p:nvSpPr>
          <p:cNvPr id="3" name="Content Placeholder 2">
            <a:extLst>
              <a:ext uri="{FF2B5EF4-FFF2-40B4-BE49-F238E27FC236}">
                <a16:creationId xmlns:a16="http://schemas.microsoft.com/office/drawing/2014/main" id="{9AEDAC8A-73F6-52BE-C76C-2C076802F0C4}"/>
              </a:ext>
            </a:extLst>
          </p:cNvPr>
          <p:cNvSpPr>
            <a:spLocks noGrp="1"/>
          </p:cNvSpPr>
          <p:nvPr>
            <p:ph sz="half" idx="2"/>
          </p:nvPr>
        </p:nvSpPr>
        <p:spPr>
          <a:xfrm>
            <a:off x="6197601" y="1430338"/>
            <a:ext cx="5157787" cy="4890295"/>
          </a:xfrm>
          <a:solidFill>
            <a:schemeClr val="accent6">
              <a:lumMod val="60000"/>
              <a:lumOff val="40000"/>
            </a:schemeClr>
          </a:solidFill>
        </p:spPr>
        <p:txBody>
          <a:bodyPr>
            <a:normAutofit fontScale="85000" lnSpcReduction="10000"/>
          </a:bodyPr>
          <a:lstStyle/>
          <a:p>
            <a:pPr algn="just"/>
            <a:r>
              <a:rPr lang="en-US" dirty="0"/>
              <a:t>Visual analytics is the use of sophisticated tools and processes to analyze datasets using visual representations of the data.</a:t>
            </a:r>
          </a:p>
          <a:p>
            <a:pPr algn="just"/>
            <a:r>
              <a:rPr lang="en-US" dirty="0"/>
              <a:t> Visualizing the data in graphs, charts, and maps helps users identify patterns and thereby develop actionable insights.</a:t>
            </a:r>
          </a:p>
          <a:p>
            <a:pPr algn="just"/>
            <a:r>
              <a:rPr lang="en-US" dirty="0"/>
              <a:t> These insights help organizations make better, data-driven decisions.</a:t>
            </a:r>
            <a:endParaRPr lang="en-IN" dirty="0"/>
          </a:p>
        </p:txBody>
      </p:sp>
      <p:sp>
        <p:nvSpPr>
          <p:cNvPr id="6" name="Content Placeholder 5">
            <a:extLst>
              <a:ext uri="{FF2B5EF4-FFF2-40B4-BE49-F238E27FC236}">
                <a16:creationId xmlns:a16="http://schemas.microsoft.com/office/drawing/2014/main" id="{4C23FF43-E32A-A4E2-6BC7-B2E2EF93D32E}"/>
              </a:ext>
            </a:extLst>
          </p:cNvPr>
          <p:cNvSpPr>
            <a:spLocks noGrp="1"/>
          </p:cNvSpPr>
          <p:nvPr>
            <p:ph sz="quarter" idx="4"/>
          </p:nvPr>
        </p:nvSpPr>
        <p:spPr>
          <a:xfrm>
            <a:off x="589935" y="1800303"/>
            <a:ext cx="5183188" cy="2358742"/>
          </a:xfrm>
          <a:solidFill>
            <a:schemeClr val="accent2">
              <a:lumMod val="40000"/>
              <a:lumOff val="60000"/>
            </a:schemeClr>
          </a:solidFill>
        </p:spPr>
        <p:txBody>
          <a:bodyPr>
            <a:normAutofit fontScale="85000" lnSpcReduction="10000"/>
          </a:bodyPr>
          <a:lstStyle/>
          <a:p>
            <a:pPr algn="just"/>
            <a:r>
              <a:rPr lang="en-US" sz="4400" b="1" dirty="0">
                <a:solidFill>
                  <a:schemeClr val="accent1">
                    <a:lumMod val="75000"/>
                  </a:schemeClr>
                </a:solidFill>
              </a:rPr>
              <a:t>Just like a picture speaks thousands of words, Visual Analytics can talk thousands of data points.</a:t>
            </a:r>
            <a:endParaRPr lang="en-IN" sz="4400" b="1" dirty="0">
              <a:solidFill>
                <a:schemeClr val="accent1">
                  <a:lumMod val="75000"/>
                </a:schemeClr>
              </a:solidFill>
            </a:endParaRPr>
          </a:p>
        </p:txBody>
      </p:sp>
    </p:spTree>
    <p:extLst>
      <p:ext uri="{BB962C8B-B14F-4D97-AF65-F5344CB8AC3E}">
        <p14:creationId xmlns:p14="http://schemas.microsoft.com/office/powerpoint/2010/main" val="18579181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1B6887-423B-CDEA-AF14-75E7312FA68B}"/>
              </a:ext>
            </a:extLst>
          </p:cNvPr>
          <p:cNvSpPr>
            <a:spLocks noGrp="1"/>
          </p:cNvSpPr>
          <p:nvPr>
            <p:ph type="title"/>
          </p:nvPr>
        </p:nvSpPr>
        <p:spPr>
          <a:xfrm>
            <a:off x="839788" y="365126"/>
            <a:ext cx="10515600" cy="509946"/>
          </a:xfrm>
          <a:solidFill>
            <a:schemeClr val="accent6">
              <a:lumMod val="75000"/>
            </a:schemeClr>
          </a:solidFill>
        </p:spPr>
        <p:txBody>
          <a:bodyPr>
            <a:noAutofit/>
          </a:bodyPr>
          <a:lstStyle/>
          <a:p>
            <a:r>
              <a:rPr lang="en-IN" sz="3200" dirty="0">
                <a:solidFill>
                  <a:srgbClr val="FF0000"/>
                </a:solidFill>
              </a:rPr>
              <a:t>Difference between Data Visualization and Visual analytics</a:t>
            </a:r>
          </a:p>
        </p:txBody>
      </p:sp>
      <p:sp>
        <p:nvSpPr>
          <p:cNvPr id="10" name="Text Placeholder 9">
            <a:extLst>
              <a:ext uri="{FF2B5EF4-FFF2-40B4-BE49-F238E27FC236}">
                <a16:creationId xmlns:a16="http://schemas.microsoft.com/office/drawing/2014/main" id="{9F46AA49-AFDA-1066-2D9D-BE8FB8F31A1A}"/>
              </a:ext>
            </a:extLst>
          </p:cNvPr>
          <p:cNvSpPr>
            <a:spLocks noGrp="1"/>
          </p:cNvSpPr>
          <p:nvPr>
            <p:ph type="body" idx="1"/>
          </p:nvPr>
        </p:nvSpPr>
        <p:spPr>
          <a:xfrm>
            <a:off x="839787" y="953576"/>
            <a:ext cx="5157787" cy="422940"/>
          </a:xfrm>
        </p:spPr>
        <p:txBody>
          <a:bodyPr/>
          <a:lstStyle/>
          <a:p>
            <a:r>
              <a:rPr lang="en-IN" dirty="0"/>
              <a:t>Visual Analytics</a:t>
            </a:r>
          </a:p>
        </p:txBody>
      </p:sp>
      <p:sp>
        <p:nvSpPr>
          <p:cNvPr id="8" name="Content Placeholder 7">
            <a:extLst>
              <a:ext uri="{FF2B5EF4-FFF2-40B4-BE49-F238E27FC236}">
                <a16:creationId xmlns:a16="http://schemas.microsoft.com/office/drawing/2014/main" id="{91739C61-A54E-0A84-FA29-F723E56158F5}"/>
              </a:ext>
            </a:extLst>
          </p:cNvPr>
          <p:cNvSpPr>
            <a:spLocks noGrp="1"/>
          </p:cNvSpPr>
          <p:nvPr>
            <p:ph sz="half" idx="2"/>
          </p:nvPr>
        </p:nvSpPr>
        <p:spPr>
          <a:xfrm>
            <a:off x="836612" y="1376516"/>
            <a:ext cx="5157787" cy="5270090"/>
          </a:xfrm>
          <a:solidFill>
            <a:schemeClr val="accent6">
              <a:lumMod val="60000"/>
              <a:lumOff val="40000"/>
            </a:schemeClr>
          </a:solidFill>
        </p:spPr>
        <p:txBody>
          <a:bodyPr>
            <a:normAutofit lnSpcReduction="10000"/>
          </a:bodyPr>
          <a:lstStyle/>
          <a:p>
            <a:r>
              <a:rPr lang="en-US" dirty="0"/>
              <a:t>Data visualization, visual analytics isn’t simply a matter of representing data graphically.</a:t>
            </a:r>
          </a:p>
          <a:p>
            <a:r>
              <a:rPr lang="en-US" dirty="0"/>
              <a:t>Modern, interactive visual analytics makes it easy to combine data from multiple sources and deeply analyze the data directly within the visualization itself.</a:t>
            </a:r>
          </a:p>
          <a:p>
            <a:r>
              <a:rPr lang="en-US" dirty="0"/>
              <a:t> Plus, AI and machine learning algorithms can offer recommendations to help guide your exploration.</a:t>
            </a:r>
            <a:endParaRPr lang="en-IN" dirty="0"/>
          </a:p>
        </p:txBody>
      </p:sp>
      <p:sp>
        <p:nvSpPr>
          <p:cNvPr id="11" name="Text Placeholder 10">
            <a:extLst>
              <a:ext uri="{FF2B5EF4-FFF2-40B4-BE49-F238E27FC236}">
                <a16:creationId xmlns:a16="http://schemas.microsoft.com/office/drawing/2014/main" id="{3DF1D50E-8AE6-B178-D032-F72270AF1BDB}"/>
              </a:ext>
            </a:extLst>
          </p:cNvPr>
          <p:cNvSpPr>
            <a:spLocks noGrp="1"/>
          </p:cNvSpPr>
          <p:nvPr>
            <p:ph type="body" sz="quarter" idx="3"/>
          </p:nvPr>
        </p:nvSpPr>
        <p:spPr>
          <a:xfrm>
            <a:off x="6096000" y="914324"/>
            <a:ext cx="5183188" cy="422940"/>
          </a:xfrm>
        </p:spPr>
        <p:txBody>
          <a:bodyPr/>
          <a:lstStyle/>
          <a:p>
            <a:r>
              <a:rPr lang="en-IN" dirty="0"/>
              <a:t>Data Visualization </a:t>
            </a:r>
          </a:p>
        </p:txBody>
      </p:sp>
      <p:sp>
        <p:nvSpPr>
          <p:cNvPr id="12" name="Content Placeholder 11">
            <a:extLst>
              <a:ext uri="{FF2B5EF4-FFF2-40B4-BE49-F238E27FC236}">
                <a16:creationId xmlns:a16="http://schemas.microsoft.com/office/drawing/2014/main" id="{9BF8049B-0175-18E7-92B6-0CD9EFA936CE}"/>
              </a:ext>
            </a:extLst>
          </p:cNvPr>
          <p:cNvSpPr>
            <a:spLocks noGrp="1"/>
          </p:cNvSpPr>
          <p:nvPr>
            <p:ph sz="quarter" idx="4"/>
          </p:nvPr>
        </p:nvSpPr>
        <p:spPr>
          <a:xfrm>
            <a:off x="6096000" y="1386220"/>
            <a:ext cx="5183188" cy="5260386"/>
          </a:xfrm>
          <a:solidFill>
            <a:schemeClr val="accent6">
              <a:lumMod val="60000"/>
              <a:lumOff val="40000"/>
            </a:schemeClr>
          </a:solidFill>
        </p:spPr>
        <p:txBody>
          <a:bodyPr>
            <a:normAutofit lnSpcReduction="10000"/>
          </a:bodyPr>
          <a:lstStyle/>
          <a:p>
            <a:r>
              <a:rPr lang="en-US" dirty="0"/>
              <a:t>Data visualization means showing data in a visual format that makes insights easier  to understand for human users.</a:t>
            </a:r>
          </a:p>
          <a:p>
            <a:r>
              <a:rPr lang="en-US" dirty="0"/>
              <a:t>Data is usually visualized in a pictorial or graphical form such as charts, graphs, lists, maps, and comprehensive dashboards that combine these multiple formats.</a:t>
            </a:r>
            <a:endParaRPr lang="en-IN" dirty="0"/>
          </a:p>
        </p:txBody>
      </p:sp>
    </p:spTree>
    <p:extLst>
      <p:ext uri="{BB962C8B-B14F-4D97-AF65-F5344CB8AC3E}">
        <p14:creationId xmlns:p14="http://schemas.microsoft.com/office/powerpoint/2010/main" val="39240455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40E-94F0-7C0B-08CB-399E5AF42A24}"/>
              </a:ext>
            </a:extLst>
          </p:cNvPr>
          <p:cNvSpPr>
            <a:spLocks noGrp="1"/>
          </p:cNvSpPr>
          <p:nvPr>
            <p:ph type="title"/>
          </p:nvPr>
        </p:nvSpPr>
        <p:spPr>
          <a:xfrm>
            <a:off x="739775" y="99655"/>
            <a:ext cx="10515600" cy="677094"/>
          </a:xfrm>
          <a:solidFill>
            <a:schemeClr val="accent6">
              <a:lumMod val="75000"/>
            </a:schemeClr>
          </a:solidFill>
        </p:spPr>
        <p:txBody>
          <a:bodyPr>
            <a:normAutofit fontScale="90000"/>
          </a:bodyPr>
          <a:lstStyle/>
          <a:p>
            <a:r>
              <a:rPr lang="en-IN" dirty="0">
                <a:solidFill>
                  <a:srgbClr val="FF0000"/>
                </a:solidFill>
              </a:rPr>
              <a:t>Cont…</a:t>
            </a:r>
          </a:p>
        </p:txBody>
      </p:sp>
      <p:sp>
        <p:nvSpPr>
          <p:cNvPr id="3" name="Text Placeholder 2">
            <a:extLst>
              <a:ext uri="{FF2B5EF4-FFF2-40B4-BE49-F238E27FC236}">
                <a16:creationId xmlns:a16="http://schemas.microsoft.com/office/drawing/2014/main" id="{3732E722-F9AD-5FC5-BB8E-9E4645701BDC}"/>
              </a:ext>
            </a:extLst>
          </p:cNvPr>
          <p:cNvSpPr>
            <a:spLocks noGrp="1"/>
          </p:cNvSpPr>
          <p:nvPr>
            <p:ph type="body" idx="1"/>
          </p:nvPr>
        </p:nvSpPr>
        <p:spPr>
          <a:xfrm>
            <a:off x="739775" y="845268"/>
            <a:ext cx="5157787" cy="383764"/>
          </a:xfrm>
        </p:spPr>
        <p:txBody>
          <a:bodyPr>
            <a:normAutofit fontScale="92500" lnSpcReduction="10000"/>
          </a:bodyPr>
          <a:lstStyle/>
          <a:p>
            <a:r>
              <a:rPr lang="en-IN" dirty="0"/>
              <a:t>Visual Analytics</a:t>
            </a:r>
          </a:p>
        </p:txBody>
      </p:sp>
      <p:sp>
        <p:nvSpPr>
          <p:cNvPr id="4" name="Content Placeholder 3">
            <a:extLst>
              <a:ext uri="{FF2B5EF4-FFF2-40B4-BE49-F238E27FC236}">
                <a16:creationId xmlns:a16="http://schemas.microsoft.com/office/drawing/2014/main" id="{A27290E6-4BF1-D239-5A79-599A076D3783}"/>
              </a:ext>
            </a:extLst>
          </p:cNvPr>
          <p:cNvSpPr>
            <a:spLocks noGrp="1"/>
          </p:cNvSpPr>
          <p:nvPr>
            <p:ph sz="half" idx="2"/>
          </p:nvPr>
        </p:nvSpPr>
        <p:spPr>
          <a:xfrm>
            <a:off x="5997575" y="1344718"/>
            <a:ext cx="5157787" cy="5314487"/>
          </a:xfrm>
          <a:solidFill>
            <a:schemeClr val="accent6">
              <a:lumMod val="60000"/>
              <a:lumOff val="40000"/>
            </a:schemeClr>
          </a:solidFill>
        </p:spPr>
        <p:txBody>
          <a:bodyPr>
            <a:normAutofit fontScale="92500" lnSpcReduction="10000"/>
          </a:bodyPr>
          <a:lstStyle/>
          <a:p>
            <a:r>
              <a:rPr lang="en-US" dirty="0"/>
              <a:t>The primary objective of data visualization is to clearly communicate what the data says, help explain trends and statistics, and show patterns that would otherwise be impossible to see.</a:t>
            </a:r>
          </a:p>
          <a:p>
            <a:r>
              <a:rPr lang="en-US" dirty="0"/>
              <a:t>Data visualization is used to make the consuming, interpreting, and understanding data as simple as possible, and to make it easier to derive insights from data. </a:t>
            </a:r>
          </a:p>
          <a:p>
            <a:r>
              <a:rPr lang="en-US" dirty="0"/>
              <a:t>When BI and analytics users want to see analytics results, and learn from them quickly, they rely on data visualizations.</a:t>
            </a:r>
            <a:endParaRPr lang="en-IN" dirty="0"/>
          </a:p>
        </p:txBody>
      </p:sp>
      <p:sp>
        <p:nvSpPr>
          <p:cNvPr id="5" name="Text Placeholder 4">
            <a:extLst>
              <a:ext uri="{FF2B5EF4-FFF2-40B4-BE49-F238E27FC236}">
                <a16:creationId xmlns:a16="http://schemas.microsoft.com/office/drawing/2014/main" id="{432D615B-47A0-5FE2-5B64-F17A594017C2}"/>
              </a:ext>
            </a:extLst>
          </p:cNvPr>
          <p:cNvSpPr>
            <a:spLocks noGrp="1"/>
          </p:cNvSpPr>
          <p:nvPr>
            <p:ph type="body" sz="quarter" idx="3"/>
          </p:nvPr>
        </p:nvSpPr>
        <p:spPr>
          <a:xfrm>
            <a:off x="5997575" y="871386"/>
            <a:ext cx="5183188" cy="383764"/>
          </a:xfrm>
        </p:spPr>
        <p:txBody>
          <a:bodyPr>
            <a:normAutofit fontScale="92500" lnSpcReduction="10000"/>
          </a:bodyPr>
          <a:lstStyle/>
          <a:p>
            <a:r>
              <a:rPr lang="en-IN" dirty="0"/>
              <a:t>Data Visualization</a:t>
            </a:r>
          </a:p>
        </p:txBody>
      </p:sp>
      <p:sp>
        <p:nvSpPr>
          <p:cNvPr id="6" name="Content Placeholder 5">
            <a:extLst>
              <a:ext uri="{FF2B5EF4-FFF2-40B4-BE49-F238E27FC236}">
                <a16:creationId xmlns:a16="http://schemas.microsoft.com/office/drawing/2014/main" id="{A28CFA1F-DBC8-7DA4-FD9D-D7C6CAE2D037}"/>
              </a:ext>
            </a:extLst>
          </p:cNvPr>
          <p:cNvSpPr>
            <a:spLocks noGrp="1"/>
          </p:cNvSpPr>
          <p:nvPr>
            <p:ph sz="quarter" idx="4"/>
          </p:nvPr>
        </p:nvSpPr>
        <p:spPr>
          <a:xfrm>
            <a:off x="727074" y="1300319"/>
            <a:ext cx="5183188" cy="5314486"/>
          </a:xfrm>
          <a:solidFill>
            <a:schemeClr val="accent6">
              <a:lumMod val="60000"/>
              <a:lumOff val="40000"/>
            </a:schemeClr>
          </a:solidFill>
        </p:spPr>
        <p:txBody>
          <a:bodyPr>
            <a:normAutofit fontScale="92500" lnSpcReduction="10000"/>
          </a:bodyPr>
          <a:lstStyle/>
          <a:p>
            <a:r>
              <a:rPr lang="en-US" b="1" dirty="0"/>
              <a:t>Visual analytics</a:t>
            </a:r>
            <a:r>
              <a:rPr lang="en-US" dirty="0"/>
              <a:t> does the “heavy lifting” with data, by using a variety of processes — mechanical, algorithms, machine learning, natural language processing, </a:t>
            </a:r>
            <a:r>
              <a:rPr lang="en-US" dirty="0" err="1"/>
              <a:t>etc</a:t>
            </a:r>
            <a:r>
              <a:rPr lang="en-US" dirty="0"/>
              <a:t> — to identify and reveal patterns and trends.</a:t>
            </a:r>
          </a:p>
          <a:p>
            <a:r>
              <a:rPr lang="en-US" dirty="0"/>
              <a:t> It prepares the data for the process of data visualization, thereby enabling users to examine data, understand what it means, interpret the patterns it highlights, and help them find meaning and gain useful insights from complex data sets.</a:t>
            </a:r>
            <a:endParaRPr lang="en-IN" dirty="0"/>
          </a:p>
        </p:txBody>
      </p:sp>
    </p:spTree>
    <p:extLst>
      <p:ext uri="{BB962C8B-B14F-4D97-AF65-F5344CB8AC3E}">
        <p14:creationId xmlns:p14="http://schemas.microsoft.com/office/powerpoint/2010/main" val="1874587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7F8EE9-A59C-BF31-0C30-1492FE7924CA}"/>
              </a:ext>
            </a:extLst>
          </p:cNvPr>
          <p:cNvSpPr>
            <a:spLocks noGrp="1"/>
          </p:cNvSpPr>
          <p:nvPr>
            <p:ph type="title"/>
          </p:nvPr>
        </p:nvSpPr>
        <p:spPr>
          <a:xfrm>
            <a:off x="739877" y="99654"/>
            <a:ext cx="10515600" cy="844243"/>
          </a:xfrm>
          <a:solidFill>
            <a:schemeClr val="accent6">
              <a:lumMod val="75000"/>
            </a:schemeClr>
          </a:solidFill>
        </p:spPr>
        <p:txBody>
          <a:bodyPr/>
          <a:lstStyle/>
          <a:p>
            <a:r>
              <a:rPr lang="en-IN" dirty="0">
                <a:solidFill>
                  <a:srgbClr val="FF0000"/>
                </a:solidFill>
              </a:rPr>
              <a:t>Advantages of Visual Analytics</a:t>
            </a:r>
          </a:p>
        </p:txBody>
      </p:sp>
      <p:sp>
        <p:nvSpPr>
          <p:cNvPr id="8" name="Content Placeholder 7">
            <a:extLst>
              <a:ext uri="{FF2B5EF4-FFF2-40B4-BE49-F238E27FC236}">
                <a16:creationId xmlns:a16="http://schemas.microsoft.com/office/drawing/2014/main" id="{92A31ED8-E416-100E-9992-DC73327EB48C}"/>
              </a:ext>
            </a:extLst>
          </p:cNvPr>
          <p:cNvSpPr>
            <a:spLocks noGrp="1"/>
          </p:cNvSpPr>
          <p:nvPr>
            <p:ph idx="1"/>
          </p:nvPr>
        </p:nvSpPr>
        <p:spPr>
          <a:xfrm>
            <a:off x="739877" y="1253331"/>
            <a:ext cx="10515600" cy="4351338"/>
          </a:xfrm>
          <a:solidFill>
            <a:schemeClr val="accent6">
              <a:lumMod val="60000"/>
              <a:lumOff val="40000"/>
            </a:schemeClr>
          </a:solidFill>
        </p:spPr>
        <p:txBody>
          <a:bodyPr>
            <a:normAutofit fontScale="92500" lnSpcReduction="10000"/>
          </a:bodyPr>
          <a:lstStyle/>
          <a:p>
            <a:pPr>
              <a:buFont typeface="+mj-lt"/>
              <a:buAutoNum type="arabicPeriod"/>
            </a:pPr>
            <a:r>
              <a:rPr lang="en-US" b="1" dirty="0"/>
              <a:t>Share findings and track progress:</a:t>
            </a:r>
            <a:r>
              <a:rPr lang="en-US" dirty="0"/>
              <a:t> Interactive reports and dashboards help users track, organize and share key performance indicators across an organization.</a:t>
            </a:r>
          </a:p>
          <a:p>
            <a:pPr>
              <a:buFont typeface="+mj-lt"/>
              <a:buAutoNum type="arabicPeriod"/>
            </a:pPr>
            <a:r>
              <a:rPr lang="en-US" b="1" dirty="0"/>
              <a:t>Make faster decisions:</a:t>
            </a:r>
            <a:r>
              <a:rPr lang="en-US" dirty="0"/>
              <a:t> Users can understand data insights much more quickly by seeing and working with data sets when they are in a visual format. </a:t>
            </a:r>
          </a:p>
          <a:p>
            <a:pPr>
              <a:buFont typeface="+mj-lt"/>
              <a:buAutoNum type="arabicPeriod"/>
            </a:pPr>
            <a:r>
              <a:rPr lang="en-US" b="1" dirty="0"/>
              <a:t>Explore data more easily:</a:t>
            </a:r>
            <a:r>
              <a:rPr lang="en-US" dirty="0"/>
              <a:t> Self-service analytics tools which allow users to interact with data in a visual context allows them to discover hidden relationships and patterns in the data without relying on help from IT.</a:t>
            </a:r>
          </a:p>
          <a:p>
            <a:pPr>
              <a:buFont typeface="+mj-lt"/>
              <a:buAutoNum type="arabicPeriod"/>
            </a:pPr>
            <a:r>
              <a:rPr lang="en-US" b="1" dirty="0"/>
              <a:t>Promote data literacy:</a:t>
            </a:r>
            <a:r>
              <a:rPr lang="en-US" dirty="0"/>
              <a:t> Making data easier to work with and understand democratizes data analytics, getting more people across and organization involved.</a:t>
            </a:r>
          </a:p>
          <a:p>
            <a:endParaRPr lang="en-IN" dirty="0"/>
          </a:p>
        </p:txBody>
      </p:sp>
      <p:sp>
        <p:nvSpPr>
          <p:cNvPr id="4" name="Content Placeholder 6">
            <a:extLst>
              <a:ext uri="{FF2B5EF4-FFF2-40B4-BE49-F238E27FC236}">
                <a16:creationId xmlns:a16="http://schemas.microsoft.com/office/drawing/2014/main" id="{94BC4BBC-196B-4AC2-9F64-D0DD5B3B744B}"/>
              </a:ext>
            </a:extLst>
          </p:cNvPr>
          <p:cNvSpPr txBox="1">
            <a:spLocks/>
          </p:cNvSpPr>
          <p:nvPr/>
        </p:nvSpPr>
        <p:spPr>
          <a:xfrm>
            <a:off x="739877" y="5604669"/>
            <a:ext cx="10515600" cy="1070097"/>
          </a:xfrm>
          <a:prstGeom prst="rect">
            <a:avLst/>
          </a:prstGeom>
          <a:solidFill>
            <a:schemeClr val="accent6">
              <a:lumMod val="60000"/>
              <a:lumOff val="4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Ultimately, visual analytics helps you turn massive data sets into business insights which can have a major positive impact on your organization.</a:t>
            </a:r>
            <a:endParaRPr lang="en-IN" dirty="0"/>
          </a:p>
        </p:txBody>
      </p:sp>
    </p:spTree>
    <p:extLst>
      <p:ext uri="{BB962C8B-B14F-4D97-AF65-F5344CB8AC3E}">
        <p14:creationId xmlns:p14="http://schemas.microsoft.com/office/powerpoint/2010/main" val="36250003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A8FB-6C99-2454-A03A-1BC75B5E279B}"/>
              </a:ext>
            </a:extLst>
          </p:cNvPr>
          <p:cNvSpPr>
            <a:spLocks noGrp="1"/>
          </p:cNvSpPr>
          <p:nvPr>
            <p:ph type="title"/>
          </p:nvPr>
        </p:nvSpPr>
        <p:spPr>
          <a:solidFill>
            <a:schemeClr val="accent6">
              <a:lumMod val="75000"/>
            </a:schemeClr>
          </a:solidFill>
        </p:spPr>
        <p:txBody>
          <a:bodyPr/>
          <a:lstStyle/>
          <a:p>
            <a:r>
              <a:rPr lang="en-IN" dirty="0">
                <a:solidFill>
                  <a:srgbClr val="FF0000"/>
                </a:solidFill>
              </a:rPr>
              <a:t>Example –Visual Analytics</a:t>
            </a:r>
          </a:p>
        </p:txBody>
      </p:sp>
      <p:pic>
        <p:nvPicPr>
          <p:cNvPr id="5" name="Content Placeholder 4">
            <a:extLst>
              <a:ext uri="{FF2B5EF4-FFF2-40B4-BE49-F238E27FC236}">
                <a16:creationId xmlns:a16="http://schemas.microsoft.com/office/drawing/2014/main" id="{1621FDA2-9A0D-3A8E-579F-A953C8800CE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22922" y="1914116"/>
            <a:ext cx="5181600" cy="4609492"/>
          </a:xfrm>
        </p:spPr>
      </p:pic>
      <p:pic>
        <p:nvPicPr>
          <p:cNvPr id="8" name="Content Placeholder 7">
            <a:extLst>
              <a:ext uri="{FF2B5EF4-FFF2-40B4-BE49-F238E27FC236}">
                <a16:creationId xmlns:a16="http://schemas.microsoft.com/office/drawing/2014/main" id="{729BF6B6-831B-4EB2-BA07-DB4CC3FD14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8200" y="1914116"/>
            <a:ext cx="5181600" cy="4578759"/>
          </a:xfrm>
        </p:spPr>
      </p:pic>
    </p:spTree>
    <p:extLst>
      <p:ext uri="{BB962C8B-B14F-4D97-AF65-F5344CB8AC3E}">
        <p14:creationId xmlns:p14="http://schemas.microsoft.com/office/powerpoint/2010/main" val="39801060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BC83-6E6E-3971-C792-BF6B8B23A985}"/>
              </a:ext>
            </a:extLst>
          </p:cNvPr>
          <p:cNvSpPr>
            <a:spLocks noGrp="1"/>
          </p:cNvSpPr>
          <p:nvPr>
            <p:ph type="title"/>
          </p:nvPr>
        </p:nvSpPr>
        <p:spPr>
          <a:solidFill>
            <a:schemeClr val="accent6">
              <a:lumMod val="75000"/>
            </a:schemeClr>
          </a:solidFill>
        </p:spPr>
        <p:txBody>
          <a:bodyPr/>
          <a:lstStyle/>
          <a:p>
            <a:r>
              <a:rPr lang="en-IN" dirty="0">
                <a:solidFill>
                  <a:srgbClr val="FF0000"/>
                </a:solidFill>
              </a:rPr>
              <a:t>Example-Visual Analytics</a:t>
            </a:r>
          </a:p>
        </p:txBody>
      </p:sp>
      <p:pic>
        <p:nvPicPr>
          <p:cNvPr id="6" name="Content Placeholder 5">
            <a:extLst>
              <a:ext uri="{FF2B5EF4-FFF2-40B4-BE49-F238E27FC236}">
                <a16:creationId xmlns:a16="http://schemas.microsoft.com/office/drawing/2014/main" id="{0A3A461D-F449-8E64-7D59-4B83679CA4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1455175"/>
            <a:ext cx="5181600" cy="5201264"/>
          </a:xfrm>
        </p:spPr>
      </p:pic>
      <p:pic>
        <p:nvPicPr>
          <p:cNvPr id="8" name="Content Placeholder 7">
            <a:extLst>
              <a:ext uri="{FF2B5EF4-FFF2-40B4-BE49-F238E27FC236}">
                <a16:creationId xmlns:a16="http://schemas.microsoft.com/office/drawing/2014/main" id="{8E499091-D1C6-8FFE-D180-9E170751236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455174"/>
            <a:ext cx="5181600" cy="5201263"/>
          </a:xfrm>
        </p:spPr>
      </p:pic>
    </p:spTree>
    <p:extLst>
      <p:ext uri="{BB962C8B-B14F-4D97-AF65-F5344CB8AC3E}">
        <p14:creationId xmlns:p14="http://schemas.microsoft.com/office/powerpoint/2010/main" val="26727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6F715-3A75-4868-B2A3-827EB4F30E4C}"/>
              </a:ext>
            </a:extLst>
          </p:cNvPr>
          <p:cNvSpPr>
            <a:spLocks noGrp="1"/>
          </p:cNvSpPr>
          <p:nvPr>
            <p:ph idx="1"/>
          </p:nvPr>
        </p:nvSpPr>
        <p:spPr>
          <a:xfrm>
            <a:off x="838200" y="239151"/>
            <a:ext cx="10515600" cy="5937812"/>
          </a:xfrm>
          <a:solidFill>
            <a:schemeClr val="accent6">
              <a:lumMod val="60000"/>
              <a:lumOff val="40000"/>
            </a:schemeClr>
          </a:solidFill>
        </p:spPr>
        <p:txBody>
          <a:bodyPr vert="horz" lIns="91440" tIns="45720" rIns="91440" bIns="45720" rtlCol="0">
            <a:normAutofit fontScale="77500" lnSpcReduction="20000"/>
          </a:bodyPr>
          <a:lstStyle/>
          <a:p>
            <a:r>
              <a:rPr lang="en-US" sz="3200" dirty="0"/>
              <a:t>Actually quantitative analytics uses such traits to create datasets that managers can consider when making strategic decisions. Examples of this could include the following:</a:t>
            </a:r>
          </a:p>
          <a:p>
            <a:r>
              <a:rPr lang="en-US" sz="3200" dirty="0"/>
              <a:t>Using web traffic data to identify what areas of a website are most frequently visited.</a:t>
            </a:r>
          </a:p>
          <a:p>
            <a:r>
              <a:rPr lang="en-US" sz="3200" dirty="0"/>
              <a:t>Using services such as Google Analytics to determine what search terms most commonly lead customers to your website.</a:t>
            </a:r>
          </a:p>
          <a:p>
            <a:r>
              <a:rPr lang="en-US" sz="3200" dirty="0"/>
              <a:t>Using website traffic data to determine when potential customers are abandoning the conversion funnel and not completing the transaction, then using this data to make changes to improve conversion numbers.</a:t>
            </a:r>
          </a:p>
          <a:p>
            <a:r>
              <a:rPr lang="en-US" sz="3200" dirty="0"/>
              <a:t>In all the above cases, quantitative analysis is used to come up with hard data that leads to better decisions.</a:t>
            </a:r>
          </a:p>
          <a:p>
            <a:r>
              <a:rPr lang="en-US" sz="3200" dirty="0"/>
              <a:t>Because quantitative analysis strips all issues down to facts and figures, all ambiguity of language, interpretation, and emotion is removed. If done properly using strict rules, smaller datasets can be extrapolated to analyze and </a:t>
            </a:r>
            <a:r>
              <a:rPr lang="en-US" sz="3200" dirty="0">
                <a:hlinkClick r:id="rId2"/>
              </a:rPr>
              <a:t>predict the behavior of larger groups</a:t>
            </a:r>
            <a:r>
              <a:rPr lang="en-US" sz="3200" dirty="0"/>
              <a:t>.</a:t>
            </a:r>
          </a:p>
          <a:p>
            <a:r>
              <a:rPr lang="en-US" sz="3200" dirty="0"/>
              <a:t>For example, if 700 out of 1000 potential customers abruptly leave your website from the same page, it’s reasonable to assume this is happening at a similar ratio with larger amounts of customers.</a:t>
            </a:r>
          </a:p>
          <a:p>
            <a:endParaRPr lang="en-IN" sz="3200" dirty="0"/>
          </a:p>
        </p:txBody>
      </p:sp>
    </p:spTree>
    <p:extLst>
      <p:ext uri="{BB962C8B-B14F-4D97-AF65-F5344CB8AC3E}">
        <p14:creationId xmlns:p14="http://schemas.microsoft.com/office/powerpoint/2010/main" val="252682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2517-2E86-C08E-B6EA-FF59DA4E8BED}"/>
              </a:ext>
            </a:extLst>
          </p:cNvPr>
          <p:cNvSpPr>
            <a:spLocks noGrp="1"/>
          </p:cNvSpPr>
          <p:nvPr>
            <p:ph type="title"/>
          </p:nvPr>
        </p:nvSpPr>
        <p:spPr>
          <a:xfrm>
            <a:off x="838200" y="335628"/>
            <a:ext cx="10515600" cy="1325563"/>
          </a:xfrm>
          <a:solidFill>
            <a:schemeClr val="accent6">
              <a:lumMod val="75000"/>
            </a:schemeClr>
          </a:solidFill>
        </p:spPr>
        <p:txBody>
          <a:bodyPr/>
          <a:lstStyle/>
          <a:p>
            <a:r>
              <a:rPr lang="en-US" b="1" dirty="0">
                <a:solidFill>
                  <a:srgbClr val="FF0000"/>
                </a:solidFill>
              </a:rPr>
              <a:t>Qualitative data</a:t>
            </a:r>
            <a:r>
              <a:rPr lang="en-IN" b="1" dirty="0">
                <a:solidFill>
                  <a:srgbClr val="FF0000"/>
                </a:solidFill>
              </a:rPr>
              <a:t> Analysis</a:t>
            </a:r>
            <a:endParaRPr lang="en-IN" dirty="0">
              <a:solidFill>
                <a:srgbClr val="FF0000"/>
              </a:solidFill>
            </a:endParaRPr>
          </a:p>
        </p:txBody>
      </p:sp>
      <p:sp>
        <p:nvSpPr>
          <p:cNvPr id="3" name="Content Placeholder 2">
            <a:extLst>
              <a:ext uri="{FF2B5EF4-FFF2-40B4-BE49-F238E27FC236}">
                <a16:creationId xmlns:a16="http://schemas.microsoft.com/office/drawing/2014/main" id="{F6ADAEA1-6BC0-20C7-6EE6-D87C17D626B8}"/>
              </a:ext>
            </a:extLst>
          </p:cNvPr>
          <p:cNvSpPr>
            <a:spLocks noGrp="1"/>
          </p:cNvSpPr>
          <p:nvPr>
            <p:ph idx="1"/>
          </p:nvPr>
        </p:nvSpPr>
        <p:spPr>
          <a:solidFill>
            <a:schemeClr val="accent6">
              <a:lumMod val="60000"/>
              <a:lumOff val="40000"/>
            </a:schemeClr>
          </a:solidFill>
        </p:spPr>
        <p:txBody>
          <a:bodyPr>
            <a:normAutofit lnSpcReduction="10000"/>
          </a:bodyPr>
          <a:lstStyle/>
          <a:p>
            <a:r>
              <a:rPr lang="en-US" b="1" dirty="0"/>
              <a:t>Qualitative data</a:t>
            </a:r>
            <a:r>
              <a:rPr lang="en-US" dirty="0"/>
              <a:t> </a:t>
            </a:r>
            <a:r>
              <a:rPr lang="en-US" b="1" dirty="0"/>
              <a:t>cannot be measured objectively</a:t>
            </a:r>
            <a:r>
              <a:rPr lang="en-US" b="0" dirty="0">
                <a:effectLst/>
              </a:rPr>
              <a:t>, and is therefore open to more subjective interpretation. </a:t>
            </a:r>
          </a:p>
          <a:p>
            <a:pPr algn="just"/>
            <a:r>
              <a:rPr lang="en-US" b="0" dirty="0">
                <a:effectLst/>
              </a:rPr>
              <a:t>Some examples of qualitative data include comments left in response to a survey question, things people have said during interviews, tweets and other social media posts, and the text included in product reviews. </a:t>
            </a:r>
          </a:p>
          <a:p>
            <a:r>
              <a:rPr lang="en-US" b="0" dirty="0">
                <a:effectLst/>
              </a:rPr>
              <a:t>With qualitative data analysis, the focus is on making sense of unstructured data (such as written text, or transcripts of spoken conversations). </a:t>
            </a:r>
          </a:p>
          <a:p>
            <a:r>
              <a:rPr lang="en-US" b="0" dirty="0">
                <a:effectLst/>
              </a:rPr>
              <a:t>Often, qualitative analysis will organize the data into themes—a process which, fortunately, can be automated.</a:t>
            </a:r>
            <a:endParaRPr lang="en-US" dirty="0"/>
          </a:p>
          <a:p>
            <a:endParaRPr lang="en-IN" dirty="0"/>
          </a:p>
        </p:txBody>
      </p:sp>
      <p:pic>
        <p:nvPicPr>
          <p:cNvPr id="5" name="Picture 4">
            <a:extLst>
              <a:ext uri="{FF2B5EF4-FFF2-40B4-BE49-F238E27FC236}">
                <a16:creationId xmlns:a16="http://schemas.microsoft.com/office/drawing/2014/main" id="{969F2112-A2BD-CD33-CDA7-CE7BAE6A96AB}"/>
              </a:ext>
            </a:extLst>
          </p:cNvPr>
          <p:cNvPicPr>
            <a:picLocks noChangeAspect="1"/>
          </p:cNvPicPr>
          <p:nvPr/>
        </p:nvPicPr>
        <p:blipFill>
          <a:blip r:embed="rId2"/>
          <a:stretch>
            <a:fillRect/>
          </a:stretch>
        </p:blipFill>
        <p:spPr>
          <a:xfrm>
            <a:off x="8023571" y="0"/>
            <a:ext cx="3330229" cy="1825625"/>
          </a:xfrm>
          <a:prstGeom prst="rect">
            <a:avLst/>
          </a:prstGeom>
        </p:spPr>
      </p:pic>
    </p:spTree>
    <p:extLst>
      <p:ext uri="{BB962C8B-B14F-4D97-AF65-F5344CB8AC3E}">
        <p14:creationId xmlns:p14="http://schemas.microsoft.com/office/powerpoint/2010/main" val="217230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3735</TotalTime>
  <Words>6181</Words>
  <Application>Microsoft Office PowerPoint</Application>
  <PresentationFormat>Widescreen</PresentationFormat>
  <Paragraphs>411</Paragraphs>
  <Slides>79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Calibri Light</vt:lpstr>
      <vt:lpstr>Times New Roman</vt:lpstr>
      <vt:lpstr>Wingdings</vt:lpstr>
      <vt:lpstr>Office Theme</vt:lpstr>
      <vt:lpstr>UNIT-6   Big Data Analysis Techniques </vt:lpstr>
      <vt:lpstr>What is data analysis and why is it important? </vt:lpstr>
      <vt:lpstr>PowerPoint Presentation</vt:lpstr>
      <vt:lpstr>PowerPoint Presentation</vt:lpstr>
      <vt:lpstr>Data Analysis</vt:lpstr>
      <vt:lpstr>Quantitative data Analysis</vt:lpstr>
      <vt:lpstr>Steps in big data analytics </vt:lpstr>
      <vt:lpstr>PowerPoint Presentation</vt:lpstr>
      <vt:lpstr>Qualitative data Analysis</vt:lpstr>
      <vt:lpstr>Example </vt:lpstr>
      <vt:lpstr>Cont…</vt:lpstr>
      <vt:lpstr>Examples of Qualitative Data </vt:lpstr>
      <vt:lpstr>Cont…</vt:lpstr>
      <vt:lpstr>PowerPoint Presentation</vt:lpstr>
      <vt:lpstr>Data Analysis </vt:lpstr>
      <vt:lpstr>Mixed Methods Approach </vt:lpstr>
      <vt:lpstr>PowerPoint Presentation</vt:lpstr>
      <vt:lpstr>Statistical Analysis</vt:lpstr>
      <vt:lpstr>Cont…</vt:lpstr>
      <vt:lpstr>Cont…</vt:lpstr>
      <vt:lpstr> Types of Statistical Analysis </vt:lpstr>
      <vt:lpstr>Descriptive Analysis </vt:lpstr>
      <vt:lpstr>Descriptive Analysis (using statistics) </vt:lpstr>
      <vt:lpstr>PowerPoint Presentation</vt:lpstr>
      <vt:lpstr>What does summarize mean? </vt:lpstr>
      <vt:lpstr>PowerPoint Presentation</vt:lpstr>
      <vt:lpstr>PowerPoint Presentation</vt:lpstr>
      <vt:lpstr> Inferential Analysis </vt:lpstr>
      <vt:lpstr>Types of Inferential Statistics </vt:lpstr>
      <vt:lpstr>Inferential Statistics Examples</vt:lpstr>
      <vt:lpstr> Exploratory Analysis </vt:lpstr>
      <vt:lpstr>Exploratory data analysis tools </vt:lpstr>
      <vt:lpstr>PowerPoint Presentation</vt:lpstr>
      <vt:lpstr> Prescriptive Analysis </vt:lpstr>
      <vt:lpstr> Predictive Analysis </vt:lpstr>
      <vt:lpstr> Predictive Analysis </vt:lpstr>
      <vt:lpstr>PowerPoint Presentation</vt:lpstr>
      <vt:lpstr> Predictive Analysis </vt:lpstr>
      <vt:lpstr>Uses of Predictive Analytics  </vt:lpstr>
      <vt:lpstr> Predictive Analysis </vt:lpstr>
      <vt:lpstr>Causal Analysis </vt:lpstr>
      <vt:lpstr>Statistical Analysis Process </vt:lpstr>
      <vt:lpstr>Statistical Analysis Methods </vt:lpstr>
      <vt:lpstr>Mean</vt:lpstr>
      <vt:lpstr>Standard Deviation </vt:lpstr>
      <vt:lpstr>Regression </vt:lpstr>
      <vt:lpstr>Hypothesis Testing </vt:lpstr>
      <vt:lpstr>Sample Size Determination </vt:lpstr>
      <vt:lpstr>Statistical Analysis Examples </vt:lpstr>
      <vt:lpstr>PowerPoint Presentation</vt:lpstr>
      <vt:lpstr>Data Mining</vt:lpstr>
      <vt:lpstr>Data Analysis Process </vt:lpstr>
      <vt:lpstr>Data Mining Model</vt:lpstr>
      <vt:lpstr>What Techniques Are Used In Data Mining? </vt:lpstr>
      <vt:lpstr>Statistics </vt:lpstr>
      <vt:lpstr>Machine Learning </vt:lpstr>
      <vt:lpstr>Information Retrieval (IR) </vt:lpstr>
      <vt:lpstr>Semantic Analysis</vt:lpstr>
      <vt:lpstr>Cont…</vt:lpstr>
      <vt:lpstr>Cont…</vt:lpstr>
      <vt:lpstr>How Does Semantic Analysis Work? </vt:lpstr>
      <vt:lpstr>Cont…</vt:lpstr>
      <vt:lpstr>Cont…</vt:lpstr>
      <vt:lpstr>Cont…</vt:lpstr>
      <vt:lpstr>Examples of Semantic Analysis </vt:lpstr>
      <vt:lpstr>Machine Learning</vt:lpstr>
      <vt:lpstr>Cont…</vt:lpstr>
      <vt:lpstr> Difference between Big Data and Machine Learning </vt:lpstr>
      <vt:lpstr>Cont…</vt:lpstr>
      <vt:lpstr>Big data with Machine Learning </vt:lpstr>
      <vt:lpstr>Cont…</vt:lpstr>
      <vt:lpstr>Cont…</vt:lpstr>
      <vt:lpstr>Cont…</vt:lpstr>
      <vt:lpstr>Visual Analysis</vt:lpstr>
      <vt:lpstr>Difference between Data Visualization and Visual analytics</vt:lpstr>
      <vt:lpstr>Cont…</vt:lpstr>
      <vt:lpstr>Advantages of Visual Analytics</vt:lpstr>
      <vt:lpstr>Example –Visual Analytics</vt:lpstr>
      <vt:lpstr>Example-Visual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UNIT-6   Big Data Analysis Techniques </dc:title>
  <dc:creator>sindhu v</dc:creator>
  <cp:lastModifiedBy>Kaushik's</cp:lastModifiedBy>
  <cp:revision>47</cp:revision>
  <dcterms:created xsi:type="dcterms:W3CDTF">2023-01-19T07:14:17Z</dcterms:created>
  <dcterms:modified xsi:type="dcterms:W3CDTF">2023-04-25T07:55:18Z</dcterms:modified>
</cp:coreProperties>
</file>