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59" r:id="rId11"/>
    <p:sldId id="257" r:id="rId12"/>
    <p:sldId id="258" r:id="rId13"/>
    <p:sldId id="260" r:id="rId14"/>
    <p:sldId id="26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BA4A-60D5-1A5D-D3A2-4AFB198389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63BD01-7BBE-FD16-21B9-3EF1D23E0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24543B-C14B-B423-62AE-941DF0ECF47E}"/>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5" name="Footer Placeholder 4">
            <a:extLst>
              <a:ext uri="{FF2B5EF4-FFF2-40B4-BE49-F238E27FC236}">
                <a16:creationId xmlns:a16="http://schemas.microsoft.com/office/drawing/2014/main" id="{0F62FE9C-85B7-03FD-BA81-2A274A388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13468-8D4D-C606-6B76-307AE551A6F6}"/>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385304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6F88-0041-E428-FD65-98DD40C7C4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D0861D-A162-B47B-F8AD-B6B3B8C7A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893222-5185-7E86-0301-B51F57118356}"/>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5" name="Footer Placeholder 4">
            <a:extLst>
              <a:ext uri="{FF2B5EF4-FFF2-40B4-BE49-F238E27FC236}">
                <a16:creationId xmlns:a16="http://schemas.microsoft.com/office/drawing/2014/main" id="{5259FB57-CBED-15E4-DB5B-6B2888B7F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BB221-636B-3831-B47D-DA213890AE06}"/>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114037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EEACF-A464-2827-1D01-0244D7AA8C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5A46A0-BBAB-4CCE-57E0-B166D083A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48CA7-1325-14D3-73C0-A249986CFE3D}"/>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5" name="Footer Placeholder 4">
            <a:extLst>
              <a:ext uri="{FF2B5EF4-FFF2-40B4-BE49-F238E27FC236}">
                <a16:creationId xmlns:a16="http://schemas.microsoft.com/office/drawing/2014/main" id="{00EBF969-299A-0B80-0149-C654D837D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50D91-0351-10F3-A50B-86A44B8F5863}"/>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341623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9C1A-E6C2-C2FA-0036-94DD461A1A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6B99DC-C1BE-12A1-A8D8-AFEC309C54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CFA59-B251-02B3-DF6A-4F6DA6370EFF}"/>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5" name="Footer Placeholder 4">
            <a:extLst>
              <a:ext uri="{FF2B5EF4-FFF2-40B4-BE49-F238E27FC236}">
                <a16:creationId xmlns:a16="http://schemas.microsoft.com/office/drawing/2014/main" id="{E2B43EE9-4C89-02D5-BD8F-6CF1C5756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ABAAC-6B60-02ED-4F83-783347824F6C}"/>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67976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03A4-1388-9CEE-E197-175E0FE4F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338575-BA79-EA34-ACE9-FF46072FB7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42592-53E1-CB9D-6B42-A61F9B961B38}"/>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5" name="Footer Placeholder 4">
            <a:extLst>
              <a:ext uri="{FF2B5EF4-FFF2-40B4-BE49-F238E27FC236}">
                <a16:creationId xmlns:a16="http://schemas.microsoft.com/office/drawing/2014/main" id="{C9D26A45-0B3B-B819-A7C5-2FC3DF404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D8A91-1ABC-D600-D218-3F7C78768248}"/>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179671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C282-7A81-7486-E73A-1B7EA88F1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1BAC3B-4A69-426B-22C0-FECA08201F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30B044-8B27-A8DC-511B-E55B338C67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16185F-EC81-888D-F9F5-75F8C25EF149}"/>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6" name="Footer Placeholder 5">
            <a:extLst>
              <a:ext uri="{FF2B5EF4-FFF2-40B4-BE49-F238E27FC236}">
                <a16:creationId xmlns:a16="http://schemas.microsoft.com/office/drawing/2014/main" id="{C0592C50-6184-A5E1-FB40-AB49FE031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D35D4-BBD5-60D0-652C-FB07F32359DF}"/>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51788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ACB4-48C5-4A33-8913-89B7868930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DE0508-B9B9-BB17-3B95-311FD00D1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B3B74-F6CF-9730-7582-70F796932C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1E1100-6115-71BB-BA6D-70EBDD8AE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72EA6-6F4B-DC74-99D1-95471EB521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F23451-6930-51F3-EE97-A63D50D55162}"/>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8" name="Footer Placeholder 7">
            <a:extLst>
              <a:ext uri="{FF2B5EF4-FFF2-40B4-BE49-F238E27FC236}">
                <a16:creationId xmlns:a16="http://schemas.microsoft.com/office/drawing/2014/main" id="{6EEBE7EF-DA4B-3E72-F7FA-20E18126AD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A04710-B0C1-8CC3-C5A2-78C613A532E1}"/>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77016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DC24-561A-B4C1-AA5C-AC5E421121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5091FF-0ED8-3B49-5CD5-2ED3B7C4C258}"/>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4" name="Footer Placeholder 3">
            <a:extLst>
              <a:ext uri="{FF2B5EF4-FFF2-40B4-BE49-F238E27FC236}">
                <a16:creationId xmlns:a16="http://schemas.microsoft.com/office/drawing/2014/main" id="{B345DC62-4B29-6BEF-0300-851AADF031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651EEF-9960-A27C-ABBB-B5CFFC0C5AAB}"/>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190435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06B63-1355-B92E-E8BB-5C22A94CC2C1}"/>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3" name="Footer Placeholder 2">
            <a:extLst>
              <a:ext uri="{FF2B5EF4-FFF2-40B4-BE49-F238E27FC236}">
                <a16:creationId xmlns:a16="http://schemas.microsoft.com/office/drawing/2014/main" id="{5D452B23-D812-1FCE-3268-D5156D7849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460943-C6F7-7D86-E57A-B7DD924714B5}"/>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393102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1175-8700-EA7E-B3AC-474F59CBA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990F7A-CFBB-F171-9FD1-D8788CD0A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6D60FE-47B0-9B5E-5261-510418670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1B75E-1585-2347-B285-E2AD222FFA2A}"/>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6" name="Footer Placeholder 5">
            <a:extLst>
              <a:ext uri="{FF2B5EF4-FFF2-40B4-BE49-F238E27FC236}">
                <a16:creationId xmlns:a16="http://schemas.microsoft.com/office/drawing/2014/main" id="{41A780AF-DFFA-A607-7B63-2D32377FE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2AF873-0DB8-F724-ACAC-3B77C1C629D3}"/>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291183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0FB5-6160-CEB9-13B8-D6A646231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B57D-1F53-5942-92CD-44FBDCC77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0ABAAA-E4F9-88CE-C5B1-DCFC27FC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F5731-CC62-CB73-C354-9328E293547B}"/>
              </a:ext>
            </a:extLst>
          </p:cNvPr>
          <p:cNvSpPr>
            <a:spLocks noGrp="1"/>
          </p:cNvSpPr>
          <p:nvPr>
            <p:ph type="dt" sz="half" idx="10"/>
          </p:nvPr>
        </p:nvSpPr>
        <p:spPr/>
        <p:txBody>
          <a:bodyPr/>
          <a:lstStyle/>
          <a:p>
            <a:fld id="{A433E9A1-9E0F-4E99-A825-0E55BDDF7E4A}" type="datetimeFigureOut">
              <a:rPr lang="en-IN" smtClean="0"/>
              <a:t>27-03-2023</a:t>
            </a:fld>
            <a:endParaRPr lang="en-IN"/>
          </a:p>
        </p:txBody>
      </p:sp>
      <p:sp>
        <p:nvSpPr>
          <p:cNvPr id="6" name="Footer Placeholder 5">
            <a:extLst>
              <a:ext uri="{FF2B5EF4-FFF2-40B4-BE49-F238E27FC236}">
                <a16:creationId xmlns:a16="http://schemas.microsoft.com/office/drawing/2014/main" id="{2245E026-7D74-5CD0-9F5F-A5C67F3F78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5B8E5-9CB8-ACAD-41B4-F7BBA84185CF}"/>
              </a:ext>
            </a:extLst>
          </p:cNvPr>
          <p:cNvSpPr>
            <a:spLocks noGrp="1"/>
          </p:cNvSpPr>
          <p:nvPr>
            <p:ph type="sldNum" sz="quarter" idx="12"/>
          </p:nvPr>
        </p:nvSpPr>
        <p:spPr/>
        <p:txBody>
          <a:bodyPr/>
          <a:lstStyle/>
          <a:p>
            <a:fld id="{E0C7759B-D70A-4702-9B66-BAEE15D7D1B8}" type="slidenum">
              <a:rPr lang="en-IN" smtClean="0"/>
              <a:t>‹#›</a:t>
            </a:fld>
            <a:endParaRPr lang="en-IN"/>
          </a:p>
        </p:txBody>
      </p:sp>
    </p:spTree>
    <p:extLst>
      <p:ext uri="{BB962C8B-B14F-4D97-AF65-F5344CB8AC3E}">
        <p14:creationId xmlns:p14="http://schemas.microsoft.com/office/powerpoint/2010/main" val="381100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9A1CE-2FC8-8BA7-BC5C-12551C344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F4481-74F6-7F4E-51AB-798EBE7BB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6F283-4CF3-F848-0926-DC1751A73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3E9A1-9E0F-4E99-A825-0E55BDDF7E4A}" type="datetimeFigureOut">
              <a:rPr lang="en-IN" smtClean="0"/>
              <a:t>27-03-2023</a:t>
            </a:fld>
            <a:endParaRPr lang="en-IN"/>
          </a:p>
        </p:txBody>
      </p:sp>
      <p:sp>
        <p:nvSpPr>
          <p:cNvPr id="5" name="Footer Placeholder 4">
            <a:extLst>
              <a:ext uri="{FF2B5EF4-FFF2-40B4-BE49-F238E27FC236}">
                <a16:creationId xmlns:a16="http://schemas.microsoft.com/office/drawing/2014/main" id="{0128303D-F09D-E340-7F10-1678777A79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63684-166C-E57A-CE62-BE2257F73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7759B-D70A-4702-9B66-BAEE15D7D1B8}" type="slidenum">
              <a:rPr lang="en-IN" smtClean="0"/>
              <a:t>‹#›</a:t>
            </a:fld>
            <a:endParaRPr lang="en-IN"/>
          </a:p>
        </p:txBody>
      </p:sp>
    </p:spTree>
    <p:extLst>
      <p:ext uri="{BB962C8B-B14F-4D97-AF65-F5344CB8AC3E}">
        <p14:creationId xmlns:p14="http://schemas.microsoft.com/office/powerpoint/2010/main" val="330193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3E78-098E-990A-DDE7-F91C981E102E}"/>
              </a:ext>
            </a:extLst>
          </p:cNvPr>
          <p:cNvSpPr>
            <a:spLocks noGrp="1"/>
          </p:cNvSpPr>
          <p:nvPr>
            <p:ph type="ctrTitle"/>
          </p:nvPr>
        </p:nvSpPr>
        <p:spPr>
          <a:xfrm>
            <a:off x="1524000" y="382862"/>
            <a:ext cx="9144000" cy="978798"/>
          </a:xfrm>
        </p:spPr>
        <p:txBody>
          <a:bodyPr/>
          <a:lstStyle/>
          <a:p>
            <a:r>
              <a:rPr lang="en-GB" b="1" dirty="0">
                <a:latin typeface="Times New Roman" panose="02020603050405020304" pitchFamily="18" charset="0"/>
                <a:cs typeface="Times New Roman" panose="02020603050405020304" pitchFamily="18" charset="0"/>
              </a:rPr>
              <a:t>Views in hive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22C7A8E-2357-F87A-79A5-32B1AC58666C}"/>
              </a:ext>
            </a:extLst>
          </p:cNvPr>
          <p:cNvSpPr>
            <a:spLocks noGrp="1"/>
          </p:cNvSpPr>
          <p:nvPr>
            <p:ph type="subTitle" idx="1"/>
          </p:nvPr>
        </p:nvSpPr>
        <p:spPr>
          <a:xfrm>
            <a:off x="1063487" y="872261"/>
            <a:ext cx="10065026" cy="2067340"/>
          </a:xfrm>
        </p:spPr>
        <p:txBody>
          <a:bodyPr>
            <a:noAutofit/>
          </a:bodyPr>
          <a:lstStyle/>
          <a:p>
            <a:pPr algn="just">
              <a:lnSpc>
                <a:spcPct val="170000"/>
              </a:lnSpc>
            </a:pPr>
            <a:endParaRPr lang="en-GB" sz="3000" dirty="0">
              <a:latin typeface="Times New Roman" panose="02020603050405020304" pitchFamily="18" charset="0"/>
              <a:cs typeface="Times New Roman" panose="02020603050405020304" pitchFamily="18" charset="0"/>
            </a:endParaRPr>
          </a:p>
          <a:p>
            <a:pPr algn="just">
              <a:lnSpc>
                <a:spcPct val="170000"/>
              </a:lnSpc>
            </a:pPr>
            <a:r>
              <a:rPr lang="en-GB" sz="3000" dirty="0">
                <a:latin typeface="Times New Roman" panose="02020603050405020304" pitchFamily="18" charset="0"/>
                <a:cs typeface="Times New Roman" panose="02020603050405020304" pitchFamily="18" charset="0"/>
              </a:rPr>
              <a:t>In Hive, views are virtual tables that are built based on the result-set of an existing Hive query. A view is a logical table based on one or more tables or views. It does not contain data of its own and is not stored as a physical file on the file system. A view can be used in a SELECT statement in the same manner as a table.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8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BF06-3737-35F1-BE68-3477E2A7231E}"/>
              </a:ext>
            </a:extLst>
          </p:cNvPr>
          <p:cNvSpPr>
            <a:spLocks noGrp="1"/>
          </p:cNvSpPr>
          <p:nvPr>
            <p:ph type="title"/>
          </p:nvPr>
        </p:nvSpPr>
        <p:spPr/>
        <p:txBody>
          <a:bodyPr/>
          <a:lstStyle/>
          <a:p>
            <a:r>
              <a:rPr lang="en-GB" b="1" dirty="0" err="1">
                <a:latin typeface="Times New Roman" panose="02020603050405020304" pitchFamily="18" charset="0"/>
                <a:cs typeface="Times New Roman" panose="02020603050405020304" pitchFamily="18" charset="0"/>
              </a:rPr>
              <a:t>Contd</a:t>
            </a:r>
            <a:r>
              <a:rPr lang="en-GB"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DEE759-6DDB-302D-0693-62D15533D0AA}"/>
              </a:ext>
            </a:extLst>
          </p:cNvPr>
          <p:cNvSpPr>
            <a:spLocks noGrp="1"/>
          </p:cNvSpPr>
          <p:nvPr>
            <p:ph idx="1"/>
          </p:nvPr>
        </p:nvSpPr>
        <p:spPr/>
        <p:txBody>
          <a:bodyPr/>
          <a:lstStyle/>
          <a:p>
            <a:pPr marL="0" indent="0">
              <a:buNone/>
            </a:pPr>
            <a:r>
              <a:rPr lang="en-GB" dirty="0"/>
              <a:t>CREATE VIEW [IF NOT EXISTS] </a:t>
            </a:r>
            <a:r>
              <a:rPr lang="en-GB" dirty="0" err="1"/>
              <a:t>view_name</a:t>
            </a:r>
            <a:r>
              <a:rPr lang="en-GB" dirty="0"/>
              <a:t> [(</a:t>
            </a:r>
            <a:r>
              <a:rPr lang="en-GB" dirty="0" err="1"/>
              <a:t>column_name</a:t>
            </a:r>
            <a:r>
              <a:rPr lang="en-GB" dirty="0"/>
              <a:t> [COMMENT </a:t>
            </a:r>
            <a:r>
              <a:rPr lang="en-GB" dirty="0" err="1"/>
              <a:t>column_comment</a:t>
            </a:r>
            <a:r>
              <a:rPr lang="en-GB" dirty="0"/>
              <a:t>], ...) ]</a:t>
            </a:r>
          </a:p>
          <a:p>
            <a:pPr marL="0" indent="0">
              <a:buNone/>
            </a:pPr>
            <a:r>
              <a:rPr lang="en-GB" dirty="0"/>
              <a:t>[COMMENT </a:t>
            </a:r>
            <a:r>
              <a:rPr lang="en-GB" dirty="0" err="1"/>
              <a:t>table_comment</a:t>
            </a:r>
            <a:r>
              <a:rPr lang="en-GB" dirty="0"/>
              <a:t>]</a:t>
            </a:r>
          </a:p>
          <a:p>
            <a:pPr marL="0" indent="0">
              <a:buNone/>
            </a:pPr>
            <a:r>
              <a:rPr lang="en-GB" dirty="0"/>
              <a:t>AS SELECT ...</a:t>
            </a:r>
            <a:endParaRPr lang="en-IN" dirty="0"/>
          </a:p>
        </p:txBody>
      </p:sp>
    </p:spTree>
    <p:extLst>
      <p:ext uri="{BB962C8B-B14F-4D97-AF65-F5344CB8AC3E}">
        <p14:creationId xmlns:p14="http://schemas.microsoft.com/office/powerpoint/2010/main" val="102211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4516-450E-063F-CD1F-EA9BD2E080A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Syntax for create 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6E4909-376E-CCF2-4FB6-E51E9C41FD2F}"/>
              </a:ext>
            </a:extLst>
          </p:cNvPr>
          <p:cNvSpPr>
            <a:spLocks noGrp="1"/>
          </p:cNvSpPr>
          <p:nvPr>
            <p:ph idx="1"/>
          </p:nvPr>
        </p:nvSpPr>
        <p:spPr/>
        <p:txBody>
          <a:bodyPr/>
          <a:lstStyle/>
          <a:p>
            <a:pPr marL="0" indent="0">
              <a:buNone/>
            </a:pPr>
            <a:r>
              <a:rPr lang="en-GB" b="0" i="0" dirty="0">
                <a:solidFill>
                  <a:srgbClr val="353740"/>
                </a:solidFill>
                <a:effectLst/>
                <a:latin typeface="ColfaxAI"/>
              </a:rPr>
              <a:t>CREATE VIEW </a:t>
            </a:r>
            <a:r>
              <a:rPr lang="en-GB" b="0" i="0" dirty="0" err="1">
                <a:solidFill>
                  <a:srgbClr val="353740"/>
                </a:solidFill>
                <a:effectLst/>
                <a:latin typeface="ColfaxAI"/>
              </a:rPr>
              <a:t>view_name</a:t>
            </a:r>
            <a:endParaRPr lang="en-GB" b="0" i="0" dirty="0">
              <a:solidFill>
                <a:srgbClr val="353740"/>
              </a:solidFill>
              <a:effectLst/>
              <a:latin typeface="ColfaxAI"/>
            </a:endParaRPr>
          </a:p>
          <a:p>
            <a:pPr marL="0" indent="0">
              <a:buNone/>
            </a:pPr>
            <a:r>
              <a:rPr lang="en-GB" b="0" i="0" dirty="0">
                <a:solidFill>
                  <a:srgbClr val="353740"/>
                </a:solidFill>
                <a:effectLst/>
                <a:latin typeface="ColfaxAI"/>
              </a:rPr>
              <a:t>AS</a:t>
            </a:r>
          </a:p>
          <a:p>
            <a:pPr marL="0" indent="0">
              <a:buNone/>
            </a:pPr>
            <a:r>
              <a:rPr lang="en-GB" b="0" i="0" dirty="0">
                <a:solidFill>
                  <a:srgbClr val="353740"/>
                </a:solidFill>
                <a:effectLst/>
                <a:latin typeface="ColfaxAI"/>
              </a:rPr>
              <a:t>SELECT column1, column2</a:t>
            </a:r>
          </a:p>
          <a:p>
            <a:pPr marL="0" indent="0">
              <a:buNone/>
            </a:pPr>
            <a:r>
              <a:rPr lang="en-GB" b="0" i="0" dirty="0">
                <a:solidFill>
                  <a:srgbClr val="353740"/>
                </a:solidFill>
                <a:effectLst/>
                <a:latin typeface="ColfaxAI"/>
              </a:rPr>
              <a:t>FROM </a:t>
            </a:r>
            <a:r>
              <a:rPr lang="en-GB" b="0" i="0" dirty="0" err="1">
                <a:solidFill>
                  <a:srgbClr val="353740"/>
                </a:solidFill>
                <a:effectLst/>
                <a:latin typeface="ColfaxAI"/>
              </a:rPr>
              <a:t>table_name</a:t>
            </a:r>
            <a:endParaRPr lang="en-GB" b="0" i="0" dirty="0">
              <a:solidFill>
                <a:srgbClr val="353740"/>
              </a:solidFill>
              <a:effectLst/>
              <a:latin typeface="ColfaxAI"/>
            </a:endParaRPr>
          </a:p>
          <a:p>
            <a:pPr marL="0" indent="0">
              <a:buNone/>
            </a:pPr>
            <a:r>
              <a:rPr lang="en-GB" b="0" i="0" dirty="0">
                <a:solidFill>
                  <a:srgbClr val="353740"/>
                </a:solidFill>
                <a:effectLst/>
                <a:latin typeface="ColfaxAI"/>
              </a:rPr>
              <a:t>WHERE condition;</a:t>
            </a:r>
          </a:p>
        </p:txBody>
      </p:sp>
    </p:spTree>
    <p:extLst>
      <p:ext uri="{BB962C8B-B14F-4D97-AF65-F5344CB8AC3E}">
        <p14:creationId xmlns:p14="http://schemas.microsoft.com/office/powerpoint/2010/main" val="242686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9FC-2B26-6E13-C03E-9DD806A26DC4}"/>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221F9A-494C-EAB1-A6EA-70EF2E8C6426}"/>
              </a:ext>
            </a:extLst>
          </p:cNvPr>
          <p:cNvSpPr>
            <a:spLocks noGrp="1"/>
          </p:cNvSpPr>
          <p:nvPr>
            <p:ph idx="1"/>
          </p:nvPr>
        </p:nvSpPr>
        <p:spPr>
          <a:xfrm>
            <a:off x="665922" y="1414807"/>
            <a:ext cx="10515600" cy="4351338"/>
          </a:xfrm>
        </p:spPr>
        <p:txBody>
          <a:bodyPr/>
          <a:lstStyle/>
          <a:p>
            <a:pPr marL="0" indent="0">
              <a:buNone/>
            </a:pPr>
            <a:endParaRPr lang="en-GB" dirty="0"/>
          </a:p>
          <a:p>
            <a:pPr marL="0" indent="0">
              <a:buNone/>
            </a:pPr>
            <a:r>
              <a:rPr lang="en-GB" dirty="0"/>
              <a:t>CREATE VIEW </a:t>
            </a:r>
            <a:r>
              <a:rPr lang="en-GB" dirty="0" err="1"/>
              <a:t>student_info</a:t>
            </a:r>
            <a:endParaRPr lang="en-GB" dirty="0"/>
          </a:p>
          <a:p>
            <a:pPr marL="0" indent="0">
              <a:buNone/>
            </a:pPr>
            <a:r>
              <a:rPr lang="en-GB" dirty="0"/>
              <a:t>AS </a:t>
            </a:r>
          </a:p>
          <a:p>
            <a:pPr marL="0" indent="0">
              <a:buNone/>
            </a:pPr>
            <a:r>
              <a:rPr lang="en-GB" dirty="0"/>
              <a:t>SELECT name, age </a:t>
            </a:r>
          </a:p>
          <a:p>
            <a:pPr marL="0" indent="0">
              <a:buNone/>
            </a:pPr>
            <a:r>
              <a:rPr lang="en-GB" dirty="0"/>
              <a:t>FROM students </a:t>
            </a:r>
          </a:p>
          <a:p>
            <a:pPr marL="0" indent="0">
              <a:buNone/>
            </a:pPr>
            <a:r>
              <a:rPr lang="en-GB" dirty="0"/>
              <a:t>WHERE age &gt; 18;</a:t>
            </a:r>
            <a:endParaRPr lang="en-IN" dirty="0"/>
          </a:p>
        </p:txBody>
      </p:sp>
    </p:spTree>
    <p:extLst>
      <p:ext uri="{BB962C8B-B14F-4D97-AF65-F5344CB8AC3E}">
        <p14:creationId xmlns:p14="http://schemas.microsoft.com/office/powerpoint/2010/main" val="566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F516-C55D-6BCD-A4EB-30132BF866EC}"/>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Creating an Index</a:t>
            </a:r>
            <a:br>
              <a:rPr lang="en-IN" b="1" i="0" dirty="0">
                <a:solidFill>
                  <a:srgbClr val="000000"/>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81A778-2449-BD31-2387-4310DD0C3E27}"/>
              </a:ext>
            </a:extLst>
          </p:cNvPr>
          <p:cNvSpPr>
            <a:spLocks noGrp="1"/>
          </p:cNvSpPr>
          <p:nvPr>
            <p:ph idx="1"/>
          </p:nvPr>
        </p:nvSpPr>
        <p:spPr/>
        <p:txBody>
          <a:bodyPr>
            <a:normAutofit fontScale="62500" lnSpcReduction="20000"/>
          </a:bodyPr>
          <a:lstStyle/>
          <a:p>
            <a:pPr marL="0" indent="0">
              <a:buNone/>
            </a:pPr>
            <a:r>
              <a:rPr lang="en-IN" dirty="0"/>
              <a:t>CREATE INDEX </a:t>
            </a:r>
            <a:r>
              <a:rPr lang="en-IN" dirty="0" err="1"/>
              <a:t>index_name</a:t>
            </a:r>
            <a:endParaRPr lang="en-IN" dirty="0"/>
          </a:p>
          <a:p>
            <a:pPr marL="0" indent="0">
              <a:buNone/>
            </a:pPr>
            <a:r>
              <a:rPr lang="en-IN" dirty="0"/>
              <a:t>ON TABLE </a:t>
            </a:r>
            <a:r>
              <a:rPr lang="en-IN" dirty="0" err="1"/>
              <a:t>base_table_name</a:t>
            </a:r>
            <a:r>
              <a:rPr lang="en-IN" dirty="0"/>
              <a:t> (</a:t>
            </a:r>
            <a:r>
              <a:rPr lang="en-IN" dirty="0" err="1"/>
              <a:t>col_name</a:t>
            </a:r>
            <a:r>
              <a:rPr lang="en-IN" dirty="0"/>
              <a:t>, ...)</a:t>
            </a:r>
          </a:p>
          <a:p>
            <a:pPr marL="0" indent="0">
              <a:buNone/>
            </a:pPr>
            <a:r>
              <a:rPr lang="en-IN" dirty="0"/>
              <a:t>AS 'index.handler.class.name'</a:t>
            </a:r>
          </a:p>
          <a:p>
            <a:pPr marL="0" indent="0">
              <a:buNone/>
            </a:pPr>
            <a:r>
              <a:rPr lang="en-IN" dirty="0"/>
              <a:t>[WITH DEFERRED REBUILD]</a:t>
            </a:r>
          </a:p>
          <a:p>
            <a:pPr marL="0" indent="0">
              <a:buNone/>
            </a:pPr>
            <a:r>
              <a:rPr lang="en-IN" dirty="0"/>
              <a:t>[IDXPROPERTIES (</a:t>
            </a:r>
            <a:r>
              <a:rPr lang="en-IN" dirty="0" err="1"/>
              <a:t>property_name</a:t>
            </a:r>
            <a:r>
              <a:rPr lang="en-IN" dirty="0"/>
              <a:t>=</a:t>
            </a:r>
            <a:r>
              <a:rPr lang="en-IN" dirty="0" err="1"/>
              <a:t>property_value</a:t>
            </a:r>
            <a:r>
              <a:rPr lang="en-IN" dirty="0"/>
              <a:t>, ...)]</a:t>
            </a:r>
          </a:p>
          <a:p>
            <a:pPr marL="0" indent="0">
              <a:buNone/>
            </a:pPr>
            <a:r>
              <a:rPr lang="en-IN" dirty="0"/>
              <a:t>[IN TABLE </a:t>
            </a:r>
            <a:r>
              <a:rPr lang="en-IN" dirty="0" err="1"/>
              <a:t>index_table_name</a:t>
            </a:r>
            <a:r>
              <a:rPr lang="en-IN" dirty="0"/>
              <a:t>]</a:t>
            </a:r>
          </a:p>
          <a:p>
            <a:pPr marL="0" indent="0">
              <a:buNone/>
            </a:pPr>
            <a:r>
              <a:rPr lang="en-IN" dirty="0"/>
              <a:t>[PARTITIONED BY (</a:t>
            </a:r>
            <a:r>
              <a:rPr lang="en-IN" dirty="0" err="1"/>
              <a:t>col_name</a:t>
            </a:r>
            <a:r>
              <a:rPr lang="en-IN" dirty="0"/>
              <a:t>, ...)]</a:t>
            </a:r>
          </a:p>
          <a:p>
            <a:pPr marL="0" indent="0">
              <a:buNone/>
            </a:pPr>
            <a:r>
              <a:rPr lang="en-IN" dirty="0"/>
              <a:t>[</a:t>
            </a:r>
          </a:p>
          <a:p>
            <a:pPr marL="0" indent="0">
              <a:buNone/>
            </a:pPr>
            <a:r>
              <a:rPr lang="en-IN" dirty="0"/>
              <a:t>   [ ROW FORMAT ...] STORED AS ...</a:t>
            </a:r>
          </a:p>
          <a:p>
            <a:pPr marL="0" indent="0">
              <a:buNone/>
            </a:pPr>
            <a:r>
              <a:rPr lang="en-IN" dirty="0"/>
              <a:t>   | STORED BY ...</a:t>
            </a:r>
          </a:p>
          <a:p>
            <a:pPr marL="0" indent="0">
              <a:buNone/>
            </a:pPr>
            <a:r>
              <a:rPr lang="en-IN" dirty="0"/>
              <a:t>]</a:t>
            </a:r>
          </a:p>
          <a:p>
            <a:pPr marL="0" indent="0">
              <a:buNone/>
            </a:pPr>
            <a:r>
              <a:rPr lang="en-IN" dirty="0"/>
              <a:t>[LOCATION </a:t>
            </a:r>
            <a:r>
              <a:rPr lang="en-IN" dirty="0" err="1"/>
              <a:t>hdfs_path</a:t>
            </a:r>
            <a:r>
              <a:rPr lang="en-IN" dirty="0"/>
              <a:t>]</a:t>
            </a:r>
          </a:p>
          <a:p>
            <a:pPr marL="0" indent="0">
              <a:buNone/>
            </a:pPr>
            <a:r>
              <a:rPr lang="en-IN" dirty="0"/>
              <a:t>[TBLPROPERTIES (...)]</a:t>
            </a:r>
          </a:p>
        </p:txBody>
      </p:sp>
    </p:spTree>
    <p:extLst>
      <p:ext uri="{BB962C8B-B14F-4D97-AF65-F5344CB8AC3E}">
        <p14:creationId xmlns:p14="http://schemas.microsoft.com/office/powerpoint/2010/main" val="295764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53F6-D483-683D-DB7F-7084F631158C}"/>
              </a:ext>
            </a:extLst>
          </p:cNvPr>
          <p:cNvSpPr>
            <a:spLocks noGrp="1"/>
          </p:cNvSpPr>
          <p:nvPr>
            <p:ph type="title"/>
          </p:nvPr>
        </p:nvSpPr>
        <p:spPr/>
        <p:txBody>
          <a:bodyPr/>
          <a:lstStyle/>
          <a:p>
            <a:r>
              <a:rPr lang="en-IN" b="1" i="0" dirty="0">
                <a:solidFill>
                  <a:srgbClr val="353740"/>
                </a:solidFill>
                <a:effectLst/>
                <a:latin typeface="Times New Roman" panose="02020603050405020304" pitchFamily="18" charset="0"/>
                <a:cs typeface="Times New Roman" panose="02020603050405020304" pitchFamily="18" charset="0"/>
              </a:rPr>
              <a:t>IDXPROPERTIES in hive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44952F-6D1D-3A42-5955-E5E10C4E1B81}"/>
              </a:ext>
            </a:extLst>
          </p:cNvPr>
          <p:cNvSpPr>
            <a:spLocks noGrp="1"/>
          </p:cNvSpPr>
          <p:nvPr>
            <p:ph idx="1"/>
          </p:nvPr>
        </p:nvSpPr>
        <p:spPr/>
        <p:txBody>
          <a:bodyPr/>
          <a:lstStyle/>
          <a:p>
            <a:pPr marL="0" indent="0" algn="just">
              <a:buNone/>
            </a:pPr>
            <a:r>
              <a:rPr lang="en-GB" b="0" i="0" dirty="0" err="1">
                <a:solidFill>
                  <a:srgbClr val="353740"/>
                </a:solidFill>
                <a:effectLst/>
                <a:latin typeface="Times New Roman" panose="02020603050405020304" pitchFamily="18" charset="0"/>
                <a:cs typeface="Times New Roman" panose="02020603050405020304" pitchFamily="18" charset="0"/>
              </a:rPr>
              <a:t>hive.metastore.client.factory.class</a:t>
            </a:r>
            <a:r>
              <a:rPr lang="en-GB" b="0" i="0" dirty="0">
                <a:solidFill>
                  <a:srgbClr val="353740"/>
                </a:solidFill>
                <a:effectLst/>
                <a:latin typeface="Times New Roman" panose="02020603050405020304" pitchFamily="18" charset="0"/>
                <a:cs typeface="Times New Roman" panose="02020603050405020304" pitchFamily="18" charset="0"/>
              </a:rPr>
              <a:t> This property defines the factory class used to retrieve the </a:t>
            </a:r>
            <a:r>
              <a:rPr lang="en-GB" b="0" i="0" dirty="0" err="1">
                <a:solidFill>
                  <a:srgbClr val="353740"/>
                </a:solidFill>
                <a:effectLst/>
                <a:latin typeface="Times New Roman" panose="02020603050405020304" pitchFamily="18" charset="0"/>
                <a:cs typeface="Times New Roman" panose="02020603050405020304" pitchFamily="18" charset="0"/>
              </a:rPr>
              <a:t>metastore</a:t>
            </a:r>
            <a:r>
              <a:rPr lang="en-GB" b="0" i="0" dirty="0">
                <a:solidFill>
                  <a:srgbClr val="353740"/>
                </a:solidFill>
                <a:effectLst/>
                <a:latin typeface="Times New Roman" panose="02020603050405020304" pitchFamily="18" charset="0"/>
                <a:cs typeface="Times New Roman" panose="02020603050405020304" pitchFamily="18" charset="0"/>
              </a:rPr>
              <a:t> client. </a:t>
            </a:r>
            <a:r>
              <a:rPr lang="en-GB" b="0" i="0" dirty="0" err="1">
                <a:solidFill>
                  <a:srgbClr val="353740"/>
                </a:solidFill>
                <a:effectLst/>
                <a:latin typeface="Times New Roman" panose="02020603050405020304" pitchFamily="18" charset="0"/>
                <a:cs typeface="Times New Roman" panose="02020603050405020304" pitchFamily="18" charset="0"/>
              </a:rPr>
              <a:t>hive.metastore.uris</a:t>
            </a:r>
            <a:r>
              <a:rPr lang="en-GB" b="0" i="0" dirty="0">
                <a:solidFill>
                  <a:srgbClr val="353740"/>
                </a:solidFill>
                <a:effectLst/>
                <a:latin typeface="Times New Roman" panose="02020603050405020304" pitchFamily="18" charset="0"/>
                <a:cs typeface="Times New Roman" panose="02020603050405020304" pitchFamily="18" charset="0"/>
              </a:rPr>
              <a:t> This property defines the URI of the </a:t>
            </a:r>
            <a:r>
              <a:rPr lang="en-GB" b="0" i="0" dirty="0" err="1">
                <a:solidFill>
                  <a:srgbClr val="353740"/>
                </a:solidFill>
                <a:effectLst/>
                <a:latin typeface="Times New Roman" panose="02020603050405020304" pitchFamily="18" charset="0"/>
                <a:cs typeface="Times New Roman" panose="02020603050405020304" pitchFamily="18" charset="0"/>
              </a:rPr>
              <a:t>metastore</a:t>
            </a:r>
            <a:r>
              <a:rPr lang="en-GB" b="0" i="0" dirty="0">
                <a:solidFill>
                  <a:srgbClr val="353740"/>
                </a:solidFill>
                <a:effectLst/>
                <a:latin typeface="Times New Roman" panose="02020603050405020304" pitchFamily="18" charset="0"/>
                <a:cs typeface="Times New Roman" panose="02020603050405020304" pitchFamily="18" charset="0"/>
              </a:rPr>
              <a:t>. It is used for creating a connection to the </a:t>
            </a:r>
            <a:r>
              <a:rPr lang="en-GB" b="0" i="0" dirty="0" err="1">
                <a:solidFill>
                  <a:srgbClr val="353740"/>
                </a:solidFill>
                <a:effectLst/>
                <a:latin typeface="Times New Roman" panose="02020603050405020304" pitchFamily="18" charset="0"/>
                <a:cs typeface="Times New Roman" panose="02020603050405020304" pitchFamily="18" charset="0"/>
              </a:rPr>
              <a:t>metastore</a:t>
            </a:r>
            <a:r>
              <a:rPr lang="en-GB" b="0" i="0" dirty="0">
                <a:solidFill>
                  <a:srgbClr val="353740"/>
                </a:solidFill>
                <a:effectLst/>
                <a:latin typeface="Times New Roman" panose="02020603050405020304" pitchFamily="18" charset="0"/>
                <a:cs typeface="Times New Roman" panose="02020603050405020304" pitchFamily="18" charset="0"/>
              </a:rPr>
              <a:t> server.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32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CCFB-09EE-8F1A-7FFF-47E3C00141B4}"/>
              </a:ext>
            </a:extLst>
          </p:cNvPr>
          <p:cNvSpPr>
            <a:spLocks noGrp="1"/>
          </p:cNvSpPr>
          <p:nvPr>
            <p:ph type="title"/>
          </p:nvPr>
        </p:nvSpPr>
        <p:spPr/>
        <p:txBody>
          <a:bodyPr/>
          <a:lstStyle/>
          <a:p>
            <a:r>
              <a:rPr lang="en-IN" b="1" i="0" dirty="0">
                <a:solidFill>
                  <a:srgbClr val="353740"/>
                </a:solidFill>
                <a:effectLst/>
                <a:latin typeface="Times New Roman" panose="02020603050405020304" pitchFamily="18" charset="0"/>
                <a:cs typeface="Times New Roman" panose="02020603050405020304" pitchFamily="18" charset="0"/>
              </a:rPr>
              <a:t>DEFERRED REBUILD?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5DB0D1-EC4A-E75E-FB65-1A86FAAE424B}"/>
              </a:ext>
            </a:extLst>
          </p:cNvPr>
          <p:cNvSpPr>
            <a:spLocks noGrp="1"/>
          </p:cNvSpPr>
          <p:nvPr>
            <p:ph idx="1"/>
          </p:nvPr>
        </p:nvSpPr>
        <p:spPr/>
        <p:txBody>
          <a:bodyPr/>
          <a:lstStyle/>
          <a:p>
            <a:pPr marL="0" indent="0" algn="just">
              <a:buNone/>
            </a:pPr>
            <a:r>
              <a:rPr lang="en-GB" b="0" i="0" dirty="0">
                <a:solidFill>
                  <a:srgbClr val="353740"/>
                </a:solidFill>
                <a:effectLst/>
                <a:latin typeface="Times New Roman" panose="02020603050405020304" pitchFamily="18" charset="0"/>
                <a:cs typeface="Times New Roman" panose="02020603050405020304" pitchFamily="18" charset="0"/>
              </a:rPr>
              <a:t>For deferred rebuild, the system takes the backup copies of the database and uses these copies to rebuild the database. This process is slower than the immediate rebuild process, but it does not need any additional hardware or special software. The deferred rebuild process can be used when the system does not have enough resources or time to perform an immediate rebuild. It is also used when there is not a need to have the database up and running immediately.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1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B7B-9ECF-6685-5F09-696FA8D01640}"/>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799F779-9E99-ED2A-84D2-FD1C2EF1D4FA}"/>
              </a:ext>
            </a:extLst>
          </p:cNvPr>
          <p:cNvSpPr>
            <a:spLocks noGrp="1"/>
          </p:cNvSpPr>
          <p:nvPr>
            <p:ph idx="1"/>
          </p:nvPr>
        </p:nvSpPr>
        <p:spPr/>
        <p:txBody>
          <a:bodyPr>
            <a:normAutofit/>
          </a:bodyPr>
          <a:lstStyle/>
          <a:p>
            <a:pPr marL="0" indent="0" algn="just">
              <a:lnSpc>
                <a:spcPct val="150000"/>
              </a:lnSpc>
              <a:buNone/>
            </a:pPr>
            <a:r>
              <a:rPr lang="en-GB" sz="3200" dirty="0"/>
              <a:t>Main objective of creating hive view is to simplify the complexities of larger table into more flat structure. suppose </a:t>
            </a:r>
            <a:r>
              <a:rPr lang="en-GB" sz="3200" dirty="0" err="1"/>
              <a:t>i</a:t>
            </a:r>
            <a:r>
              <a:rPr lang="en-GB" sz="3200" dirty="0"/>
              <a:t> have 20 column and we need only 4 column out of them and we are only concerned with the 4 columns we can create view</a:t>
            </a:r>
          </a:p>
          <a:p>
            <a:pPr marL="0" indent="0" algn="just">
              <a:lnSpc>
                <a:spcPct val="150000"/>
              </a:lnSpc>
              <a:buNone/>
            </a:pPr>
            <a:endParaRPr lang="en-IN" sz="3200" dirty="0"/>
          </a:p>
        </p:txBody>
      </p:sp>
    </p:spTree>
    <p:extLst>
      <p:ext uri="{BB962C8B-B14F-4D97-AF65-F5344CB8AC3E}">
        <p14:creationId xmlns:p14="http://schemas.microsoft.com/office/powerpoint/2010/main" val="327887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AFA8-429A-66F7-C730-47CAF20DDFE5}"/>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08AF97E-5E6D-BA45-DE12-4C562455F7CB}"/>
              </a:ext>
            </a:extLst>
          </p:cNvPr>
          <p:cNvSpPr>
            <a:spLocks noGrp="1"/>
          </p:cNvSpPr>
          <p:nvPr>
            <p:ph idx="1"/>
          </p:nvPr>
        </p:nvSpPr>
        <p:spPr/>
        <p:txBody>
          <a:bodyPr>
            <a:normAutofit fontScale="92500" lnSpcReduction="20000"/>
          </a:bodyPr>
          <a:lstStyle/>
          <a:p>
            <a:pPr marL="0" indent="0">
              <a:lnSpc>
                <a:spcPct val="150000"/>
              </a:lnSpc>
              <a:buNone/>
            </a:pPr>
            <a:r>
              <a:rPr lang="en-GB" sz="3600" b="1" dirty="0"/>
              <a:t>features of views</a:t>
            </a:r>
          </a:p>
          <a:p>
            <a:pPr>
              <a:lnSpc>
                <a:spcPct val="150000"/>
              </a:lnSpc>
              <a:buFont typeface="Wingdings" panose="05000000000000000000" pitchFamily="2" charset="2"/>
              <a:buChar char="§"/>
            </a:pPr>
            <a:r>
              <a:rPr lang="en-GB" dirty="0"/>
              <a:t>Hive views are similar to </a:t>
            </a:r>
            <a:r>
              <a:rPr lang="en-GB" dirty="0" err="1"/>
              <a:t>to</a:t>
            </a:r>
            <a:r>
              <a:rPr lang="en-GB" dirty="0"/>
              <a:t> table or copy of the table, it is similar to SQL view.</a:t>
            </a:r>
          </a:p>
          <a:p>
            <a:pPr>
              <a:lnSpc>
                <a:spcPct val="150000"/>
              </a:lnSpc>
              <a:buFont typeface="Wingdings" panose="05000000000000000000" pitchFamily="2" charset="2"/>
              <a:buChar char="§"/>
            </a:pPr>
            <a:r>
              <a:rPr lang="en-GB" dirty="0"/>
              <a:t>and we can say that this is virtual table. </a:t>
            </a:r>
          </a:p>
          <a:p>
            <a:pPr>
              <a:lnSpc>
                <a:spcPct val="150000"/>
              </a:lnSpc>
              <a:buFont typeface="Wingdings" panose="05000000000000000000" pitchFamily="2" charset="2"/>
              <a:buChar char="§"/>
            </a:pPr>
            <a:r>
              <a:rPr lang="en-GB" dirty="0"/>
              <a:t>it is used to simplifying the queries</a:t>
            </a:r>
          </a:p>
          <a:p>
            <a:pPr>
              <a:lnSpc>
                <a:spcPct val="150000"/>
              </a:lnSpc>
              <a:buFont typeface="Wingdings" panose="05000000000000000000" pitchFamily="2" charset="2"/>
              <a:buChar char="§"/>
            </a:pPr>
            <a:r>
              <a:rPr lang="en-GB" dirty="0"/>
              <a:t>We can hide the sensitive information. We can exclude those columns from the table</a:t>
            </a:r>
          </a:p>
          <a:p>
            <a:pPr>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84407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5CAB-202E-F623-9CB4-7DAAD5BDC30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292E78CA-CE52-A112-006B-99451490C9DC}"/>
              </a:ext>
            </a:extLst>
          </p:cNvPr>
          <p:cNvSpPr>
            <a:spLocks noGrp="1"/>
          </p:cNvSpPr>
          <p:nvPr>
            <p:ph idx="1"/>
          </p:nvPr>
        </p:nvSpPr>
        <p:spPr/>
        <p:txBody>
          <a:bodyPr>
            <a:normAutofit/>
          </a:bodyPr>
          <a:lstStyle/>
          <a:p>
            <a:pPr>
              <a:lnSpc>
                <a:spcPct val="150000"/>
              </a:lnSpc>
            </a:pPr>
            <a:r>
              <a:rPr lang="en-GB" sz="3200" dirty="0"/>
              <a:t>If we have some information which sensitive information in hive we can hide that sensitive information.</a:t>
            </a:r>
          </a:p>
          <a:p>
            <a:pPr>
              <a:lnSpc>
                <a:spcPct val="150000"/>
              </a:lnSpc>
            </a:pPr>
            <a:r>
              <a:rPr lang="en-GB" sz="3200" dirty="0"/>
              <a:t>and provide the security</a:t>
            </a:r>
            <a:endParaRPr lang="en-IN" sz="3200" dirty="0"/>
          </a:p>
        </p:txBody>
      </p:sp>
    </p:spTree>
    <p:extLst>
      <p:ext uri="{BB962C8B-B14F-4D97-AF65-F5344CB8AC3E}">
        <p14:creationId xmlns:p14="http://schemas.microsoft.com/office/powerpoint/2010/main" val="237877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8D30-3892-392E-6169-C6B97550251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7EBE278-3869-F016-F1F3-F1EE50B4756D}"/>
              </a:ext>
            </a:extLst>
          </p:cNvPr>
          <p:cNvSpPr>
            <a:spLocks noGrp="1"/>
          </p:cNvSpPr>
          <p:nvPr>
            <p:ph idx="1"/>
          </p:nvPr>
        </p:nvSpPr>
        <p:spPr/>
        <p:txBody>
          <a:bodyPr>
            <a:normAutofit/>
          </a:bodyPr>
          <a:lstStyle/>
          <a:p>
            <a:pPr marL="0" indent="0">
              <a:buNone/>
            </a:pPr>
            <a:r>
              <a:rPr lang="en-GB" dirty="0"/>
              <a:t>Create table</a:t>
            </a:r>
          </a:p>
          <a:p>
            <a:pPr marL="0" indent="0">
              <a:buNone/>
            </a:pPr>
            <a:r>
              <a:rPr lang="en-GB" dirty="0"/>
              <a:t>&gt;create table </a:t>
            </a:r>
            <a:r>
              <a:rPr lang="en-GB" dirty="0" err="1"/>
              <a:t>view_exp</a:t>
            </a:r>
            <a:r>
              <a:rPr lang="en-GB" dirty="0"/>
              <a:t>(id int, name string, salary int, department string)</a:t>
            </a:r>
          </a:p>
          <a:p>
            <a:pPr marL="0" indent="0">
              <a:buNone/>
            </a:pPr>
            <a:r>
              <a:rPr lang="en-GB" dirty="0"/>
              <a:t>&gt;row format delimited</a:t>
            </a:r>
          </a:p>
          <a:p>
            <a:pPr marL="0" indent="0">
              <a:buNone/>
            </a:pPr>
            <a:r>
              <a:rPr lang="en-GB" dirty="0"/>
              <a:t>&gt;fields terminated by '\t’</a:t>
            </a:r>
          </a:p>
          <a:p>
            <a:pPr marL="0" indent="0">
              <a:buNone/>
            </a:pPr>
            <a:r>
              <a:rPr lang="en-GB" dirty="0"/>
              <a:t>&gt;lines terminated by '\n’</a:t>
            </a:r>
          </a:p>
          <a:p>
            <a:pPr marL="0" indent="0">
              <a:buNone/>
            </a:pPr>
            <a:r>
              <a:rPr lang="en-GB" dirty="0"/>
              <a:t>&gt;stored as </a:t>
            </a:r>
            <a:r>
              <a:rPr lang="en-GB" dirty="0" err="1"/>
              <a:t>textfile</a:t>
            </a:r>
            <a:r>
              <a:rPr lang="en-GB" dirty="0"/>
              <a:t>;</a:t>
            </a:r>
          </a:p>
        </p:txBody>
      </p:sp>
    </p:spTree>
    <p:extLst>
      <p:ext uri="{BB962C8B-B14F-4D97-AF65-F5344CB8AC3E}">
        <p14:creationId xmlns:p14="http://schemas.microsoft.com/office/powerpoint/2010/main" val="287431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CEAD-C71E-656F-C173-3566A62DE41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FA753B71-EFAD-CF2E-7C0F-E65E0E05D80A}"/>
              </a:ext>
            </a:extLst>
          </p:cNvPr>
          <p:cNvSpPr>
            <a:spLocks noGrp="1"/>
          </p:cNvSpPr>
          <p:nvPr>
            <p:ph idx="1"/>
          </p:nvPr>
        </p:nvSpPr>
        <p:spPr/>
        <p:txBody>
          <a:bodyPr/>
          <a:lstStyle/>
          <a:p>
            <a:pPr marL="0" indent="0">
              <a:buNone/>
            </a:pPr>
            <a:r>
              <a:rPr lang="en-GB" dirty="0"/>
              <a:t>Load data</a:t>
            </a:r>
          </a:p>
          <a:p>
            <a:pPr marL="0" indent="0">
              <a:buNone/>
            </a:pPr>
            <a:r>
              <a:rPr lang="en-GB" dirty="0"/>
              <a:t>&gt;load data local </a:t>
            </a:r>
            <a:r>
              <a:rPr lang="en-GB" dirty="0" err="1"/>
              <a:t>inpath</a:t>
            </a:r>
            <a:r>
              <a:rPr lang="en-GB" dirty="0"/>
              <a:t> ‘/home/</a:t>
            </a:r>
            <a:r>
              <a:rPr lang="en-GB" dirty="0" err="1"/>
              <a:t>cloudera</a:t>
            </a:r>
            <a:r>
              <a:rPr lang="en-GB" dirty="0"/>
              <a:t>/' into table </a:t>
            </a:r>
            <a:r>
              <a:rPr lang="en-GB" dirty="0" err="1"/>
              <a:t>view_exp</a:t>
            </a:r>
            <a:endParaRPr lang="en-GB" dirty="0"/>
          </a:p>
          <a:p>
            <a:pPr marL="0" indent="0">
              <a:buNone/>
            </a:pPr>
            <a:r>
              <a:rPr lang="en-GB" dirty="0"/>
              <a:t>&gt;select * from </a:t>
            </a:r>
            <a:r>
              <a:rPr lang="en-GB" dirty="0" err="1"/>
              <a:t>view_exp</a:t>
            </a:r>
            <a:r>
              <a:rPr lang="en-GB" dirty="0"/>
              <a:t>;</a:t>
            </a:r>
          </a:p>
          <a:p>
            <a:pPr marL="0" indent="0">
              <a:buNone/>
            </a:pPr>
            <a:r>
              <a:rPr lang="en-GB" dirty="0"/>
              <a:t>create view</a:t>
            </a:r>
          </a:p>
          <a:p>
            <a:pPr marL="0" indent="0">
              <a:buNone/>
            </a:pPr>
            <a:r>
              <a:rPr lang="en-GB" dirty="0"/>
              <a:t>&gt;create view view1 as select </a:t>
            </a:r>
            <a:r>
              <a:rPr lang="en-GB" dirty="0" err="1"/>
              <a:t>id,name,department</a:t>
            </a:r>
            <a:r>
              <a:rPr lang="en-GB" dirty="0"/>
              <a:t> from </a:t>
            </a:r>
            <a:r>
              <a:rPr lang="en-GB" dirty="0" err="1"/>
              <a:t>viewex</a:t>
            </a:r>
            <a:r>
              <a:rPr lang="en-GB" dirty="0"/>
              <a:t>;</a:t>
            </a:r>
          </a:p>
          <a:p>
            <a:pPr marL="0" indent="0">
              <a:buNone/>
            </a:pPr>
            <a:r>
              <a:rPr lang="en-GB" dirty="0"/>
              <a:t>drop a view</a:t>
            </a:r>
          </a:p>
          <a:p>
            <a:pPr marL="0" indent="0">
              <a:buNone/>
            </a:pPr>
            <a:r>
              <a:rPr lang="en-GB" dirty="0"/>
              <a:t>&gt;drop view view1</a:t>
            </a:r>
            <a:endParaRPr lang="en-IN" dirty="0"/>
          </a:p>
          <a:p>
            <a:endParaRPr lang="en-IN" dirty="0"/>
          </a:p>
        </p:txBody>
      </p:sp>
    </p:spTree>
    <p:extLst>
      <p:ext uri="{BB962C8B-B14F-4D97-AF65-F5344CB8AC3E}">
        <p14:creationId xmlns:p14="http://schemas.microsoft.com/office/powerpoint/2010/main" val="321053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5A35-43B7-FAD1-434B-E15C26523F0A}"/>
              </a:ext>
            </a:extLst>
          </p:cNvPr>
          <p:cNvSpPr>
            <a:spLocks noGrp="1"/>
          </p:cNvSpPr>
          <p:nvPr>
            <p:ph type="title"/>
          </p:nvPr>
        </p:nvSpPr>
        <p:spPr/>
        <p:txBody>
          <a:bodyPr/>
          <a:lstStyle/>
          <a:p>
            <a:r>
              <a:rPr lang="en-IN" dirty="0"/>
              <a:t>Partition table</a:t>
            </a:r>
          </a:p>
        </p:txBody>
      </p:sp>
      <p:sp>
        <p:nvSpPr>
          <p:cNvPr id="3" name="Content Placeholder 2">
            <a:extLst>
              <a:ext uri="{FF2B5EF4-FFF2-40B4-BE49-F238E27FC236}">
                <a16:creationId xmlns:a16="http://schemas.microsoft.com/office/drawing/2014/main" id="{334CDCF6-C8B2-C7FC-365A-8D9096484C80}"/>
              </a:ext>
            </a:extLst>
          </p:cNvPr>
          <p:cNvSpPr>
            <a:spLocks noGrp="1"/>
          </p:cNvSpPr>
          <p:nvPr>
            <p:ph idx="1"/>
          </p:nvPr>
        </p:nvSpPr>
        <p:spPr/>
        <p:txBody>
          <a:bodyPr>
            <a:normAutofit/>
          </a:bodyPr>
          <a:lstStyle/>
          <a:p>
            <a:pPr marL="0" indent="0">
              <a:buNone/>
            </a:pPr>
            <a:r>
              <a:rPr lang="en-GB" dirty="0"/>
              <a:t>partition table</a:t>
            </a:r>
          </a:p>
          <a:p>
            <a:pPr marL="0" indent="0">
              <a:buNone/>
            </a:pPr>
            <a:r>
              <a:rPr lang="en-GB" dirty="0"/>
              <a:t>creating parent table </a:t>
            </a:r>
          </a:p>
          <a:p>
            <a:pPr marL="0" indent="0">
              <a:buNone/>
            </a:pPr>
            <a:r>
              <a:rPr lang="en-GB" dirty="0"/>
              <a:t>create table states(state string, city string, pop </a:t>
            </a:r>
            <a:r>
              <a:rPr lang="en-GB" dirty="0" err="1"/>
              <a:t>bigint</a:t>
            </a:r>
            <a:r>
              <a:rPr lang="en-GB" dirty="0"/>
              <a:t>)</a:t>
            </a:r>
          </a:p>
          <a:p>
            <a:pPr marL="0" indent="0">
              <a:buNone/>
            </a:pPr>
            <a:r>
              <a:rPr lang="en-GB" dirty="0"/>
              <a:t>row format delimited</a:t>
            </a:r>
          </a:p>
          <a:p>
            <a:pPr marL="0" indent="0">
              <a:buNone/>
            </a:pPr>
            <a:r>
              <a:rPr lang="en-GB" dirty="0"/>
              <a:t>fields terminated by'\t'</a:t>
            </a:r>
          </a:p>
          <a:p>
            <a:pPr marL="0" indent="0">
              <a:buNone/>
            </a:pPr>
            <a:r>
              <a:rPr lang="en-GB" dirty="0"/>
              <a:t>lines terminated by '\n'</a:t>
            </a:r>
          </a:p>
          <a:p>
            <a:pPr marL="0" indent="0">
              <a:buNone/>
            </a:pPr>
            <a:r>
              <a:rPr lang="en-GB" dirty="0"/>
              <a:t>stored as </a:t>
            </a:r>
            <a:r>
              <a:rPr lang="en-GB" dirty="0" err="1"/>
              <a:t>textfile</a:t>
            </a:r>
            <a:r>
              <a:rPr lang="en-GB" dirty="0"/>
              <a:t>;</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43061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3E3D-8811-BA55-CAC1-24CB05ADAED9}"/>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8243D9D-C792-9E89-FBDA-0B396C32124C}"/>
              </a:ext>
            </a:extLst>
          </p:cNvPr>
          <p:cNvSpPr>
            <a:spLocks noGrp="1"/>
          </p:cNvSpPr>
          <p:nvPr>
            <p:ph idx="1"/>
          </p:nvPr>
        </p:nvSpPr>
        <p:spPr/>
        <p:txBody>
          <a:bodyPr>
            <a:normAutofit/>
          </a:bodyPr>
          <a:lstStyle/>
          <a:p>
            <a:pPr marL="0" indent="0">
              <a:buNone/>
            </a:pPr>
            <a:r>
              <a:rPr lang="en-GB" dirty="0"/>
              <a:t>load data</a:t>
            </a:r>
          </a:p>
          <a:p>
            <a:pPr marL="0" indent="0">
              <a:buNone/>
            </a:pPr>
            <a:r>
              <a:rPr lang="en-GB" dirty="0"/>
              <a:t>&gt;load data local </a:t>
            </a:r>
            <a:r>
              <a:rPr lang="en-GB" dirty="0" err="1"/>
              <a:t>intpath</a:t>
            </a:r>
            <a:r>
              <a:rPr lang="en-GB" dirty="0"/>
              <a:t> '/home/</a:t>
            </a:r>
            <a:r>
              <a:rPr lang="en-GB" dirty="0" err="1"/>
              <a:t>cloudera</a:t>
            </a:r>
            <a:r>
              <a:rPr lang="en-GB" dirty="0"/>
              <a:t>/states.txt' into table states;</a:t>
            </a:r>
          </a:p>
          <a:p>
            <a:pPr marL="0" indent="0">
              <a:buNone/>
            </a:pPr>
            <a:r>
              <a:rPr lang="en-GB" dirty="0"/>
              <a:t>describe states;</a:t>
            </a:r>
          </a:p>
          <a:p>
            <a:pPr marL="0" indent="0">
              <a:buNone/>
            </a:pPr>
            <a:r>
              <a:rPr lang="en-GB" dirty="0"/>
              <a:t>creating child table</a:t>
            </a:r>
          </a:p>
          <a:p>
            <a:pPr marL="0" indent="0">
              <a:buNone/>
            </a:pPr>
            <a:r>
              <a:rPr lang="en-GB" dirty="0"/>
              <a:t>create table part(city string, pop </a:t>
            </a:r>
            <a:r>
              <a:rPr lang="en-GB" dirty="0" err="1"/>
              <a:t>bigint</a:t>
            </a:r>
            <a:r>
              <a:rPr lang="en-GB" dirty="0"/>
              <a:t>)</a:t>
            </a:r>
          </a:p>
          <a:p>
            <a:pPr marL="0" indent="0">
              <a:buNone/>
            </a:pPr>
            <a:r>
              <a:rPr lang="en-GB" dirty="0"/>
              <a:t>portioned by (state string);</a:t>
            </a:r>
          </a:p>
          <a:p>
            <a:pPr marL="0" indent="0">
              <a:buNone/>
            </a:pPr>
            <a:endParaRPr lang="en-IN" dirty="0"/>
          </a:p>
        </p:txBody>
      </p:sp>
    </p:spTree>
    <p:extLst>
      <p:ext uri="{BB962C8B-B14F-4D97-AF65-F5344CB8AC3E}">
        <p14:creationId xmlns:p14="http://schemas.microsoft.com/office/powerpoint/2010/main" val="349695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488A-D1F0-1DBA-7C5A-3D5A11EF7EA4}"/>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ABF1639-87FE-3EBE-F60F-44B49231F591}"/>
              </a:ext>
            </a:extLst>
          </p:cNvPr>
          <p:cNvSpPr>
            <a:spLocks noGrp="1"/>
          </p:cNvSpPr>
          <p:nvPr>
            <p:ph idx="1"/>
          </p:nvPr>
        </p:nvSpPr>
        <p:spPr/>
        <p:txBody>
          <a:bodyPr/>
          <a:lstStyle/>
          <a:p>
            <a:pPr marL="0" indent="0">
              <a:buNone/>
            </a:pPr>
            <a:r>
              <a:rPr lang="en-GB" b="1" dirty="0"/>
              <a:t>#property for set portioning</a:t>
            </a:r>
          </a:p>
          <a:p>
            <a:pPr marL="0" indent="0">
              <a:buNone/>
            </a:pPr>
            <a:r>
              <a:rPr lang="en-GB" dirty="0"/>
              <a:t>set </a:t>
            </a:r>
            <a:r>
              <a:rPr lang="en-GB" dirty="0" err="1"/>
              <a:t>hive.exec.dynamic.partition.mode</a:t>
            </a:r>
            <a:r>
              <a:rPr lang="en-GB" dirty="0"/>
              <a:t>=</a:t>
            </a:r>
            <a:r>
              <a:rPr lang="en-GB" dirty="0" err="1"/>
              <a:t>nonstrict</a:t>
            </a:r>
            <a:endParaRPr lang="en-GB" dirty="0"/>
          </a:p>
          <a:p>
            <a:pPr marL="0" indent="0">
              <a:buNone/>
            </a:pPr>
            <a:r>
              <a:rPr lang="en-GB" b="1" dirty="0"/>
              <a:t>#destination where we have to overwrite</a:t>
            </a:r>
          </a:p>
          <a:p>
            <a:pPr marL="0" indent="0">
              <a:buNone/>
            </a:pPr>
            <a:r>
              <a:rPr lang="en-GB" dirty="0"/>
              <a:t>insert overwrite table part partition(state)</a:t>
            </a:r>
          </a:p>
          <a:p>
            <a:pPr marL="0" indent="0">
              <a:buNone/>
            </a:pPr>
            <a:r>
              <a:rPr lang="en-GB" dirty="0"/>
              <a:t>select </a:t>
            </a:r>
            <a:r>
              <a:rPr lang="en-GB" dirty="0" err="1"/>
              <a:t>city,pop,state</a:t>
            </a:r>
            <a:r>
              <a:rPr lang="en-GB" dirty="0"/>
              <a:t> from states;</a:t>
            </a:r>
          </a:p>
          <a:p>
            <a:pPr marL="0" indent="0">
              <a:buNone/>
            </a:pPr>
            <a:endParaRPr lang="en-IN" dirty="0"/>
          </a:p>
        </p:txBody>
      </p:sp>
    </p:spTree>
    <p:extLst>
      <p:ext uri="{BB962C8B-B14F-4D97-AF65-F5344CB8AC3E}">
        <p14:creationId xmlns:p14="http://schemas.microsoft.com/office/powerpoint/2010/main" val="24110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727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ColfaxAI</vt:lpstr>
      <vt:lpstr>Times New Roman</vt:lpstr>
      <vt:lpstr>Wingdings</vt:lpstr>
      <vt:lpstr>Office Theme</vt:lpstr>
      <vt:lpstr>Views in hive</vt:lpstr>
      <vt:lpstr>Contd…</vt:lpstr>
      <vt:lpstr>Contd…</vt:lpstr>
      <vt:lpstr>Contd..</vt:lpstr>
      <vt:lpstr>Example</vt:lpstr>
      <vt:lpstr>Contd..</vt:lpstr>
      <vt:lpstr>Partition table</vt:lpstr>
      <vt:lpstr>Contd…</vt:lpstr>
      <vt:lpstr>Contd…</vt:lpstr>
      <vt:lpstr>Contd…</vt:lpstr>
      <vt:lpstr>Syntax for create view</vt:lpstr>
      <vt:lpstr>Example</vt:lpstr>
      <vt:lpstr>Creating an Index </vt:lpstr>
      <vt:lpstr>IDXPROPERTIES in hive</vt:lpstr>
      <vt:lpstr>DEFERRED REBUILD?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in hive</dc:title>
  <dc:creator>Kaushik's</dc:creator>
  <cp:lastModifiedBy>Kaushik's</cp:lastModifiedBy>
  <cp:revision>3</cp:revision>
  <dcterms:created xsi:type="dcterms:W3CDTF">2023-03-09T05:02:44Z</dcterms:created>
  <dcterms:modified xsi:type="dcterms:W3CDTF">2023-03-27T06:35:58Z</dcterms:modified>
</cp:coreProperties>
</file>