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120"/>
  </p:notesMasterIdLst>
  <p:handoutMasterIdLst>
    <p:handoutMasterId r:id="rId121"/>
  </p:handoutMasterIdLst>
  <p:sldIdLst>
    <p:sldId id="355" r:id="rId2"/>
    <p:sldId id="356" r:id="rId3"/>
    <p:sldId id="357" r:id="rId4"/>
    <p:sldId id="274" r:id="rId5"/>
    <p:sldId id="358" r:id="rId6"/>
    <p:sldId id="272" r:id="rId7"/>
    <p:sldId id="362" r:id="rId8"/>
    <p:sldId id="363" r:id="rId9"/>
    <p:sldId id="364" r:id="rId10"/>
    <p:sldId id="293" r:id="rId11"/>
    <p:sldId id="302" r:id="rId12"/>
    <p:sldId id="410" r:id="rId13"/>
    <p:sldId id="400" r:id="rId14"/>
    <p:sldId id="401" r:id="rId15"/>
    <p:sldId id="402" r:id="rId16"/>
    <p:sldId id="304" r:id="rId17"/>
    <p:sldId id="306" r:id="rId18"/>
    <p:sldId id="305" r:id="rId19"/>
    <p:sldId id="403" r:id="rId20"/>
    <p:sldId id="404" r:id="rId21"/>
    <p:sldId id="405" r:id="rId22"/>
    <p:sldId id="406" r:id="rId23"/>
    <p:sldId id="407" r:id="rId24"/>
    <p:sldId id="408" r:id="rId25"/>
    <p:sldId id="395" r:id="rId26"/>
    <p:sldId id="396" r:id="rId27"/>
    <p:sldId id="365" r:id="rId28"/>
    <p:sldId id="366" r:id="rId29"/>
    <p:sldId id="367" r:id="rId30"/>
    <p:sldId id="368" r:id="rId31"/>
    <p:sldId id="369" r:id="rId32"/>
    <p:sldId id="371" r:id="rId33"/>
    <p:sldId id="372" r:id="rId34"/>
    <p:sldId id="373" r:id="rId35"/>
    <p:sldId id="398" r:id="rId36"/>
    <p:sldId id="375" r:id="rId37"/>
    <p:sldId id="412" r:id="rId38"/>
    <p:sldId id="399" r:id="rId39"/>
    <p:sldId id="413" r:id="rId40"/>
    <p:sldId id="298" r:id="rId41"/>
    <p:sldId id="299" r:id="rId42"/>
    <p:sldId id="300" r:id="rId43"/>
    <p:sldId id="414" r:id="rId44"/>
    <p:sldId id="415" r:id="rId45"/>
    <p:sldId id="416" r:id="rId46"/>
    <p:sldId id="417" r:id="rId47"/>
    <p:sldId id="418" r:id="rId48"/>
    <p:sldId id="421" r:id="rId49"/>
    <p:sldId id="259" r:id="rId50"/>
    <p:sldId id="260" r:id="rId51"/>
    <p:sldId id="261" r:id="rId52"/>
    <p:sldId id="262" r:id="rId53"/>
    <p:sldId id="263" r:id="rId54"/>
    <p:sldId id="264" r:id="rId55"/>
    <p:sldId id="422" r:id="rId56"/>
    <p:sldId id="423" r:id="rId57"/>
    <p:sldId id="265" r:id="rId58"/>
    <p:sldId id="268" r:id="rId59"/>
    <p:sldId id="270" r:id="rId60"/>
    <p:sldId id="426" r:id="rId61"/>
    <p:sldId id="427" r:id="rId62"/>
    <p:sldId id="428" r:id="rId63"/>
    <p:sldId id="273" r:id="rId64"/>
    <p:sldId id="429" r:id="rId65"/>
    <p:sldId id="430" r:id="rId66"/>
    <p:sldId id="431" r:id="rId67"/>
    <p:sldId id="294" r:id="rId68"/>
    <p:sldId id="320" r:id="rId69"/>
    <p:sldId id="322" r:id="rId70"/>
    <p:sldId id="321" r:id="rId71"/>
    <p:sldId id="342" r:id="rId72"/>
    <p:sldId id="296" r:id="rId73"/>
    <p:sldId id="432" r:id="rId74"/>
    <p:sldId id="301" r:id="rId75"/>
    <p:sldId id="303" r:id="rId76"/>
    <p:sldId id="435" r:id="rId77"/>
    <p:sldId id="436" r:id="rId78"/>
    <p:sldId id="437" r:id="rId79"/>
    <p:sldId id="318" r:id="rId80"/>
    <p:sldId id="307" r:id="rId81"/>
    <p:sldId id="308" r:id="rId82"/>
    <p:sldId id="316" r:id="rId83"/>
    <p:sldId id="309" r:id="rId84"/>
    <p:sldId id="310" r:id="rId85"/>
    <p:sldId id="313" r:id="rId86"/>
    <p:sldId id="311" r:id="rId87"/>
    <p:sldId id="312" r:id="rId88"/>
    <p:sldId id="319" r:id="rId89"/>
    <p:sldId id="344" r:id="rId90"/>
    <p:sldId id="323" r:id="rId91"/>
    <p:sldId id="334" r:id="rId92"/>
    <p:sldId id="324" r:id="rId93"/>
    <p:sldId id="325" r:id="rId94"/>
    <p:sldId id="326" r:id="rId95"/>
    <p:sldId id="332" r:id="rId96"/>
    <p:sldId id="327" r:id="rId97"/>
    <p:sldId id="328" r:id="rId98"/>
    <p:sldId id="329" r:id="rId99"/>
    <p:sldId id="333" r:id="rId100"/>
    <p:sldId id="330" r:id="rId101"/>
    <p:sldId id="331" r:id="rId102"/>
    <p:sldId id="360" r:id="rId103"/>
    <p:sldId id="278" r:id="rId104"/>
    <p:sldId id="442" r:id="rId105"/>
    <p:sldId id="343" r:id="rId106"/>
    <p:sldId id="438" r:id="rId107"/>
    <p:sldId id="257" r:id="rId108"/>
    <p:sldId id="359" r:id="rId109"/>
    <p:sldId id="439" r:id="rId110"/>
    <p:sldId id="440" r:id="rId111"/>
    <p:sldId id="441" r:id="rId112"/>
    <p:sldId id="266" r:id="rId113"/>
    <p:sldId id="275" r:id="rId114"/>
    <p:sldId id="341" r:id="rId115"/>
    <p:sldId id="267" r:id="rId116"/>
    <p:sldId id="443" r:id="rId117"/>
    <p:sldId id="444" r:id="rId118"/>
    <p:sldId id="353" r:id="rId1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69" autoAdjust="0"/>
  </p:normalViewPr>
  <p:slideViewPr>
    <p:cSldViewPr>
      <p:cViewPr varScale="1">
        <p:scale>
          <a:sx n="68" d="100"/>
          <a:sy n="68" d="100"/>
        </p:scale>
        <p:origin x="1446" y="78"/>
      </p:cViewPr>
      <p:guideLst>
        <p:guide orient="horz" pos="2160"/>
        <p:guide pos="2880"/>
      </p:guideLst>
    </p:cSldViewPr>
  </p:slideViewPr>
  <p:notesTextViewPr>
    <p:cViewPr>
      <p:scale>
        <a:sx n="1" d="1"/>
        <a:sy n="1" d="1"/>
      </p:scale>
      <p:origin x="0" y="0"/>
    </p:cViewPr>
  </p:notesTextViewPr>
  <p:notesViewPr>
    <p:cSldViewPr>
      <p:cViewPr varScale="1">
        <p:scale>
          <a:sx n="60" d="100"/>
          <a:sy n="60" d="100"/>
        </p:scale>
        <p:origin x="-27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handoutMaster" Target="handoutMasters/handout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BF3176-BDCC-49EA-B30D-5437BB8C7604}" type="datetimeFigureOut">
              <a:rPr lang="en-US" smtClean="0"/>
              <a:pPr/>
              <a:t>9/2/2022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227CDD-B970-4E95-B4CD-CAD47DE6DC57}" type="slidenum">
              <a:rPr lang="en-US" smtClean="0"/>
              <a:pPr/>
              <a:t>‹#›</a:t>
            </a:fld>
            <a:endParaRPr lang="en-US"/>
          </a:p>
        </p:txBody>
      </p:sp>
    </p:spTree>
    <p:extLst>
      <p:ext uri="{BB962C8B-B14F-4D97-AF65-F5344CB8AC3E}">
        <p14:creationId xmlns:p14="http://schemas.microsoft.com/office/powerpoint/2010/main" val="12811844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AB7907-3328-40C6-81DC-094447F4187C}" type="datetimeFigureOut">
              <a:rPr lang="en-US" smtClean="0"/>
              <a:pPr/>
              <a:t>9/2/2022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FFCBBA-87C4-482A-9ED2-FD5CC3AE6FAA}" type="slidenum">
              <a:rPr lang="en-US" smtClean="0"/>
              <a:pPr/>
              <a:t>‹#›</a:t>
            </a:fld>
            <a:endParaRPr lang="en-US"/>
          </a:p>
        </p:txBody>
      </p:sp>
    </p:spTree>
    <p:extLst>
      <p:ext uri="{BB962C8B-B14F-4D97-AF65-F5344CB8AC3E}">
        <p14:creationId xmlns:p14="http://schemas.microsoft.com/office/powerpoint/2010/main" val="1721297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C1F7D168-1DE1-4E74-9B51-F307151C06D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E681D1D-CF72-4B2A-A381-8619A7F62296}" type="slidenum">
              <a:rPr lang="en-US" altLang="en-US"/>
              <a:pPr eaLnBrk="1" hangingPunct="1"/>
              <a:t>80</a:t>
            </a:fld>
            <a:endParaRPr lang="en-US" altLang="en-US"/>
          </a:p>
        </p:txBody>
      </p:sp>
      <p:sp>
        <p:nvSpPr>
          <p:cNvPr id="82947" name="Rectangle 2">
            <a:extLst>
              <a:ext uri="{FF2B5EF4-FFF2-40B4-BE49-F238E27FC236}">
                <a16:creationId xmlns:a16="http://schemas.microsoft.com/office/drawing/2014/main" id="{5B95D0E6-05C3-4A06-AE05-C4F44478C48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8" name="Rectangle 3">
            <a:extLst>
              <a:ext uri="{FF2B5EF4-FFF2-40B4-BE49-F238E27FC236}">
                <a16:creationId xmlns:a16="http://schemas.microsoft.com/office/drawing/2014/main" id="{13E96963-9FAF-4F0A-A923-F2E490091B9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solidFill>
                  <a:srgbClr val="000000"/>
                </a:solidFill>
                <a:latin typeface="Courier New" panose="02070309020205020404" pitchFamily="49" charset="0"/>
                <a:cs typeface="Arial" panose="020B0604020202020204" pitchFamily="34" charset="0"/>
              </a:rPr>
              <a:t>String</a:t>
            </a:r>
            <a:r>
              <a:rPr lang="en-US" altLang="en-US">
                <a:latin typeface="Arial" panose="020B0604020202020204" pitchFamily="34" charset="0"/>
                <a:cs typeface="Arial" panose="020B0604020202020204" pitchFamily="34" charset="0"/>
              </a:rPr>
              <a:t> has four overloaded versions of </a:t>
            </a:r>
            <a:r>
              <a:rPr lang="en-US" altLang="en-US">
                <a:solidFill>
                  <a:srgbClr val="000000"/>
                </a:solidFill>
                <a:latin typeface="Courier New" panose="02070309020205020404" pitchFamily="49" charset="0"/>
                <a:cs typeface="Arial" panose="020B0604020202020204" pitchFamily="34" charset="0"/>
              </a:rPr>
              <a:t>indexOf</a:t>
            </a:r>
            <a:r>
              <a:rPr lang="en-US" altLang="en-US">
                <a:latin typeface="Arial" panose="020B0604020202020204" pitchFamily="34" charset="0"/>
                <a:cs typeface="Arial" panose="020B0604020202020204" pitchFamily="34" charset="0"/>
              </a:rPr>
              <a:t> and four versions of </a:t>
            </a:r>
            <a:r>
              <a:rPr lang="en-US" altLang="en-US">
                <a:solidFill>
                  <a:srgbClr val="000000"/>
                </a:solidFill>
                <a:latin typeface="Courier New" panose="02070309020205020404" pitchFamily="49" charset="0"/>
                <a:cs typeface="Arial" panose="020B0604020202020204" pitchFamily="34" charset="0"/>
              </a:rPr>
              <a:t>lastIndexOf</a:t>
            </a:r>
            <a:r>
              <a:rPr lang="en-US" altLang="en-US">
                <a:latin typeface="Arial" panose="020B0604020202020204" pitchFamily="34" charset="0"/>
                <a:cs typeface="Arial" panose="020B0604020202020204" pitchFamily="34" charset="0"/>
              </a:rPr>
              <a:t>.</a:t>
            </a:r>
          </a:p>
          <a:p>
            <a:pPr eaLnBrk="1" hangingPunct="1">
              <a:spcBef>
                <a:spcPct val="0"/>
              </a:spcBef>
            </a:pPr>
            <a:endParaRPr lang="en-US" altLang="en-US">
              <a:latin typeface="Arial" panose="020B0604020202020204" pitchFamily="34" charset="0"/>
              <a:cs typeface="Arial" panose="020B0604020202020204" pitchFamily="34" charset="0"/>
            </a:endParaRPr>
          </a:p>
          <a:p>
            <a:pPr eaLnBrk="1" hangingPunct="1">
              <a:spcBef>
                <a:spcPct val="0"/>
              </a:spcBef>
            </a:pPr>
            <a:r>
              <a:rPr lang="en-US" altLang="en-US">
                <a:solidFill>
                  <a:srgbClr val="000000"/>
                </a:solidFill>
                <a:latin typeface="Courier New" panose="02070309020205020404" pitchFamily="49" charset="0"/>
                <a:cs typeface="Arial" panose="020B0604020202020204" pitchFamily="34" charset="0"/>
              </a:rPr>
              <a:t>lastIndexOf(ch, fromPos)</a:t>
            </a:r>
            <a:r>
              <a:rPr lang="en-US" altLang="en-US">
                <a:latin typeface="Arial" panose="020B0604020202020204" pitchFamily="34" charset="0"/>
                <a:cs typeface="Arial" panose="020B0604020202020204" pitchFamily="34" charset="0"/>
              </a:rPr>
              <a:t> starts looking at </a:t>
            </a:r>
            <a:r>
              <a:rPr lang="en-US" altLang="en-US">
                <a:solidFill>
                  <a:srgbClr val="000000"/>
                </a:solidFill>
                <a:latin typeface="Courier New" panose="02070309020205020404" pitchFamily="49" charset="0"/>
                <a:cs typeface="Arial" panose="020B0604020202020204" pitchFamily="34" charset="0"/>
              </a:rPr>
              <a:t>fromPos</a:t>
            </a:r>
            <a:r>
              <a:rPr lang="en-US" altLang="en-US">
                <a:latin typeface="Arial" panose="020B0604020202020204" pitchFamily="34" charset="0"/>
                <a:cs typeface="Arial" panose="020B0604020202020204" pitchFamily="34" charset="0"/>
              </a:rPr>
              <a:t> and goes backward towards the beginning of the string.</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FAAA2997-0759-468C-B510-62D8898B18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D4F73E9-DD8C-469A-97CE-98407BE24243}" type="slidenum">
              <a:rPr lang="en-US" altLang="en-US"/>
              <a:pPr eaLnBrk="1" hangingPunct="1"/>
              <a:t>81</a:t>
            </a:fld>
            <a:endParaRPr lang="en-US" altLang="en-US"/>
          </a:p>
        </p:txBody>
      </p:sp>
      <p:sp>
        <p:nvSpPr>
          <p:cNvPr id="83971" name="Rectangle 2">
            <a:extLst>
              <a:ext uri="{FF2B5EF4-FFF2-40B4-BE49-F238E27FC236}">
                <a16:creationId xmlns:a16="http://schemas.microsoft.com/office/drawing/2014/main" id="{1DE06F84-D9C9-4CF7-AC0D-7A5DF5407A3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2" name="Rectangle 3">
            <a:extLst>
              <a:ext uri="{FF2B5EF4-FFF2-40B4-BE49-F238E27FC236}">
                <a16:creationId xmlns:a16="http://schemas.microsoft.com/office/drawing/2014/main" id="{9D1C0C12-8E8D-4F0A-A63C-1FE55DA2A1A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10000"/>
          </a:bodyPr>
          <a:lstStyle/>
          <a:p>
            <a:pPr eaLnBrk="1" hangingPunct="1">
              <a:spcBef>
                <a:spcPct val="0"/>
              </a:spcBef>
            </a:pPr>
            <a:r>
              <a:rPr lang="en-US" altLang="en-US" sz="1000">
                <a:latin typeface="Arial" panose="020B0604020202020204" pitchFamily="34" charset="0"/>
                <a:cs typeface="Arial" panose="020B0604020202020204" pitchFamily="34" charset="0"/>
              </a:rPr>
              <a:t>You cannot use relational operators for comparing the contents of strings.</a:t>
            </a:r>
          </a:p>
          <a:p>
            <a:pPr eaLnBrk="1" hangingPunct="1">
              <a:spcBef>
                <a:spcPct val="0"/>
              </a:spcBef>
            </a:pPr>
            <a:endParaRPr lang="en-US" altLang="en-US" sz="1000">
              <a:latin typeface="Arial" panose="020B0604020202020204" pitchFamily="34" charset="0"/>
              <a:cs typeface="Arial" panose="020B0604020202020204" pitchFamily="34" charset="0"/>
            </a:endParaRPr>
          </a:p>
          <a:p>
            <a:pPr eaLnBrk="1" hangingPunct="1">
              <a:spcBef>
                <a:spcPct val="0"/>
              </a:spcBef>
            </a:pPr>
            <a:r>
              <a:rPr lang="en-US" altLang="en-US" sz="1000">
                <a:solidFill>
                  <a:srgbClr val="000000"/>
                </a:solidFill>
                <a:latin typeface="Courier New" panose="02070309020205020404" pitchFamily="49" charset="0"/>
                <a:cs typeface="Arial" panose="020B0604020202020204" pitchFamily="34" charset="0"/>
              </a:rPr>
              <a:t>word1.compareTo(word2)</a:t>
            </a:r>
            <a:r>
              <a:rPr lang="en-US" altLang="en-US" sz="1000">
                <a:latin typeface="Arial" panose="020B0604020202020204" pitchFamily="34" charset="0"/>
                <a:cs typeface="Arial" panose="020B0604020202020204" pitchFamily="34" charset="0"/>
              </a:rPr>
              <a:t> returns an </a:t>
            </a:r>
            <a:r>
              <a:rPr lang="en-US" altLang="en-US" sz="1000">
                <a:solidFill>
                  <a:srgbClr val="000000"/>
                </a:solidFill>
                <a:latin typeface="Courier New" panose="02070309020205020404" pitchFamily="49" charset="0"/>
                <a:cs typeface="Arial" panose="020B0604020202020204" pitchFamily="34" charset="0"/>
              </a:rPr>
              <a:t>int</a:t>
            </a:r>
            <a:r>
              <a:rPr lang="en-US" altLang="en-US" sz="1000">
                <a:latin typeface="Arial" panose="020B0604020202020204" pitchFamily="34" charset="0"/>
                <a:cs typeface="Arial" panose="020B0604020202020204" pitchFamily="34" charset="0"/>
              </a:rPr>
              <a:t>.  Basically if </a:t>
            </a:r>
            <a:r>
              <a:rPr lang="en-US" altLang="en-US" sz="1000">
                <a:solidFill>
                  <a:srgbClr val="000000"/>
                </a:solidFill>
                <a:latin typeface="Courier New" panose="02070309020205020404" pitchFamily="49" charset="0"/>
                <a:cs typeface="Arial" panose="020B0604020202020204" pitchFamily="34" charset="0"/>
              </a:rPr>
              <a:t>word1</a:t>
            </a:r>
            <a:r>
              <a:rPr lang="en-US" altLang="en-US" sz="1000">
                <a:latin typeface="Arial" panose="020B0604020202020204" pitchFamily="34" charset="0"/>
                <a:cs typeface="Arial" panose="020B0604020202020204" pitchFamily="34" charset="0"/>
              </a:rPr>
              <a:t> is “smaller” than </a:t>
            </a:r>
            <a:r>
              <a:rPr lang="en-US" altLang="en-US" sz="1000">
                <a:solidFill>
                  <a:srgbClr val="000000"/>
                </a:solidFill>
                <a:latin typeface="Courier New" panose="02070309020205020404" pitchFamily="49" charset="0"/>
                <a:cs typeface="Arial" panose="020B0604020202020204" pitchFamily="34" charset="0"/>
              </a:rPr>
              <a:t>word2</a:t>
            </a:r>
            <a:r>
              <a:rPr lang="en-US" altLang="en-US" sz="1000">
                <a:latin typeface="Arial" panose="020B0604020202020204" pitchFamily="34" charset="0"/>
                <a:cs typeface="Arial" panose="020B0604020202020204" pitchFamily="34" charset="0"/>
              </a:rPr>
              <a:t>, the result is negative, and if </a:t>
            </a:r>
            <a:r>
              <a:rPr lang="en-US" altLang="en-US" sz="1000">
                <a:solidFill>
                  <a:srgbClr val="000000"/>
                </a:solidFill>
                <a:latin typeface="Courier New" panose="02070309020205020404" pitchFamily="49" charset="0"/>
                <a:cs typeface="Arial" panose="020B0604020202020204" pitchFamily="34" charset="0"/>
              </a:rPr>
              <a:t>word1</a:t>
            </a:r>
            <a:r>
              <a:rPr lang="en-US" altLang="en-US" sz="1000">
                <a:latin typeface="Arial" panose="020B0604020202020204" pitchFamily="34" charset="0"/>
                <a:cs typeface="Arial" panose="020B0604020202020204" pitchFamily="34" charset="0"/>
              </a:rPr>
              <a:t> is “larger” the result is positive.  </a:t>
            </a:r>
            <a:r>
              <a:rPr lang="en-US" altLang="en-US" sz="1000">
                <a:solidFill>
                  <a:srgbClr val="000000"/>
                </a:solidFill>
                <a:latin typeface="Courier New" panose="02070309020205020404" pitchFamily="49" charset="0"/>
                <a:cs typeface="Arial" panose="020B0604020202020204" pitchFamily="34" charset="0"/>
              </a:rPr>
              <a:t>compareTo</a:t>
            </a:r>
            <a:r>
              <a:rPr lang="en-US" altLang="en-US" sz="1000">
                <a:latin typeface="Arial" panose="020B0604020202020204" pitchFamily="34" charset="0"/>
                <a:cs typeface="Arial" panose="020B0604020202020204" pitchFamily="34" charset="0"/>
              </a:rPr>
              <a:t> returns 0 whenever </a:t>
            </a:r>
            <a:r>
              <a:rPr lang="en-US" altLang="en-US" sz="1000">
                <a:solidFill>
                  <a:srgbClr val="000000"/>
                </a:solidFill>
                <a:latin typeface="Courier New" panose="02070309020205020404" pitchFamily="49" charset="0"/>
                <a:cs typeface="Arial" panose="020B0604020202020204" pitchFamily="34" charset="0"/>
              </a:rPr>
              <a:t>equals</a:t>
            </a:r>
            <a:r>
              <a:rPr lang="en-US" altLang="en-US" sz="1000">
                <a:latin typeface="Arial" panose="020B0604020202020204" pitchFamily="34" charset="0"/>
                <a:cs typeface="Arial" panose="020B0604020202020204" pitchFamily="34" charset="0"/>
              </a:rPr>
              <a:t> returns </a:t>
            </a:r>
            <a:r>
              <a:rPr lang="en-US" altLang="en-US" sz="1000">
                <a:solidFill>
                  <a:srgbClr val="000000"/>
                </a:solidFill>
                <a:latin typeface="Courier New" panose="02070309020205020404" pitchFamily="49" charset="0"/>
                <a:cs typeface="Arial" panose="020B0604020202020204" pitchFamily="34" charset="0"/>
              </a:rPr>
              <a:t>true</a:t>
            </a:r>
            <a:r>
              <a:rPr lang="en-US" altLang="en-US" sz="1000">
                <a:latin typeface="Arial" panose="020B0604020202020204" pitchFamily="34" charset="0"/>
                <a:cs typeface="Arial" panose="020B0604020202020204" pitchFamily="34" charset="0"/>
              </a:rPr>
              <a:t>.</a:t>
            </a:r>
          </a:p>
          <a:p>
            <a:pPr eaLnBrk="1" hangingPunct="1">
              <a:spcBef>
                <a:spcPct val="0"/>
              </a:spcBef>
            </a:pPr>
            <a:endParaRPr lang="en-US" altLang="en-US" sz="1000">
              <a:latin typeface="Arial" panose="020B0604020202020204" pitchFamily="34" charset="0"/>
              <a:cs typeface="Arial" panose="020B0604020202020204" pitchFamily="34" charset="0"/>
            </a:endParaRPr>
          </a:p>
          <a:p>
            <a:pPr eaLnBrk="1" hangingPunct="1">
              <a:spcBef>
                <a:spcPct val="0"/>
              </a:spcBef>
            </a:pPr>
            <a:r>
              <a:rPr lang="en-US" altLang="en-US" sz="1000">
                <a:latin typeface="Arial" panose="020B0604020202020204" pitchFamily="34" charset="0"/>
                <a:cs typeface="Arial" panose="020B0604020202020204" pitchFamily="34" charset="0"/>
              </a:rPr>
              <a:t>Here is how Java docs describe </a:t>
            </a:r>
            <a:r>
              <a:rPr lang="en-US" altLang="en-US" sz="1000">
                <a:solidFill>
                  <a:srgbClr val="000000"/>
                </a:solidFill>
                <a:latin typeface="Courier New" panose="02070309020205020404" pitchFamily="49" charset="0"/>
                <a:cs typeface="Arial" panose="020B0604020202020204" pitchFamily="34" charset="0"/>
              </a:rPr>
              <a:t>compareTo</a:t>
            </a:r>
            <a:r>
              <a:rPr lang="en-US" altLang="en-US" sz="1000">
                <a:latin typeface="Arial" panose="020B0604020202020204" pitchFamily="34" charset="0"/>
                <a:cs typeface="Arial" panose="020B0604020202020204" pitchFamily="34" charset="0"/>
              </a:rPr>
              <a:t>:</a:t>
            </a:r>
            <a:endParaRPr lang="en-US" altLang="en-US" sz="900">
              <a:latin typeface="Arial" panose="020B0604020202020204" pitchFamily="34" charset="0"/>
              <a:cs typeface="Arial" panose="020B0604020202020204" pitchFamily="34" charset="0"/>
            </a:endParaRPr>
          </a:p>
          <a:p>
            <a:pPr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Compares two strings lexicographically. The comparison is based on the Unicode value of each character in the strings. The character sequence represented by this String object is compared lexicographically to the character sequence represented by the argument string. The result is a negative integer if this String object lexicographically precedes the argument string. The result is a positive integer if this String object lexicographically follows the argument string. The result is zero if the strings are equal; compareTo returns 0 exactly when the equals(Object) method would return true.</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This is the definition of lexicographic ordering. If two strings are different, then either they have different characters at some index that is a valid index for both strings, or their lengths are different, or both. If they have different characters at one or more index positions, let k be the smallest such index; then the string whose character at position k has the smaller value, as determined by using the &lt; operator, lexicographically precedes the other string. In this case, compareTo returns the difference of the two character values at position k in the two string — that is, the value: </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 t</a:t>
            </a:r>
            <a:r>
              <a:rPr lang="en-US" altLang="en-US" sz="900">
                <a:solidFill>
                  <a:srgbClr val="000000"/>
                </a:solidFill>
                <a:latin typeface="Courier New" panose="02070309020205020404" pitchFamily="49" charset="0"/>
                <a:cs typeface="Arial" panose="020B0604020202020204" pitchFamily="34" charset="0"/>
              </a:rPr>
              <a:t>his.charAt(k)-anotherString.charAt(k)</a:t>
            </a: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 </a:t>
            </a:r>
          </a:p>
          <a:p>
            <a:pPr lvl="2" eaLnBrk="1" hangingPunct="1">
              <a:spcBef>
                <a:spcPct val="0"/>
              </a:spcBef>
            </a:pPr>
            <a:r>
              <a:rPr lang="en-US" altLang="en-US" sz="900">
                <a:latin typeface="Arial" panose="020B0604020202020204" pitchFamily="34" charset="0"/>
                <a:cs typeface="Arial" panose="020B0604020202020204" pitchFamily="34" charset="0"/>
              </a:rPr>
              <a:t>If there is no index position at which they differ, then the shorter string lexicographically precedes the longer string. In this case, compareTo returns the difference of the lengths of the strings — that is, the value: </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eaLnBrk="1" hangingPunct="1">
              <a:spcBef>
                <a:spcPct val="0"/>
              </a:spcBef>
            </a:pPr>
            <a:r>
              <a:rPr lang="en-US" altLang="en-US" sz="900">
                <a:solidFill>
                  <a:srgbClr val="000000"/>
                </a:solidFill>
                <a:latin typeface="Courier New" panose="02070309020205020404" pitchFamily="49" charset="0"/>
                <a:cs typeface="Arial" panose="020B0604020202020204" pitchFamily="34" charset="0"/>
              </a:rPr>
              <a:t>	this.length()-anotherString.length()</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2D7586DE-49C7-43B3-9179-406C642A08B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6509207-EA2A-4B11-9505-177B18A8D876}" type="slidenum">
              <a:rPr lang="en-US" altLang="en-US"/>
              <a:pPr eaLnBrk="1" hangingPunct="1"/>
              <a:t>83</a:t>
            </a:fld>
            <a:endParaRPr lang="en-US" altLang="en-US"/>
          </a:p>
        </p:txBody>
      </p:sp>
      <p:sp>
        <p:nvSpPr>
          <p:cNvPr id="84995" name="Rectangle 2">
            <a:extLst>
              <a:ext uri="{FF2B5EF4-FFF2-40B4-BE49-F238E27FC236}">
                <a16:creationId xmlns:a16="http://schemas.microsoft.com/office/drawing/2014/main" id="{6518ABDD-1C8B-41A2-858F-CC71E45B45C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6" name="Rectangle 3">
            <a:extLst>
              <a:ext uri="{FF2B5EF4-FFF2-40B4-BE49-F238E27FC236}">
                <a16:creationId xmlns:a16="http://schemas.microsoft.com/office/drawing/2014/main" id="{F9E655B5-5431-40D3-9F38-10275F023DB7}"/>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10000"/>
          </a:bodyPr>
          <a:lstStyle/>
          <a:p>
            <a:pPr eaLnBrk="1" hangingPunct="1">
              <a:spcBef>
                <a:spcPct val="0"/>
              </a:spcBef>
            </a:pPr>
            <a:r>
              <a:rPr lang="en-US" altLang="en-US" sz="1000">
                <a:latin typeface="Arial" panose="020B0604020202020204" pitchFamily="34" charset="0"/>
                <a:cs typeface="Arial" panose="020B0604020202020204" pitchFamily="34" charset="0"/>
              </a:rPr>
              <a:t>You cannot use relational operators for comparing the contents of strings.</a:t>
            </a:r>
          </a:p>
          <a:p>
            <a:pPr eaLnBrk="1" hangingPunct="1">
              <a:spcBef>
                <a:spcPct val="0"/>
              </a:spcBef>
            </a:pPr>
            <a:endParaRPr lang="en-US" altLang="en-US" sz="1000">
              <a:latin typeface="Arial" panose="020B0604020202020204" pitchFamily="34" charset="0"/>
              <a:cs typeface="Arial" panose="020B0604020202020204" pitchFamily="34" charset="0"/>
            </a:endParaRPr>
          </a:p>
          <a:p>
            <a:pPr eaLnBrk="1" hangingPunct="1">
              <a:spcBef>
                <a:spcPct val="0"/>
              </a:spcBef>
            </a:pPr>
            <a:r>
              <a:rPr lang="en-US" altLang="en-US" sz="1000">
                <a:solidFill>
                  <a:srgbClr val="000000"/>
                </a:solidFill>
                <a:latin typeface="Courier New" panose="02070309020205020404" pitchFamily="49" charset="0"/>
                <a:cs typeface="Arial" panose="020B0604020202020204" pitchFamily="34" charset="0"/>
              </a:rPr>
              <a:t>word1.compareTo(word2)</a:t>
            </a:r>
            <a:r>
              <a:rPr lang="en-US" altLang="en-US" sz="1000">
                <a:latin typeface="Arial" panose="020B0604020202020204" pitchFamily="34" charset="0"/>
                <a:cs typeface="Arial" panose="020B0604020202020204" pitchFamily="34" charset="0"/>
              </a:rPr>
              <a:t> returns an </a:t>
            </a:r>
            <a:r>
              <a:rPr lang="en-US" altLang="en-US" sz="1000">
                <a:solidFill>
                  <a:srgbClr val="000000"/>
                </a:solidFill>
                <a:latin typeface="Courier New" panose="02070309020205020404" pitchFamily="49" charset="0"/>
                <a:cs typeface="Arial" panose="020B0604020202020204" pitchFamily="34" charset="0"/>
              </a:rPr>
              <a:t>int</a:t>
            </a:r>
            <a:r>
              <a:rPr lang="en-US" altLang="en-US" sz="1000">
                <a:latin typeface="Arial" panose="020B0604020202020204" pitchFamily="34" charset="0"/>
                <a:cs typeface="Arial" panose="020B0604020202020204" pitchFamily="34" charset="0"/>
              </a:rPr>
              <a:t>.  Basically if </a:t>
            </a:r>
            <a:r>
              <a:rPr lang="en-US" altLang="en-US" sz="1000">
                <a:solidFill>
                  <a:srgbClr val="000000"/>
                </a:solidFill>
                <a:latin typeface="Courier New" panose="02070309020205020404" pitchFamily="49" charset="0"/>
                <a:cs typeface="Arial" panose="020B0604020202020204" pitchFamily="34" charset="0"/>
              </a:rPr>
              <a:t>word1</a:t>
            </a:r>
            <a:r>
              <a:rPr lang="en-US" altLang="en-US" sz="1000">
                <a:latin typeface="Arial" panose="020B0604020202020204" pitchFamily="34" charset="0"/>
                <a:cs typeface="Arial" panose="020B0604020202020204" pitchFamily="34" charset="0"/>
              </a:rPr>
              <a:t> is “smaller” than </a:t>
            </a:r>
            <a:r>
              <a:rPr lang="en-US" altLang="en-US" sz="1000">
                <a:solidFill>
                  <a:srgbClr val="000000"/>
                </a:solidFill>
                <a:latin typeface="Courier New" panose="02070309020205020404" pitchFamily="49" charset="0"/>
                <a:cs typeface="Arial" panose="020B0604020202020204" pitchFamily="34" charset="0"/>
              </a:rPr>
              <a:t>word2</a:t>
            </a:r>
            <a:r>
              <a:rPr lang="en-US" altLang="en-US" sz="1000">
                <a:latin typeface="Arial" panose="020B0604020202020204" pitchFamily="34" charset="0"/>
                <a:cs typeface="Arial" panose="020B0604020202020204" pitchFamily="34" charset="0"/>
              </a:rPr>
              <a:t>, the result is negative, and if </a:t>
            </a:r>
            <a:r>
              <a:rPr lang="en-US" altLang="en-US" sz="1000">
                <a:solidFill>
                  <a:srgbClr val="000000"/>
                </a:solidFill>
                <a:latin typeface="Courier New" panose="02070309020205020404" pitchFamily="49" charset="0"/>
                <a:cs typeface="Arial" panose="020B0604020202020204" pitchFamily="34" charset="0"/>
              </a:rPr>
              <a:t>word1</a:t>
            </a:r>
            <a:r>
              <a:rPr lang="en-US" altLang="en-US" sz="1000">
                <a:latin typeface="Arial" panose="020B0604020202020204" pitchFamily="34" charset="0"/>
                <a:cs typeface="Arial" panose="020B0604020202020204" pitchFamily="34" charset="0"/>
              </a:rPr>
              <a:t> is “larger” the result is positive.  </a:t>
            </a:r>
            <a:r>
              <a:rPr lang="en-US" altLang="en-US" sz="1000">
                <a:solidFill>
                  <a:srgbClr val="000000"/>
                </a:solidFill>
                <a:latin typeface="Courier New" panose="02070309020205020404" pitchFamily="49" charset="0"/>
                <a:cs typeface="Arial" panose="020B0604020202020204" pitchFamily="34" charset="0"/>
              </a:rPr>
              <a:t>compareTo</a:t>
            </a:r>
            <a:r>
              <a:rPr lang="en-US" altLang="en-US" sz="1000">
                <a:latin typeface="Arial" panose="020B0604020202020204" pitchFamily="34" charset="0"/>
                <a:cs typeface="Arial" panose="020B0604020202020204" pitchFamily="34" charset="0"/>
              </a:rPr>
              <a:t> returns 0 whenever </a:t>
            </a:r>
            <a:r>
              <a:rPr lang="en-US" altLang="en-US" sz="1000">
                <a:solidFill>
                  <a:srgbClr val="000000"/>
                </a:solidFill>
                <a:latin typeface="Courier New" panose="02070309020205020404" pitchFamily="49" charset="0"/>
                <a:cs typeface="Arial" panose="020B0604020202020204" pitchFamily="34" charset="0"/>
              </a:rPr>
              <a:t>equals</a:t>
            </a:r>
            <a:r>
              <a:rPr lang="en-US" altLang="en-US" sz="1000">
                <a:latin typeface="Arial" panose="020B0604020202020204" pitchFamily="34" charset="0"/>
                <a:cs typeface="Arial" panose="020B0604020202020204" pitchFamily="34" charset="0"/>
              </a:rPr>
              <a:t> returns </a:t>
            </a:r>
            <a:r>
              <a:rPr lang="en-US" altLang="en-US" sz="1000">
                <a:solidFill>
                  <a:srgbClr val="000000"/>
                </a:solidFill>
                <a:latin typeface="Courier New" panose="02070309020205020404" pitchFamily="49" charset="0"/>
                <a:cs typeface="Arial" panose="020B0604020202020204" pitchFamily="34" charset="0"/>
              </a:rPr>
              <a:t>true</a:t>
            </a:r>
            <a:r>
              <a:rPr lang="en-US" altLang="en-US" sz="1000">
                <a:latin typeface="Arial" panose="020B0604020202020204" pitchFamily="34" charset="0"/>
                <a:cs typeface="Arial" panose="020B0604020202020204" pitchFamily="34" charset="0"/>
              </a:rPr>
              <a:t>.</a:t>
            </a:r>
          </a:p>
          <a:p>
            <a:pPr eaLnBrk="1" hangingPunct="1">
              <a:spcBef>
                <a:spcPct val="0"/>
              </a:spcBef>
            </a:pPr>
            <a:endParaRPr lang="en-US" altLang="en-US" sz="1000">
              <a:latin typeface="Arial" panose="020B0604020202020204" pitchFamily="34" charset="0"/>
              <a:cs typeface="Arial" panose="020B0604020202020204" pitchFamily="34" charset="0"/>
            </a:endParaRPr>
          </a:p>
          <a:p>
            <a:pPr eaLnBrk="1" hangingPunct="1">
              <a:spcBef>
                <a:spcPct val="0"/>
              </a:spcBef>
            </a:pPr>
            <a:r>
              <a:rPr lang="en-US" altLang="en-US" sz="1000">
                <a:latin typeface="Arial" panose="020B0604020202020204" pitchFamily="34" charset="0"/>
                <a:cs typeface="Arial" panose="020B0604020202020204" pitchFamily="34" charset="0"/>
              </a:rPr>
              <a:t>Here is how Java docs describe </a:t>
            </a:r>
            <a:r>
              <a:rPr lang="en-US" altLang="en-US" sz="1000">
                <a:solidFill>
                  <a:srgbClr val="000000"/>
                </a:solidFill>
                <a:latin typeface="Courier New" panose="02070309020205020404" pitchFamily="49" charset="0"/>
                <a:cs typeface="Arial" panose="020B0604020202020204" pitchFamily="34" charset="0"/>
              </a:rPr>
              <a:t>compareTo</a:t>
            </a:r>
            <a:r>
              <a:rPr lang="en-US" altLang="en-US" sz="1000">
                <a:latin typeface="Arial" panose="020B0604020202020204" pitchFamily="34" charset="0"/>
                <a:cs typeface="Arial" panose="020B0604020202020204" pitchFamily="34" charset="0"/>
              </a:rPr>
              <a:t>:</a:t>
            </a:r>
            <a:endParaRPr lang="en-US" altLang="en-US" sz="900">
              <a:latin typeface="Arial" panose="020B0604020202020204" pitchFamily="34" charset="0"/>
              <a:cs typeface="Arial" panose="020B0604020202020204" pitchFamily="34" charset="0"/>
            </a:endParaRPr>
          </a:p>
          <a:p>
            <a:pPr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Compares two strings lexicographically. The comparison is based on the Unicode value of each character in the strings. The character sequence represented by this String object is compared lexicographically to the character sequence represented by the argument string. The result is a negative integer if this String object lexicographically precedes the argument string. The result is a positive integer if this String object lexicographically follows the argument string. The result is zero if the strings are equal; compareTo returns 0 exactly when the equals(Object) method would return true.</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This is the definition of lexicographic ordering. If two strings are different, then either they have different characters at some index that is a valid index for both strings, or their lengths are different, or both. If they have different characters at one or more index positions, let k be the smallest such index; then the string whose character at position k has the smaller value, as determined by using the &lt; operator, lexicographically precedes the other string. In this case, compareTo returns the difference of the two character values at position k in the two string — that is, the value: </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 t</a:t>
            </a:r>
            <a:r>
              <a:rPr lang="en-US" altLang="en-US" sz="900">
                <a:solidFill>
                  <a:srgbClr val="000000"/>
                </a:solidFill>
                <a:latin typeface="Courier New" panose="02070309020205020404" pitchFamily="49" charset="0"/>
                <a:cs typeface="Arial" panose="020B0604020202020204" pitchFamily="34" charset="0"/>
              </a:rPr>
              <a:t>his.charAt(k)-anotherString.charAt(k)</a:t>
            </a: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 </a:t>
            </a:r>
          </a:p>
          <a:p>
            <a:pPr lvl="2" eaLnBrk="1" hangingPunct="1">
              <a:spcBef>
                <a:spcPct val="0"/>
              </a:spcBef>
            </a:pPr>
            <a:r>
              <a:rPr lang="en-US" altLang="en-US" sz="900">
                <a:latin typeface="Arial" panose="020B0604020202020204" pitchFamily="34" charset="0"/>
                <a:cs typeface="Arial" panose="020B0604020202020204" pitchFamily="34" charset="0"/>
              </a:rPr>
              <a:t>If there is no index position at which they differ, then the shorter string lexicographically precedes the longer string. In this case, compareTo returns the difference of the lengths of the strings — that is, the value: </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eaLnBrk="1" hangingPunct="1">
              <a:spcBef>
                <a:spcPct val="0"/>
              </a:spcBef>
            </a:pPr>
            <a:r>
              <a:rPr lang="en-US" altLang="en-US" sz="900">
                <a:solidFill>
                  <a:srgbClr val="000000"/>
                </a:solidFill>
                <a:latin typeface="Courier New" panose="02070309020205020404" pitchFamily="49" charset="0"/>
                <a:cs typeface="Arial" panose="020B0604020202020204" pitchFamily="34" charset="0"/>
              </a:rPr>
              <a:t>	this.length()-anotherString.length()</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E227B357-56CC-446A-9EE9-B4F00377D1F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F2ECC09-E7F3-40B8-A2F8-9D9602D249A7}" type="slidenum">
              <a:rPr lang="en-US" altLang="en-US"/>
              <a:pPr eaLnBrk="1" hangingPunct="1"/>
              <a:t>85</a:t>
            </a:fld>
            <a:endParaRPr lang="en-US" altLang="en-US"/>
          </a:p>
        </p:txBody>
      </p:sp>
      <p:sp>
        <p:nvSpPr>
          <p:cNvPr id="88067" name="Rectangle 2">
            <a:extLst>
              <a:ext uri="{FF2B5EF4-FFF2-40B4-BE49-F238E27FC236}">
                <a16:creationId xmlns:a16="http://schemas.microsoft.com/office/drawing/2014/main" id="{1C951E23-7D12-4C52-88AC-1CE77198EF3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8" name="Rectangle 3">
            <a:extLst>
              <a:ext uri="{FF2B5EF4-FFF2-40B4-BE49-F238E27FC236}">
                <a16:creationId xmlns:a16="http://schemas.microsoft.com/office/drawing/2014/main" id="{7431791E-44EC-4528-A774-1D358CED52C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latin typeface="Arial" panose="020B0604020202020204" pitchFamily="34" charset="0"/>
                <a:cs typeface="Arial" panose="020B0604020202020204" pitchFamily="34" charset="0"/>
              </a:rPr>
              <a:t>Note that these methods do not change the string word1 but create and return a new string.</a:t>
            </a:r>
          </a:p>
          <a:p>
            <a:pPr eaLnBrk="1" hangingPunct="1">
              <a:spcBef>
                <a:spcPct val="0"/>
              </a:spcBef>
            </a:pPr>
            <a:endParaRPr lang="en-US" altLang="en-US">
              <a:latin typeface="Arial" panose="020B0604020202020204" pitchFamily="34" charset="0"/>
              <a:cs typeface="Arial" panose="020B0604020202020204" pitchFamily="34" charset="0"/>
            </a:endParaRPr>
          </a:p>
          <a:p>
            <a:pPr eaLnBrk="1" hangingPunct="1">
              <a:spcBef>
                <a:spcPct val="0"/>
              </a:spcBef>
            </a:pPr>
            <a:r>
              <a:rPr lang="en-US" altLang="en-US">
                <a:solidFill>
                  <a:srgbClr val="000000"/>
                </a:solidFill>
                <a:latin typeface="Courier New" panose="02070309020205020404" pitchFamily="49" charset="0"/>
                <a:cs typeface="Arial" panose="020B0604020202020204" pitchFamily="34" charset="0"/>
              </a:rPr>
              <a:t>trim()</a:t>
            </a:r>
            <a:r>
              <a:rPr lang="en-US" altLang="en-US">
                <a:latin typeface="Arial" panose="020B0604020202020204" pitchFamily="34" charset="0"/>
                <a:cs typeface="Arial" panose="020B0604020202020204" pitchFamily="34" charset="0"/>
              </a:rPr>
              <a:t> only removes whitespace at the ends of the string, not in the middle.</a:t>
            </a:r>
          </a:p>
        </p:txBody>
      </p:sp>
    </p:spTree>
    <p:extLst>
      <p:ext uri="{BB962C8B-B14F-4D97-AF65-F5344CB8AC3E}">
        <p14:creationId xmlns:p14="http://schemas.microsoft.com/office/powerpoint/2010/main" val="68501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AF744171-2C92-4B7E-8663-7252B9037F4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0005207-FB47-4491-8B11-A30F059E1509}" type="slidenum">
              <a:rPr lang="en-US" altLang="en-US"/>
              <a:pPr eaLnBrk="1" hangingPunct="1"/>
              <a:t>86</a:t>
            </a:fld>
            <a:endParaRPr lang="en-US" altLang="en-US"/>
          </a:p>
        </p:txBody>
      </p:sp>
      <p:sp>
        <p:nvSpPr>
          <p:cNvPr id="86019" name="Rectangle 2">
            <a:extLst>
              <a:ext uri="{FF2B5EF4-FFF2-40B4-BE49-F238E27FC236}">
                <a16:creationId xmlns:a16="http://schemas.microsoft.com/office/drawing/2014/main" id="{6F613B35-9362-495F-B581-9A9D22606ED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20" name="Rectangle 3">
            <a:extLst>
              <a:ext uri="{FF2B5EF4-FFF2-40B4-BE49-F238E27FC236}">
                <a16:creationId xmlns:a16="http://schemas.microsoft.com/office/drawing/2014/main" id="{70980541-7193-49C8-A5B7-D3A2091BE171}"/>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latin typeface="Arial" panose="020B0604020202020204" pitchFamily="34" charset="0"/>
                <a:cs typeface="Arial" panose="020B0604020202020204" pitchFamily="34" charset="0"/>
              </a:rPr>
              <a:t>Note that these methods do not change the string word1 but create and return a new string.</a:t>
            </a:r>
          </a:p>
          <a:p>
            <a:pPr eaLnBrk="1" hangingPunct="1">
              <a:spcBef>
                <a:spcPct val="0"/>
              </a:spcBef>
            </a:pPr>
            <a:endParaRPr lang="en-US" altLang="en-US">
              <a:latin typeface="Arial" panose="020B0604020202020204" pitchFamily="34" charset="0"/>
              <a:cs typeface="Arial" panose="020B0604020202020204" pitchFamily="34" charset="0"/>
            </a:endParaRPr>
          </a:p>
          <a:p>
            <a:pPr eaLnBrk="1" hangingPunct="1">
              <a:spcBef>
                <a:spcPct val="0"/>
              </a:spcBef>
            </a:pPr>
            <a:r>
              <a:rPr lang="en-US" altLang="en-US">
                <a:solidFill>
                  <a:srgbClr val="000000"/>
                </a:solidFill>
                <a:latin typeface="Courier New" panose="02070309020205020404" pitchFamily="49" charset="0"/>
                <a:cs typeface="Arial" panose="020B0604020202020204" pitchFamily="34" charset="0"/>
              </a:rPr>
              <a:t>trim()</a:t>
            </a:r>
            <a:r>
              <a:rPr lang="en-US" altLang="en-US">
                <a:latin typeface="Arial" panose="020B0604020202020204" pitchFamily="34" charset="0"/>
                <a:cs typeface="Arial" panose="020B0604020202020204" pitchFamily="34" charset="0"/>
              </a:rPr>
              <a:t> only removes whitespace at the ends of the string, not in the middle.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352D4187-E0B5-4217-9593-F5D4C92E642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5075C5B-57A4-4D9D-A8BD-C7C0443C3D33}" type="slidenum">
              <a:rPr lang="en-US" altLang="en-US"/>
              <a:pPr eaLnBrk="1" hangingPunct="1"/>
              <a:t>87</a:t>
            </a:fld>
            <a:endParaRPr lang="en-US" altLang="en-US"/>
          </a:p>
        </p:txBody>
      </p:sp>
      <p:sp>
        <p:nvSpPr>
          <p:cNvPr id="87043" name="Rectangle 2">
            <a:extLst>
              <a:ext uri="{FF2B5EF4-FFF2-40B4-BE49-F238E27FC236}">
                <a16:creationId xmlns:a16="http://schemas.microsoft.com/office/drawing/2014/main" id="{06741AAF-D0A6-4CCB-AED6-C72B273360F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4" name="Rectangle 3">
            <a:extLst>
              <a:ext uri="{FF2B5EF4-FFF2-40B4-BE49-F238E27FC236}">
                <a16:creationId xmlns:a16="http://schemas.microsoft.com/office/drawing/2014/main" id="{A5E4C1FA-E9EF-486A-9486-2303B92236E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latin typeface="Arial" panose="020B0604020202020204" pitchFamily="34" charset="0"/>
                <a:cs typeface="Arial" panose="020B0604020202020204" pitchFamily="34" charset="0"/>
              </a:rPr>
              <a:t>Note that these methods do not change the string word1 but create and return a new string.</a:t>
            </a:r>
          </a:p>
          <a:p>
            <a:pPr eaLnBrk="1" hangingPunct="1">
              <a:spcBef>
                <a:spcPct val="0"/>
              </a:spcBef>
            </a:pPr>
            <a:endParaRPr lang="en-US" altLang="en-US">
              <a:latin typeface="Arial" panose="020B0604020202020204" pitchFamily="34" charset="0"/>
              <a:cs typeface="Arial" panose="020B0604020202020204" pitchFamily="34" charset="0"/>
            </a:endParaRPr>
          </a:p>
          <a:p>
            <a:pPr eaLnBrk="1" hangingPunct="1">
              <a:spcBef>
                <a:spcPct val="0"/>
              </a:spcBef>
            </a:pPr>
            <a:r>
              <a:rPr lang="en-US" altLang="en-US">
                <a:solidFill>
                  <a:srgbClr val="000000"/>
                </a:solidFill>
                <a:latin typeface="Courier New" panose="02070309020205020404" pitchFamily="49" charset="0"/>
                <a:cs typeface="Arial" panose="020B0604020202020204" pitchFamily="34" charset="0"/>
              </a:rPr>
              <a:t>trim()</a:t>
            </a:r>
            <a:r>
              <a:rPr lang="en-US" altLang="en-US">
                <a:latin typeface="Arial" panose="020B0604020202020204" pitchFamily="34" charset="0"/>
                <a:cs typeface="Arial" panose="020B0604020202020204" pitchFamily="34" charset="0"/>
              </a:rPr>
              <a:t> only removes whitespace at the ends of the string, not in the middle.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157AD6AD-183B-4DB1-8357-AB4431328CF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2554BEC0-B4D4-43B7-BA61-5B0BD15AC01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a:extLst>
              <a:ext uri="{FF2B5EF4-FFF2-40B4-BE49-F238E27FC236}">
                <a16:creationId xmlns:a16="http://schemas.microsoft.com/office/drawing/2014/main" id="{5A709A18-F892-45F4-A31D-66CA095A8A8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4CE413D-E244-4799-8705-317340B991CD}" type="slidenum">
              <a:rPr lang="en-US" altLang="en-US" smtClean="0"/>
              <a:pPr>
                <a:spcBef>
                  <a:spcPct val="0"/>
                </a:spcBef>
              </a:pPr>
              <a:t>103</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9" name="Straight Connector 8"/>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Subtitle 2"/>
          <p:cNvSpPr txBox="1">
            <a:spLocks/>
          </p:cNvSpPr>
          <p:nvPr/>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4" name="Straight Connector 13"/>
          <p:cNvCxnSpPr/>
          <p:nvPr/>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Subtitle 2"/>
          <p:cNvSpPr txBox="1">
            <a:spLocks/>
          </p:cNvSpPr>
          <p:nvPr userDrawn="1"/>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6" name="Straight Connector 15"/>
          <p:cNvCxnSpPr/>
          <p:nvPr userDrawn="1"/>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7" name="TextBox 16"/>
          <p:cNvSpPr txBox="1"/>
          <p:nvPr userDrawn="1"/>
        </p:nvSpPr>
        <p:spPr>
          <a:xfrm>
            <a:off x="4556070" y="5562600"/>
            <a:ext cx="4572000" cy="1015663"/>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Kumar Vishal</a:t>
            </a:r>
          </a:p>
          <a:p>
            <a:pPr algn="r"/>
            <a:r>
              <a:rPr lang="en-US" sz="2000" b="0" dirty="0">
                <a:solidFill>
                  <a:srgbClr val="002060"/>
                </a:solidFill>
                <a:latin typeface="Arial Rounded MT Bold" pitchFamily="34" charset="0"/>
              </a:rPr>
              <a:t>		(SCA),</a:t>
            </a:r>
            <a:r>
              <a:rPr lang="en-US" sz="2000" b="0" baseline="0" dirty="0">
                <a:solidFill>
                  <a:srgbClr val="002060"/>
                </a:solidFill>
                <a:latin typeface="Arial Rounded MT Bold" pitchFamily="34" charset="0"/>
              </a:rPr>
              <a:t> LPU</a:t>
            </a:r>
            <a:endParaRPr lang="en-US" sz="2000" b="0" dirty="0">
              <a:solidFill>
                <a:srgbClr val="002060"/>
              </a:solidFill>
              <a:latin typeface="Arial Rounded MT Bold"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0" y="685800"/>
            <a:ext cx="6400800" cy="54864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FAA50A39-3B90-4D5A-B834-75CF561CCE27}"/>
              </a:ext>
            </a:extLst>
          </p:cNvPr>
          <p:cNvSpPr>
            <a:spLocks noGrp="1"/>
          </p:cNvSpPr>
          <p:nvPr>
            <p:ph type="dt" sz="half" idx="10"/>
          </p:nvPr>
        </p:nvSpPr>
        <p:spPr/>
        <p:txBody>
          <a:bodyPr/>
          <a:lstStyle>
            <a:lvl1pPr>
              <a:defRPr/>
            </a:lvl1pPr>
          </a:lstStyle>
          <a:p>
            <a:pPr>
              <a:defRPr/>
            </a:pPr>
            <a:fld id="{5C64573B-BF34-4D21-BA93-155454834B02}" type="datetimeFigureOut">
              <a:rPr lang="en-US"/>
              <a:pPr>
                <a:defRPr/>
              </a:pPr>
              <a:t>9/2/2022</a:t>
            </a:fld>
            <a:endParaRPr lang="en-US"/>
          </a:p>
        </p:txBody>
      </p:sp>
      <p:sp>
        <p:nvSpPr>
          <p:cNvPr id="8" name="Footer Placeholder 4">
            <a:extLst>
              <a:ext uri="{FF2B5EF4-FFF2-40B4-BE49-F238E27FC236}">
                <a16:creationId xmlns:a16="http://schemas.microsoft.com/office/drawing/2014/main" id="{D8417A41-4FFA-4F03-9B85-E68A31A03708}"/>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A4E79769-B302-4A22-BDAF-296957D24076}"/>
              </a:ext>
            </a:extLst>
          </p:cNvPr>
          <p:cNvSpPr>
            <a:spLocks noGrp="1"/>
          </p:cNvSpPr>
          <p:nvPr>
            <p:ph type="sldNum" sz="quarter" idx="12"/>
          </p:nvPr>
        </p:nvSpPr>
        <p:spPr/>
        <p:txBody>
          <a:bodyPr/>
          <a:lstStyle>
            <a:lvl1pPr>
              <a:defRPr/>
            </a:lvl1pPr>
          </a:lstStyle>
          <a:p>
            <a:pPr>
              <a:defRPr/>
            </a:pPr>
            <a:fld id="{0F7C275D-E8A1-48D7-B235-3FEA4453D403}" type="slidenum">
              <a:rPr lang="en-US" altLang="en-US"/>
              <a:pPr>
                <a:defRPr/>
              </a:pPr>
              <a:t>‹#›</a:t>
            </a:fld>
            <a:endParaRPr lang="en-US" altLang="en-US"/>
          </a:p>
        </p:txBody>
      </p:sp>
    </p:spTree>
    <p:extLst>
      <p:ext uri="{BB962C8B-B14F-4D97-AF65-F5344CB8AC3E}">
        <p14:creationId xmlns:p14="http://schemas.microsoft.com/office/powerpoint/2010/main" val="3917877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D8C2E9B-1170-4774-A6A8-BCE936A37667}"/>
              </a:ext>
            </a:extLst>
          </p:cNvPr>
          <p:cNvSpPr>
            <a:spLocks noGrp="1"/>
          </p:cNvSpPr>
          <p:nvPr>
            <p:ph type="dt" sz="half" idx="10"/>
          </p:nvPr>
        </p:nvSpPr>
        <p:spPr/>
        <p:txBody>
          <a:bodyPr/>
          <a:lstStyle>
            <a:lvl1pPr>
              <a:defRPr/>
            </a:lvl1pPr>
          </a:lstStyle>
          <a:p>
            <a:pPr>
              <a:defRPr/>
            </a:pPr>
            <a:fld id="{CAE0E02B-1EB3-4521-A311-91C34ADB4EE2}" type="datetimeFigureOut">
              <a:rPr lang="en-US"/>
              <a:pPr>
                <a:defRPr/>
              </a:pPr>
              <a:t>9/2/2022</a:t>
            </a:fld>
            <a:endParaRPr lang="en-US"/>
          </a:p>
        </p:txBody>
      </p:sp>
      <p:sp>
        <p:nvSpPr>
          <p:cNvPr id="3" name="Footer Placeholder 4">
            <a:extLst>
              <a:ext uri="{FF2B5EF4-FFF2-40B4-BE49-F238E27FC236}">
                <a16:creationId xmlns:a16="http://schemas.microsoft.com/office/drawing/2014/main" id="{7225E9BF-B73E-4759-AC23-24E4C209FB5B}"/>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CCB7C137-B20A-4E48-ABF6-208655D952E2}"/>
              </a:ext>
            </a:extLst>
          </p:cNvPr>
          <p:cNvSpPr>
            <a:spLocks noGrp="1"/>
          </p:cNvSpPr>
          <p:nvPr>
            <p:ph type="sldNum" sz="quarter" idx="12"/>
          </p:nvPr>
        </p:nvSpPr>
        <p:spPr/>
        <p:txBody>
          <a:bodyPr/>
          <a:lstStyle>
            <a:lvl1pPr>
              <a:defRPr/>
            </a:lvl1pPr>
          </a:lstStyle>
          <a:p>
            <a:pPr>
              <a:defRPr/>
            </a:pPr>
            <a:fld id="{744733F3-BB1C-4ECA-9E0F-01E09BB4417C}" type="slidenum">
              <a:rPr lang="en-US" altLang="en-US"/>
              <a:pPr>
                <a:defRPr/>
              </a:pPr>
              <a:t>‹#›</a:t>
            </a:fld>
            <a:endParaRPr lang="en-US" altLang="en-US"/>
          </a:p>
        </p:txBody>
      </p:sp>
    </p:spTree>
    <p:extLst>
      <p:ext uri="{BB962C8B-B14F-4D97-AF65-F5344CB8AC3E}">
        <p14:creationId xmlns:p14="http://schemas.microsoft.com/office/powerpoint/2010/main" val="2573770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9" r:id="rId6"/>
    <p:sldLayoutId id="2147483790"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hyperlink" Target="../../../javaex/cap680/stringMethodReplace.java"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D7326-2F44-4C12-9A60-6809514FA564}"/>
              </a:ext>
            </a:extLst>
          </p:cNvPr>
          <p:cNvSpPr>
            <a:spLocks noGrp="1"/>
          </p:cNvSpPr>
          <p:nvPr>
            <p:ph type="title"/>
          </p:nvPr>
        </p:nvSpPr>
        <p:spPr>
          <a:xfrm>
            <a:off x="457200" y="274638"/>
            <a:ext cx="8229600" cy="1143000"/>
          </a:xfrm>
        </p:spPr>
        <p:txBody>
          <a:bodyPr>
            <a:noAutofit/>
          </a:bodyPr>
          <a:lstStyle/>
          <a:p>
            <a:pPr algn="l"/>
            <a:r>
              <a:rPr lang="en-US" sz="3200" dirty="0">
                <a:solidFill>
                  <a:srgbClr val="000000"/>
                </a:solidFill>
              </a:rPr>
              <a:t>Introduction about the java programming development tools</a:t>
            </a:r>
            <a:endParaRPr lang="en-US" sz="3200" dirty="0"/>
          </a:p>
        </p:txBody>
      </p:sp>
      <p:sp>
        <p:nvSpPr>
          <p:cNvPr id="3" name="Content Placeholder 2">
            <a:extLst>
              <a:ext uri="{FF2B5EF4-FFF2-40B4-BE49-F238E27FC236}">
                <a16:creationId xmlns:a16="http://schemas.microsoft.com/office/drawing/2014/main" id="{CD0DE39F-40A9-4929-B7A5-D419FD08B3F9}"/>
              </a:ext>
            </a:extLst>
          </p:cNvPr>
          <p:cNvSpPr>
            <a:spLocks noGrp="1"/>
          </p:cNvSpPr>
          <p:nvPr>
            <p:ph idx="1"/>
          </p:nvPr>
        </p:nvSpPr>
        <p:spPr/>
        <p:txBody>
          <a:bodyPr/>
          <a:lstStyle/>
          <a:p>
            <a:pPr marL="0" indent="0">
              <a:buNone/>
            </a:pPr>
            <a:r>
              <a:rPr lang="en-US" dirty="0">
                <a:effectLst/>
              </a:rPr>
              <a:t>What is development tools in Java?</a:t>
            </a:r>
          </a:p>
          <a:p>
            <a:pPr marL="0" indent="0">
              <a:buNone/>
            </a:pPr>
            <a:r>
              <a:rPr lang="en-US" b="1" dirty="0">
                <a:effectLst/>
              </a:rPr>
              <a:t>JDK</a:t>
            </a:r>
            <a:r>
              <a:rPr lang="en-US" dirty="0">
                <a:effectLst/>
              </a:rPr>
              <a:t> (Java Development Kit)</a:t>
            </a:r>
          </a:p>
          <a:p>
            <a:pPr marL="0" indent="0">
              <a:buNone/>
            </a:pPr>
            <a:r>
              <a:rPr lang="en-US" b="1" dirty="0">
                <a:effectLst/>
              </a:rPr>
              <a:t>JDK</a:t>
            </a:r>
          </a:p>
          <a:p>
            <a:pPr marL="0" indent="0">
              <a:buNone/>
            </a:pPr>
            <a:r>
              <a:rPr lang="en-US" b="1" dirty="0">
                <a:effectLst/>
              </a:rPr>
              <a:t>JDK is Java Development Kit</a:t>
            </a:r>
            <a:r>
              <a:rPr lang="en-US" dirty="0">
                <a:effectLst/>
              </a:rPr>
              <a:t>. The Java Development Kit (JDK) is a software development environment which is used to develop Java applications.</a:t>
            </a:r>
          </a:p>
          <a:p>
            <a:pPr marL="0" indent="0">
              <a:buNone/>
            </a:pPr>
            <a:endParaRPr lang="en-US" dirty="0"/>
          </a:p>
        </p:txBody>
      </p:sp>
    </p:spTree>
    <p:extLst>
      <p:ext uri="{BB962C8B-B14F-4D97-AF65-F5344CB8AC3E}">
        <p14:creationId xmlns:p14="http://schemas.microsoft.com/office/powerpoint/2010/main" val="2118620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2">
            <a:extLst>
              <a:ext uri="{FF2B5EF4-FFF2-40B4-BE49-F238E27FC236}">
                <a16:creationId xmlns:a16="http://schemas.microsoft.com/office/drawing/2014/main" id="{CFD978D7-B797-4A20-8490-D9E6ED79AE14}"/>
              </a:ext>
            </a:extLst>
          </p:cNvPr>
          <p:cNvSpPr>
            <a:spLocks noGrp="1"/>
          </p:cNvSpPr>
          <p:nvPr>
            <p:ph type="title"/>
          </p:nvPr>
        </p:nvSpPr>
        <p:spPr>
          <a:xfrm>
            <a:off x="457200" y="274638"/>
            <a:ext cx="8229600" cy="939800"/>
          </a:xfrm>
        </p:spPr>
        <p:txBody>
          <a:bodyPr/>
          <a:lstStyle/>
          <a:p>
            <a:pPr eaLnBrk="1" hangingPunct="1"/>
            <a:r>
              <a:rPr lang="en-US" altLang="en-US"/>
              <a:t>Instance vs static </a:t>
            </a:r>
          </a:p>
        </p:txBody>
      </p:sp>
      <p:sp>
        <p:nvSpPr>
          <p:cNvPr id="44035" name="Content Placeholder 3">
            <a:extLst>
              <a:ext uri="{FF2B5EF4-FFF2-40B4-BE49-F238E27FC236}">
                <a16:creationId xmlns:a16="http://schemas.microsoft.com/office/drawing/2014/main" id="{03AA89D0-913C-44AA-958A-0B8BCB97AF8D}"/>
              </a:ext>
            </a:extLst>
          </p:cNvPr>
          <p:cNvSpPr>
            <a:spLocks noGrp="1"/>
          </p:cNvSpPr>
          <p:nvPr>
            <p:ph idx="1"/>
          </p:nvPr>
        </p:nvSpPr>
        <p:spPr>
          <a:xfrm>
            <a:off x="457200" y="1357313"/>
            <a:ext cx="8229600" cy="4768850"/>
          </a:xfrm>
        </p:spPr>
        <p:txBody>
          <a:bodyPr/>
          <a:lstStyle/>
          <a:p>
            <a:pPr algn="just" eaLnBrk="1" hangingPunct="1"/>
            <a:r>
              <a:rPr lang="en-US" altLang="en-US" dirty="0"/>
              <a:t>Instance variables gets the memory at the time of object creation, each object will have the copy of instance variable, if it is incremented, it won’t reflect to other objects.</a:t>
            </a:r>
          </a:p>
          <a:p>
            <a:pPr algn="just" eaLnBrk="1" hangingPunct="1"/>
            <a:r>
              <a:rPr lang="en-US" altLang="en-US" dirty="0"/>
              <a:t>Static variable will get the memory only once, if any object changes the value of the static variable , it will retain its value.</a:t>
            </a: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ntent Placeholder 2">
            <a:extLst>
              <a:ext uri="{FF2B5EF4-FFF2-40B4-BE49-F238E27FC236}">
                <a16:creationId xmlns:a16="http://schemas.microsoft.com/office/drawing/2014/main" id="{63EB6708-87F0-4FCD-BEED-4053DDBCC182}"/>
              </a:ext>
            </a:extLst>
          </p:cNvPr>
          <p:cNvSpPr>
            <a:spLocks noGrp="1"/>
          </p:cNvSpPr>
          <p:nvPr>
            <p:ph idx="1"/>
          </p:nvPr>
        </p:nvSpPr>
        <p:spPr>
          <a:xfrm>
            <a:off x="457200" y="685800"/>
            <a:ext cx="8229600" cy="5440363"/>
          </a:xfrm>
        </p:spPr>
        <p:txBody>
          <a:bodyPr/>
          <a:lstStyle/>
          <a:p>
            <a:r>
              <a:rPr lang="en-US" altLang="en-US" b="1"/>
              <a:t>deleteCharAt():</a:t>
            </a:r>
          </a:p>
          <a:p>
            <a:pPr>
              <a:buFont typeface="Arial" panose="020B0604020202020204" pitchFamily="34" charset="0"/>
              <a:buNone/>
            </a:pPr>
            <a:r>
              <a:rPr lang="en-US" altLang="en-US"/>
              <a:t>deletes the character at the index specified by </a:t>
            </a:r>
            <a:r>
              <a:rPr lang="en-US" altLang="en-US" i="1"/>
              <a:t>loc.</a:t>
            </a:r>
          </a:p>
          <a:p>
            <a:pPr>
              <a:buFont typeface="Arial" panose="020B0604020202020204" pitchFamily="34" charset="0"/>
              <a:buNone/>
            </a:pPr>
            <a:r>
              <a:rPr lang="en-US" altLang="en-US"/>
              <a:t>Syntax:</a:t>
            </a:r>
          </a:p>
          <a:p>
            <a:pPr>
              <a:buFont typeface="Arial" panose="020B0604020202020204" pitchFamily="34" charset="0"/>
              <a:buNone/>
            </a:pPr>
            <a:r>
              <a:rPr lang="en-US" altLang="en-US"/>
              <a:t>StringBufferClassReference.deleteCharAt(int loc)</a:t>
            </a:r>
          </a:p>
          <a:p>
            <a:pPr>
              <a:buFont typeface="Arial" panose="020B0604020202020204" pitchFamily="34" charset="0"/>
              <a:buNone/>
            </a:pPr>
            <a:r>
              <a:rPr lang="en-US" altLang="en-US"/>
              <a:t>e.g:</a:t>
            </a:r>
          </a:p>
          <a:p>
            <a:pPr>
              <a:buFont typeface="Arial" panose="020B0604020202020204" pitchFamily="34" charset="0"/>
              <a:buNone/>
            </a:pPr>
            <a:r>
              <a:rPr lang="en-US" altLang="en-US"/>
              <a:t>StringBuffer sb=</a:t>
            </a:r>
            <a:r>
              <a:rPr lang="en-US" altLang="en-US" b="1"/>
              <a:t>new</a:t>
            </a:r>
            <a:r>
              <a:rPr lang="en-US" altLang="en-US"/>
              <a:t> StringBuffer("Hello");  </a:t>
            </a:r>
          </a:p>
          <a:p>
            <a:pPr>
              <a:buFont typeface="Arial" panose="020B0604020202020204" pitchFamily="34" charset="0"/>
              <a:buNone/>
            </a:pPr>
            <a:r>
              <a:rPr lang="en-US" altLang="en-US"/>
              <a:t>sb.deleteCharAt(3);  </a:t>
            </a:r>
          </a:p>
          <a:p>
            <a:pPr>
              <a:buFont typeface="Arial" panose="020B0604020202020204" pitchFamily="34" charset="0"/>
              <a:buNone/>
            </a:pPr>
            <a:r>
              <a:rPr lang="en-US" altLang="en-US"/>
              <a:t>System.out.println(sb);//Helo  </a:t>
            </a:r>
          </a:p>
          <a:p>
            <a:pPr>
              <a:buFont typeface="Arial" panose="020B0604020202020204" pitchFamily="34" charset="0"/>
              <a:buNone/>
            </a:pPr>
            <a:endParaRPr lang="en-US" altLang="en-US" b="1"/>
          </a:p>
          <a:p>
            <a:pPr>
              <a:buFont typeface="Arial" panose="020B0604020202020204" pitchFamily="34" charset="0"/>
              <a:buNone/>
            </a:pPr>
            <a:endParaRPr lang="en-US" alt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3C99009E-CE11-4B88-B8FB-419203B3E682}"/>
              </a:ext>
            </a:extLst>
          </p:cNvPr>
          <p:cNvSpPr>
            <a:spLocks noGrp="1"/>
          </p:cNvSpPr>
          <p:nvPr>
            <p:ph type="title"/>
          </p:nvPr>
        </p:nvSpPr>
        <p:spPr>
          <a:xfrm>
            <a:off x="457200" y="274638"/>
            <a:ext cx="8229600" cy="792162"/>
          </a:xfrm>
        </p:spPr>
        <p:txBody>
          <a:bodyPr/>
          <a:lstStyle/>
          <a:p>
            <a:pPr algn="l"/>
            <a:r>
              <a:rPr lang="en-US" altLang="en-US" b="1"/>
              <a:t>substring()</a:t>
            </a:r>
          </a:p>
        </p:txBody>
      </p:sp>
      <p:sp>
        <p:nvSpPr>
          <p:cNvPr id="77827" name="Content Placeholder 2">
            <a:extLst>
              <a:ext uri="{FF2B5EF4-FFF2-40B4-BE49-F238E27FC236}">
                <a16:creationId xmlns:a16="http://schemas.microsoft.com/office/drawing/2014/main" id="{7787E7C0-E85C-4F42-A76B-83CFF3E65D02}"/>
              </a:ext>
            </a:extLst>
          </p:cNvPr>
          <p:cNvSpPr>
            <a:spLocks noGrp="1"/>
          </p:cNvSpPr>
          <p:nvPr>
            <p:ph idx="1"/>
          </p:nvPr>
        </p:nvSpPr>
        <p:spPr/>
        <p:txBody>
          <a:bodyPr/>
          <a:lstStyle/>
          <a:p>
            <a:r>
              <a:rPr lang="en-US" altLang="en-US"/>
              <a:t>is used to return the substring from the specified startingIndex and endingIndex.</a:t>
            </a:r>
          </a:p>
          <a:p>
            <a:pPr>
              <a:buFont typeface="Arial" panose="020B0604020202020204" pitchFamily="34" charset="0"/>
              <a:buNone/>
            </a:pPr>
            <a:r>
              <a:rPr lang="en-US" altLang="en-US"/>
              <a:t>Syntax:</a:t>
            </a:r>
          </a:p>
          <a:p>
            <a:pPr>
              <a:buFont typeface="Arial" panose="020B0604020202020204" pitchFamily="34" charset="0"/>
              <a:buNone/>
            </a:pPr>
            <a:r>
              <a:rPr lang="en-US" altLang="en-US"/>
              <a:t>substring(int startingIndex, int endingIndex)</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D56AA-0652-461F-ADE7-E4D649FBE5F7}"/>
              </a:ext>
            </a:extLst>
          </p:cNvPr>
          <p:cNvSpPr>
            <a:spLocks noGrp="1"/>
          </p:cNvSpPr>
          <p:nvPr>
            <p:ph type="title"/>
          </p:nvPr>
        </p:nvSpPr>
        <p:spPr/>
        <p:txBody>
          <a:bodyPr/>
          <a:lstStyle/>
          <a:p>
            <a:pPr algn="l"/>
            <a:r>
              <a:rPr lang="en-US" dirty="0"/>
              <a:t>How to define class?</a:t>
            </a:r>
          </a:p>
        </p:txBody>
      </p:sp>
      <p:sp>
        <p:nvSpPr>
          <p:cNvPr id="3" name="Content Placeholder 2">
            <a:extLst>
              <a:ext uri="{FF2B5EF4-FFF2-40B4-BE49-F238E27FC236}">
                <a16:creationId xmlns:a16="http://schemas.microsoft.com/office/drawing/2014/main" id="{EFD4F356-854E-41D1-B56F-264C4B09E274}"/>
              </a:ext>
            </a:extLst>
          </p:cNvPr>
          <p:cNvSpPr>
            <a:spLocks noGrp="1"/>
          </p:cNvSpPr>
          <p:nvPr>
            <p:ph idx="1"/>
          </p:nvPr>
        </p:nvSpPr>
        <p:spPr/>
        <p:txBody>
          <a:bodyPr/>
          <a:lstStyle/>
          <a:p>
            <a:r>
              <a:rPr lang="en-US" dirty="0"/>
              <a:t>Class is a collection of data members and member methods.</a:t>
            </a:r>
          </a:p>
          <a:p>
            <a:r>
              <a:rPr lang="en-US" dirty="0"/>
              <a:t>Class is a collection of similar type of objects.</a:t>
            </a:r>
          </a:p>
        </p:txBody>
      </p:sp>
    </p:spTree>
    <p:extLst>
      <p:ext uri="{BB962C8B-B14F-4D97-AF65-F5344CB8AC3E}">
        <p14:creationId xmlns:p14="http://schemas.microsoft.com/office/powerpoint/2010/main" val="107681477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CC081-0D9A-45EA-BC7C-4E6B682C6811}"/>
              </a:ext>
            </a:extLst>
          </p:cNvPr>
          <p:cNvSpPr>
            <a:spLocks noGrp="1"/>
          </p:cNvSpPr>
          <p:nvPr>
            <p:ph type="title"/>
          </p:nvPr>
        </p:nvSpPr>
        <p:spPr/>
        <p:txBody>
          <a:bodyPr rtlCol="0">
            <a:normAutofit fontScale="90000"/>
          </a:bodyPr>
          <a:lstStyle/>
          <a:p>
            <a:pPr algn="l" eaLnBrk="1" fontAlgn="auto" hangingPunct="1">
              <a:spcAft>
                <a:spcPts val="0"/>
              </a:spcAft>
              <a:defRPr/>
            </a:pPr>
            <a:br>
              <a:rPr lang="en-US" dirty="0"/>
            </a:br>
            <a:r>
              <a:rPr lang="en-US" dirty="0"/>
              <a:t>Syntax to declare a class:</a:t>
            </a:r>
            <a:br>
              <a:rPr lang="en-US" dirty="0"/>
            </a:br>
            <a:endParaRPr lang="en-US" dirty="0"/>
          </a:p>
        </p:txBody>
      </p:sp>
      <p:sp>
        <p:nvSpPr>
          <p:cNvPr id="33795" name="Content Placeholder 2">
            <a:extLst>
              <a:ext uri="{FF2B5EF4-FFF2-40B4-BE49-F238E27FC236}">
                <a16:creationId xmlns:a16="http://schemas.microsoft.com/office/drawing/2014/main" id="{2E7E42AD-B433-4D78-B122-2AF3731BC888}"/>
              </a:ext>
            </a:extLst>
          </p:cNvPr>
          <p:cNvSpPr>
            <a:spLocks noGrp="1"/>
          </p:cNvSpPr>
          <p:nvPr>
            <p:ph idx="1"/>
          </p:nvPr>
        </p:nvSpPr>
        <p:spPr>
          <a:xfrm>
            <a:off x="457200" y="1600200"/>
            <a:ext cx="8229600" cy="5257800"/>
          </a:xfrm>
        </p:spPr>
        <p:txBody>
          <a:bodyPr/>
          <a:lstStyle/>
          <a:p>
            <a:pPr eaLnBrk="1" hangingPunct="1">
              <a:buFont typeface="Arial" panose="020B0604020202020204" pitchFamily="34" charset="0"/>
              <a:buNone/>
            </a:pPr>
            <a:r>
              <a:rPr lang="en-US" altLang="en-US" b="1"/>
              <a:t>				class</a:t>
            </a:r>
            <a:r>
              <a:rPr lang="en-US" altLang="en-US"/>
              <a:t> &lt;class_name&gt;</a:t>
            </a:r>
          </a:p>
          <a:p>
            <a:pPr eaLnBrk="1" hangingPunct="1">
              <a:buFont typeface="Arial" panose="020B0604020202020204" pitchFamily="34" charset="0"/>
              <a:buNone/>
            </a:pPr>
            <a:r>
              <a:rPr lang="en-US" altLang="en-US"/>
              <a:t>				{  </a:t>
            </a:r>
          </a:p>
          <a:p>
            <a:pPr eaLnBrk="1" hangingPunct="1">
              <a:buFont typeface="Arial" panose="020B0604020202020204" pitchFamily="34" charset="0"/>
              <a:buNone/>
            </a:pPr>
            <a:r>
              <a:rPr lang="en-US" altLang="en-US"/>
              <a:t>    			data_member;  </a:t>
            </a:r>
          </a:p>
          <a:p>
            <a:pPr eaLnBrk="1" hangingPunct="1">
              <a:buFont typeface="Arial" panose="020B0604020202020204" pitchFamily="34" charset="0"/>
              <a:buNone/>
            </a:pPr>
            <a:r>
              <a:rPr lang="en-US" altLang="en-US"/>
              <a:t>    			member_method;  </a:t>
            </a:r>
          </a:p>
          <a:p>
            <a:pPr eaLnBrk="1" hangingPunct="1">
              <a:buFont typeface="Arial" panose="020B0604020202020204" pitchFamily="34" charset="0"/>
              <a:buNone/>
            </a:pPr>
            <a:r>
              <a:rPr lang="en-US" altLang="en-US"/>
              <a:t>				}  </a:t>
            </a:r>
          </a:p>
          <a:p>
            <a:pPr eaLnBrk="1" hangingPunct="1">
              <a:buFont typeface="Arial" panose="020B0604020202020204" pitchFamily="34" charset="0"/>
              <a:buNone/>
            </a:pPr>
            <a:endParaRPr lang="en-US" altLang="en-US"/>
          </a:p>
        </p:txBody>
      </p:sp>
      <p:sp>
        <p:nvSpPr>
          <p:cNvPr id="7" name="Left Brace 6">
            <a:extLst>
              <a:ext uri="{FF2B5EF4-FFF2-40B4-BE49-F238E27FC236}">
                <a16:creationId xmlns:a16="http://schemas.microsoft.com/office/drawing/2014/main" id="{A1D8A64E-BE6A-485D-A3B4-0ACDE50BE754}"/>
              </a:ext>
            </a:extLst>
          </p:cNvPr>
          <p:cNvSpPr/>
          <p:nvPr/>
        </p:nvSpPr>
        <p:spPr>
          <a:xfrm>
            <a:off x="1676400" y="2514600"/>
            <a:ext cx="1524000" cy="17526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sp>
        <p:nvSpPr>
          <p:cNvPr id="33797" name="TextBox 7">
            <a:extLst>
              <a:ext uri="{FF2B5EF4-FFF2-40B4-BE49-F238E27FC236}">
                <a16:creationId xmlns:a16="http://schemas.microsoft.com/office/drawing/2014/main" id="{5459FF5A-6F24-4E16-80D8-C91E5812A0BE}"/>
              </a:ext>
            </a:extLst>
          </p:cNvPr>
          <p:cNvSpPr txBox="1">
            <a:spLocks noChangeArrowheads="1"/>
          </p:cNvSpPr>
          <p:nvPr/>
        </p:nvSpPr>
        <p:spPr bwMode="auto">
          <a:xfrm>
            <a:off x="381000" y="3352800"/>
            <a:ext cx="18129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t>Defining scope of</a:t>
            </a:r>
          </a:p>
          <a:p>
            <a:pPr eaLnBrk="1" hangingPunct="1">
              <a:spcBef>
                <a:spcPct val="0"/>
              </a:spcBef>
              <a:buFontTx/>
              <a:buNone/>
            </a:pPr>
            <a:r>
              <a:rPr lang="en-US" altLang="en-US" sz="1800" dirty="0"/>
              <a:t>The class</a:t>
            </a:r>
          </a:p>
        </p:txBody>
      </p:sp>
      <p:graphicFrame>
        <p:nvGraphicFramePr>
          <p:cNvPr id="17" name="Table 16">
            <a:extLst>
              <a:ext uri="{FF2B5EF4-FFF2-40B4-BE49-F238E27FC236}">
                <a16:creationId xmlns:a16="http://schemas.microsoft.com/office/drawing/2014/main" id="{92DDDE0A-3AE6-457B-97AE-AE982773857D}"/>
              </a:ext>
            </a:extLst>
          </p:cNvPr>
          <p:cNvGraphicFramePr>
            <a:graphicFrameLocks noGrp="1"/>
          </p:cNvGraphicFramePr>
          <p:nvPr/>
        </p:nvGraphicFramePr>
        <p:xfrm>
          <a:off x="4953000" y="4114800"/>
          <a:ext cx="3733800" cy="2590800"/>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tblGrid>
              <a:tr h="863600">
                <a:tc>
                  <a:txBody>
                    <a:bodyPr/>
                    <a:lstStyle/>
                    <a:p>
                      <a:r>
                        <a:rPr lang="en-US" dirty="0"/>
                        <a:t>Class Name:</a:t>
                      </a:r>
                    </a:p>
                  </a:txBody>
                  <a:tcPr>
                    <a:solidFill>
                      <a:schemeClr val="accent2">
                        <a:lumMod val="75000"/>
                      </a:schemeClr>
                    </a:solidFill>
                  </a:tcPr>
                </a:tc>
                <a:extLst>
                  <a:ext uri="{0D108BD9-81ED-4DB2-BD59-A6C34878D82A}">
                    <a16:rowId xmlns:a16="http://schemas.microsoft.com/office/drawing/2014/main" val="10000"/>
                  </a:ext>
                </a:extLst>
              </a:tr>
              <a:tr h="863600">
                <a:tc>
                  <a:txBody>
                    <a:bodyPr/>
                    <a:lstStyle/>
                    <a:p>
                      <a:r>
                        <a:rPr lang="en-US" b="1" dirty="0">
                          <a:solidFill>
                            <a:schemeClr val="bg1"/>
                          </a:solidFill>
                        </a:rPr>
                        <a:t>Data Member:</a:t>
                      </a:r>
                    </a:p>
                  </a:txBody>
                  <a:tcPr>
                    <a:solidFill>
                      <a:schemeClr val="accent2">
                        <a:lumMod val="75000"/>
                      </a:schemeClr>
                    </a:solidFill>
                  </a:tcPr>
                </a:tc>
                <a:extLst>
                  <a:ext uri="{0D108BD9-81ED-4DB2-BD59-A6C34878D82A}">
                    <a16:rowId xmlns:a16="http://schemas.microsoft.com/office/drawing/2014/main" val="10001"/>
                  </a:ext>
                </a:extLst>
              </a:tr>
              <a:tr h="863600">
                <a:tc>
                  <a:txBody>
                    <a:bodyPr/>
                    <a:lstStyle/>
                    <a:p>
                      <a:r>
                        <a:rPr lang="en-US" b="1" dirty="0">
                          <a:solidFill>
                            <a:schemeClr val="bg1"/>
                          </a:solidFill>
                        </a:rPr>
                        <a:t>Member Methods:</a:t>
                      </a:r>
                    </a:p>
                  </a:txBody>
                  <a:tcPr>
                    <a:solidFill>
                      <a:schemeClr val="accent2">
                        <a:lumMod val="75000"/>
                      </a:schemeClr>
                    </a:solidFill>
                  </a:tcPr>
                </a:tc>
                <a:extLst>
                  <a:ext uri="{0D108BD9-81ED-4DB2-BD59-A6C34878D82A}">
                    <a16:rowId xmlns:a16="http://schemas.microsoft.com/office/drawing/2014/main" val="10002"/>
                  </a:ext>
                </a:extLst>
              </a:tr>
            </a:tbl>
          </a:graphicData>
        </a:graphic>
      </p:graphicFrame>
      <p:cxnSp>
        <p:nvCxnSpPr>
          <p:cNvPr id="19" name="Straight Arrow Connector 18">
            <a:extLst>
              <a:ext uri="{FF2B5EF4-FFF2-40B4-BE49-F238E27FC236}">
                <a16:creationId xmlns:a16="http://schemas.microsoft.com/office/drawing/2014/main" id="{6E0EE7B8-AAC4-4744-8DDE-2C57C134D555}"/>
              </a:ext>
            </a:extLst>
          </p:cNvPr>
          <p:cNvCxnSpPr/>
          <p:nvPr/>
        </p:nvCxnSpPr>
        <p:spPr>
          <a:xfrm rot="10800000" flipV="1">
            <a:off x="2971800" y="5181600"/>
            <a:ext cx="19050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809" name="TextBox 19">
            <a:extLst>
              <a:ext uri="{FF2B5EF4-FFF2-40B4-BE49-F238E27FC236}">
                <a16:creationId xmlns:a16="http://schemas.microsoft.com/office/drawing/2014/main" id="{B8EFAA4B-D3D6-44BC-9BA6-49DB03262567}"/>
              </a:ext>
            </a:extLst>
          </p:cNvPr>
          <p:cNvSpPr txBox="1">
            <a:spLocks noChangeArrowheads="1"/>
          </p:cNvSpPr>
          <p:nvPr/>
        </p:nvSpPr>
        <p:spPr bwMode="auto">
          <a:xfrm>
            <a:off x="762000" y="5257800"/>
            <a:ext cx="21748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t>Class Diagram(UML)</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E2F2CCEA-2CDE-4621-9C15-2FDE2D598830}"/>
              </a:ext>
            </a:extLst>
          </p:cNvPr>
          <p:cNvSpPr>
            <a:spLocks noGrp="1"/>
          </p:cNvSpPr>
          <p:nvPr>
            <p:ph type="title"/>
          </p:nvPr>
        </p:nvSpPr>
        <p:spPr/>
        <p:txBody>
          <a:bodyPr/>
          <a:lstStyle/>
          <a:p>
            <a:pPr eaLnBrk="1" hangingPunct="1"/>
            <a:r>
              <a:rPr lang="en-US" altLang="en-US"/>
              <a:t>access control in Java</a:t>
            </a:r>
          </a:p>
        </p:txBody>
      </p:sp>
      <p:graphicFrame>
        <p:nvGraphicFramePr>
          <p:cNvPr id="4" name="Table 3">
            <a:extLst>
              <a:ext uri="{FF2B5EF4-FFF2-40B4-BE49-F238E27FC236}">
                <a16:creationId xmlns:a16="http://schemas.microsoft.com/office/drawing/2014/main" id="{F5A4B98A-6C1B-4A37-9614-C4945E3DB36E}"/>
              </a:ext>
            </a:extLst>
          </p:cNvPr>
          <p:cNvGraphicFramePr>
            <a:graphicFrameLocks noGrp="1"/>
          </p:cNvGraphicFramePr>
          <p:nvPr/>
        </p:nvGraphicFramePr>
        <p:xfrm>
          <a:off x="609600" y="1981200"/>
          <a:ext cx="7772400" cy="2743199"/>
        </p:xfrm>
        <a:graphic>
          <a:graphicData uri="http://schemas.openxmlformats.org/drawingml/2006/table">
            <a:tbl>
              <a:tblPr/>
              <a:tblGrid>
                <a:gridCol w="1554480">
                  <a:extLst>
                    <a:ext uri="{9D8B030D-6E8A-4147-A177-3AD203B41FA5}">
                      <a16:colId xmlns:a16="http://schemas.microsoft.com/office/drawing/2014/main" val="20000"/>
                    </a:ext>
                  </a:extLst>
                </a:gridCol>
                <a:gridCol w="1554480">
                  <a:extLst>
                    <a:ext uri="{9D8B030D-6E8A-4147-A177-3AD203B41FA5}">
                      <a16:colId xmlns:a16="http://schemas.microsoft.com/office/drawing/2014/main" val="20001"/>
                    </a:ext>
                  </a:extLst>
                </a:gridCol>
                <a:gridCol w="1554480">
                  <a:extLst>
                    <a:ext uri="{9D8B030D-6E8A-4147-A177-3AD203B41FA5}">
                      <a16:colId xmlns:a16="http://schemas.microsoft.com/office/drawing/2014/main" val="20002"/>
                    </a:ext>
                  </a:extLst>
                </a:gridCol>
                <a:gridCol w="1554480">
                  <a:extLst>
                    <a:ext uri="{9D8B030D-6E8A-4147-A177-3AD203B41FA5}">
                      <a16:colId xmlns:a16="http://schemas.microsoft.com/office/drawing/2014/main" val="20003"/>
                    </a:ext>
                  </a:extLst>
                </a:gridCol>
                <a:gridCol w="1554480">
                  <a:extLst>
                    <a:ext uri="{9D8B030D-6E8A-4147-A177-3AD203B41FA5}">
                      <a16:colId xmlns:a16="http://schemas.microsoft.com/office/drawing/2014/main" val="20004"/>
                    </a:ext>
                  </a:extLst>
                </a:gridCol>
              </a:tblGrid>
              <a:tr h="1045751">
                <a:tc>
                  <a:txBody>
                    <a:bodyPr/>
                    <a:lstStyle/>
                    <a:p>
                      <a:pPr algn="l" fontAlgn="t"/>
                      <a:r>
                        <a:rPr lang="en-US" sz="1800" b="1" dirty="0">
                          <a:solidFill>
                            <a:srgbClr val="000000"/>
                          </a:solidFill>
                          <a:latin typeface="times new roman"/>
                        </a:rPr>
                        <a:t>Access Modifier</a:t>
                      </a:r>
                    </a:p>
                  </a:txBody>
                  <a:tcPr marL="84180" marR="84180" marT="84180" marB="84180">
                    <a:lnL w="9525" cap="flat" cmpd="sng" algn="ctr">
                      <a:solidFill>
                        <a:srgbClr val="F0D982"/>
                      </a:solidFill>
                      <a:prstDash val="solid"/>
                      <a:round/>
                      <a:headEnd type="none" w="med" len="med"/>
                      <a:tailEnd type="none" w="med" len="med"/>
                    </a:lnL>
                    <a:lnR w="9525" cap="flat" cmpd="sng" algn="ctr">
                      <a:solidFill>
                        <a:srgbClr val="F0D982"/>
                      </a:solidFill>
                      <a:prstDash val="solid"/>
                      <a:round/>
                      <a:headEnd type="none" w="med" len="med"/>
                      <a:tailEnd type="none" w="med" len="med"/>
                    </a:lnR>
                    <a:lnT w="9525" cap="flat" cmpd="sng" algn="ctr">
                      <a:solidFill>
                        <a:srgbClr val="F0D98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b="1" dirty="0">
                          <a:solidFill>
                            <a:srgbClr val="000000"/>
                          </a:solidFill>
                          <a:latin typeface="times new roman"/>
                        </a:rPr>
                        <a:t>within class</a:t>
                      </a:r>
                    </a:p>
                  </a:txBody>
                  <a:tcPr marL="84180" marR="84180" marT="84180" marB="84180">
                    <a:lnL w="9525" cap="flat" cmpd="sng" algn="ctr">
                      <a:solidFill>
                        <a:srgbClr val="F0D982"/>
                      </a:solidFill>
                      <a:prstDash val="solid"/>
                      <a:round/>
                      <a:headEnd type="none" w="med" len="med"/>
                      <a:tailEnd type="none" w="med" len="med"/>
                    </a:lnL>
                    <a:lnR w="9525" cap="flat" cmpd="sng" algn="ctr">
                      <a:solidFill>
                        <a:srgbClr val="F0D982"/>
                      </a:solidFill>
                      <a:prstDash val="solid"/>
                      <a:round/>
                      <a:headEnd type="none" w="med" len="med"/>
                      <a:tailEnd type="none" w="med" len="med"/>
                    </a:lnR>
                    <a:lnT w="9525" cap="flat" cmpd="sng" algn="ctr">
                      <a:solidFill>
                        <a:srgbClr val="F0D98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b="1" dirty="0">
                          <a:solidFill>
                            <a:srgbClr val="000000"/>
                          </a:solidFill>
                          <a:latin typeface="times new roman"/>
                        </a:rPr>
                        <a:t>within package</a:t>
                      </a:r>
                    </a:p>
                  </a:txBody>
                  <a:tcPr marL="84180" marR="84180" marT="84180" marB="84180">
                    <a:lnL w="9525" cap="flat" cmpd="sng" algn="ctr">
                      <a:solidFill>
                        <a:srgbClr val="F0D982"/>
                      </a:solidFill>
                      <a:prstDash val="solid"/>
                      <a:round/>
                      <a:headEnd type="none" w="med" len="med"/>
                      <a:tailEnd type="none" w="med" len="med"/>
                    </a:lnL>
                    <a:lnR w="9525" cap="flat" cmpd="sng" algn="ctr">
                      <a:solidFill>
                        <a:srgbClr val="F0D982"/>
                      </a:solidFill>
                      <a:prstDash val="solid"/>
                      <a:round/>
                      <a:headEnd type="none" w="med" len="med"/>
                      <a:tailEnd type="none" w="med" len="med"/>
                    </a:lnR>
                    <a:lnT w="9525" cap="flat" cmpd="sng" algn="ctr">
                      <a:solidFill>
                        <a:srgbClr val="F0D98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b="1" dirty="0">
                          <a:solidFill>
                            <a:srgbClr val="000000"/>
                          </a:solidFill>
                          <a:latin typeface="times new roman"/>
                        </a:rPr>
                        <a:t>outside package by subclass only</a:t>
                      </a:r>
                    </a:p>
                  </a:txBody>
                  <a:tcPr marL="84180" marR="84180" marT="84180" marB="84180">
                    <a:lnL w="9525" cap="flat" cmpd="sng" algn="ctr">
                      <a:solidFill>
                        <a:srgbClr val="F0D982"/>
                      </a:solidFill>
                      <a:prstDash val="solid"/>
                      <a:round/>
                      <a:headEnd type="none" w="med" len="med"/>
                      <a:tailEnd type="none" w="med" len="med"/>
                    </a:lnL>
                    <a:lnR w="9525" cap="flat" cmpd="sng" algn="ctr">
                      <a:solidFill>
                        <a:srgbClr val="F0D982"/>
                      </a:solidFill>
                      <a:prstDash val="solid"/>
                      <a:round/>
                      <a:headEnd type="none" w="med" len="med"/>
                      <a:tailEnd type="none" w="med" len="med"/>
                    </a:lnR>
                    <a:lnT w="9525" cap="flat" cmpd="sng" algn="ctr">
                      <a:solidFill>
                        <a:srgbClr val="F0D98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b="1" dirty="0">
                          <a:solidFill>
                            <a:srgbClr val="000000"/>
                          </a:solidFill>
                          <a:latin typeface="times new roman"/>
                        </a:rPr>
                        <a:t>outside package</a:t>
                      </a:r>
                    </a:p>
                  </a:txBody>
                  <a:tcPr marL="84180" marR="84180" marT="84180" marB="84180">
                    <a:lnL w="9525" cap="flat" cmpd="sng" algn="ctr">
                      <a:solidFill>
                        <a:srgbClr val="F0D982"/>
                      </a:solidFill>
                      <a:prstDash val="solid"/>
                      <a:round/>
                      <a:headEnd type="none" w="med" len="med"/>
                      <a:tailEnd type="none" w="med" len="med"/>
                    </a:lnL>
                    <a:lnR w="9525" cap="flat" cmpd="sng" algn="ctr">
                      <a:solidFill>
                        <a:srgbClr val="F0D982"/>
                      </a:solidFill>
                      <a:prstDash val="solid"/>
                      <a:round/>
                      <a:headEnd type="none" w="med" len="med"/>
                      <a:tailEnd type="none" w="med" len="med"/>
                    </a:lnR>
                    <a:lnT w="9525" cap="flat" cmpd="sng" algn="ctr">
                      <a:solidFill>
                        <a:srgbClr val="F0D98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424362">
                <a:tc>
                  <a:txBody>
                    <a:bodyPr/>
                    <a:lstStyle/>
                    <a:p>
                      <a:pPr algn="l" fontAlgn="t"/>
                      <a:r>
                        <a:rPr lang="en-US" sz="1300" b="1">
                          <a:solidFill>
                            <a:srgbClr val="000000"/>
                          </a:solidFill>
                          <a:latin typeface="verdana"/>
                        </a:rPr>
                        <a:t>Private</a:t>
                      </a:r>
                      <a:endParaRPr lang="en-US" sz="1300">
                        <a:solidFill>
                          <a:srgbClr val="000000"/>
                        </a:solidFill>
                        <a:latin typeface="verdana"/>
                      </a:endParaRP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latin typeface="verdana"/>
                        </a:rPr>
                        <a:t>Y</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latin typeface="verdana"/>
                        </a:rPr>
                        <a:t>N</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latin typeface="verdana"/>
                        </a:rPr>
                        <a:t>N</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latin typeface="verdana"/>
                        </a:rPr>
                        <a:t>N</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24362">
                <a:tc>
                  <a:txBody>
                    <a:bodyPr/>
                    <a:lstStyle/>
                    <a:p>
                      <a:pPr algn="l" fontAlgn="t"/>
                      <a:r>
                        <a:rPr lang="en-US" sz="1300" b="1">
                          <a:solidFill>
                            <a:srgbClr val="000000"/>
                          </a:solidFill>
                          <a:latin typeface="verdana"/>
                        </a:rPr>
                        <a:t>Default</a:t>
                      </a:r>
                      <a:endParaRPr lang="en-US" sz="1300">
                        <a:solidFill>
                          <a:srgbClr val="000000"/>
                        </a:solidFill>
                        <a:latin typeface="verdana"/>
                      </a:endParaRP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a:solidFill>
                            <a:srgbClr val="000000"/>
                          </a:solidFill>
                          <a:latin typeface="verdana"/>
                        </a:rPr>
                        <a:t>Y</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a:solidFill>
                            <a:srgbClr val="000000"/>
                          </a:solidFill>
                          <a:latin typeface="verdana"/>
                        </a:rPr>
                        <a:t>Y</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a:solidFill>
                            <a:srgbClr val="000000"/>
                          </a:solidFill>
                          <a:latin typeface="verdana"/>
                        </a:rPr>
                        <a:t>N</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a:solidFill>
                            <a:srgbClr val="000000"/>
                          </a:solidFill>
                          <a:latin typeface="verdana"/>
                        </a:rPr>
                        <a:t>N</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424362">
                <a:tc>
                  <a:txBody>
                    <a:bodyPr/>
                    <a:lstStyle/>
                    <a:p>
                      <a:pPr algn="l" fontAlgn="t"/>
                      <a:r>
                        <a:rPr lang="en-US" sz="1300" b="1">
                          <a:solidFill>
                            <a:srgbClr val="000000"/>
                          </a:solidFill>
                          <a:latin typeface="verdana"/>
                        </a:rPr>
                        <a:t>Protected</a:t>
                      </a:r>
                      <a:endParaRPr lang="en-US" sz="1300">
                        <a:solidFill>
                          <a:srgbClr val="000000"/>
                        </a:solidFill>
                        <a:latin typeface="verdana"/>
                      </a:endParaRP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latin typeface="verdana"/>
                        </a:rPr>
                        <a:t>Y</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latin typeface="verdana"/>
                        </a:rPr>
                        <a:t>Y</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latin typeface="verdana"/>
                        </a:rPr>
                        <a:t>Y</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latin typeface="verdana"/>
                        </a:rPr>
                        <a:t>N</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24362">
                <a:tc>
                  <a:txBody>
                    <a:bodyPr/>
                    <a:lstStyle/>
                    <a:p>
                      <a:pPr algn="l" fontAlgn="t"/>
                      <a:r>
                        <a:rPr lang="en-US" sz="1300" b="1">
                          <a:solidFill>
                            <a:srgbClr val="000000"/>
                          </a:solidFill>
                          <a:latin typeface="verdana"/>
                        </a:rPr>
                        <a:t>Public</a:t>
                      </a:r>
                      <a:endParaRPr lang="en-US" sz="1300">
                        <a:solidFill>
                          <a:srgbClr val="000000"/>
                        </a:solidFill>
                        <a:latin typeface="verdana"/>
                      </a:endParaRP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a:solidFill>
                            <a:srgbClr val="000000"/>
                          </a:solidFill>
                          <a:latin typeface="verdana"/>
                        </a:rPr>
                        <a:t>Y</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a:solidFill>
                            <a:srgbClr val="000000"/>
                          </a:solidFill>
                          <a:latin typeface="verdana"/>
                        </a:rPr>
                        <a:t>Y</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a:solidFill>
                            <a:srgbClr val="000000"/>
                          </a:solidFill>
                          <a:latin typeface="verdana"/>
                        </a:rPr>
                        <a:t>Y</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dirty="0">
                          <a:solidFill>
                            <a:srgbClr val="000000"/>
                          </a:solidFill>
                          <a:latin typeface="verdana"/>
                        </a:rPr>
                        <a:t>Y</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4504842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a:extLst>
              <a:ext uri="{FF2B5EF4-FFF2-40B4-BE49-F238E27FC236}">
                <a16:creationId xmlns:a16="http://schemas.microsoft.com/office/drawing/2014/main" id="{B0DF82D3-BA5B-4226-AC9A-AD0B024D8D70}"/>
              </a:ext>
            </a:extLst>
          </p:cNvPr>
          <p:cNvSpPr>
            <a:spLocks noGrp="1"/>
          </p:cNvSpPr>
          <p:nvPr>
            <p:ph idx="1"/>
          </p:nvPr>
        </p:nvSpPr>
        <p:spPr>
          <a:xfrm>
            <a:off x="457200" y="304800"/>
            <a:ext cx="8229600" cy="5821363"/>
          </a:xfrm>
        </p:spPr>
        <p:txBody>
          <a:bodyPr/>
          <a:lstStyle/>
          <a:p>
            <a:pPr eaLnBrk="1" hangingPunct="1"/>
            <a:r>
              <a:rPr lang="en-US" altLang="en-US" sz="2800" dirty="0"/>
              <a:t>A </a:t>
            </a:r>
            <a:r>
              <a:rPr lang="en-US" altLang="en-US" sz="2800" b="1" dirty="0"/>
              <a:t>Java constructor </a:t>
            </a:r>
            <a:r>
              <a:rPr lang="en-US" altLang="en-US" sz="2800" dirty="0"/>
              <a:t>name must exactly match with the class name (including case).</a:t>
            </a:r>
          </a:p>
          <a:p>
            <a:pPr eaLnBrk="1" hangingPunct="1"/>
            <a:r>
              <a:rPr lang="en-US" altLang="en-US" sz="2800" dirty="0"/>
              <a:t>A Java constructor must not have a return type.</a:t>
            </a:r>
          </a:p>
          <a:p>
            <a:pPr eaLnBrk="1" hangingPunct="1"/>
            <a:r>
              <a:rPr lang="en-US" altLang="en-US" sz="2800" dirty="0"/>
              <a:t>If a class doesn't have a constructor, Java compiler automatically creates a default constructor during run-time. The default constructor initialize instance variables with default values. For example: int variable will be initialized to 0</a:t>
            </a:r>
          </a:p>
          <a:p>
            <a:pPr eaLnBrk="1" hangingPunct="1"/>
            <a:r>
              <a:rPr lang="en-US" altLang="en-US" sz="2800" dirty="0"/>
              <a:t>Constructors cannot be abstract or static or final.</a:t>
            </a:r>
          </a:p>
          <a:p>
            <a:pPr eaLnBrk="1" hangingPunct="1"/>
            <a:r>
              <a:rPr lang="en-US" altLang="en-US" sz="2800" dirty="0"/>
              <a:t>Constructor can be overloaded but can not be overridden.</a:t>
            </a:r>
          </a:p>
          <a:p>
            <a:pPr eaLnBrk="1" hangingPunct="1"/>
            <a:endParaRPr lang="en-US" altLang="en-US" sz="2800"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68AB364B-9148-4704-815C-572CF4D93A2B}"/>
              </a:ext>
            </a:extLst>
          </p:cNvPr>
          <p:cNvSpPr>
            <a:spLocks noGrp="1"/>
          </p:cNvSpPr>
          <p:nvPr>
            <p:ph type="title"/>
          </p:nvPr>
        </p:nvSpPr>
        <p:spPr/>
        <p:txBody>
          <a:bodyPr/>
          <a:lstStyle/>
          <a:p>
            <a:pPr algn="l" eaLnBrk="1" hangingPunct="1"/>
            <a:r>
              <a:rPr lang="en-US" altLang="en-US"/>
              <a:t>Constructor</a:t>
            </a:r>
          </a:p>
        </p:txBody>
      </p:sp>
      <p:sp>
        <p:nvSpPr>
          <p:cNvPr id="10243" name="Content Placeholder 2">
            <a:extLst>
              <a:ext uri="{FF2B5EF4-FFF2-40B4-BE49-F238E27FC236}">
                <a16:creationId xmlns:a16="http://schemas.microsoft.com/office/drawing/2014/main" id="{71BEE899-3381-4C8F-B3CC-E97F1290FD17}"/>
              </a:ext>
            </a:extLst>
          </p:cNvPr>
          <p:cNvSpPr>
            <a:spLocks noGrp="1"/>
          </p:cNvSpPr>
          <p:nvPr>
            <p:ph idx="1"/>
          </p:nvPr>
        </p:nvSpPr>
        <p:spPr/>
        <p:txBody>
          <a:bodyPr/>
          <a:lstStyle/>
          <a:p>
            <a:pPr eaLnBrk="1" hangingPunct="1">
              <a:buFont typeface="Arial" panose="020B0604020202020204" pitchFamily="34" charset="0"/>
              <a:buNone/>
            </a:pPr>
            <a:r>
              <a:rPr lang="en-US" altLang="en-US"/>
              <a:t>Types:</a:t>
            </a:r>
          </a:p>
          <a:p>
            <a:pPr lvl="1" eaLnBrk="1" hangingPunct="1"/>
            <a:r>
              <a:rPr lang="en-US" altLang="en-US"/>
              <a:t>No-Arg Constructor - a constructor that does not accept any arguments</a:t>
            </a:r>
          </a:p>
          <a:p>
            <a:pPr lvl="1" eaLnBrk="1" hangingPunct="1"/>
            <a:r>
              <a:rPr lang="en-US" altLang="en-US"/>
              <a:t>Default Constructor - a constructor that is automatically created by the Java compiler if it is not explicitly defined.</a:t>
            </a:r>
          </a:p>
          <a:p>
            <a:pPr lvl="1" eaLnBrk="1" hangingPunct="1"/>
            <a:r>
              <a:rPr lang="en-US" altLang="en-US"/>
              <a:t>Parameterized constructor - used to specify specific values of variables in object</a:t>
            </a:r>
          </a:p>
          <a:p>
            <a:pPr eaLnBrk="1" hangingPunct="1"/>
            <a:endParaRPr lang="en-US" alt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BF60639E-4120-44CC-80D1-E21458296567}"/>
              </a:ext>
            </a:extLst>
          </p:cNvPr>
          <p:cNvSpPr>
            <a:spLocks noGrp="1"/>
          </p:cNvSpPr>
          <p:nvPr>
            <p:ph type="title"/>
          </p:nvPr>
        </p:nvSpPr>
        <p:spPr/>
        <p:txBody>
          <a:bodyPr/>
          <a:lstStyle/>
          <a:p>
            <a:pPr eaLnBrk="1" hangingPunct="1"/>
            <a:r>
              <a:rPr lang="en-US" altLang="en-US"/>
              <a:t>overview of inheritance</a:t>
            </a:r>
          </a:p>
        </p:txBody>
      </p:sp>
      <p:sp>
        <p:nvSpPr>
          <p:cNvPr id="3" name="Content Placeholder 2">
            <a:extLst>
              <a:ext uri="{FF2B5EF4-FFF2-40B4-BE49-F238E27FC236}">
                <a16:creationId xmlns:a16="http://schemas.microsoft.com/office/drawing/2014/main" id="{7A9D1B2F-ADB5-425C-B3AA-5AF6A4E234F6}"/>
              </a:ext>
            </a:extLst>
          </p:cNvPr>
          <p:cNvSpPr>
            <a:spLocks noGrp="1"/>
          </p:cNvSpPr>
          <p:nvPr>
            <p:ph idx="1"/>
          </p:nvPr>
        </p:nvSpPr>
        <p:spPr/>
        <p:txBody>
          <a:bodyPr rtlCol="0">
            <a:normAutofit fontScale="92500" lnSpcReduction="20000"/>
          </a:bodyPr>
          <a:lstStyle/>
          <a:p>
            <a:pPr eaLnBrk="1" fontAlgn="auto" hangingPunct="1">
              <a:spcAft>
                <a:spcPts val="0"/>
              </a:spcAft>
              <a:buFont typeface="Arial" panose="020B0604020202020204" pitchFamily="34" charset="0"/>
              <a:buNone/>
              <a:defRPr/>
            </a:pPr>
            <a:r>
              <a:rPr lang="en-US" dirty="0"/>
              <a:t>One class is hiring properties from another class is called </a:t>
            </a:r>
            <a:r>
              <a:rPr lang="en-US" b="1" dirty="0"/>
              <a:t>inheritance</a:t>
            </a:r>
            <a:r>
              <a:rPr lang="en-US" dirty="0"/>
              <a:t>.</a:t>
            </a:r>
          </a:p>
          <a:p>
            <a:pPr eaLnBrk="1" fontAlgn="auto" hangingPunct="1">
              <a:spcAft>
                <a:spcPts val="0"/>
              </a:spcAft>
              <a:buFont typeface="Arial" panose="020B0604020202020204" pitchFamily="34" charset="0"/>
              <a:buNone/>
              <a:defRPr/>
            </a:pPr>
            <a:r>
              <a:rPr lang="en-US" dirty="0"/>
              <a:t>Advantages: Reusability </a:t>
            </a:r>
          </a:p>
          <a:p>
            <a:pPr eaLnBrk="1" fontAlgn="auto" hangingPunct="1">
              <a:spcAft>
                <a:spcPts val="0"/>
              </a:spcAft>
              <a:buFont typeface="Arial" panose="020B0604020202020204" pitchFamily="34" charset="0"/>
              <a:buNone/>
              <a:defRPr/>
            </a:pPr>
            <a:r>
              <a:rPr lang="en-US" dirty="0"/>
              <a:t>Class ClassA</a:t>
            </a:r>
          </a:p>
          <a:p>
            <a:pPr eaLnBrk="1" fontAlgn="auto" hangingPunct="1">
              <a:spcAft>
                <a:spcPts val="0"/>
              </a:spcAft>
              <a:buFont typeface="Arial" panose="020B0604020202020204" pitchFamily="34" charset="0"/>
              <a:buNone/>
              <a:defRPr/>
            </a:pPr>
            <a:r>
              <a:rPr lang="en-US" dirty="0"/>
              <a:t>{</a:t>
            </a:r>
          </a:p>
          <a:p>
            <a:pPr eaLnBrk="1" fontAlgn="auto" hangingPunct="1">
              <a:spcAft>
                <a:spcPts val="0"/>
              </a:spcAft>
              <a:buFont typeface="Arial" panose="020B0604020202020204" pitchFamily="34" charset="0"/>
              <a:buNone/>
              <a:defRPr/>
            </a:pPr>
            <a:endParaRPr lang="en-US" dirty="0"/>
          </a:p>
          <a:p>
            <a:pPr eaLnBrk="1" fontAlgn="auto" hangingPunct="1">
              <a:spcAft>
                <a:spcPts val="0"/>
              </a:spcAft>
              <a:buFont typeface="Arial" panose="020B0604020202020204" pitchFamily="34" charset="0"/>
              <a:buNone/>
              <a:defRPr/>
            </a:pPr>
            <a:r>
              <a:rPr lang="en-US" dirty="0"/>
              <a:t>}</a:t>
            </a:r>
          </a:p>
          <a:p>
            <a:pPr eaLnBrk="1" fontAlgn="auto" hangingPunct="1">
              <a:spcAft>
                <a:spcPts val="0"/>
              </a:spcAft>
              <a:buFont typeface="Arial" panose="020B0604020202020204" pitchFamily="34" charset="0"/>
              <a:buNone/>
              <a:defRPr/>
            </a:pPr>
            <a:r>
              <a:rPr lang="en-US" dirty="0"/>
              <a:t>Class  ClassB </a:t>
            </a:r>
            <a:r>
              <a:rPr lang="en-US" b="1" dirty="0"/>
              <a:t>extends</a:t>
            </a:r>
            <a:r>
              <a:rPr lang="en-US" dirty="0"/>
              <a:t> ClassA</a:t>
            </a:r>
          </a:p>
          <a:p>
            <a:pPr eaLnBrk="1" fontAlgn="auto" hangingPunct="1">
              <a:spcAft>
                <a:spcPts val="0"/>
              </a:spcAft>
              <a:buFont typeface="Arial" panose="020B0604020202020204" pitchFamily="34" charset="0"/>
              <a:buNone/>
              <a:defRPr/>
            </a:pPr>
            <a:r>
              <a:rPr lang="en-US" dirty="0"/>
              <a:t>{</a:t>
            </a:r>
          </a:p>
          <a:p>
            <a:pPr eaLnBrk="1" fontAlgn="auto" hangingPunct="1">
              <a:spcAft>
                <a:spcPts val="0"/>
              </a:spcAft>
              <a:buFont typeface="Arial" panose="020B0604020202020204" pitchFamily="34" charset="0"/>
              <a:buNone/>
              <a:defRPr/>
            </a:pPr>
            <a:r>
              <a:rPr lang="en-US" dirty="0"/>
              <a:t>}</a:t>
            </a:r>
          </a:p>
          <a:p>
            <a:pPr eaLnBrk="1" fontAlgn="auto" hangingPunct="1">
              <a:spcAft>
                <a:spcPts val="0"/>
              </a:spcAft>
              <a:buFont typeface="Arial" panose="020B0604020202020204" pitchFamily="34" charset="0"/>
              <a:buNone/>
              <a:defRPr/>
            </a:pP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C54DA-5DF3-4DCC-A400-BD170A3C897D}"/>
              </a:ext>
            </a:extLst>
          </p:cNvPr>
          <p:cNvSpPr>
            <a:spLocks noGrp="1"/>
          </p:cNvSpPr>
          <p:nvPr>
            <p:ph type="title"/>
          </p:nvPr>
        </p:nvSpPr>
        <p:spPr/>
        <p:txBody>
          <a:bodyPr>
            <a:normAutofit/>
          </a:bodyPr>
          <a:lstStyle/>
          <a:p>
            <a:pPr algn="l"/>
            <a:r>
              <a:rPr lang="en-US" sz="3200" dirty="0"/>
              <a:t>How to achieve encapsulation in JAVA?</a:t>
            </a:r>
          </a:p>
        </p:txBody>
      </p:sp>
      <p:sp>
        <p:nvSpPr>
          <p:cNvPr id="3" name="Content Placeholder 2">
            <a:extLst>
              <a:ext uri="{FF2B5EF4-FFF2-40B4-BE49-F238E27FC236}">
                <a16:creationId xmlns:a16="http://schemas.microsoft.com/office/drawing/2014/main" id="{E8BBA77E-212C-4C41-BA6C-2F636F87A0F2}"/>
              </a:ext>
            </a:extLst>
          </p:cNvPr>
          <p:cNvSpPr>
            <a:spLocks noGrp="1"/>
          </p:cNvSpPr>
          <p:nvPr>
            <p:ph idx="1"/>
          </p:nvPr>
        </p:nvSpPr>
        <p:spPr/>
        <p:txBody>
          <a:bodyPr/>
          <a:lstStyle/>
          <a:p>
            <a:pPr marL="0" indent="0" algn="just">
              <a:buNone/>
            </a:pPr>
            <a:r>
              <a:rPr lang="en-US" dirty="0"/>
              <a:t>Ans:</a:t>
            </a:r>
          </a:p>
          <a:p>
            <a:pPr marL="0" indent="0" algn="just">
              <a:buNone/>
            </a:pPr>
            <a:r>
              <a:rPr lang="en-US" dirty="0"/>
              <a:t>Using data member as a private and setter, getter accessor methods as a public to access these private data members. </a:t>
            </a:r>
          </a:p>
        </p:txBody>
      </p:sp>
    </p:spTree>
    <p:extLst>
      <p:ext uri="{BB962C8B-B14F-4D97-AF65-F5344CB8AC3E}">
        <p14:creationId xmlns:p14="http://schemas.microsoft.com/office/powerpoint/2010/main" val="72626676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CE034A4A-2B6F-405D-8643-DED60D233CC1}"/>
              </a:ext>
            </a:extLst>
          </p:cNvPr>
          <p:cNvSpPr>
            <a:spLocks noGrp="1"/>
          </p:cNvSpPr>
          <p:nvPr>
            <p:ph type="title"/>
          </p:nvPr>
        </p:nvSpPr>
        <p:spPr/>
        <p:txBody>
          <a:bodyPr/>
          <a:lstStyle/>
          <a:p>
            <a:r>
              <a:rPr lang="en-US" altLang="en-US"/>
              <a:t>Inheritance Types:</a:t>
            </a:r>
          </a:p>
        </p:txBody>
      </p:sp>
      <p:sp>
        <p:nvSpPr>
          <p:cNvPr id="6147" name="Content Placeholder 2">
            <a:extLst>
              <a:ext uri="{FF2B5EF4-FFF2-40B4-BE49-F238E27FC236}">
                <a16:creationId xmlns:a16="http://schemas.microsoft.com/office/drawing/2014/main" id="{6E53E565-FA86-47DE-B36B-BA64F59E0F6E}"/>
              </a:ext>
            </a:extLst>
          </p:cNvPr>
          <p:cNvSpPr>
            <a:spLocks noGrp="1"/>
          </p:cNvSpPr>
          <p:nvPr>
            <p:ph idx="1"/>
          </p:nvPr>
        </p:nvSpPr>
        <p:spPr/>
        <p:txBody>
          <a:bodyPr/>
          <a:lstStyle/>
          <a:p>
            <a:r>
              <a:rPr lang="en-US" altLang="en-US" dirty="0"/>
              <a:t>Single</a:t>
            </a:r>
          </a:p>
          <a:p>
            <a:r>
              <a:rPr lang="en-US" altLang="en-US" dirty="0"/>
              <a:t>Multilevel</a:t>
            </a:r>
          </a:p>
          <a:p>
            <a:r>
              <a:rPr lang="en-US" altLang="en-US" dirty="0"/>
              <a:t>Hierarchical</a:t>
            </a:r>
          </a:p>
          <a:p>
            <a:pPr>
              <a:buFont typeface="Arial" panose="020B0604020202020204" pitchFamily="34" charset="0"/>
              <a:buNone/>
            </a:pPr>
            <a:r>
              <a:rPr lang="en-US" altLang="en-US" dirty="0"/>
              <a:t>Using interface it is possible:</a:t>
            </a:r>
          </a:p>
          <a:p>
            <a:r>
              <a:rPr lang="en-US" altLang="en-US" dirty="0"/>
              <a:t>Hybrid</a:t>
            </a:r>
          </a:p>
          <a:p>
            <a:r>
              <a:rPr lang="en-US" altLang="en-US" dirty="0"/>
              <a:t>Multiple </a:t>
            </a:r>
          </a:p>
          <a:p>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BAFF4-562C-4F48-BE29-6AE00F4742A5}"/>
              </a:ext>
            </a:extLst>
          </p:cNvPr>
          <p:cNvSpPr>
            <a:spLocks noGrp="1"/>
          </p:cNvSpPr>
          <p:nvPr>
            <p:ph type="title"/>
          </p:nvPr>
        </p:nvSpPr>
        <p:spPr/>
        <p:txBody>
          <a:bodyPr rtlCol="0">
            <a:normAutofit fontScale="90000"/>
          </a:bodyPr>
          <a:lstStyle/>
          <a:p>
            <a:pPr algn="l" eaLnBrk="1" fontAlgn="auto" hangingPunct="1">
              <a:spcAft>
                <a:spcPts val="0"/>
              </a:spcAft>
              <a:defRPr/>
            </a:pPr>
            <a:r>
              <a:rPr lang="en-US" dirty="0"/>
              <a:t>		</a:t>
            </a:r>
            <a:br>
              <a:rPr lang="en-US" dirty="0"/>
            </a:br>
            <a:r>
              <a:rPr lang="en-US" dirty="0"/>
              <a:t>Data types in Java </a:t>
            </a:r>
            <a:br>
              <a:rPr lang="en-US" dirty="0"/>
            </a:br>
            <a:endParaRPr lang="en-US" dirty="0"/>
          </a:p>
        </p:txBody>
      </p:sp>
      <p:sp>
        <p:nvSpPr>
          <p:cNvPr id="48131" name="Text Placeholder 3">
            <a:extLst>
              <a:ext uri="{FF2B5EF4-FFF2-40B4-BE49-F238E27FC236}">
                <a16:creationId xmlns:a16="http://schemas.microsoft.com/office/drawing/2014/main" id="{FD5BDAF6-96D0-4711-A9E2-AA8B42105910}"/>
              </a:ext>
            </a:extLst>
          </p:cNvPr>
          <p:cNvSpPr>
            <a:spLocks noGrp="1"/>
          </p:cNvSpPr>
          <p:nvPr>
            <p:ph type="body" idx="1"/>
          </p:nvPr>
        </p:nvSpPr>
        <p:spPr/>
        <p:txBody>
          <a:bodyPr/>
          <a:lstStyle/>
          <a:p>
            <a:pPr eaLnBrk="1" hangingPunct="1"/>
            <a:r>
              <a:rPr lang="en-US" altLang="en-US"/>
              <a:t>Primitive</a:t>
            </a:r>
          </a:p>
        </p:txBody>
      </p:sp>
      <p:sp>
        <p:nvSpPr>
          <p:cNvPr id="48132" name="Content Placeholder 2">
            <a:extLst>
              <a:ext uri="{FF2B5EF4-FFF2-40B4-BE49-F238E27FC236}">
                <a16:creationId xmlns:a16="http://schemas.microsoft.com/office/drawing/2014/main" id="{B8BB13F2-4E54-4812-8E90-E95DD13B8812}"/>
              </a:ext>
            </a:extLst>
          </p:cNvPr>
          <p:cNvSpPr>
            <a:spLocks noGrp="1"/>
          </p:cNvSpPr>
          <p:nvPr>
            <p:ph sz="half" idx="2"/>
          </p:nvPr>
        </p:nvSpPr>
        <p:spPr/>
        <p:txBody>
          <a:bodyPr/>
          <a:lstStyle/>
          <a:p>
            <a:pPr eaLnBrk="1" hangingPunct="1"/>
            <a:r>
              <a:rPr lang="en-US" altLang="en-US" dirty="0" err="1"/>
              <a:t>boolean</a:t>
            </a:r>
            <a:r>
              <a:rPr lang="en-US" altLang="en-US" dirty="0"/>
              <a:t>			</a:t>
            </a:r>
          </a:p>
          <a:p>
            <a:pPr eaLnBrk="1" hangingPunct="1"/>
            <a:r>
              <a:rPr lang="en-US" altLang="en-US" dirty="0"/>
              <a:t>byte</a:t>
            </a:r>
          </a:p>
          <a:p>
            <a:pPr eaLnBrk="1" hangingPunct="1"/>
            <a:r>
              <a:rPr lang="en-US" altLang="en-US" dirty="0"/>
              <a:t>short</a:t>
            </a:r>
          </a:p>
          <a:p>
            <a:pPr eaLnBrk="1" hangingPunct="1"/>
            <a:r>
              <a:rPr lang="en-US" altLang="en-US" dirty="0"/>
              <a:t>int</a:t>
            </a:r>
          </a:p>
          <a:p>
            <a:pPr eaLnBrk="1" hangingPunct="1"/>
            <a:r>
              <a:rPr lang="en-US" altLang="en-US" dirty="0"/>
              <a:t>long</a:t>
            </a:r>
          </a:p>
          <a:p>
            <a:pPr eaLnBrk="1" hangingPunct="1"/>
            <a:r>
              <a:rPr lang="en-US" altLang="en-US" dirty="0"/>
              <a:t>char</a:t>
            </a:r>
          </a:p>
          <a:p>
            <a:pPr eaLnBrk="1" hangingPunct="1"/>
            <a:r>
              <a:rPr lang="en-US" altLang="en-US" dirty="0"/>
              <a:t>float</a:t>
            </a:r>
          </a:p>
          <a:p>
            <a:pPr eaLnBrk="1" hangingPunct="1"/>
            <a:r>
              <a:rPr lang="en-US" altLang="en-US" dirty="0"/>
              <a:t>double</a:t>
            </a:r>
          </a:p>
          <a:p>
            <a:pPr eaLnBrk="1" hangingPunct="1"/>
            <a:endParaRPr lang="en-US" altLang="en-US" dirty="0"/>
          </a:p>
        </p:txBody>
      </p:sp>
      <p:sp>
        <p:nvSpPr>
          <p:cNvPr id="48133" name="Text Placeholder 4">
            <a:extLst>
              <a:ext uri="{FF2B5EF4-FFF2-40B4-BE49-F238E27FC236}">
                <a16:creationId xmlns:a16="http://schemas.microsoft.com/office/drawing/2014/main" id="{86850E4B-E1E3-4C2E-B7EC-E7E18C80EE4B}"/>
              </a:ext>
            </a:extLst>
          </p:cNvPr>
          <p:cNvSpPr>
            <a:spLocks noGrp="1"/>
          </p:cNvSpPr>
          <p:nvPr>
            <p:ph type="body" sz="quarter" idx="3"/>
          </p:nvPr>
        </p:nvSpPr>
        <p:spPr/>
        <p:txBody>
          <a:bodyPr/>
          <a:lstStyle/>
          <a:p>
            <a:pPr eaLnBrk="1" hangingPunct="1"/>
            <a:r>
              <a:rPr lang="en-US" altLang="en-US"/>
              <a:t>	Non primitive </a:t>
            </a:r>
          </a:p>
        </p:txBody>
      </p:sp>
      <p:sp>
        <p:nvSpPr>
          <p:cNvPr id="48134" name="Content Placeholder 5">
            <a:extLst>
              <a:ext uri="{FF2B5EF4-FFF2-40B4-BE49-F238E27FC236}">
                <a16:creationId xmlns:a16="http://schemas.microsoft.com/office/drawing/2014/main" id="{11E6F02D-9426-4A3B-9F1D-B286995D592F}"/>
              </a:ext>
            </a:extLst>
          </p:cNvPr>
          <p:cNvSpPr>
            <a:spLocks noGrp="1"/>
          </p:cNvSpPr>
          <p:nvPr>
            <p:ph sz="quarter" idx="4"/>
          </p:nvPr>
        </p:nvSpPr>
        <p:spPr/>
        <p:txBody>
          <a:bodyPr/>
          <a:lstStyle/>
          <a:p>
            <a:pPr eaLnBrk="1" hangingPunct="1"/>
            <a:r>
              <a:rPr lang="en-US" altLang="en-US"/>
              <a:t>String</a:t>
            </a:r>
          </a:p>
          <a:p>
            <a:pPr eaLnBrk="1" hangingPunct="1"/>
            <a:r>
              <a:rPr lang="en-US" altLang="en-US"/>
              <a:t>Array</a:t>
            </a:r>
          </a:p>
          <a:p>
            <a:pPr eaLnBrk="1" hangingPunct="1"/>
            <a:r>
              <a:rPr lang="en-US" altLang="en-US"/>
              <a:t>Class</a:t>
            </a:r>
          </a:p>
          <a:p>
            <a:pPr eaLnBrk="1" hangingPunct="1"/>
            <a:r>
              <a:rPr lang="en-US" altLang="en-US"/>
              <a:t>Interface </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BEF88C97-46C7-4EDB-847D-FBE38479AF23}"/>
              </a:ext>
            </a:extLst>
          </p:cNvPr>
          <p:cNvSpPr>
            <a:spLocks noGrp="1"/>
          </p:cNvSpPr>
          <p:nvPr>
            <p:ph type="title"/>
          </p:nvPr>
        </p:nvSpPr>
        <p:spPr/>
        <p:txBody>
          <a:bodyPr>
            <a:normAutofit fontScale="90000"/>
          </a:bodyPr>
          <a:lstStyle/>
          <a:p>
            <a:pPr algn="l"/>
            <a:r>
              <a:rPr lang="en-US" altLang="en-US"/>
              <a:t>Single inheritance:</a:t>
            </a:r>
            <a:br>
              <a:rPr lang="en-US" altLang="en-US"/>
            </a:br>
            <a:endParaRPr lang="en-US" altLang="en-US"/>
          </a:p>
        </p:txBody>
      </p:sp>
      <p:sp>
        <p:nvSpPr>
          <p:cNvPr id="7171" name="Content Placeholder 2">
            <a:extLst>
              <a:ext uri="{FF2B5EF4-FFF2-40B4-BE49-F238E27FC236}">
                <a16:creationId xmlns:a16="http://schemas.microsoft.com/office/drawing/2014/main" id="{9B60DF79-57C7-4E84-8B19-8DB827F08DA5}"/>
              </a:ext>
            </a:extLst>
          </p:cNvPr>
          <p:cNvSpPr>
            <a:spLocks noGrp="1"/>
          </p:cNvSpPr>
          <p:nvPr>
            <p:ph idx="1"/>
          </p:nvPr>
        </p:nvSpPr>
        <p:spPr>
          <a:xfrm>
            <a:off x="457200" y="990600"/>
            <a:ext cx="8229600" cy="5867400"/>
          </a:xfrm>
        </p:spPr>
        <p:txBody>
          <a:bodyPr/>
          <a:lstStyle/>
          <a:p>
            <a:r>
              <a:rPr lang="en-US" altLang="en-US"/>
              <a:t>One base class and one derived class</a:t>
            </a:r>
          </a:p>
          <a:p>
            <a:r>
              <a:rPr lang="en-US" altLang="en-US"/>
              <a:t>One-to-one relationship</a:t>
            </a:r>
          </a:p>
          <a:p>
            <a:pPr>
              <a:buFont typeface="Arial" panose="020B0604020202020204" pitchFamily="34" charset="0"/>
              <a:buNone/>
            </a:pPr>
            <a:r>
              <a:rPr lang="en-US" altLang="en-US"/>
              <a:t>						Base Class</a:t>
            </a:r>
          </a:p>
          <a:p>
            <a:pPr>
              <a:buFont typeface="Arial" panose="020B0604020202020204" pitchFamily="34" charset="0"/>
              <a:buNone/>
            </a:pPr>
            <a:r>
              <a:rPr lang="en-US" altLang="en-US"/>
              <a:t>				</a:t>
            </a:r>
          </a:p>
          <a:p>
            <a:pPr>
              <a:buFont typeface="Arial" panose="020B0604020202020204" pitchFamily="34" charset="0"/>
              <a:buNone/>
            </a:pPr>
            <a:endParaRPr lang="en-US" altLang="en-US"/>
          </a:p>
          <a:p>
            <a:pPr>
              <a:buFont typeface="Arial" panose="020B0604020202020204" pitchFamily="34" charset="0"/>
              <a:buNone/>
            </a:pPr>
            <a:endParaRPr lang="en-US" altLang="en-US"/>
          </a:p>
          <a:p>
            <a:pPr>
              <a:buFont typeface="Arial" panose="020B0604020202020204" pitchFamily="34" charset="0"/>
              <a:buNone/>
            </a:pPr>
            <a:endParaRPr lang="en-US" altLang="en-US"/>
          </a:p>
          <a:p>
            <a:pPr>
              <a:buFont typeface="Arial" panose="020B0604020202020204" pitchFamily="34" charset="0"/>
              <a:buNone/>
            </a:pPr>
            <a:r>
              <a:rPr lang="en-US" altLang="en-US"/>
              <a:t>						Derived Class</a:t>
            </a:r>
          </a:p>
        </p:txBody>
      </p:sp>
      <p:cxnSp>
        <p:nvCxnSpPr>
          <p:cNvPr id="9" name="Straight Arrow Connector 8">
            <a:extLst>
              <a:ext uri="{FF2B5EF4-FFF2-40B4-BE49-F238E27FC236}">
                <a16:creationId xmlns:a16="http://schemas.microsoft.com/office/drawing/2014/main" id="{AB3F99B5-B309-4E6E-BB1E-890817B061C4}"/>
              </a:ext>
            </a:extLst>
          </p:cNvPr>
          <p:cNvCxnSpPr/>
          <p:nvPr/>
        </p:nvCxnSpPr>
        <p:spPr>
          <a:xfrm flipV="1">
            <a:off x="2971800" y="2438400"/>
            <a:ext cx="1981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9994484-C1B8-41EE-8A72-41A29FE6E70E}"/>
              </a:ext>
            </a:extLst>
          </p:cNvPr>
          <p:cNvCxnSpPr/>
          <p:nvPr/>
        </p:nvCxnSpPr>
        <p:spPr>
          <a:xfrm>
            <a:off x="2895600" y="5638800"/>
            <a:ext cx="2209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7B8EAAF-C776-4C3C-AA57-C7B3E54ED968}"/>
              </a:ext>
            </a:extLst>
          </p:cNvPr>
          <p:cNvCxnSpPr/>
          <p:nvPr/>
        </p:nvCxnSpPr>
        <p:spPr>
          <a:xfrm>
            <a:off x="1371600" y="3200400"/>
            <a:ext cx="16764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20" name="Table 19">
            <a:extLst>
              <a:ext uri="{FF2B5EF4-FFF2-40B4-BE49-F238E27FC236}">
                <a16:creationId xmlns:a16="http://schemas.microsoft.com/office/drawing/2014/main" id="{79FCACA8-65A3-4373-BBFC-8523E017E882}"/>
              </a:ext>
            </a:extLst>
          </p:cNvPr>
          <p:cNvGraphicFramePr>
            <a:graphicFrameLocks noGrp="1"/>
          </p:cNvGraphicFramePr>
          <p:nvPr>
            <p:extLst/>
          </p:nvPr>
        </p:nvGraphicFramePr>
        <p:xfrm>
          <a:off x="609600" y="2209800"/>
          <a:ext cx="2362200" cy="152400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tblGrid>
              <a:tr h="508000">
                <a:tc>
                  <a:txBody>
                    <a:bodyPr/>
                    <a:lstStyle/>
                    <a:p>
                      <a:pPr algn="ctr"/>
                      <a:r>
                        <a:rPr lang="en-US" b="1" dirty="0"/>
                        <a:t>Bank</a:t>
                      </a:r>
                    </a:p>
                  </a:txBody>
                  <a:tcPr/>
                </a:tc>
                <a:extLst>
                  <a:ext uri="{0D108BD9-81ED-4DB2-BD59-A6C34878D82A}">
                    <a16:rowId xmlns:a16="http://schemas.microsoft.com/office/drawing/2014/main" val="10000"/>
                  </a:ext>
                </a:extLst>
              </a:tr>
              <a:tr h="508000">
                <a:tc>
                  <a:txBody>
                    <a:bodyPr/>
                    <a:lstStyle/>
                    <a:p>
                      <a:r>
                        <a:rPr lang="en-US" dirty="0"/>
                        <a:t>protected </a:t>
                      </a:r>
                      <a:r>
                        <a:rPr lang="en-US" dirty="0" err="1"/>
                        <a:t>BankName</a:t>
                      </a:r>
                      <a:endParaRPr lang="en-US" dirty="0"/>
                    </a:p>
                  </a:txBody>
                  <a:tcPr/>
                </a:tc>
                <a:extLst>
                  <a:ext uri="{0D108BD9-81ED-4DB2-BD59-A6C34878D82A}">
                    <a16:rowId xmlns:a16="http://schemas.microsoft.com/office/drawing/2014/main" val="10001"/>
                  </a:ext>
                </a:extLst>
              </a:tr>
              <a:tr h="508000">
                <a:tc>
                  <a:txBody>
                    <a:bodyPr/>
                    <a:lstStyle/>
                    <a:p>
                      <a:endParaRPr lang="en-US" dirty="0"/>
                    </a:p>
                  </a:txBody>
                  <a:tcPr/>
                </a:tc>
                <a:extLst>
                  <a:ext uri="{0D108BD9-81ED-4DB2-BD59-A6C34878D82A}">
                    <a16:rowId xmlns:a16="http://schemas.microsoft.com/office/drawing/2014/main" val="10002"/>
                  </a:ext>
                </a:extLst>
              </a:tr>
            </a:tbl>
          </a:graphicData>
        </a:graphic>
      </p:graphicFrame>
      <p:graphicFrame>
        <p:nvGraphicFramePr>
          <p:cNvPr id="21" name="Table 20">
            <a:extLst>
              <a:ext uri="{FF2B5EF4-FFF2-40B4-BE49-F238E27FC236}">
                <a16:creationId xmlns:a16="http://schemas.microsoft.com/office/drawing/2014/main" id="{26610B8D-3767-477E-9D79-A9264C9E319B}"/>
              </a:ext>
            </a:extLst>
          </p:cNvPr>
          <p:cNvGraphicFramePr>
            <a:graphicFrameLocks noGrp="1"/>
          </p:cNvGraphicFramePr>
          <p:nvPr>
            <p:extLst/>
          </p:nvPr>
        </p:nvGraphicFramePr>
        <p:xfrm>
          <a:off x="533400" y="4953000"/>
          <a:ext cx="2362200" cy="1655763"/>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tblGrid>
              <a:tr h="507903">
                <a:tc>
                  <a:txBody>
                    <a:bodyPr/>
                    <a:lstStyle/>
                    <a:p>
                      <a:pPr algn="ctr"/>
                      <a:r>
                        <a:rPr lang="en-US" sz="1800" b="1" dirty="0"/>
                        <a:t>Customer</a:t>
                      </a:r>
                    </a:p>
                  </a:txBody>
                  <a:tcPr marT="45711" marB="45711"/>
                </a:tc>
                <a:extLst>
                  <a:ext uri="{0D108BD9-81ED-4DB2-BD59-A6C34878D82A}">
                    <a16:rowId xmlns:a16="http://schemas.microsoft.com/office/drawing/2014/main" val="10000"/>
                  </a:ext>
                </a:extLst>
              </a:tr>
              <a:tr h="507903">
                <a:tc>
                  <a:txBody>
                    <a:bodyPr/>
                    <a:lstStyle/>
                    <a:p>
                      <a:r>
                        <a:rPr lang="en-US" sz="1800" dirty="0" err="1"/>
                        <a:t>customerName</a:t>
                      </a:r>
                      <a:endParaRPr lang="en-US" sz="1800" dirty="0"/>
                    </a:p>
                  </a:txBody>
                  <a:tcPr marT="45711" marB="45711"/>
                </a:tc>
                <a:extLst>
                  <a:ext uri="{0D108BD9-81ED-4DB2-BD59-A6C34878D82A}">
                    <a16:rowId xmlns:a16="http://schemas.microsoft.com/office/drawing/2014/main" val="10001"/>
                  </a:ext>
                </a:extLst>
              </a:tr>
              <a:tr h="639957">
                <a:tc>
                  <a:txBody>
                    <a:bodyPr/>
                    <a:lstStyle/>
                    <a:p>
                      <a:r>
                        <a:rPr lang="en-US" dirty="0" err="1"/>
                        <a:t>getDetails</a:t>
                      </a:r>
                      <a:r>
                        <a:rPr lang="en-US" dirty="0"/>
                        <a:t>()</a:t>
                      </a:r>
                    </a:p>
                  </a:txBody>
                  <a:tcPr marT="45711" marB="45711"/>
                </a:tc>
                <a:extLst>
                  <a:ext uri="{0D108BD9-81ED-4DB2-BD59-A6C34878D82A}">
                    <a16:rowId xmlns:a16="http://schemas.microsoft.com/office/drawing/2014/main" val="10002"/>
                  </a:ext>
                </a:extLst>
              </a:tr>
            </a:tbl>
          </a:graphicData>
        </a:graphic>
      </p:graphicFrame>
      <p:cxnSp>
        <p:nvCxnSpPr>
          <p:cNvPr id="26" name="Straight Arrow Connector 25">
            <a:extLst>
              <a:ext uri="{FF2B5EF4-FFF2-40B4-BE49-F238E27FC236}">
                <a16:creationId xmlns:a16="http://schemas.microsoft.com/office/drawing/2014/main" id="{50C62D3E-03A9-4B21-A5F6-9059E1AEF856}"/>
              </a:ext>
            </a:extLst>
          </p:cNvPr>
          <p:cNvCxnSpPr/>
          <p:nvPr/>
        </p:nvCxnSpPr>
        <p:spPr>
          <a:xfrm rot="5400000">
            <a:off x="990601" y="4267200"/>
            <a:ext cx="1066800" cy="3175"/>
          </a:xfrm>
          <a:prstGeom prst="straightConnector1">
            <a:avLst/>
          </a:prstGeom>
          <a:ln w="34925" cmpd="sng">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A6388E9A-5D6E-44F0-88F7-E8AA78C950A2}"/>
              </a:ext>
            </a:extLst>
          </p:cNvPr>
          <p:cNvSpPr>
            <a:spLocks noGrp="1"/>
          </p:cNvSpPr>
          <p:nvPr>
            <p:ph type="title"/>
          </p:nvPr>
        </p:nvSpPr>
        <p:spPr>
          <a:xfrm>
            <a:off x="457200" y="274638"/>
            <a:ext cx="8229600" cy="411162"/>
          </a:xfrm>
        </p:spPr>
        <p:txBody>
          <a:bodyPr>
            <a:normAutofit fontScale="90000"/>
          </a:bodyPr>
          <a:lstStyle/>
          <a:p>
            <a:pPr algn="l"/>
            <a:r>
              <a:rPr lang="en-US" altLang="en-US" sz="3200"/>
              <a:t>Multilevel inheritance:</a:t>
            </a:r>
            <a:br>
              <a:rPr lang="en-US" altLang="en-US" sz="3200"/>
            </a:br>
            <a:endParaRPr lang="en-US" altLang="en-US" sz="3200"/>
          </a:p>
        </p:txBody>
      </p:sp>
      <p:sp>
        <p:nvSpPr>
          <p:cNvPr id="8195" name="Content Placeholder 2">
            <a:extLst>
              <a:ext uri="{FF2B5EF4-FFF2-40B4-BE49-F238E27FC236}">
                <a16:creationId xmlns:a16="http://schemas.microsoft.com/office/drawing/2014/main" id="{BD58B112-8FB6-4B1F-992A-F4C002349C92}"/>
              </a:ext>
            </a:extLst>
          </p:cNvPr>
          <p:cNvSpPr>
            <a:spLocks noGrp="1"/>
          </p:cNvSpPr>
          <p:nvPr>
            <p:ph idx="1"/>
          </p:nvPr>
        </p:nvSpPr>
        <p:spPr>
          <a:xfrm>
            <a:off x="457200" y="533400"/>
            <a:ext cx="8686800" cy="6324600"/>
          </a:xfrm>
        </p:spPr>
        <p:txBody>
          <a:bodyPr/>
          <a:lstStyle/>
          <a:p>
            <a:r>
              <a:rPr lang="en-US" altLang="en-US" sz="2400"/>
              <a:t>One class is going to become base class for other derived class</a:t>
            </a:r>
          </a:p>
          <a:p>
            <a:pPr>
              <a:buFont typeface="Arial" panose="020B0604020202020204" pitchFamily="34" charset="0"/>
              <a:buNone/>
            </a:pPr>
            <a:endParaRPr lang="en-US" altLang="en-US" sz="2400"/>
          </a:p>
          <a:p>
            <a:pPr>
              <a:buFont typeface="Arial" panose="020B0604020202020204" pitchFamily="34" charset="0"/>
              <a:buNone/>
            </a:pPr>
            <a:r>
              <a:rPr lang="en-US" altLang="en-US"/>
              <a:t>						</a:t>
            </a:r>
          </a:p>
          <a:p>
            <a:pPr>
              <a:buFont typeface="Arial" panose="020B0604020202020204" pitchFamily="34" charset="0"/>
              <a:buNone/>
            </a:pPr>
            <a:r>
              <a:rPr lang="en-US" altLang="en-US"/>
              <a:t>				</a:t>
            </a:r>
          </a:p>
          <a:p>
            <a:pPr>
              <a:buFont typeface="Arial" panose="020B0604020202020204" pitchFamily="34" charset="0"/>
              <a:buNone/>
            </a:pPr>
            <a:endParaRPr lang="en-US" altLang="en-US"/>
          </a:p>
          <a:p>
            <a:pPr>
              <a:buFont typeface="Arial" panose="020B0604020202020204" pitchFamily="34" charset="0"/>
              <a:buNone/>
            </a:pPr>
            <a:endParaRPr lang="en-US" altLang="en-US"/>
          </a:p>
          <a:p>
            <a:pPr>
              <a:buFont typeface="Arial" panose="020B0604020202020204" pitchFamily="34" charset="0"/>
              <a:buNone/>
            </a:pPr>
            <a:endParaRPr lang="en-US" altLang="en-US"/>
          </a:p>
          <a:p>
            <a:pPr>
              <a:buFont typeface="Arial" panose="020B0604020202020204" pitchFamily="34" charset="0"/>
              <a:buNone/>
            </a:pPr>
            <a:r>
              <a:rPr lang="en-US" altLang="en-US"/>
              <a:t>						</a:t>
            </a:r>
          </a:p>
        </p:txBody>
      </p:sp>
      <p:cxnSp>
        <p:nvCxnSpPr>
          <p:cNvPr id="15" name="Straight Connector 14">
            <a:extLst>
              <a:ext uri="{FF2B5EF4-FFF2-40B4-BE49-F238E27FC236}">
                <a16:creationId xmlns:a16="http://schemas.microsoft.com/office/drawing/2014/main" id="{147549B3-9641-4C91-B1D2-45391F308B0F}"/>
              </a:ext>
            </a:extLst>
          </p:cNvPr>
          <p:cNvCxnSpPr/>
          <p:nvPr/>
        </p:nvCxnSpPr>
        <p:spPr>
          <a:xfrm>
            <a:off x="1371600" y="3200400"/>
            <a:ext cx="16764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20" name="Table 19">
            <a:extLst>
              <a:ext uri="{FF2B5EF4-FFF2-40B4-BE49-F238E27FC236}">
                <a16:creationId xmlns:a16="http://schemas.microsoft.com/office/drawing/2014/main" id="{DEE4A2EC-B9E9-47D4-A265-BF1F51901548}"/>
              </a:ext>
            </a:extLst>
          </p:cNvPr>
          <p:cNvGraphicFramePr>
            <a:graphicFrameLocks noGrp="1"/>
          </p:cNvGraphicFramePr>
          <p:nvPr/>
        </p:nvGraphicFramePr>
        <p:xfrm>
          <a:off x="838200" y="3048000"/>
          <a:ext cx="2362200" cy="152400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tblGrid>
              <a:tr h="508000">
                <a:tc>
                  <a:txBody>
                    <a:bodyPr/>
                    <a:lstStyle/>
                    <a:p>
                      <a:pPr algn="ctr"/>
                      <a:r>
                        <a:rPr lang="en-US" b="1" dirty="0"/>
                        <a:t>Science</a:t>
                      </a:r>
                    </a:p>
                  </a:txBody>
                  <a:tcPr/>
                </a:tc>
                <a:extLst>
                  <a:ext uri="{0D108BD9-81ED-4DB2-BD59-A6C34878D82A}">
                    <a16:rowId xmlns:a16="http://schemas.microsoft.com/office/drawing/2014/main" val="10000"/>
                  </a:ext>
                </a:extLst>
              </a:tr>
              <a:tr h="508000">
                <a:tc>
                  <a:txBody>
                    <a:bodyPr/>
                    <a:lstStyle/>
                    <a:p>
                      <a:r>
                        <a:rPr lang="en-US" dirty="0"/>
                        <a:t>private</a:t>
                      </a:r>
                      <a:r>
                        <a:rPr lang="en-US" baseline="0" dirty="0"/>
                        <a:t> bonus=2000</a:t>
                      </a:r>
                      <a:endParaRPr lang="en-US" dirty="0"/>
                    </a:p>
                  </a:txBody>
                  <a:tcPr/>
                </a:tc>
                <a:extLst>
                  <a:ext uri="{0D108BD9-81ED-4DB2-BD59-A6C34878D82A}">
                    <a16:rowId xmlns:a16="http://schemas.microsoft.com/office/drawing/2014/main" val="10001"/>
                  </a:ext>
                </a:extLst>
              </a:tr>
              <a:tr h="508000">
                <a:tc>
                  <a:txBody>
                    <a:bodyPr/>
                    <a:lstStyle/>
                    <a:p>
                      <a:r>
                        <a:rPr lang="en-US" dirty="0"/>
                        <a:t>void</a:t>
                      </a:r>
                      <a:r>
                        <a:rPr lang="en-US" baseline="0" dirty="0"/>
                        <a:t> disp1(){}</a:t>
                      </a:r>
                      <a:endParaRPr lang="en-US" dirty="0"/>
                    </a:p>
                  </a:txBody>
                  <a:tcPr/>
                </a:tc>
                <a:extLst>
                  <a:ext uri="{0D108BD9-81ED-4DB2-BD59-A6C34878D82A}">
                    <a16:rowId xmlns:a16="http://schemas.microsoft.com/office/drawing/2014/main" val="10002"/>
                  </a:ext>
                </a:extLst>
              </a:tr>
            </a:tbl>
          </a:graphicData>
        </a:graphic>
      </p:graphicFrame>
      <p:graphicFrame>
        <p:nvGraphicFramePr>
          <p:cNvPr id="21" name="Table 20">
            <a:extLst>
              <a:ext uri="{FF2B5EF4-FFF2-40B4-BE49-F238E27FC236}">
                <a16:creationId xmlns:a16="http://schemas.microsoft.com/office/drawing/2014/main" id="{9E7015AE-4EB0-4347-9D54-F6E5921BA984}"/>
              </a:ext>
            </a:extLst>
          </p:cNvPr>
          <p:cNvGraphicFramePr>
            <a:graphicFrameLocks noGrp="1"/>
          </p:cNvGraphicFramePr>
          <p:nvPr/>
        </p:nvGraphicFramePr>
        <p:xfrm>
          <a:off x="838200" y="5202238"/>
          <a:ext cx="2362200" cy="152400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tblGrid>
              <a:tr h="508000">
                <a:tc>
                  <a:txBody>
                    <a:bodyPr/>
                    <a:lstStyle/>
                    <a:p>
                      <a:pPr algn="ctr"/>
                      <a:r>
                        <a:rPr lang="en-US" b="1" dirty="0"/>
                        <a:t>Computer</a:t>
                      </a:r>
                    </a:p>
                  </a:txBody>
                  <a:tcPr/>
                </a:tc>
                <a:extLst>
                  <a:ext uri="{0D108BD9-81ED-4DB2-BD59-A6C34878D82A}">
                    <a16:rowId xmlns:a16="http://schemas.microsoft.com/office/drawing/2014/main" val="10000"/>
                  </a:ext>
                </a:extLst>
              </a:tr>
              <a:tr h="508000">
                <a:tc>
                  <a:txBody>
                    <a:bodyPr/>
                    <a:lstStyle/>
                    <a:p>
                      <a:r>
                        <a:rPr lang="en-US" dirty="0"/>
                        <a:t>private</a:t>
                      </a:r>
                      <a:r>
                        <a:rPr lang="en-US" baseline="0" dirty="0"/>
                        <a:t> bonus=3000</a:t>
                      </a:r>
                      <a:endParaRPr lang="en-US" dirty="0"/>
                    </a:p>
                  </a:txBody>
                  <a:tcPr/>
                </a:tc>
                <a:extLst>
                  <a:ext uri="{0D108BD9-81ED-4DB2-BD59-A6C34878D82A}">
                    <a16:rowId xmlns:a16="http://schemas.microsoft.com/office/drawing/2014/main" val="10001"/>
                  </a:ext>
                </a:extLst>
              </a:tr>
              <a:tr h="508000">
                <a:tc>
                  <a:txBody>
                    <a:bodyPr/>
                    <a:lstStyle/>
                    <a:p>
                      <a:r>
                        <a:rPr lang="en-US" dirty="0"/>
                        <a:t>void</a:t>
                      </a:r>
                      <a:r>
                        <a:rPr lang="en-US" baseline="0" dirty="0"/>
                        <a:t> disp2(){}</a:t>
                      </a:r>
                      <a:endParaRPr lang="en-US" dirty="0"/>
                    </a:p>
                  </a:txBody>
                  <a:tcPr/>
                </a:tc>
                <a:extLst>
                  <a:ext uri="{0D108BD9-81ED-4DB2-BD59-A6C34878D82A}">
                    <a16:rowId xmlns:a16="http://schemas.microsoft.com/office/drawing/2014/main" val="10002"/>
                  </a:ext>
                </a:extLst>
              </a:tr>
            </a:tbl>
          </a:graphicData>
        </a:graphic>
      </p:graphicFrame>
      <p:cxnSp>
        <p:nvCxnSpPr>
          <p:cNvPr id="26" name="Straight Arrow Connector 25">
            <a:extLst>
              <a:ext uri="{FF2B5EF4-FFF2-40B4-BE49-F238E27FC236}">
                <a16:creationId xmlns:a16="http://schemas.microsoft.com/office/drawing/2014/main" id="{8E85211E-E235-428C-B173-8AD3FD11E068}"/>
              </a:ext>
            </a:extLst>
          </p:cNvPr>
          <p:cNvCxnSpPr/>
          <p:nvPr/>
        </p:nvCxnSpPr>
        <p:spPr>
          <a:xfrm rot="5400000">
            <a:off x="1410494" y="4837906"/>
            <a:ext cx="838200" cy="1588"/>
          </a:xfrm>
          <a:prstGeom prst="straightConnector1">
            <a:avLst/>
          </a:prstGeom>
          <a:ln w="34925" cmpd="sng">
            <a:tailEnd type="arrow"/>
          </a:ln>
        </p:spPr>
        <p:style>
          <a:lnRef idx="1">
            <a:schemeClr val="accent1"/>
          </a:lnRef>
          <a:fillRef idx="0">
            <a:schemeClr val="accent1"/>
          </a:fillRef>
          <a:effectRef idx="0">
            <a:schemeClr val="accent1"/>
          </a:effectRef>
          <a:fontRef idx="minor">
            <a:schemeClr val="tx1"/>
          </a:fontRef>
        </p:style>
      </p:cxnSp>
      <p:graphicFrame>
        <p:nvGraphicFramePr>
          <p:cNvPr id="10" name="Table 9">
            <a:extLst>
              <a:ext uri="{FF2B5EF4-FFF2-40B4-BE49-F238E27FC236}">
                <a16:creationId xmlns:a16="http://schemas.microsoft.com/office/drawing/2014/main" id="{1E6B64E9-8AAD-4446-B54A-94C83EB28316}"/>
              </a:ext>
            </a:extLst>
          </p:cNvPr>
          <p:cNvGraphicFramePr>
            <a:graphicFrameLocks noGrp="1"/>
          </p:cNvGraphicFramePr>
          <p:nvPr/>
        </p:nvGraphicFramePr>
        <p:xfrm>
          <a:off x="838200" y="1066800"/>
          <a:ext cx="2514600" cy="152400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0000"/>
                    </a:ext>
                  </a:extLst>
                </a:gridCol>
              </a:tblGrid>
              <a:tr h="508000">
                <a:tc>
                  <a:txBody>
                    <a:bodyPr/>
                    <a:lstStyle/>
                    <a:p>
                      <a:pPr algn="ctr"/>
                      <a:r>
                        <a:rPr lang="en-US" b="1" dirty="0"/>
                        <a:t>Faculty</a:t>
                      </a:r>
                    </a:p>
                  </a:txBody>
                  <a:tcPr/>
                </a:tc>
                <a:extLst>
                  <a:ext uri="{0D108BD9-81ED-4DB2-BD59-A6C34878D82A}">
                    <a16:rowId xmlns:a16="http://schemas.microsoft.com/office/drawing/2014/main" val="10000"/>
                  </a:ext>
                </a:extLst>
              </a:tr>
              <a:tr h="508000">
                <a:tc>
                  <a:txBody>
                    <a:bodyPr/>
                    <a:lstStyle/>
                    <a:p>
                      <a:r>
                        <a:rPr lang="en-US" sz="1600" dirty="0"/>
                        <a:t>double </a:t>
                      </a:r>
                      <a:r>
                        <a:rPr lang="en-US" sz="1600" baseline="0" dirty="0"/>
                        <a:t>salary,totalSalary=0;</a:t>
                      </a:r>
                      <a:endParaRPr lang="en-US" sz="1600" dirty="0"/>
                    </a:p>
                  </a:txBody>
                  <a:tcPr/>
                </a:tc>
                <a:extLst>
                  <a:ext uri="{0D108BD9-81ED-4DB2-BD59-A6C34878D82A}">
                    <a16:rowId xmlns:a16="http://schemas.microsoft.com/office/drawing/2014/main" val="10001"/>
                  </a:ext>
                </a:extLst>
              </a:tr>
              <a:tr h="508000">
                <a:tc>
                  <a:txBody>
                    <a:bodyPr/>
                    <a:lstStyle/>
                    <a:p>
                      <a:r>
                        <a:rPr lang="en-US" sz="1600" dirty="0"/>
                        <a:t>Faculty(){ salary=25000}</a:t>
                      </a:r>
                    </a:p>
                  </a:txBody>
                  <a:tcPr/>
                </a:tc>
                <a:extLst>
                  <a:ext uri="{0D108BD9-81ED-4DB2-BD59-A6C34878D82A}">
                    <a16:rowId xmlns:a16="http://schemas.microsoft.com/office/drawing/2014/main" val="10002"/>
                  </a:ext>
                </a:extLst>
              </a:tr>
            </a:tbl>
          </a:graphicData>
        </a:graphic>
      </p:graphicFrame>
      <p:cxnSp>
        <p:nvCxnSpPr>
          <p:cNvPr id="13" name="Straight Arrow Connector 12">
            <a:extLst>
              <a:ext uri="{FF2B5EF4-FFF2-40B4-BE49-F238E27FC236}">
                <a16:creationId xmlns:a16="http://schemas.microsoft.com/office/drawing/2014/main" id="{B496894A-BDCD-4421-A6C5-9DE5D0D66C50}"/>
              </a:ext>
            </a:extLst>
          </p:cNvPr>
          <p:cNvCxnSpPr/>
          <p:nvPr/>
        </p:nvCxnSpPr>
        <p:spPr>
          <a:xfrm rot="5400000">
            <a:off x="1600994" y="2818606"/>
            <a:ext cx="609600" cy="1588"/>
          </a:xfrm>
          <a:prstGeom prst="straightConnector1">
            <a:avLst/>
          </a:prstGeom>
          <a:ln w="34925" cmpd="sng">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5A969BC-45F7-4FAB-95B5-E3EAE8850309}"/>
              </a:ext>
            </a:extLst>
          </p:cNvPr>
          <p:cNvCxnSpPr/>
          <p:nvPr/>
        </p:nvCxnSpPr>
        <p:spPr>
          <a:xfrm>
            <a:off x="3048000" y="1371600"/>
            <a:ext cx="1981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230" name="TextBox 18">
            <a:extLst>
              <a:ext uri="{FF2B5EF4-FFF2-40B4-BE49-F238E27FC236}">
                <a16:creationId xmlns:a16="http://schemas.microsoft.com/office/drawing/2014/main" id="{4BC17E62-E2A5-4AE4-8B46-186D67BCF20E}"/>
              </a:ext>
            </a:extLst>
          </p:cNvPr>
          <p:cNvSpPr txBox="1">
            <a:spLocks noChangeArrowheads="1"/>
          </p:cNvSpPr>
          <p:nvPr/>
        </p:nvSpPr>
        <p:spPr bwMode="auto">
          <a:xfrm>
            <a:off x="5257800" y="1219200"/>
            <a:ext cx="3287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  Base Class for class Science</a:t>
            </a:r>
          </a:p>
        </p:txBody>
      </p:sp>
      <p:cxnSp>
        <p:nvCxnSpPr>
          <p:cNvPr id="22" name="Straight Arrow Connector 21">
            <a:extLst>
              <a:ext uri="{FF2B5EF4-FFF2-40B4-BE49-F238E27FC236}">
                <a16:creationId xmlns:a16="http://schemas.microsoft.com/office/drawing/2014/main" id="{4010052D-A41E-476D-B46C-EDB103EDBDA4}"/>
              </a:ext>
            </a:extLst>
          </p:cNvPr>
          <p:cNvCxnSpPr/>
          <p:nvPr/>
        </p:nvCxnSpPr>
        <p:spPr>
          <a:xfrm>
            <a:off x="3200400" y="3276600"/>
            <a:ext cx="1981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232" name="TextBox 22">
            <a:extLst>
              <a:ext uri="{FF2B5EF4-FFF2-40B4-BE49-F238E27FC236}">
                <a16:creationId xmlns:a16="http://schemas.microsoft.com/office/drawing/2014/main" id="{524CD722-E842-463E-8966-86373B321B04}"/>
              </a:ext>
            </a:extLst>
          </p:cNvPr>
          <p:cNvSpPr txBox="1">
            <a:spLocks noChangeArrowheads="1"/>
          </p:cNvSpPr>
          <p:nvPr/>
        </p:nvSpPr>
        <p:spPr bwMode="auto">
          <a:xfrm>
            <a:off x="5535613" y="3124200"/>
            <a:ext cx="35321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Derived Class from Faculty  and </a:t>
            </a:r>
          </a:p>
          <a:p>
            <a:pPr eaLnBrk="1" hangingPunct="1"/>
            <a:r>
              <a:rPr lang="en-US" altLang="en-US"/>
              <a:t>Base Class for Computer</a:t>
            </a:r>
          </a:p>
        </p:txBody>
      </p:sp>
      <p:cxnSp>
        <p:nvCxnSpPr>
          <p:cNvPr id="24" name="Straight Arrow Connector 23">
            <a:extLst>
              <a:ext uri="{FF2B5EF4-FFF2-40B4-BE49-F238E27FC236}">
                <a16:creationId xmlns:a16="http://schemas.microsoft.com/office/drawing/2014/main" id="{9B085346-0B1C-499A-BC23-A7B148E77D23}"/>
              </a:ext>
            </a:extLst>
          </p:cNvPr>
          <p:cNvCxnSpPr/>
          <p:nvPr/>
        </p:nvCxnSpPr>
        <p:spPr>
          <a:xfrm>
            <a:off x="3200400" y="5486400"/>
            <a:ext cx="1981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234" name="TextBox 26">
            <a:extLst>
              <a:ext uri="{FF2B5EF4-FFF2-40B4-BE49-F238E27FC236}">
                <a16:creationId xmlns:a16="http://schemas.microsoft.com/office/drawing/2014/main" id="{4BA3AF0E-9134-4BC7-A733-3C6558FF378C}"/>
              </a:ext>
            </a:extLst>
          </p:cNvPr>
          <p:cNvSpPr txBox="1">
            <a:spLocks noChangeArrowheads="1"/>
          </p:cNvSpPr>
          <p:nvPr/>
        </p:nvSpPr>
        <p:spPr bwMode="auto">
          <a:xfrm>
            <a:off x="5334000" y="5257800"/>
            <a:ext cx="3095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 Derived Class from Science</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67131D16-0443-4DBC-B729-0C4FDC00C0BA}"/>
              </a:ext>
            </a:extLst>
          </p:cNvPr>
          <p:cNvSpPr>
            <a:spLocks noGrp="1"/>
          </p:cNvSpPr>
          <p:nvPr>
            <p:ph type="title"/>
          </p:nvPr>
        </p:nvSpPr>
        <p:spPr>
          <a:xfrm>
            <a:off x="457200" y="274638"/>
            <a:ext cx="8229600" cy="411162"/>
          </a:xfrm>
        </p:spPr>
        <p:txBody>
          <a:bodyPr>
            <a:normAutofit fontScale="90000"/>
          </a:bodyPr>
          <a:lstStyle/>
          <a:p>
            <a:pPr algn="l"/>
            <a:r>
              <a:rPr lang="en-US" altLang="en-US" sz="3200"/>
              <a:t>Hierarchical inheritance:</a:t>
            </a:r>
            <a:br>
              <a:rPr lang="en-US" altLang="en-US" sz="3200"/>
            </a:br>
            <a:endParaRPr lang="en-US" altLang="en-US" sz="3200"/>
          </a:p>
        </p:txBody>
      </p:sp>
      <p:sp>
        <p:nvSpPr>
          <p:cNvPr id="9219" name="Content Placeholder 2">
            <a:extLst>
              <a:ext uri="{FF2B5EF4-FFF2-40B4-BE49-F238E27FC236}">
                <a16:creationId xmlns:a16="http://schemas.microsoft.com/office/drawing/2014/main" id="{1ED3D277-73CE-4A7B-824E-297B2CBB5B6E}"/>
              </a:ext>
            </a:extLst>
          </p:cNvPr>
          <p:cNvSpPr>
            <a:spLocks noGrp="1"/>
          </p:cNvSpPr>
          <p:nvPr>
            <p:ph idx="1"/>
          </p:nvPr>
        </p:nvSpPr>
        <p:spPr>
          <a:xfrm>
            <a:off x="457200" y="533400"/>
            <a:ext cx="8686800" cy="6324600"/>
          </a:xfrm>
        </p:spPr>
        <p:txBody>
          <a:bodyPr/>
          <a:lstStyle/>
          <a:p>
            <a:pPr marL="0" indent="0">
              <a:buNone/>
            </a:pPr>
            <a:r>
              <a:rPr lang="en-US" altLang="en-US" sz="2000" b="1" dirty="0"/>
              <a:t>One base class and multiple derived class, one –to-many relationship</a:t>
            </a:r>
          </a:p>
          <a:p>
            <a:pPr>
              <a:buFont typeface="Arial" panose="020B0604020202020204" pitchFamily="34" charset="0"/>
              <a:buNone/>
            </a:pPr>
            <a:endParaRPr lang="en-US" altLang="en-US" sz="2400" dirty="0"/>
          </a:p>
          <a:p>
            <a:pPr>
              <a:buFont typeface="Arial" panose="020B0604020202020204" pitchFamily="34" charset="0"/>
              <a:buNone/>
            </a:pPr>
            <a:r>
              <a:rPr lang="en-US" altLang="en-US" dirty="0"/>
              <a:t>						</a:t>
            </a:r>
          </a:p>
          <a:p>
            <a:pPr>
              <a:buFont typeface="Arial" panose="020B0604020202020204" pitchFamily="34" charset="0"/>
              <a:buNone/>
            </a:pPr>
            <a:r>
              <a:rPr lang="en-US" altLang="en-US" dirty="0"/>
              <a:t>				</a:t>
            </a:r>
          </a:p>
          <a:p>
            <a:pPr>
              <a:buFont typeface="Arial" panose="020B0604020202020204" pitchFamily="34" charset="0"/>
              <a:buNone/>
            </a:pPr>
            <a:endParaRPr lang="en-US" altLang="en-US" dirty="0"/>
          </a:p>
          <a:p>
            <a:pPr>
              <a:buFont typeface="Arial" panose="020B0604020202020204" pitchFamily="34" charset="0"/>
              <a:buNone/>
            </a:pPr>
            <a:endParaRPr lang="en-US" altLang="en-US" dirty="0"/>
          </a:p>
          <a:p>
            <a:pPr>
              <a:buFont typeface="Arial" panose="020B0604020202020204" pitchFamily="34" charset="0"/>
              <a:buNone/>
            </a:pPr>
            <a:endParaRPr lang="en-US" altLang="en-US" dirty="0"/>
          </a:p>
          <a:p>
            <a:pPr>
              <a:buFont typeface="Arial" panose="020B0604020202020204" pitchFamily="34" charset="0"/>
              <a:buNone/>
            </a:pPr>
            <a:r>
              <a:rPr lang="en-US" altLang="en-US" dirty="0"/>
              <a:t>						</a:t>
            </a:r>
          </a:p>
        </p:txBody>
      </p:sp>
      <p:cxnSp>
        <p:nvCxnSpPr>
          <p:cNvPr id="15" name="Straight Connector 14">
            <a:extLst>
              <a:ext uri="{FF2B5EF4-FFF2-40B4-BE49-F238E27FC236}">
                <a16:creationId xmlns:a16="http://schemas.microsoft.com/office/drawing/2014/main" id="{71E2619B-CB18-430C-81F8-95585B4BE0BE}"/>
              </a:ext>
            </a:extLst>
          </p:cNvPr>
          <p:cNvCxnSpPr/>
          <p:nvPr/>
        </p:nvCxnSpPr>
        <p:spPr>
          <a:xfrm>
            <a:off x="1371600" y="3200400"/>
            <a:ext cx="16764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20" name="Table 19">
            <a:extLst>
              <a:ext uri="{FF2B5EF4-FFF2-40B4-BE49-F238E27FC236}">
                <a16:creationId xmlns:a16="http://schemas.microsoft.com/office/drawing/2014/main" id="{EA5B22EC-A5A1-413F-92E2-34313FA44107}"/>
              </a:ext>
            </a:extLst>
          </p:cNvPr>
          <p:cNvGraphicFramePr>
            <a:graphicFrameLocks noGrp="1"/>
          </p:cNvGraphicFramePr>
          <p:nvPr/>
        </p:nvGraphicFramePr>
        <p:xfrm>
          <a:off x="609600" y="4648200"/>
          <a:ext cx="2362200" cy="152400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tblGrid>
              <a:tr h="508000">
                <a:tc>
                  <a:txBody>
                    <a:bodyPr/>
                    <a:lstStyle/>
                    <a:p>
                      <a:pPr algn="ctr"/>
                      <a:r>
                        <a:rPr lang="en-US" b="1" dirty="0"/>
                        <a:t>SBI</a:t>
                      </a:r>
                    </a:p>
                  </a:txBody>
                  <a:tcPr/>
                </a:tc>
                <a:extLst>
                  <a:ext uri="{0D108BD9-81ED-4DB2-BD59-A6C34878D82A}">
                    <a16:rowId xmlns:a16="http://schemas.microsoft.com/office/drawing/2014/main" val="10000"/>
                  </a:ext>
                </a:extLst>
              </a:tr>
              <a:tr h="508000">
                <a:tc>
                  <a:txBody>
                    <a:bodyPr/>
                    <a:lstStyle/>
                    <a:p>
                      <a:r>
                        <a:rPr lang="en-US" sz="1600" dirty="0"/>
                        <a:t>Private IFSC</a:t>
                      </a:r>
                      <a:r>
                        <a:rPr lang="en-US" sz="1600" baseline="0" dirty="0"/>
                        <a:t>Code</a:t>
                      </a:r>
                      <a:endParaRPr lang="en-US" sz="1600" dirty="0"/>
                    </a:p>
                  </a:txBody>
                  <a:tcPr/>
                </a:tc>
                <a:extLst>
                  <a:ext uri="{0D108BD9-81ED-4DB2-BD59-A6C34878D82A}">
                    <a16:rowId xmlns:a16="http://schemas.microsoft.com/office/drawing/2014/main" val="10001"/>
                  </a:ext>
                </a:extLst>
              </a:tr>
              <a:tr h="50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Bank(){rateofInterest</a:t>
                      </a:r>
                      <a:r>
                        <a:rPr lang="en-US" sz="1600" baseline="0" dirty="0"/>
                        <a:t>=4.5}</a:t>
                      </a:r>
                      <a:endParaRPr lang="en-US" sz="1600" dirty="0"/>
                    </a:p>
                  </a:txBody>
                  <a:tcPr/>
                </a:tc>
                <a:extLst>
                  <a:ext uri="{0D108BD9-81ED-4DB2-BD59-A6C34878D82A}">
                    <a16:rowId xmlns:a16="http://schemas.microsoft.com/office/drawing/2014/main" val="10002"/>
                  </a:ext>
                </a:extLst>
              </a:tr>
            </a:tbl>
          </a:graphicData>
        </a:graphic>
      </p:graphicFrame>
      <p:graphicFrame>
        <p:nvGraphicFramePr>
          <p:cNvPr id="21" name="Table 20">
            <a:extLst>
              <a:ext uri="{FF2B5EF4-FFF2-40B4-BE49-F238E27FC236}">
                <a16:creationId xmlns:a16="http://schemas.microsoft.com/office/drawing/2014/main" id="{7F55B18F-9249-41FE-8F0A-FB9EE412781D}"/>
              </a:ext>
            </a:extLst>
          </p:cNvPr>
          <p:cNvGraphicFramePr>
            <a:graphicFrameLocks noGrp="1"/>
          </p:cNvGraphicFramePr>
          <p:nvPr/>
        </p:nvGraphicFramePr>
        <p:xfrm>
          <a:off x="6096000" y="4648200"/>
          <a:ext cx="2362200" cy="152400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tblGrid>
              <a:tr h="508000">
                <a:tc>
                  <a:txBody>
                    <a:bodyPr/>
                    <a:lstStyle/>
                    <a:p>
                      <a:pPr algn="ctr"/>
                      <a:r>
                        <a:rPr lang="en-US" b="1" dirty="0"/>
                        <a:t>PNB</a:t>
                      </a:r>
                    </a:p>
                  </a:txBody>
                  <a:tcPr/>
                </a:tc>
                <a:extLst>
                  <a:ext uri="{0D108BD9-81ED-4DB2-BD59-A6C34878D82A}">
                    <a16:rowId xmlns:a16="http://schemas.microsoft.com/office/drawing/2014/main" val="10000"/>
                  </a:ext>
                </a:extLst>
              </a:tr>
              <a:tr h="508000">
                <a:tc>
                  <a:txBody>
                    <a:bodyPr/>
                    <a:lstStyle/>
                    <a:p>
                      <a:r>
                        <a:rPr lang="en-US" sz="1600" dirty="0"/>
                        <a:t>Private IFSC</a:t>
                      </a:r>
                      <a:r>
                        <a:rPr lang="en-US" sz="1600" baseline="0" dirty="0"/>
                        <a:t>Code</a:t>
                      </a:r>
                      <a:endParaRPr lang="en-US" sz="1600" dirty="0"/>
                    </a:p>
                  </a:txBody>
                  <a:tcPr/>
                </a:tc>
                <a:extLst>
                  <a:ext uri="{0D108BD9-81ED-4DB2-BD59-A6C34878D82A}">
                    <a16:rowId xmlns:a16="http://schemas.microsoft.com/office/drawing/2014/main" val="10001"/>
                  </a:ext>
                </a:extLst>
              </a:tr>
              <a:tr h="50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Bank(){rateofInterest</a:t>
                      </a:r>
                      <a:r>
                        <a:rPr lang="en-US" sz="1600" baseline="0" dirty="0"/>
                        <a:t>=5.5}</a:t>
                      </a:r>
                      <a:endParaRPr lang="en-US" sz="1600" dirty="0"/>
                    </a:p>
                  </a:txBody>
                  <a:tcPr/>
                </a:tc>
                <a:extLst>
                  <a:ext uri="{0D108BD9-81ED-4DB2-BD59-A6C34878D82A}">
                    <a16:rowId xmlns:a16="http://schemas.microsoft.com/office/drawing/2014/main" val="10002"/>
                  </a:ext>
                </a:extLst>
              </a:tr>
            </a:tbl>
          </a:graphicData>
        </a:graphic>
      </p:graphicFrame>
      <p:graphicFrame>
        <p:nvGraphicFramePr>
          <p:cNvPr id="10" name="Table 9">
            <a:extLst>
              <a:ext uri="{FF2B5EF4-FFF2-40B4-BE49-F238E27FC236}">
                <a16:creationId xmlns:a16="http://schemas.microsoft.com/office/drawing/2014/main" id="{BCF6E214-4068-4B3F-B275-9629D2B78BF6}"/>
              </a:ext>
            </a:extLst>
          </p:cNvPr>
          <p:cNvGraphicFramePr>
            <a:graphicFrameLocks noGrp="1"/>
          </p:cNvGraphicFramePr>
          <p:nvPr/>
        </p:nvGraphicFramePr>
        <p:xfrm>
          <a:off x="2895600" y="990600"/>
          <a:ext cx="2362200" cy="1595437"/>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tblGrid>
              <a:tr h="508101">
                <a:tc>
                  <a:txBody>
                    <a:bodyPr/>
                    <a:lstStyle/>
                    <a:p>
                      <a:pPr algn="ctr"/>
                      <a:r>
                        <a:rPr lang="en-US" sz="1800" b="1" dirty="0"/>
                        <a:t>Bank</a:t>
                      </a:r>
                    </a:p>
                  </a:txBody>
                  <a:tcPr marT="45729" marB="45729"/>
                </a:tc>
                <a:extLst>
                  <a:ext uri="{0D108BD9-81ED-4DB2-BD59-A6C34878D82A}">
                    <a16:rowId xmlns:a16="http://schemas.microsoft.com/office/drawing/2014/main" val="10000"/>
                  </a:ext>
                </a:extLst>
              </a:tr>
              <a:tr h="508101">
                <a:tc>
                  <a:txBody>
                    <a:bodyPr/>
                    <a:lstStyle/>
                    <a:p>
                      <a:r>
                        <a:rPr lang="en-US" sz="1600" dirty="0"/>
                        <a:t>rateofInterest</a:t>
                      </a:r>
                      <a:r>
                        <a:rPr lang="en-US" sz="1600" baseline="0" dirty="0"/>
                        <a:t> </a:t>
                      </a:r>
                      <a:endParaRPr lang="en-US" sz="1600" dirty="0"/>
                    </a:p>
                  </a:txBody>
                  <a:tcPr marT="45729" marB="45729"/>
                </a:tc>
                <a:extLst>
                  <a:ext uri="{0D108BD9-81ED-4DB2-BD59-A6C34878D82A}">
                    <a16:rowId xmlns:a16="http://schemas.microsoft.com/office/drawing/2014/main" val="10001"/>
                  </a:ext>
                </a:extLst>
              </a:tr>
              <a:tr h="579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Bank(){rateofInterest</a:t>
                      </a:r>
                      <a:r>
                        <a:rPr lang="en-US" sz="1600" baseline="0" dirty="0"/>
                        <a:t>=0}</a:t>
                      </a:r>
                      <a:endParaRPr lang="en-US" sz="1600" dirty="0"/>
                    </a:p>
                    <a:p>
                      <a:endParaRPr lang="en-US" sz="1600" dirty="0"/>
                    </a:p>
                  </a:txBody>
                  <a:tcPr marT="45729" marB="45729"/>
                </a:tc>
                <a:extLst>
                  <a:ext uri="{0D108BD9-81ED-4DB2-BD59-A6C34878D82A}">
                    <a16:rowId xmlns:a16="http://schemas.microsoft.com/office/drawing/2014/main" val="10002"/>
                  </a:ext>
                </a:extLst>
              </a:tr>
            </a:tbl>
          </a:graphicData>
        </a:graphic>
      </p:graphicFrame>
      <p:cxnSp>
        <p:nvCxnSpPr>
          <p:cNvPr id="13" name="Straight Arrow Connector 12">
            <a:extLst>
              <a:ext uri="{FF2B5EF4-FFF2-40B4-BE49-F238E27FC236}">
                <a16:creationId xmlns:a16="http://schemas.microsoft.com/office/drawing/2014/main" id="{DAF67BBC-60B2-4208-AE09-DC42F869C45D}"/>
              </a:ext>
            </a:extLst>
          </p:cNvPr>
          <p:cNvCxnSpPr/>
          <p:nvPr/>
        </p:nvCxnSpPr>
        <p:spPr>
          <a:xfrm rot="5400000">
            <a:off x="3658394" y="2894806"/>
            <a:ext cx="609600" cy="1588"/>
          </a:xfrm>
          <a:prstGeom prst="straightConnector1">
            <a:avLst/>
          </a:prstGeom>
          <a:ln w="34925" cmpd="sng">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6A3AB3D-099B-4BB4-8D4E-6B5246518FA9}"/>
              </a:ext>
            </a:extLst>
          </p:cNvPr>
          <p:cNvCxnSpPr/>
          <p:nvPr/>
        </p:nvCxnSpPr>
        <p:spPr>
          <a:xfrm>
            <a:off x="1143000" y="3352800"/>
            <a:ext cx="64770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7FCCFA4-AF50-4D47-9C37-0C08BC7CAF3A}"/>
              </a:ext>
            </a:extLst>
          </p:cNvPr>
          <p:cNvCxnSpPr/>
          <p:nvPr/>
        </p:nvCxnSpPr>
        <p:spPr>
          <a:xfrm rot="5400000">
            <a:off x="495301" y="4000500"/>
            <a:ext cx="1295400" cy="3175"/>
          </a:xfrm>
          <a:prstGeom prst="straightConnector1">
            <a:avLst/>
          </a:prstGeom>
          <a:ln w="34925" cmpd="sng">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DD626F4-AB53-4BFD-8987-AEE2CDC47A78}"/>
              </a:ext>
            </a:extLst>
          </p:cNvPr>
          <p:cNvCxnSpPr/>
          <p:nvPr/>
        </p:nvCxnSpPr>
        <p:spPr>
          <a:xfrm rot="5400000">
            <a:off x="6973094" y="3999706"/>
            <a:ext cx="1295400" cy="1588"/>
          </a:xfrm>
          <a:prstGeom prst="straightConnector1">
            <a:avLst/>
          </a:prstGeom>
          <a:ln w="34925" cmpd="sng">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80F87604-586C-446D-BE87-89ACE10BC602}"/>
              </a:ext>
            </a:extLst>
          </p:cNvPr>
          <p:cNvSpPr>
            <a:spLocks noGrp="1"/>
          </p:cNvSpPr>
          <p:nvPr>
            <p:ph type="title"/>
          </p:nvPr>
        </p:nvSpPr>
        <p:spPr/>
        <p:txBody>
          <a:bodyPr/>
          <a:lstStyle/>
          <a:p>
            <a:pPr algn="l"/>
            <a:r>
              <a:rPr lang="en-US" altLang="en-US" sz="3600"/>
              <a:t>Important Notes:-</a:t>
            </a:r>
          </a:p>
        </p:txBody>
      </p:sp>
      <p:sp>
        <p:nvSpPr>
          <p:cNvPr id="10243" name="Content Placeholder 2">
            <a:extLst>
              <a:ext uri="{FF2B5EF4-FFF2-40B4-BE49-F238E27FC236}">
                <a16:creationId xmlns:a16="http://schemas.microsoft.com/office/drawing/2014/main" id="{2DA96B94-3C4C-49F0-BD6A-B388F55112D0}"/>
              </a:ext>
            </a:extLst>
          </p:cNvPr>
          <p:cNvSpPr>
            <a:spLocks noGrp="1"/>
          </p:cNvSpPr>
          <p:nvPr>
            <p:ph idx="1"/>
          </p:nvPr>
        </p:nvSpPr>
        <p:spPr>
          <a:xfrm>
            <a:off x="609600" y="1143000"/>
            <a:ext cx="8229600" cy="4906963"/>
          </a:xfrm>
        </p:spPr>
        <p:txBody>
          <a:bodyPr/>
          <a:lstStyle/>
          <a:p>
            <a:pPr marL="0" indent="0" algn="just">
              <a:buNone/>
            </a:pPr>
            <a:endParaRPr lang="en-US" altLang="en-US" sz="2400" dirty="0"/>
          </a:p>
          <a:p>
            <a:pPr marL="0" indent="0" algn="just">
              <a:buNone/>
            </a:pPr>
            <a:r>
              <a:rPr lang="en-US" altLang="en-US" sz="2400" dirty="0"/>
              <a:t>Default parent class constructor automatically called by child class but for calling  parameterized constructor of base class we need to use super keyword.</a:t>
            </a:r>
          </a:p>
          <a:p>
            <a:pPr marL="0" indent="0">
              <a:buNone/>
            </a:pPr>
            <a:endParaRPr lang="en-US" altLang="en-US" sz="2400"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B23AC5C5-4544-42DF-B29A-E36B919830C9}"/>
              </a:ext>
            </a:extLst>
          </p:cNvPr>
          <p:cNvSpPr>
            <a:spLocks noGrp="1"/>
          </p:cNvSpPr>
          <p:nvPr>
            <p:ph type="title"/>
          </p:nvPr>
        </p:nvSpPr>
        <p:spPr/>
        <p:txBody>
          <a:bodyPr/>
          <a:lstStyle/>
          <a:p>
            <a:pPr eaLnBrk="1" hangingPunct="1"/>
            <a:r>
              <a:rPr lang="en-US" altLang="en-US"/>
              <a:t>Super keyword</a:t>
            </a:r>
          </a:p>
        </p:txBody>
      </p:sp>
      <p:sp>
        <p:nvSpPr>
          <p:cNvPr id="11267" name="Content Placeholder 2">
            <a:extLst>
              <a:ext uri="{FF2B5EF4-FFF2-40B4-BE49-F238E27FC236}">
                <a16:creationId xmlns:a16="http://schemas.microsoft.com/office/drawing/2014/main" id="{8A039F69-501A-4AF1-94CA-BFFB057BC566}"/>
              </a:ext>
            </a:extLst>
          </p:cNvPr>
          <p:cNvSpPr>
            <a:spLocks noGrp="1"/>
          </p:cNvSpPr>
          <p:nvPr>
            <p:ph idx="1"/>
          </p:nvPr>
        </p:nvSpPr>
        <p:spPr>
          <a:xfrm>
            <a:off x="457200" y="1143000"/>
            <a:ext cx="8229600" cy="4983163"/>
          </a:xfrm>
        </p:spPr>
        <p:txBody>
          <a:bodyPr/>
          <a:lstStyle/>
          <a:p>
            <a:pPr algn="just" eaLnBrk="1" hangingPunct="1"/>
            <a:r>
              <a:rPr lang="en-US" altLang="en-US" sz="2800" dirty="0"/>
              <a:t>super keyword can be used to access the immediate parent class constructor.</a:t>
            </a:r>
          </a:p>
          <a:p>
            <a:pPr algn="just" eaLnBrk="1" hangingPunct="1"/>
            <a:r>
              <a:rPr lang="en-US" altLang="en-US" sz="2800" dirty="0"/>
              <a:t>super keyword can be used to invoke immediate parent class members and methods. </a:t>
            </a:r>
          </a:p>
          <a:p>
            <a:pPr algn="just" eaLnBrk="1" hangingPunct="1"/>
            <a:r>
              <a:rPr lang="en-US" altLang="en-US" sz="2800" dirty="0"/>
              <a:t>In some scenario when a derived class and base class has same data members or methods, in that case super keyword also used. </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87024E9C-5A9C-43A3-B82D-D96E48418479}"/>
              </a:ext>
            </a:extLst>
          </p:cNvPr>
          <p:cNvSpPr>
            <a:spLocks noGrp="1"/>
          </p:cNvSpPr>
          <p:nvPr>
            <p:ph type="title"/>
          </p:nvPr>
        </p:nvSpPr>
        <p:spPr/>
        <p:txBody>
          <a:bodyPr/>
          <a:lstStyle/>
          <a:p>
            <a:r>
              <a:rPr lang="en-US" altLang="en-US"/>
              <a:t>interface</a:t>
            </a:r>
          </a:p>
        </p:txBody>
      </p:sp>
      <p:sp>
        <p:nvSpPr>
          <p:cNvPr id="14339" name="Content Placeholder 2">
            <a:extLst>
              <a:ext uri="{FF2B5EF4-FFF2-40B4-BE49-F238E27FC236}">
                <a16:creationId xmlns:a16="http://schemas.microsoft.com/office/drawing/2014/main" id="{DFEBD2B4-3E85-4C6A-B3F9-584931A245B9}"/>
              </a:ext>
            </a:extLst>
          </p:cNvPr>
          <p:cNvSpPr>
            <a:spLocks noGrp="1"/>
          </p:cNvSpPr>
          <p:nvPr>
            <p:ph idx="1"/>
          </p:nvPr>
        </p:nvSpPr>
        <p:spPr>
          <a:xfrm>
            <a:off x="381000" y="1143000"/>
            <a:ext cx="8229600" cy="5715000"/>
          </a:xfrm>
        </p:spPr>
        <p:txBody>
          <a:bodyPr>
            <a:normAutofit lnSpcReduction="10000"/>
          </a:bodyPr>
          <a:lstStyle/>
          <a:p>
            <a:r>
              <a:rPr lang="en-US" altLang="en-US" sz="2400"/>
              <a:t>Collection of abstract methods.</a:t>
            </a:r>
          </a:p>
          <a:p>
            <a:r>
              <a:rPr lang="en-US" altLang="en-US" sz="2400"/>
              <a:t>Use keyword interface</a:t>
            </a:r>
          </a:p>
          <a:p>
            <a:r>
              <a:rPr lang="en-US" altLang="en-US" sz="2400"/>
              <a:t>Achieve multiple inheritance</a:t>
            </a:r>
          </a:p>
          <a:p>
            <a:r>
              <a:rPr lang="en-US" altLang="en-US" sz="2400"/>
              <a:t>Use implements keyword for calling in derive class</a:t>
            </a:r>
          </a:p>
          <a:p>
            <a:pPr>
              <a:buFont typeface="Arial" panose="020B0604020202020204" pitchFamily="34" charset="0"/>
              <a:buNone/>
            </a:pPr>
            <a:r>
              <a:rPr lang="en-US" altLang="en-US" sz="2400"/>
              <a:t>Syntax:</a:t>
            </a:r>
            <a:endParaRPr lang="en-US" altLang="en-US"/>
          </a:p>
          <a:p>
            <a:pPr>
              <a:buFont typeface="Arial" panose="020B0604020202020204" pitchFamily="34" charset="0"/>
              <a:buNone/>
            </a:pPr>
            <a:r>
              <a:rPr lang="en-US" altLang="en-US" sz="2000"/>
              <a:t>interfcae Bank</a:t>
            </a:r>
          </a:p>
          <a:p>
            <a:pPr>
              <a:buFont typeface="Arial" panose="020B0604020202020204" pitchFamily="34" charset="0"/>
              <a:buNone/>
            </a:pPr>
            <a:r>
              <a:rPr lang="en-US" altLang="en-US" sz="2000"/>
              <a:t>{</a:t>
            </a:r>
          </a:p>
          <a:p>
            <a:pPr>
              <a:buFont typeface="Arial" panose="020B0604020202020204" pitchFamily="34" charset="0"/>
              <a:buNone/>
            </a:pPr>
            <a:r>
              <a:rPr lang="en-US" altLang="en-US" sz="2000"/>
              <a:t> int rateOfInterest();</a:t>
            </a:r>
          </a:p>
          <a:p>
            <a:pPr>
              <a:buFont typeface="Arial" panose="020B0604020202020204" pitchFamily="34" charset="0"/>
              <a:buNone/>
            </a:pPr>
            <a:r>
              <a:rPr lang="en-US" altLang="en-US" sz="2000"/>
              <a:t>}</a:t>
            </a:r>
          </a:p>
          <a:p>
            <a:pPr>
              <a:buFont typeface="Arial" panose="020B0604020202020204" pitchFamily="34" charset="0"/>
              <a:buNone/>
            </a:pPr>
            <a:r>
              <a:rPr lang="en-US" altLang="en-US" sz="2000"/>
              <a:t>class  SBI implements Bank {</a:t>
            </a:r>
          </a:p>
          <a:p>
            <a:pPr>
              <a:buFont typeface="Arial" panose="020B0604020202020204" pitchFamily="34" charset="0"/>
              <a:buNone/>
            </a:pPr>
            <a:r>
              <a:rPr lang="en-US" altLang="en-US" sz="2000"/>
              <a:t> int rateOfInterest()</a:t>
            </a:r>
          </a:p>
          <a:p>
            <a:pPr>
              <a:buFont typeface="Arial" panose="020B0604020202020204" pitchFamily="34" charset="0"/>
              <a:buNone/>
            </a:pPr>
            <a:r>
              <a:rPr lang="en-US" altLang="en-US" sz="2000"/>
              <a:t>{ </a:t>
            </a:r>
          </a:p>
          <a:p>
            <a:pPr>
              <a:buFont typeface="Arial" panose="020B0604020202020204" pitchFamily="34" charset="0"/>
              <a:buNone/>
            </a:pPr>
            <a:r>
              <a:rPr lang="en-US" altLang="en-US" sz="2000"/>
              <a:t>retutn 5;</a:t>
            </a:r>
          </a:p>
          <a:p>
            <a:pPr>
              <a:buFont typeface="Arial" panose="020B0604020202020204" pitchFamily="34" charset="0"/>
              <a:buNone/>
            </a:pPr>
            <a:r>
              <a:rPr lang="en-US" altLang="en-US" sz="2000"/>
              <a:t>}</a:t>
            </a:r>
          </a:p>
          <a:p>
            <a:pPr>
              <a:buFont typeface="Arial" panose="020B0604020202020204" pitchFamily="34" charset="0"/>
              <a:buNone/>
            </a:pPr>
            <a:r>
              <a:rPr lang="en-US" altLang="en-US" sz="2000"/>
              <a:t>}</a:t>
            </a:r>
          </a:p>
          <a:p>
            <a:pPr>
              <a:buFont typeface="Arial" panose="020B0604020202020204" pitchFamily="34" charset="0"/>
              <a:buNone/>
            </a:pPr>
            <a:endParaRPr lang="en-US" alt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E1E91C9E-0AB0-472F-86ED-00378AEBA043}"/>
              </a:ext>
            </a:extLst>
          </p:cNvPr>
          <p:cNvSpPr>
            <a:spLocks noGrp="1"/>
          </p:cNvSpPr>
          <p:nvPr>
            <p:ph type="title"/>
          </p:nvPr>
        </p:nvSpPr>
        <p:spPr>
          <a:xfrm>
            <a:off x="457200" y="274638"/>
            <a:ext cx="8229600" cy="487362"/>
          </a:xfrm>
        </p:spPr>
        <p:txBody>
          <a:bodyPr>
            <a:normAutofit fontScale="90000"/>
          </a:bodyPr>
          <a:lstStyle/>
          <a:p>
            <a:pPr algn="l"/>
            <a:r>
              <a:rPr lang="en-US" altLang="en-US" sz="3600" dirty="0"/>
              <a:t>Abstract Class</a:t>
            </a:r>
          </a:p>
        </p:txBody>
      </p:sp>
      <p:sp>
        <p:nvSpPr>
          <p:cNvPr id="15363" name="Content Placeholder 2">
            <a:extLst>
              <a:ext uri="{FF2B5EF4-FFF2-40B4-BE49-F238E27FC236}">
                <a16:creationId xmlns:a16="http://schemas.microsoft.com/office/drawing/2014/main" id="{BEB7E05A-66F2-4587-8112-402A46BB6A46}"/>
              </a:ext>
            </a:extLst>
          </p:cNvPr>
          <p:cNvSpPr>
            <a:spLocks noGrp="1"/>
          </p:cNvSpPr>
          <p:nvPr>
            <p:ph idx="1"/>
          </p:nvPr>
        </p:nvSpPr>
        <p:spPr>
          <a:xfrm>
            <a:off x="457200" y="914400"/>
            <a:ext cx="8229600" cy="5211763"/>
          </a:xfrm>
        </p:spPr>
        <p:txBody>
          <a:bodyPr>
            <a:normAutofit fontScale="92500"/>
          </a:bodyPr>
          <a:lstStyle/>
          <a:p>
            <a:r>
              <a:rPr lang="en-US" altLang="en-US" sz="2800" b="1" dirty="0"/>
              <a:t>Abstraction</a:t>
            </a:r>
            <a:r>
              <a:rPr lang="en-US" altLang="en-US" sz="2800" dirty="0"/>
              <a:t> is a process of hiding the implementation details and showing only functionality to the user.</a:t>
            </a:r>
          </a:p>
          <a:p>
            <a:r>
              <a:rPr lang="en-US" altLang="en-US" sz="2800" dirty="0"/>
              <a:t>A class which is declared with the </a:t>
            </a:r>
            <a:r>
              <a:rPr lang="en-US" altLang="en-US" sz="2800" b="1" dirty="0"/>
              <a:t>abstract </a:t>
            </a:r>
            <a:r>
              <a:rPr lang="en-US" altLang="en-US" sz="2800" dirty="0"/>
              <a:t>keyword is known as an abstract class in Java.</a:t>
            </a:r>
          </a:p>
          <a:p>
            <a:r>
              <a:rPr lang="en-US" altLang="en-US" sz="2800" dirty="0"/>
              <a:t>It holds both abstract and non-abstract methods.</a:t>
            </a:r>
          </a:p>
          <a:p>
            <a:r>
              <a:rPr lang="en-US" altLang="en-US" sz="2800" dirty="0"/>
              <a:t>It can have constructor also</a:t>
            </a:r>
          </a:p>
          <a:p>
            <a:r>
              <a:rPr lang="en-US" altLang="en-US" sz="2800" dirty="0"/>
              <a:t>We can achieve abstraction by using either abstract class or interface.</a:t>
            </a:r>
          </a:p>
          <a:p>
            <a:r>
              <a:rPr lang="en-US" altLang="en-US" sz="2800" dirty="0"/>
              <a:t>It can’t be instantiated</a:t>
            </a:r>
          </a:p>
          <a:p>
            <a:r>
              <a:rPr lang="en-US" altLang="en-US" sz="2800" dirty="0"/>
              <a:t>The abstract class can also be used to provide some implementation of the interface.</a:t>
            </a:r>
          </a:p>
          <a:p>
            <a:pPr>
              <a:buFont typeface="Arial" panose="020B0604020202020204" pitchFamily="34" charset="0"/>
              <a:buNone/>
            </a:pPr>
            <a:endParaRPr lang="en-US" altLang="en-US" sz="2800"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573804A7-33FA-44EB-B769-C361D7E42E9D}"/>
              </a:ext>
            </a:extLst>
          </p:cNvPr>
          <p:cNvSpPr>
            <a:spLocks noGrp="1"/>
          </p:cNvSpPr>
          <p:nvPr>
            <p:ph type="title"/>
          </p:nvPr>
        </p:nvSpPr>
        <p:spPr>
          <a:xfrm>
            <a:off x="0" y="274638"/>
            <a:ext cx="8915400" cy="639762"/>
          </a:xfrm>
        </p:spPr>
        <p:txBody>
          <a:bodyPr/>
          <a:lstStyle/>
          <a:p>
            <a:endParaRPr lang="en-US" altLang="en-US" sz="3200"/>
          </a:p>
        </p:txBody>
      </p:sp>
      <p:sp>
        <p:nvSpPr>
          <p:cNvPr id="16387" name="Content Placeholder 2">
            <a:extLst>
              <a:ext uri="{FF2B5EF4-FFF2-40B4-BE49-F238E27FC236}">
                <a16:creationId xmlns:a16="http://schemas.microsoft.com/office/drawing/2014/main" id="{0B0C4B8E-8699-4AC0-8437-0F8A16DE1466}"/>
              </a:ext>
            </a:extLst>
          </p:cNvPr>
          <p:cNvSpPr>
            <a:spLocks noGrp="1"/>
          </p:cNvSpPr>
          <p:nvPr>
            <p:ph idx="1"/>
          </p:nvPr>
        </p:nvSpPr>
        <p:spPr/>
        <p:txBody>
          <a:bodyPr/>
          <a:lstStyle/>
          <a:p>
            <a:pPr>
              <a:buFont typeface="Arial" panose="020B0604020202020204" pitchFamily="34" charset="0"/>
              <a:buNone/>
            </a:pPr>
            <a:r>
              <a:rPr lang="en-US" altLang="en-US"/>
              <a:t>Q: Difference between abstract class and interface</a:t>
            </a:r>
          </a:p>
          <a:p>
            <a:pPr>
              <a:buFont typeface="Arial" panose="020B0604020202020204" pitchFamily="34" charset="0"/>
              <a:buNone/>
            </a:pPr>
            <a:r>
              <a:rPr lang="en-US" altLang="en-US"/>
              <a:t>Ans:---????</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3933825"/>
            <a:ext cx="7154862" cy="1476375"/>
          </a:xfrm>
        </p:spPr>
        <p:txBody>
          <a:bodyPr rtlCol="0">
            <a:noAutofit/>
          </a:bodyPr>
          <a:lstStyle/>
          <a:p>
            <a:pPr eaLnBrk="1" fontAlgn="auto" hangingPunct="1">
              <a:spcAft>
                <a:spcPts val="0"/>
              </a:spcAft>
              <a:defRPr/>
            </a:pPr>
            <a:br>
              <a:rPr lang="en-US" sz="3600" dirty="0">
                <a:solidFill>
                  <a:srgbClr val="C00000"/>
                </a:solidFill>
              </a:rPr>
            </a:br>
            <a:endParaRPr lang="en-IN" sz="1400" dirty="0">
              <a:solidFill>
                <a:schemeClr val="tx1">
                  <a:lumMod val="95000"/>
                  <a:lumOff val="5000"/>
                </a:schemeClr>
              </a:solidFill>
            </a:endParaRPr>
          </a:p>
        </p:txBody>
      </p:sp>
      <p:cxnSp>
        <p:nvCxnSpPr>
          <p:cNvPr id="4" name="Straight Connector 3"/>
          <p:cNvCxnSpPr/>
          <p:nvPr/>
        </p:nvCxnSpPr>
        <p:spPr>
          <a:xfrm>
            <a:off x="755650" y="4076700"/>
            <a:ext cx="7056438" cy="0"/>
          </a:xfrm>
          <a:prstGeom prst="line">
            <a:avLst/>
          </a:prstGeom>
        </p:spPr>
        <p:style>
          <a:lnRef idx="3">
            <a:schemeClr val="accent6"/>
          </a:lnRef>
          <a:fillRef idx="0">
            <a:schemeClr val="accent6"/>
          </a:fillRef>
          <a:effectRef idx="2">
            <a:schemeClr val="accent6"/>
          </a:effectRef>
          <a:fontRef idx="minor">
            <a:schemeClr val="tx1"/>
          </a:fontRef>
        </p:style>
      </p:cxnSp>
      <p:graphicFrame>
        <p:nvGraphicFramePr>
          <p:cNvPr id="37892" name="Object 4"/>
          <p:cNvGraphicFramePr>
            <a:graphicFrameLocks noChangeAspect="1"/>
          </p:cNvGraphicFramePr>
          <p:nvPr/>
        </p:nvGraphicFramePr>
        <p:xfrm>
          <a:off x="7391400" y="85725"/>
          <a:ext cx="1676400" cy="679450"/>
        </p:xfrm>
        <a:graphic>
          <a:graphicData uri="http://schemas.openxmlformats.org/presentationml/2006/ole">
            <mc:AlternateContent xmlns:mc="http://schemas.openxmlformats.org/markup-compatibility/2006">
              <mc:Choice xmlns:v="urn:schemas-microsoft-com:vml" Requires="v">
                <p:oleObj spid="_x0000_s19609" r:id="rId3" imgW="13937020" imgH="5409524" progId="">
                  <p:embed/>
                </p:oleObj>
              </mc:Choice>
              <mc:Fallback>
                <p:oleObj r:id="rId3" imgW="13937020" imgH="540952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7893"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5650" y="636588"/>
            <a:ext cx="1808163" cy="32972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2625" y="5957888"/>
            <a:ext cx="7156450" cy="11430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IN" sz="1400" dirty="0">
              <a:solidFill>
                <a:schemeClr val="tx1">
                  <a:lumMod val="65000"/>
                  <a:lumOff val="35000"/>
                </a:schemeClr>
              </a:solidFill>
            </a:endParaRPr>
          </a:p>
        </p:txBody>
      </p:sp>
      <p:sp>
        <p:nvSpPr>
          <p:cNvPr id="37895" name="Date Placeholder 3"/>
          <p:cNvSpPr>
            <a:spLocks noGrp="1"/>
          </p:cNvSpPr>
          <p:nvPr>
            <p:ph type="dt" sz="quarter" idx="4294967295"/>
          </p:nvPr>
        </p:nvSpPr>
        <p:spPr bwMode="auto">
          <a:xfrm>
            <a:off x="179388" y="6519863"/>
            <a:ext cx="512286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base" hangingPunct="1">
              <a:spcBef>
                <a:spcPct val="0"/>
              </a:spcBef>
              <a:spcAft>
                <a:spcPct val="0"/>
              </a:spcAft>
              <a:buFontTx/>
              <a:buNone/>
            </a:pPr>
            <a:endParaRPr lang="en-IN" altLang="en-US" sz="1400" dirty="0">
              <a:solidFill>
                <a:srgbClr val="898989"/>
              </a:solidFill>
              <a:latin typeface="Tahoma" pitchFamily="34" charset="0"/>
            </a:endParaRPr>
          </a:p>
        </p:txBody>
      </p:sp>
    </p:spTree>
    <p:extLst>
      <p:ext uri="{BB962C8B-B14F-4D97-AF65-F5344CB8AC3E}">
        <p14:creationId xmlns:p14="http://schemas.microsoft.com/office/powerpoint/2010/main" val="2507906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F1F4B-9B78-4799-AD87-63E0704FDEBD}"/>
              </a:ext>
            </a:extLst>
          </p:cNvPr>
          <p:cNvSpPr>
            <a:spLocks noGrp="1"/>
          </p:cNvSpPr>
          <p:nvPr>
            <p:ph type="title"/>
          </p:nvPr>
        </p:nvSpPr>
        <p:spPr/>
        <p:txBody>
          <a:bodyPr>
            <a:normAutofit/>
          </a:bodyPr>
          <a:lstStyle/>
          <a:p>
            <a:pPr algn="l"/>
            <a:r>
              <a:rPr lang="en-US" sz="3600" dirty="0"/>
              <a:t>To find size of datatypes</a:t>
            </a:r>
          </a:p>
        </p:txBody>
      </p:sp>
      <p:sp>
        <p:nvSpPr>
          <p:cNvPr id="3" name="Content Placeholder 2">
            <a:extLst>
              <a:ext uri="{FF2B5EF4-FFF2-40B4-BE49-F238E27FC236}">
                <a16:creationId xmlns:a16="http://schemas.microsoft.com/office/drawing/2014/main" id="{D045AAF0-2945-4AC2-895D-44B6DD4BE317}"/>
              </a:ext>
            </a:extLst>
          </p:cNvPr>
          <p:cNvSpPr>
            <a:spLocks noGrp="1"/>
          </p:cNvSpPr>
          <p:nvPr>
            <p:ph idx="1"/>
          </p:nvPr>
        </p:nvSpPr>
        <p:spPr>
          <a:xfrm>
            <a:off x="152400" y="1295400"/>
            <a:ext cx="8915400" cy="4830763"/>
          </a:xfrm>
        </p:spPr>
        <p:txBody>
          <a:bodyPr>
            <a:normAutofit fontScale="85000" lnSpcReduction="10000"/>
          </a:bodyPr>
          <a:lstStyle/>
          <a:p>
            <a:pPr marL="0" indent="0">
              <a:buNone/>
            </a:pPr>
            <a:r>
              <a:rPr lang="en-US" dirty="0"/>
              <a:t>class </a:t>
            </a:r>
            <a:r>
              <a:rPr lang="en-US" dirty="0" err="1"/>
              <a:t>MainClass</a:t>
            </a:r>
            <a:endParaRPr lang="en-US" dirty="0"/>
          </a:p>
          <a:p>
            <a:pPr marL="0" indent="0">
              <a:buNone/>
            </a:pPr>
            <a:r>
              <a:rPr lang="en-US" dirty="0"/>
              <a:t>{</a:t>
            </a:r>
          </a:p>
          <a:p>
            <a:pPr marL="0" indent="0">
              <a:buNone/>
            </a:pPr>
            <a:r>
              <a:rPr lang="en-US" dirty="0"/>
              <a:t>     public static void main(String []</a:t>
            </a:r>
            <a:r>
              <a:rPr lang="en-US" dirty="0" err="1"/>
              <a:t>args</a:t>
            </a:r>
            <a:r>
              <a:rPr lang="en-US" dirty="0"/>
              <a:t>)</a:t>
            </a:r>
          </a:p>
          <a:p>
            <a:pPr marL="0" indent="0">
              <a:buNone/>
            </a:pPr>
            <a:r>
              <a:rPr lang="en-US" dirty="0"/>
              <a:t>     {</a:t>
            </a:r>
          </a:p>
          <a:p>
            <a:pPr marL="0" indent="0">
              <a:buNone/>
            </a:pPr>
            <a:r>
              <a:rPr lang="en-US" dirty="0"/>
              <a:t>  	</a:t>
            </a:r>
            <a:r>
              <a:rPr lang="en-US" sz="2600" dirty="0" err="1"/>
              <a:t>System.out.println</a:t>
            </a:r>
            <a:r>
              <a:rPr lang="en-US" sz="2600" dirty="0"/>
              <a:t>("Size of int: " + (</a:t>
            </a:r>
            <a:r>
              <a:rPr lang="en-US" sz="2600" dirty="0" err="1"/>
              <a:t>Integer.SIZE</a:t>
            </a:r>
            <a:r>
              <a:rPr lang="en-US" sz="2600" dirty="0"/>
              <a:t>/8) + " bytes.");</a:t>
            </a:r>
          </a:p>
          <a:p>
            <a:pPr marL="0" indent="0">
              <a:buNone/>
            </a:pPr>
            <a:r>
              <a:rPr lang="en-US" sz="2600" dirty="0"/>
              <a:t> 	</a:t>
            </a:r>
            <a:r>
              <a:rPr lang="en-US" sz="2600" dirty="0" err="1"/>
              <a:t>System.out.println</a:t>
            </a:r>
            <a:r>
              <a:rPr lang="en-US" sz="2600" dirty="0"/>
              <a:t>("Size of long: " + (</a:t>
            </a:r>
            <a:r>
              <a:rPr lang="en-US" sz="2600" dirty="0" err="1"/>
              <a:t>Long.SIZE</a:t>
            </a:r>
            <a:r>
              <a:rPr lang="en-US" sz="2600" dirty="0"/>
              <a:t>/8) + " bytes.");</a:t>
            </a:r>
          </a:p>
          <a:p>
            <a:pPr marL="0" indent="0">
              <a:buNone/>
            </a:pPr>
            <a:r>
              <a:rPr lang="en-US" sz="2600" dirty="0"/>
              <a:t>  	</a:t>
            </a:r>
            <a:r>
              <a:rPr lang="en-US" sz="2600" dirty="0" err="1"/>
              <a:t>System.out.println</a:t>
            </a:r>
            <a:r>
              <a:rPr lang="en-US" sz="2600" dirty="0"/>
              <a:t>("Size of char: " + (</a:t>
            </a:r>
            <a:r>
              <a:rPr lang="en-US" sz="2600" dirty="0" err="1"/>
              <a:t>Character.SIZE</a:t>
            </a:r>
            <a:r>
              <a:rPr lang="en-US" sz="2600" dirty="0"/>
              <a:t>/8) + " bytes.");</a:t>
            </a:r>
          </a:p>
          <a:p>
            <a:pPr marL="0" indent="0">
              <a:buNone/>
            </a:pPr>
            <a:r>
              <a:rPr lang="en-US" sz="2600" dirty="0"/>
              <a:t>  	</a:t>
            </a:r>
            <a:r>
              <a:rPr lang="en-US" sz="2600" dirty="0" err="1"/>
              <a:t>System.out.println</a:t>
            </a:r>
            <a:r>
              <a:rPr lang="en-US" sz="2600" dirty="0"/>
              <a:t>("Size of float: " + (</a:t>
            </a:r>
            <a:r>
              <a:rPr lang="en-US" sz="2600" dirty="0" err="1"/>
              <a:t>Float.SIZE</a:t>
            </a:r>
            <a:r>
              <a:rPr lang="en-US" sz="2600" dirty="0"/>
              <a:t>/8) + " bytes.");</a:t>
            </a:r>
          </a:p>
          <a:p>
            <a:pPr marL="0" indent="0">
              <a:buNone/>
            </a:pPr>
            <a:r>
              <a:rPr lang="en-US" sz="2600" dirty="0"/>
              <a:t>  	</a:t>
            </a:r>
            <a:r>
              <a:rPr lang="en-US" sz="2600" dirty="0" err="1"/>
              <a:t>System.out.println</a:t>
            </a:r>
            <a:r>
              <a:rPr lang="en-US" sz="2600" dirty="0"/>
              <a:t>("Size of double: " + (</a:t>
            </a:r>
            <a:r>
              <a:rPr lang="en-US" sz="2600" dirty="0" err="1"/>
              <a:t>Double.SIZE</a:t>
            </a:r>
            <a:r>
              <a:rPr lang="en-US" sz="2600" dirty="0"/>
              <a:t>/8) + " bytes.");</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777351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73D05B8-64EC-459E-9BFB-EEA52CAA77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404" y="2057400"/>
            <a:ext cx="7754208" cy="3962400"/>
          </a:xfrm>
          <a:prstGeom prst="rect">
            <a:avLst/>
          </a:prstGeom>
        </p:spPr>
      </p:pic>
      <p:sp>
        <p:nvSpPr>
          <p:cNvPr id="15" name="TextBox 14">
            <a:extLst>
              <a:ext uri="{FF2B5EF4-FFF2-40B4-BE49-F238E27FC236}">
                <a16:creationId xmlns:a16="http://schemas.microsoft.com/office/drawing/2014/main" id="{03E8FFAC-ACC8-457E-B903-3354447A32D2}"/>
              </a:ext>
            </a:extLst>
          </p:cNvPr>
          <p:cNvSpPr txBox="1"/>
          <p:nvPr/>
        </p:nvSpPr>
        <p:spPr>
          <a:xfrm>
            <a:off x="0" y="838200"/>
            <a:ext cx="8964825" cy="954107"/>
          </a:xfrm>
          <a:prstGeom prst="rect">
            <a:avLst/>
          </a:prstGeom>
          <a:noFill/>
        </p:spPr>
        <p:txBody>
          <a:bodyPr wrap="square" rtlCol="0">
            <a:spAutoFit/>
          </a:bodyPr>
          <a:lstStyle/>
          <a:p>
            <a:r>
              <a:rPr lang="en-US" sz="2800" dirty="0">
                <a:solidFill>
                  <a:schemeClr val="tx2"/>
                </a:solidFill>
              </a:rPr>
              <a:t>A </a:t>
            </a:r>
            <a:r>
              <a:rPr lang="en-US" sz="2800" b="1" dirty="0">
                <a:solidFill>
                  <a:schemeClr val="tx2"/>
                </a:solidFill>
              </a:rPr>
              <a:t>Wrapper class </a:t>
            </a:r>
            <a:r>
              <a:rPr lang="en-US" sz="2800" dirty="0">
                <a:solidFill>
                  <a:schemeClr val="tx2"/>
                </a:solidFill>
              </a:rPr>
              <a:t>is a class whose object wraps or contains</a:t>
            </a:r>
          </a:p>
          <a:p>
            <a:r>
              <a:rPr lang="en-US" sz="2800" dirty="0">
                <a:solidFill>
                  <a:schemeClr val="tx2"/>
                </a:solidFill>
              </a:rPr>
              <a:t> primitive data types.</a:t>
            </a:r>
          </a:p>
        </p:txBody>
      </p:sp>
    </p:spTree>
    <p:extLst>
      <p:ext uri="{BB962C8B-B14F-4D97-AF65-F5344CB8AC3E}">
        <p14:creationId xmlns:p14="http://schemas.microsoft.com/office/powerpoint/2010/main" val="4188433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C7A377-DCCD-45C7-BC11-4A8D5437F597}"/>
              </a:ext>
            </a:extLst>
          </p:cNvPr>
          <p:cNvSpPr>
            <a:spLocks noGrp="1"/>
          </p:cNvSpPr>
          <p:nvPr>
            <p:ph idx="1"/>
          </p:nvPr>
        </p:nvSpPr>
        <p:spPr>
          <a:xfrm>
            <a:off x="457200" y="685800"/>
            <a:ext cx="8229600" cy="5440363"/>
          </a:xfrm>
        </p:spPr>
        <p:txBody>
          <a:bodyPr>
            <a:normAutofit/>
          </a:bodyPr>
          <a:lstStyle/>
          <a:p>
            <a:pPr marL="0" indent="0">
              <a:buNone/>
            </a:pPr>
            <a:r>
              <a:rPr lang="en-US" dirty="0"/>
              <a:t>When we create an object to a wrapper class, we can store primitive data types.</a:t>
            </a:r>
          </a:p>
          <a:p>
            <a:pPr marL="0" indent="0">
              <a:buNone/>
            </a:pPr>
            <a:r>
              <a:rPr lang="en-US" dirty="0"/>
              <a:t>Example:</a:t>
            </a:r>
          </a:p>
          <a:p>
            <a:pPr marL="0" indent="0">
              <a:buNone/>
            </a:pPr>
            <a:r>
              <a:rPr lang="en-US" dirty="0"/>
              <a:t> char </a:t>
            </a:r>
            <a:r>
              <a:rPr lang="en-US" dirty="0" err="1"/>
              <a:t>ch</a:t>
            </a:r>
            <a:r>
              <a:rPr lang="en-US" dirty="0"/>
              <a:t> = 'a';</a:t>
            </a:r>
          </a:p>
          <a:p>
            <a:pPr marL="0" indent="0">
              <a:buNone/>
            </a:pPr>
            <a:r>
              <a:rPr lang="en-US" dirty="0"/>
              <a:t> Character a = </a:t>
            </a:r>
            <a:r>
              <a:rPr lang="en-US" dirty="0" err="1"/>
              <a:t>ch</a:t>
            </a:r>
            <a:r>
              <a:rPr lang="en-US" dirty="0"/>
              <a:t>;</a:t>
            </a:r>
          </a:p>
          <a:p>
            <a:pPr marL="0" indent="0">
              <a:buNone/>
            </a:pPr>
            <a:r>
              <a:rPr lang="en-US" dirty="0">
                <a:solidFill>
                  <a:srgbClr val="C00000"/>
                </a:solidFill>
              </a:rPr>
              <a:t>In which case we can use:</a:t>
            </a:r>
          </a:p>
          <a:p>
            <a:pPr marL="0" indent="0">
              <a:buNone/>
            </a:pPr>
            <a:r>
              <a:rPr lang="en-US" dirty="0"/>
              <a:t>Data structures in the Collection framework, such as </a:t>
            </a:r>
            <a:r>
              <a:rPr lang="en-US" dirty="0" err="1"/>
              <a:t>ArrayList</a:t>
            </a:r>
            <a:r>
              <a:rPr lang="en-US" dirty="0"/>
              <a:t> and Vector, store only objects (reference types) and not primitive types.</a:t>
            </a:r>
          </a:p>
          <a:p>
            <a:pPr marL="0" indent="0">
              <a:buNone/>
            </a:pPr>
            <a:endParaRPr lang="en-US" dirty="0"/>
          </a:p>
        </p:txBody>
      </p:sp>
    </p:spTree>
    <p:extLst>
      <p:ext uri="{BB962C8B-B14F-4D97-AF65-F5344CB8AC3E}">
        <p14:creationId xmlns:p14="http://schemas.microsoft.com/office/powerpoint/2010/main" val="4153191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32E2D-C2D9-4425-ADBA-B15262C9EA59}"/>
              </a:ext>
            </a:extLst>
          </p:cNvPr>
          <p:cNvSpPr>
            <a:spLocks noGrp="1"/>
          </p:cNvSpPr>
          <p:nvPr>
            <p:ph type="title"/>
          </p:nvPr>
        </p:nvSpPr>
        <p:spPr>
          <a:xfrm>
            <a:off x="0" y="274638"/>
            <a:ext cx="8686800" cy="1143000"/>
          </a:xfrm>
        </p:spPr>
        <p:txBody>
          <a:bodyPr>
            <a:noAutofit/>
          </a:bodyPr>
          <a:lstStyle/>
          <a:p>
            <a:pPr algn="l"/>
            <a:br>
              <a:rPr lang="en-US" sz="3200" dirty="0"/>
            </a:br>
            <a:r>
              <a:rPr lang="en-US" sz="3200" dirty="0"/>
              <a:t>Important :</a:t>
            </a:r>
            <a:r>
              <a:rPr lang="en-US" sz="3200" dirty="0">
                <a:solidFill>
                  <a:schemeClr val="tx2"/>
                </a:solidFill>
              </a:rPr>
              <a:t>what is autoboxing and unboxing?</a:t>
            </a:r>
          </a:p>
        </p:txBody>
      </p:sp>
      <p:sp>
        <p:nvSpPr>
          <p:cNvPr id="3" name="Content Placeholder 2">
            <a:extLst>
              <a:ext uri="{FF2B5EF4-FFF2-40B4-BE49-F238E27FC236}">
                <a16:creationId xmlns:a16="http://schemas.microsoft.com/office/drawing/2014/main" id="{1A3D0C97-0C70-49B6-A822-20A2DE5FF925}"/>
              </a:ext>
            </a:extLst>
          </p:cNvPr>
          <p:cNvSpPr>
            <a:spLocks noGrp="1"/>
          </p:cNvSpPr>
          <p:nvPr>
            <p:ph idx="1"/>
          </p:nvPr>
        </p:nvSpPr>
        <p:spPr/>
        <p:txBody>
          <a:bodyPr/>
          <a:lstStyle/>
          <a:p>
            <a:pPr marL="0" indent="0" algn="just">
              <a:buNone/>
            </a:pPr>
            <a:r>
              <a:rPr lang="en-US" dirty="0"/>
              <a:t>The wrapper class in Java provides the mechanism to convert primitive into object and object into primitive.</a:t>
            </a:r>
          </a:p>
          <a:p>
            <a:pPr marL="0" indent="0" algn="just">
              <a:buNone/>
            </a:pPr>
            <a:r>
              <a:rPr lang="en-US" dirty="0"/>
              <a:t>The automatic conversion of primitive into an object is known as </a:t>
            </a:r>
            <a:r>
              <a:rPr lang="en-US" dirty="0">
                <a:solidFill>
                  <a:srgbClr val="C00000"/>
                </a:solidFill>
              </a:rPr>
              <a:t>autoboxing</a:t>
            </a:r>
            <a:r>
              <a:rPr lang="en-US" dirty="0"/>
              <a:t> and vice-versa </a:t>
            </a:r>
            <a:r>
              <a:rPr lang="en-US" dirty="0">
                <a:solidFill>
                  <a:srgbClr val="C00000"/>
                </a:solidFill>
              </a:rPr>
              <a:t>unboxing</a:t>
            </a:r>
            <a:r>
              <a:rPr lang="en-US" dirty="0"/>
              <a:t>.</a:t>
            </a:r>
          </a:p>
          <a:p>
            <a:pPr marL="0" indent="0" algn="just">
              <a:buNone/>
            </a:pPr>
            <a:endParaRPr lang="en-US" dirty="0"/>
          </a:p>
          <a:p>
            <a:pPr marL="0" indent="0" algn="just">
              <a:buNone/>
            </a:pPr>
            <a:endParaRPr lang="en-US" dirty="0"/>
          </a:p>
        </p:txBody>
      </p:sp>
    </p:spTree>
    <p:extLst>
      <p:ext uri="{BB962C8B-B14F-4D97-AF65-F5344CB8AC3E}">
        <p14:creationId xmlns:p14="http://schemas.microsoft.com/office/powerpoint/2010/main" val="1268016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2">
            <a:extLst>
              <a:ext uri="{FF2B5EF4-FFF2-40B4-BE49-F238E27FC236}">
                <a16:creationId xmlns:a16="http://schemas.microsoft.com/office/drawing/2014/main" id="{BD870613-6F73-4E09-831B-1A90B1066ACE}"/>
              </a:ext>
            </a:extLst>
          </p:cNvPr>
          <p:cNvSpPr>
            <a:spLocks noGrp="1"/>
          </p:cNvSpPr>
          <p:nvPr>
            <p:ph type="title"/>
          </p:nvPr>
        </p:nvSpPr>
        <p:spPr/>
        <p:txBody>
          <a:bodyPr>
            <a:noAutofit/>
          </a:bodyPr>
          <a:lstStyle/>
          <a:p>
            <a:pPr algn="l"/>
            <a:br>
              <a:rPr lang="en-US" altLang="en-US" sz="3200" dirty="0"/>
            </a:br>
            <a:r>
              <a:rPr lang="en-US" altLang="en-US" sz="3200" dirty="0"/>
              <a:t>In both which one is correct and why?</a:t>
            </a:r>
            <a:br>
              <a:rPr lang="en-US" altLang="en-US" sz="3200" dirty="0"/>
            </a:br>
            <a:endParaRPr lang="en-US" altLang="en-US" sz="3200" dirty="0"/>
          </a:p>
        </p:txBody>
      </p:sp>
      <p:sp>
        <p:nvSpPr>
          <p:cNvPr id="50179" name="Content Placeholder 3">
            <a:extLst>
              <a:ext uri="{FF2B5EF4-FFF2-40B4-BE49-F238E27FC236}">
                <a16:creationId xmlns:a16="http://schemas.microsoft.com/office/drawing/2014/main" id="{85B3D67D-F3F1-44D9-85A3-ACBB4E46902B}"/>
              </a:ext>
            </a:extLst>
          </p:cNvPr>
          <p:cNvSpPr>
            <a:spLocks noGrp="1"/>
          </p:cNvSpPr>
          <p:nvPr>
            <p:ph idx="1"/>
          </p:nvPr>
        </p:nvSpPr>
        <p:spPr/>
        <p:txBody>
          <a:bodyPr/>
          <a:lstStyle/>
          <a:p>
            <a:pPr marL="0" indent="0" eaLnBrk="1" hangingPunct="1">
              <a:buNone/>
            </a:pPr>
            <a:r>
              <a:rPr lang="en-US" altLang="en-US" dirty="0"/>
              <a:t>float  a=10.123456789</a:t>
            </a:r>
          </a:p>
          <a:p>
            <a:pPr marL="0" indent="0" eaLnBrk="1" hangingPunct="1">
              <a:buNone/>
            </a:pPr>
            <a:r>
              <a:rPr lang="en-US" altLang="en-US" dirty="0"/>
              <a:t>double b=10.123456789</a:t>
            </a:r>
          </a:p>
          <a:p>
            <a:pPr eaLnBrk="1" hangingPunct="1">
              <a:buFont typeface="Arial" panose="020B0604020202020204" pitchFamily="34" charset="0"/>
              <a:buNone/>
            </a:pPr>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2">
            <a:extLst>
              <a:ext uri="{FF2B5EF4-FFF2-40B4-BE49-F238E27FC236}">
                <a16:creationId xmlns:a16="http://schemas.microsoft.com/office/drawing/2014/main" id="{6566C378-FA25-4022-8CB2-1747A483731B}"/>
              </a:ext>
            </a:extLst>
          </p:cNvPr>
          <p:cNvSpPr>
            <a:spLocks noGrp="1"/>
          </p:cNvSpPr>
          <p:nvPr>
            <p:ph type="title"/>
          </p:nvPr>
        </p:nvSpPr>
        <p:spPr/>
        <p:txBody>
          <a:bodyPr/>
          <a:lstStyle/>
          <a:p>
            <a:pPr eaLnBrk="1" hangingPunct="1"/>
            <a:endParaRPr lang="en-US" altLang="en-US"/>
          </a:p>
        </p:txBody>
      </p:sp>
      <p:sp>
        <p:nvSpPr>
          <p:cNvPr id="52227" name="Content Placeholder 3">
            <a:extLst>
              <a:ext uri="{FF2B5EF4-FFF2-40B4-BE49-F238E27FC236}">
                <a16:creationId xmlns:a16="http://schemas.microsoft.com/office/drawing/2014/main" id="{D6E5904B-E4FF-4C80-9839-FBA4F71FE6F4}"/>
              </a:ext>
            </a:extLst>
          </p:cNvPr>
          <p:cNvSpPr>
            <a:spLocks noGrp="1"/>
          </p:cNvSpPr>
          <p:nvPr>
            <p:ph idx="1"/>
          </p:nvPr>
        </p:nvSpPr>
        <p:spPr/>
        <p:txBody>
          <a:bodyPr/>
          <a:lstStyle/>
          <a:p>
            <a:pPr eaLnBrk="1" hangingPunct="1"/>
            <a:r>
              <a:rPr lang="en-US" altLang="en-US"/>
              <a:t>Float can store 6 digit after decimal points</a:t>
            </a:r>
          </a:p>
          <a:p>
            <a:pPr eaLnBrk="1" hangingPunct="1"/>
            <a:r>
              <a:rPr lang="en-US" altLang="en-US"/>
              <a:t>Double can store 15 digit after decimal points</a:t>
            </a:r>
          </a:p>
          <a:p>
            <a:pPr eaLnBrk="1" hangingPunct="1"/>
            <a:r>
              <a:rPr lang="en-US" altLang="en-US"/>
              <a:t>By default decimal will store double means</a:t>
            </a:r>
          </a:p>
          <a:p>
            <a:pPr eaLnBrk="1" hangingPunct="1">
              <a:buFont typeface="Arial" panose="020B0604020202020204" pitchFamily="34" charset="0"/>
              <a:buNone/>
            </a:pPr>
            <a:r>
              <a:rPr lang="en-US" altLang="en-US"/>
              <a:t>If we write Pi=3.14</a:t>
            </a:r>
          </a:p>
          <a:p>
            <a:pPr eaLnBrk="1" hangingPunct="1">
              <a:buFont typeface="Arial" panose="020B0604020202020204" pitchFamily="34" charset="0"/>
              <a:buNone/>
            </a:pPr>
            <a:r>
              <a:rPr lang="en-US" altLang="en-US"/>
              <a:t>It will store double datatype</a:t>
            </a:r>
          </a:p>
          <a:p>
            <a:pPr eaLnBrk="1" hangingPunct="1">
              <a:buFont typeface="Arial" panose="020B0604020202020204" pitchFamily="34" charset="0"/>
              <a:buNone/>
            </a:pPr>
            <a:endParaRPr lang="en-US" altLang="en-US"/>
          </a:p>
        </p:txBody>
      </p:sp>
    </p:spTree>
    <p:extLst>
      <p:ext uri="{BB962C8B-B14F-4D97-AF65-F5344CB8AC3E}">
        <p14:creationId xmlns:p14="http://schemas.microsoft.com/office/powerpoint/2010/main" val="1453777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5F996E5E-3619-4D1C-84DC-E7463E53E34F}"/>
              </a:ext>
            </a:extLst>
          </p:cNvPr>
          <p:cNvSpPr>
            <a:spLocks noGrp="1"/>
          </p:cNvSpPr>
          <p:nvPr>
            <p:ph type="title"/>
          </p:nvPr>
        </p:nvSpPr>
        <p:spPr/>
        <p:txBody>
          <a:bodyPr/>
          <a:lstStyle/>
          <a:p>
            <a:pPr eaLnBrk="1" hangingPunct="1"/>
            <a:endParaRPr lang="en-US" altLang="en-US"/>
          </a:p>
        </p:txBody>
      </p:sp>
      <p:sp>
        <p:nvSpPr>
          <p:cNvPr id="51203" name="Content Placeholder 2">
            <a:extLst>
              <a:ext uri="{FF2B5EF4-FFF2-40B4-BE49-F238E27FC236}">
                <a16:creationId xmlns:a16="http://schemas.microsoft.com/office/drawing/2014/main" id="{B418B8A1-8CC0-429F-8617-0E998B0A8478}"/>
              </a:ext>
            </a:extLst>
          </p:cNvPr>
          <p:cNvSpPr>
            <a:spLocks noGrp="1"/>
          </p:cNvSpPr>
          <p:nvPr>
            <p:ph idx="1"/>
          </p:nvPr>
        </p:nvSpPr>
        <p:spPr/>
        <p:txBody>
          <a:bodyPr>
            <a:normAutofit fontScale="85000" lnSpcReduction="20000"/>
          </a:bodyPr>
          <a:lstStyle/>
          <a:p>
            <a:pPr marL="0" indent="0" eaLnBrk="1" hangingPunct="1">
              <a:buNone/>
            </a:pPr>
            <a:r>
              <a:rPr lang="en-US" altLang="en-US" dirty="0"/>
              <a:t>public class Main</a:t>
            </a:r>
          </a:p>
          <a:p>
            <a:pPr marL="0" indent="0" eaLnBrk="1" hangingPunct="1">
              <a:buNone/>
            </a:pPr>
            <a:r>
              <a:rPr lang="en-US" altLang="en-US" dirty="0"/>
              <a:t>{</a:t>
            </a:r>
          </a:p>
          <a:p>
            <a:pPr marL="0" indent="0" eaLnBrk="1" hangingPunct="1">
              <a:buNone/>
            </a:pPr>
            <a:r>
              <a:rPr lang="en-US" altLang="en-US" dirty="0"/>
              <a:t>	public static void main(String[] </a:t>
            </a:r>
            <a:r>
              <a:rPr lang="en-US" altLang="en-US" dirty="0" err="1"/>
              <a:t>args</a:t>
            </a:r>
            <a:r>
              <a:rPr lang="en-US" altLang="en-US" dirty="0"/>
              <a:t>) </a:t>
            </a:r>
          </a:p>
          <a:p>
            <a:pPr marL="0" indent="0" eaLnBrk="1" hangingPunct="1">
              <a:buNone/>
            </a:pPr>
            <a:r>
              <a:rPr lang="en-US" altLang="en-US" dirty="0"/>
              <a:t>	{</a:t>
            </a:r>
          </a:p>
          <a:p>
            <a:pPr marL="0" indent="0" eaLnBrk="1" hangingPunct="1">
              <a:buNone/>
            </a:pPr>
            <a:r>
              <a:rPr lang="en-US" altLang="en-US" dirty="0"/>
              <a:t>		float  a=10.123456789f;</a:t>
            </a:r>
          </a:p>
          <a:p>
            <a:pPr marL="0" indent="0" eaLnBrk="1" hangingPunct="1">
              <a:buNone/>
            </a:pPr>
            <a:r>
              <a:rPr lang="en-US" altLang="en-US" dirty="0"/>
              <a:t>       		 double b=10.123456789;</a:t>
            </a:r>
          </a:p>
          <a:p>
            <a:pPr marL="0" indent="0" eaLnBrk="1" hangingPunct="1">
              <a:buNone/>
            </a:pPr>
            <a:r>
              <a:rPr lang="en-US" altLang="en-US" dirty="0"/>
              <a:t>       		 </a:t>
            </a:r>
            <a:r>
              <a:rPr lang="en-US" altLang="en-US" dirty="0" err="1"/>
              <a:t>System.out.println</a:t>
            </a:r>
            <a:r>
              <a:rPr lang="en-US" altLang="en-US" dirty="0"/>
              <a:t>(a);</a:t>
            </a:r>
          </a:p>
          <a:p>
            <a:pPr marL="0" indent="0" eaLnBrk="1" hangingPunct="1">
              <a:buNone/>
            </a:pPr>
            <a:r>
              <a:rPr lang="en-US" altLang="en-US" dirty="0"/>
              <a:t>       		 </a:t>
            </a:r>
            <a:r>
              <a:rPr lang="en-US" altLang="en-US" dirty="0" err="1"/>
              <a:t>System.out.println</a:t>
            </a:r>
            <a:r>
              <a:rPr lang="en-US" altLang="en-US" dirty="0"/>
              <a:t>(b);</a:t>
            </a:r>
          </a:p>
          <a:p>
            <a:pPr marL="0" indent="0" eaLnBrk="1" hangingPunct="1">
              <a:buNone/>
            </a:pPr>
            <a:r>
              <a:rPr lang="en-US" altLang="en-US" dirty="0"/>
              <a:t>	}</a:t>
            </a:r>
          </a:p>
          <a:p>
            <a:pPr marL="0" indent="0" eaLnBrk="1" hangingPunct="1">
              <a:buNone/>
            </a:pPr>
            <a:r>
              <a:rPr lang="en-US" altLang="en-US"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7C65A-807B-40A9-A79B-60747ADD522D}"/>
              </a:ext>
            </a:extLst>
          </p:cNvPr>
          <p:cNvSpPr>
            <a:spLocks noGrp="1"/>
          </p:cNvSpPr>
          <p:nvPr>
            <p:ph type="title"/>
          </p:nvPr>
        </p:nvSpPr>
        <p:spPr/>
        <p:txBody>
          <a:bodyPr/>
          <a:lstStyle/>
          <a:p>
            <a:pPr algn="l"/>
            <a:r>
              <a:rPr lang="en-US" b="0" i="0" dirty="0">
                <a:solidFill>
                  <a:srgbClr val="000000"/>
                </a:solidFill>
                <a:effectLst/>
              </a:rPr>
              <a:t>Operators</a:t>
            </a:r>
            <a:endParaRPr lang="en-US" dirty="0"/>
          </a:p>
        </p:txBody>
      </p:sp>
      <p:pic>
        <p:nvPicPr>
          <p:cNvPr id="4" name="Picture 3">
            <a:extLst>
              <a:ext uri="{FF2B5EF4-FFF2-40B4-BE49-F238E27FC236}">
                <a16:creationId xmlns:a16="http://schemas.microsoft.com/office/drawing/2014/main" id="{C8F7C9D3-5CD6-4826-8BD5-D32A7DB0B8DB}"/>
              </a:ext>
            </a:extLst>
          </p:cNvPr>
          <p:cNvPicPr>
            <a:picLocks noChangeAspect="1"/>
          </p:cNvPicPr>
          <p:nvPr/>
        </p:nvPicPr>
        <p:blipFill>
          <a:blip r:embed="rId2"/>
          <a:stretch>
            <a:fillRect/>
          </a:stretch>
        </p:blipFill>
        <p:spPr>
          <a:xfrm>
            <a:off x="357187" y="1314450"/>
            <a:ext cx="8467596" cy="4248150"/>
          </a:xfrm>
          <a:prstGeom prst="rect">
            <a:avLst/>
          </a:prstGeom>
        </p:spPr>
      </p:pic>
    </p:spTree>
    <p:extLst>
      <p:ext uri="{BB962C8B-B14F-4D97-AF65-F5344CB8AC3E}">
        <p14:creationId xmlns:p14="http://schemas.microsoft.com/office/powerpoint/2010/main" val="2667414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08B6D-A043-48E6-89F4-B06527EF19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633DE8-FA1C-4652-95E8-B90D5CA55AE3}"/>
              </a:ext>
            </a:extLst>
          </p:cNvPr>
          <p:cNvSpPr>
            <a:spLocks noGrp="1"/>
          </p:cNvSpPr>
          <p:nvPr>
            <p:ph idx="1"/>
          </p:nvPr>
        </p:nvSpPr>
        <p:spPr/>
        <p:txBody>
          <a:bodyPr/>
          <a:lstStyle/>
          <a:p>
            <a:pPr marL="0" indent="0">
              <a:buNone/>
            </a:pPr>
            <a:r>
              <a:rPr lang="en-US" b="1" dirty="0"/>
              <a:t>JRE (Java Runtime Environment) </a:t>
            </a:r>
            <a:r>
              <a:rPr lang="en-US" dirty="0"/>
              <a:t>is an installation package that provides an environment to </a:t>
            </a:r>
            <a:r>
              <a:rPr lang="en-US" b="1" dirty="0"/>
              <a:t>only run(not develop)</a:t>
            </a:r>
            <a:r>
              <a:rPr lang="en-US" dirty="0"/>
              <a:t> the java program(or application)onto your machine. JRE is only used by those who only want to run Java programs.</a:t>
            </a:r>
          </a:p>
        </p:txBody>
      </p:sp>
    </p:spTree>
    <p:extLst>
      <p:ext uri="{BB962C8B-B14F-4D97-AF65-F5344CB8AC3E}">
        <p14:creationId xmlns:p14="http://schemas.microsoft.com/office/powerpoint/2010/main" val="3170166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3CE46CB-224F-4A4F-9F85-443A4B9BE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075" y="1600200"/>
            <a:ext cx="7435850" cy="4322177"/>
          </a:xfrm>
          <a:prstGeom prst="rect">
            <a:avLst/>
          </a:prstGeom>
        </p:spPr>
      </p:pic>
    </p:spTree>
    <p:extLst>
      <p:ext uri="{BB962C8B-B14F-4D97-AF65-F5344CB8AC3E}">
        <p14:creationId xmlns:p14="http://schemas.microsoft.com/office/powerpoint/2010/main" val="4268057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9D0CA-4424-48DE-B529-2F2B198ED42B}"/>
              </a:ext>
            </a:extLst>
          </p:cNvPr>
          <p:cNvSpPr>
            <a:spLocks noGrp="1"/>
          </p:cNvSpPr>
          <p:nvPr>
            <p:ph type="title"/>
          </p:nvPr>
        </p:nvSpPr>
        <p:spPr/>
        <p:txBody>
          <a:bodyPr/>
          <a:lstStyle/>
          <a:p>
            <a:r>
              <a:rPr lang="en-US" i="0" dirty="0">
                <a:solidFill>
                  <a:srgbClr val="222222"/>
                </a:solidFill>
                <a:effectLst/>
                <a:latin typeface="arial" panose="020B0604020202020204" pitchFamily="34" charset="0"/>
              </a:rPr>
              <a:t>Arithmetic operators</a:t>
            </a:r>
            <a:endParaRPr lang="en-US" dirty="0"/>
          </a:p>
        </p:txBody>
      </p:sp>
      <p:graphicFrame>
        <p:nvGraphicFramePr>
          <p:cNvPr id="4" name="Content Placeholder 3">
            <a:extLst>
              <a:ext uri="{FF2B5EF4-FFF2-40B4-BE49-F238E27FC236}">
                <a16:creationId xmlns:a16="http://schemas.microsoft.com/office/drawing/2014/main" id="{FEEA0921-EA9B-474D-AC8C-7416C5C676DB}"/>
              </a:ext>
            </a:extLst>
          </p:cNvPr>
          <p:cNvGraphicFramePr>
            <a:graphicFrameLocks noGrp="1"/>
          </p:cNvGraphicFramePr>
          <p:nvPr>
            <p:ph idx="1"/>
          </p:nvPr>
        </p:nvGraphicFramePr>
        <p:xfrm>
          <a:off x="1036090" y="1600200"/>
          <a:ext cx="7041109" cy="3530239"/>
        </p:xfrm>
        <a:graphic>
          <a:graphicData uri="http://schemas.openxmlformats.org/drawingml/2006/table">
            <a:tbl>
              <a:tblPr/>
              <a:tblGrid>
                <a:gridCol w="2104239">
                  <a:extLst>
                    <a:ext uri="{9D8B030D-6E8A-4147-A177-3AD203B41FA5}">
                      <a16:colId xmlns:a16="http://schemas.microsoft.com/office/drawing/2014/main" val="970190133"/>
                    </a:ext>
                  </a:extLst>
                </a:gridCol>
                <a:gridCol w="2541274">
                  <a:extLst>
                    <a:ext uri="{9D8B030D-6E8A-4147-A177-3AD203B41FA5}">
                      <a16:colId xmlns:a16="http://schemas.microsoft.com/office/drawing/2014/main" val="2401438009"/>
                    </a:ext>
                  </a:extLst>
                </a:gridCol>
                <a:gridCol w="2395596">
                  <a:extLst>
                    <a:ext uri="{9D8B030D-6E8A-4147-A177-3AD203B41FA5}">
                      <a16:colId xmlns:a16="http://schemas.microsoft.com/office/drawing/2014/main" val="895920321"/>
                    </a:ext>
                  </a:extLst>
                </a:gridCol>
              </a:tblGrid>
              <a:tr h="362077">
                <a:tc>
                  <a:txBody>
                    <a:bodyPr/>
                    <a:lstStyle/>
                    <a:p>
                      <a:pPr algn="l" fontAlgn="t"/>
                      <a:r>
                        <a:rPr lang="en-US" sz="2800">
                          <a:effectLst/>
                        </a:rPr>
                        <a:t>Operator</a:t>
                      </a:r>
                    </a:p>
                  </a:txBody>
                  <a:tcPr marL="129313"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Name</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Example</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720212384"/>
                  </a:ext>
                </a:extLst>
              </a:tr>
              <a:tr h="594841">
                <a:tc>
                  <a:txBody>
                    <a:bodyPr/>
                    <a:lstStyle/>
                    <a:p>
                      <a:pPr algn="l" fontAlgn="t"/>
                      <a:r>
                        <a:rPr lang="en-US" sz="2800" dirty="0">
                          <a:effectLst/>
                        </a:rPr>
                        <a:t>+</a:t>
                      </a:r>
                    </a:p>
                  </a:txBody>
                  <a:tcPr marL="129313"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effectLst/>
                        </a:rPr>
                        <a:t>Addition</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dirty="0">
                          <a:effectLst/>
                        </a:rPr>
                        <a:t>x + y</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732923026"/>
                  </a:ext>
                </a:extLst>
              </a:tr>
              <a:tr h="594841">
                <a:tc>
                  <a:txBody>
                    <a:bodyPr/>
                    <a:lstStyle/>
                    <a:p>
                      <a:pPr algn="l" fontAlgn="t"/>
                      <a:r>
                        <a:rPr lang="en-US" sz="2800">
                          <a:effectLst/>
                        </a:rPr>
                        <a:t>-</a:t>
                      </a:r>
                    </a:p>
                  </a:txBody>
                  <a:tcPr marL="129313"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Subtraction</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x - y</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70854789"/>
                  </a:ext>
                </a:extLst>
              </a:tr>
              <a:tr h="594841">
                <a:tc>
                  <a:txBody>
                    <a:bodyPr/>
                    <a:lstStyle/>
                    <a:p>
                      <a:pPr algn="l" fontAlgn="t"/>
                      <a:r>
                        <a:rPr lang="en-US" sz="2800">
                          <a:effectLst/>
                        </a:rPr>
                        <a:t>*</a:t>
                      </a:r>
                    </a:p>
                  </a:txBody>
                  <a:tcPr marL="129313"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effectLst/>
                        </a:rPr>
                        <a:t>Multiplication</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effectLst/>
                        </a:rPr>
                        <a:t>x * y</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514741708"/>
                  </a:ext>
                </a:extLst>
              </a:tr>
              <a:tr h="594841">
                <a:tc>
                  <a:txBody>
                    <a:bodyPr/>
                    <a:lstStyle/>
                    <a:p>
                      <a:pPr algn="l" fontAlgn="t"/>
                      <a:r>
                        <a:rPr lang="en-US" sz="2800">
                          <a:effectLst/>
                        </a:rPr>
                        <a:t>/</a:t>
                      </a:r>
                    </a:p>
                  </a:txBody>
                  <a:tcPr marL="129313"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Division</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x / y</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263373938"/>
                  </a:ext>
                </a:extLst>
              </a:tr>
              <a:tr h="594841">
                <a:tc>
                  <a:txBody>
                    <a:bodyPr/>
                    <a:lstStyle/>
                    <a:p>
                      <a:pPr algn="l" fontAlgn="t"/>
                      <a:r>
                        <a:rPr lang="en-US" sz="2800">
                          <a:effectLst/>
                        </a:rPr>
                        <a:t>%</a:t>
                      </a:r>
                    </a:p>
                  </a:txBody>
                  <a:tcPr marL="129313"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effectLst/>
                        </a:rPr>
                        <a:t>Modulus</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dirty="0">
                          <a:effectLst/>
                        </a:rPr>
                        <a:t>x % y</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739888442"/>
                  </a:ext>
                </a:extLst>
              </a:tr>
            </a:tbl>
          </a:graphicData>
        </a:graphic>
      </p:graphicFrame>
    </p:spTree>
    <p:extLst>
      <p:ext uri="{BB962C8B-B14F-4D97-AF65-F5344CB8AC3E}">
        <p14:creationId xmlns:p14="http://schemas.microsoft.com/office/powerpoint/2010/main" val="3765372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FE245-9EBE-4395-B0C0-4A8A46EC83D0}"/>
              </a:ext>
            </a:extLst>
          </p:cNvPr>
          <p:cNvSpPr>
            <a:spLocks noGrp="1"/>
          </p:cNvSpPr>
          <p:nvPr>
            <p:ph type="title"/>
          </p:nvPr>
        </p:nvSpPr>
        <p:spPr>
          <a:xfrm>
            <a:off x="457200" y="274638"/>
            <a:ext cx="8229600" cy="715962"/>
          </a:xfrm>
        </p:spPr>
        <p:txBody>
          <a:bodyPr>
            <a:normAutofit fontScale="90000"/>
          </a:bodyPr>
          <a:lstStyle/>
          <a:p>
            <a:br>
              <a:rPr lang="en-US" b="0" i="0" dirty="0">
                <a:solidFill>
                  <a:srgbClr val="000000"/>
                </a:solidFill>
                <a:effectLst/>
                <a:latin typeface="Segoe UI" panose="020B0502040204020203" pitchFamily="34" charset="0"/>
              </a:rPr>
            </a:br>
            <a:r>
              <a:rPr lang="en-US" b="0" i="0" dirty="0">
                <a:solidFill>
                  <a:srgbClr val="000000"/>
                </a:solidFill>
                <a:effectLst/>
                <a:latin typeface="Segoe UI" panose="020B0502040204020203" pitchFamily="34" charset="0"/>
              </a:rPr>
              <a:t>Assignment Operators</a:t>
            </a:r>
            <a:br>
              <a:rPr lang="en-US" b="0" i="0" dirty="0">
                <a:solidFill>
                  <a:srgbClr val="000000"/>
                </a:solidFill>
                <a:effectLst/>
                <a:latin typeface="Segoe UI" panose="020B0502040204020203" pitchFamily="34" charset="0"/>
              </a:rPr>
            </a:br>
            <a:endParaRPr lang="en-US" dirty="0"/>
          </a:p>
        </p:txBody>
      </p:sp>
      <p:graphicFrame>
        <p:nvGraphicFramePr>
          <p:cNvPr id="4" name="Content Placeholder 3">
            <a:extLst>
              <a:ext uri="{FF2B5EF4-FFF2-40B4-BE49-F238E27FC236}">
                <a16:creationId xmlns:a16="http://schemas.microsoft.com/office/drawing/2014/main" id="{46DC0EEA-165A-4BBD-AB5B-C03F9427026B}"/>
              </a:ext>
            </a:extLst>
          </p:cNvPr>
          <p:cNvGraphicFramePr>
            <a:graphicFrameLocks noGrp="1"/>
          </p:cNvGraphicFramePr>
          <p:nvPr>
            <p:ph idx="1"/>
          </p:nvPr>
        </p:nvGraphicFramePr>
        <p:xfrm>
          <a:off x="990600" y="990600"/>
          <a:ext cx="7391400" cy="5670264"/>
        </p:xfrm>
        <a:graphic>
          <a:graphicData uri="http://schemas.openxmlformats.org/drawingml/2006/table">
            <a:tbl>
              <a:tblPr/>
              <a:tblGrid>
                <a:gridCol w="2460657">
                  <a:extLst>
                    <a:ext uri="{9D8B030D-6E8A-4147-A177-3AD203B41FA5}">
                      <a16:colId xmlns:a16="http://schemas.microsoft.com/office/drawing/2014/main" val="1207372803"/>
                    </a:ext>
                  </a:extLst>
                </a:gridCol>
                <a:gridCol w="2460657">
                  <a:extLst>
                    <a:ext uri="{9D8B030D-6E8A-4147-A177-3AD203B41FA5}">
                      <a16:colId xmlns:a16="http://schemas.microsoft.com/office/drawing/2014/main" val="4055717729"/>
                    </a:ext>
                  </a:extLst>
                </a:gridCol>
                <a:gridCol w="2470086">
                  <a:extLst>
                    <a:ext uri="{9D8B030D-6E8A-4147-A177-3AD203B41FA5}">
                      <a16:colId xmlns:a16="http://schemas.microsoft.com/office/drawing/2014/main" val="2271809420"/>
                    </a:ext>
                  </a:extLst>
                </a:gridCol>
              </a:tblGrid>
              <a:tr h="472522">
                <a:tc>
                  <a:txBody>
                    <a:bodyPr/>
                    <a:lstStyle/>
                    <a:p>
                      <a:pPr algn="l" fontAlgn="t"/>
                      <a:r>
                        <a:rPr lang="en-US" sz="2400">
                          <a:effectLst/>
                        </a:rPr>
                        <a:t>Operator</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Example</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Same As</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64423105"/>
                  </a:ext>
                </a:extLst>
              </a:tr>
              <a:tr h="472522">
                <a:tc>
                  <a:txBody>
                    <a:bodyPr/>
                    <a:lstStyle/>
                    <a:p>
                      <a:pPr algn="l" fontAlgn="t"/>
                      <a:r>
                        <a:rPr lang="en-US" sz="2400" dirty="0">
                          <a:effectLst/>
                        </a:rPr>
                        <a: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dirty="0">
                          <a:effectLst/>
                        </a:rPr>
                        <a:t>x = 5</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 5</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918550336"/>
                  </a:ext>
                </a:extLst>
              </a:tr>
              <a:tr h="472522">
                <a:tc>
                  <a:txBody>
                    <a:bodyPr/>
                    <a:lstStyle/>
                    <a:p>
                      <a:pPr algn="l" fontAlgn="t"/>
                      <a:r>
                        <a:rPr lang="en-US" sz="2400">
                          <a:effectLst/>
                        </a:rPr>
                        <a: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05298458"/>
                  </a:ext>
                </a:extLst>
              </a:tr>
              <a:tr h="472522">
                <a:tc>
                  <a:txBody>
                    <a:bodyPr/>
                    <a:lstStyle/>
                    <a:p>
                      <a:pPr algn="l" fontAlgn="t"/>
                      <a:r>
                        <a:rPr lang="en-US" sz="2400">
                          <a:effectLst/>
                        </a:rPr>
                        <a: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 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748606994"/>
                  </a:ext>
                </a:extLst>
              </a:tr>
              <a:tr h="472522">
                <a:tc>
                  <a:txBody>
                    <a:bodyPr/>
                    <a:lstStyle/>
                    <a:p>
                      <a:pPr algn="l" fontAlgn="t"/>
                      <a:r>
                        <a:rPr lang="en-US" sz="2400">
                          <a:effectLst/>
                        </a:rPr>
                        <a: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502412983"/>
                  </a:ext>
                </a:extLst>
              </a:tr>
              <a:tr h="472522">
                <a:tc>
                  <a:txBody>
                    <a:bodyPr/>
                    <a:lstStyle/>
                    <a:p>
                      <a:pPr algn="l" fontAlgn="t"/>
                      <a:r>
                        <a:rPr lang="en-US" sz="2400">
                          <a:effectLst/>
                        </a:rPr>
                        <a: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 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854436121"/>
                  </a:ext>
                </a:extLst>
              </a:tr>
              <a:tr h="472522">
                <a:tc>
                  <a:txBody>
                    <a:bodyPr/>
                    <a:lstStyle/>
                    <a:p>
                      <a:pPr algn="l" fontAlgn="t"/>
                      <a:r>
                        <a:rPr lang="en-US" sz="2400">
                          <a:effectLst/>
                        </a:rPr>
                        <a: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59159460"/>
                  </a:ext>
                </a:extLst>
              </a:tr>
              <a:tr h="472522">
                <a:tc>
                  <a:txBody>
                    <a:bodyPr/>
                    <a:lstStyle/>
                    <a:p>
                      <a:pPr algn="l" fontAlgn="t"/>
                      <a:r>
                        <a:rPr lang="en-US" sz="2400" dirty="0">
                          <a:effectLst/>
                        </a:rPr>
                        <a:t>&amp;=</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&amp;=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 x &amp;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741251248"/>
                  </a:ext>
                </a:extLst>
              </a:tr>
              <a:tr h="472522">
                <a:tc>
                  <a:txBody>
                    <a:bodyPr/>
                    <a:lstStyle/>
                    <a:p>
                      <a:pPr algn="l" fontAlgn="t"/>
                      <a:r>
                        <a:rPr lang="en-US" sz="2400">
                          <a:effectLst/>
                        </a:rPr>
                        <a: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89214205"/>
                  </a:ext>
                </a:extLst>
              </a:tr>
              <a:tr h="472522">
                <a:tc>
                  <a:txBody>
                    <a:bodyPr/>
                    <a:lstStyle/>
                    <a:p>
                      <a:pPr algn="l" fontAlgn="t"/>
                      <a:r>
                        <a:rPr lang="en-US" sz="2400" dirty="0">
                          <a:effectLst/>
                        </a:rPr>
                        <a: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 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810572467"/>
                  </a:ext>
                </a:extLst>
              </a:tr>
              <a:tr h="472522">
                <a:tc>
                  <a:txBody>
                    <a:bodyPr/>
                    <a:lstStyle/>
                    <a:p>
                      <a:pPr algn="l" fontAlgn="t"/>
                      <a:r>
                        <a:rPr lang="en-US" sz="2400" dirty="0">
                          <a:effectLst/>
                        </a:rPr>
                        <a:t>&gt;&gt;=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&gt;&gt;=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x &gt;&gt;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0643806"/>
                  </a:ext>
                </a:extLst>
              </a:tr>
              <a:tr h="472522">
                <a:tc>
                  <a:txBody>
                    <a:bodyPr/>
                    <a:lstStyle/>
                    <a:p>
                      <a:pPr algn="l" fontAlgn="t"/>
                      <a:r>
                        <a:rPr lang="en-US" sz="2400">
                          <a:effectLst/>
                        </a:rPr>
                        <a:t>&lt;&lt;=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2400" dirty="0">
                          <a:effectLst/>
                        </a:rPr>
                        <a:t>x &lt;&lt;=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2400" dirty="0">
                          <a:effectLst/>
                        </a:rPr>
                        <a:t>x = x &lt;&lt;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3890829674"/>
                  </a:ext>
                </a:extLst>
              </a:tr>
            </a:tbl>
          </a:graphicData>
        </a:graphic>
      </p:graphicFrame>
    </p:spTree>
    <p:extLst>
      <p:ext uri="{BB962C8B-B14F-4D97-AF65-F5344CB8AC3E}">
        <p14:creationId xmlns:p14="http://schemas.microsoft.com/office/powerpoint/2010/main" val="2274157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4CAE2-138A-49D5-844B-89AC282CA3A5}"/>
              </a:ext>
            </a:extLst>
          </p:cNvPr>
          <p:cNvSpPr>
            <a:spLocks noGrp="1"/>
          </p:cNvSpPr>
          <p:nvPr>
            <p:ph type="title"/>
          </p:nvPr>
        </p:nvSpPr>
        <p:spPr>
          <a:xfrm>
            <a:off x="457200" y="274638"/>
            <a:ext cx="8229600" cy="792162"/>
          </a:xfrm>
        </p:spPr>
        <p:txBody>
          <a:bodyPr/>
          <a:lstStyle/>
          <a:p>
            <a:pPr algn="l"/>
            <a:r>
              <a:rPr lang="en-US" i="0" dirty="0">
                <a:solidFill>
                  <a:srgbClr val="222222"/>
                </a:solidFill>
                <a:effectLst/>
                <a:latin typeface="arial" panose="020B0604020202020204" pitchFamily="34" charset="0"/>
              </a:rPr>
              <a:t>Comparison operators</a:t>
            </a:r>
            <a:endParaRPr lang="en-US" dirty="0"/>
          </a:p>
        </p:txBody>
      </p:sp>
      <p:graphicFrame>
        <p:nvGraphicFramePr>
          <p:cNvPr id="4" name="Content Placeholder 3">
            <a:extLst>
              <a:ext uri="{FF2B5EF4-FFF2-40B4-BE49-F238E27FC236}">
                <a16:creationId xmlns:a16="http://schemas.microsoft.com/office/drawing/2014/main" id="{1DBC87D2-50E3-4570-BC25-D29C95F942CC}"/>
              </a:ext>
            </a:extLst>
          </p:cNvPr>
          <p:cNvGraphicFramePr>
            <a:graphicFrameLocks noGrp="1"/>
          </p:cNvGraphicFramePr>
          <p:nvPr>
            <p:ph idx="1"/>
          </p:nvPr>
        </p:nvGraphicFramePr>
        <p:xfrm>
          <a:off x="457200" y="1219200"/>
          <a:ext cx="8229600" cy="5398607"/>
        </p:xfrm>
        <a:graphic>
          <a:graphicData uri="http://schemas.openxmlformats.org/drawingml/2006/table">
            <a:tbl>
              <a:tblPr/>
              <a:tblGrid>
                <a:gridCol w="2277836">
                  <a:extLst>
                    <a:ext uri="{9D8B030D-6E8A-4147-A177-3AD203B41FA5}">
                      <a16:colId xmlns:a16="http://schemas.microsoft.com/office/drawing/2014/main" val="2885468760"/>
                    </a:ext>
                  </a:extLst>
                </a:gridCol>
                <a:gridCol w="3201567">
                  <a:extLst>
                    <a:ext uri="{9D8B030D-6E8A-4147-A177-3AD203B41FA5}">
                      <a16:colId xmlns:a16="http://schemas.microsoft.com/office/drawing/2014/main" val="2193482862"/>
                    </a:ext>
                  </a:extLst>
                </a:gridCol>
                <a:gridCol w="2750197">
                  <a:extLst>
                    <a:ext uri="{9D8B030D-6E8A-4147-A177-3AD203B41FA5}">
                      <a16:colId xmlns:a16="http://schemas.microsoft.com/office/drawing/2014/main" val="1563821791"/>
                    </a:ext>
                  </a:extLst>
                </a:gridCol>
              </a:tblGrid>
              <a:tr h="632423">
                <a:tc>
                  <a:txBody>
                    <a:bodyPr/>
                    <a:lstStyle/>
                    <a:p>
                      <a:pPr algn="l" fontAlgn="t"/>
                      <a:r>
                        <a:rPr lang="en-US" sz="2800">
                          <a:effectLst/>
                        </a:rPr>
                        <a:t>Operator</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Name</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Example</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1254608"/>
                  </a:ext>
                </a:extLst>
              </a:tr>
              <a:tr h="758449">
                <a:tc>
                  <a:txBody>
                    <a:bodyPr/>
                    <a:lstStyle/>
                    <a:p>
                      <a:pPr algn="l" fontAlgn="t"/>
                      <a:r>
                        <a:rPr lang="en-US" sz="2800">
                          <a:effectLst/>
                        </a:rPr>
                        <a: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effectLst/>
                        </a:rPr>
                        <a:t>Equal to</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effectLst/>
                        </a:rPr>
                        <a:t>x == y</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741611188"/>
                  </a:ext>
                </a:extLst>
              </a:tr>
              <a:tr h="758449">
                <a:tc>
                  <a:txBody>
                    <a:bodyPr/>
                    <a:lstStyle/>
                    <a:p>
                      <a:pPr algn="l" fontAlgn="t"/>
                      <a:r>
                        <a:rPr lang="en-US" sz="2800">
                          <a:effectLst/>
                        </a:rPr>
                        <a: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Not equal</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x != y</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768772422"/>
                  </a:ext>
                </a:extLst>
              </a:tr>
              <a:tr h="758449">
                <a:tc>
                  <a:txBody>
                    <a:bodyPr/>
                    <a:lstStyle/>
                    <a:p>
                      <a:pPr algn="l" fontAlgn="t"/>
                      <a:r>
                        <a:rPr lang="en-US" sz="2800" dirty="0">
                          <a:effectLst/>
                        </a:rPr>
                        <a:t>&gt;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effectLst/>
                        </a:rPr>
                        <a:t>Greater than</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dirty="0">
                          <a:effectLst/>
                        </a:rPr>
                        <a:t>x &gt; y</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932764622"/>
                  </a:ext>
                </a:extLst>
              </a:tr>
              <a:tr h="758449">
                <a:tc>
                  <a:txBody>
                    <a:bodyPr/>
                    <a:lstStyle/>
                    <a:p>
                      <a:pPr algn="l" fontAlgn="t"/>
                      <a:r>
                        <a:rPr lang="en-US" sz="2800">
                          <a:effectLst/>
                        </a:rPr>
                        <a:t>&lt;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Less than</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x &lt; y</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619329081"/>
                  </a:ext>
                </a:extLst>
              </a:tr>
              <a:tr h="1099965">
                <a:tc>
                  <a:txBody>
                    <a:bodyPr/>
                    <a:lstStyle/>
                    <a:p>
                      <a:pPr algn="l" fontAlgn="t"/>
                      <a:r>
                        <a:rPr lang="en-US" sz="2800">
                          <a:effectLst/>
                        </a:rPr>
                        <a:t>&gt;=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effectLst/>
                        </a:rPr>
                        <a:t>Greater than or equal to</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effectLst/>
                        </a:rPr>
                        <a:t>x &gt;= y</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19338864"/>
                  </a:ext>
                </a:extLst>
              </a:tr>
              <a:tr h="632423">
                <a:tc>
                  <a:txBody>
                    <a:bodyPr/>
                    <a:lstStyle/>
                    <a:p>
                      <a:pPr algn="l" fontAlgn="t"/>
                      <a:r>
                        <a:rPr lang="en-US" sz="2800">
                          <a:effectLst/>
                        </a:rPr>
                        <a:t>&lt;=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800">
                          <a:effectLst/>
                        </a:rPr>
                        <a:t>Less than or equal to</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800" dirty="0">
                          <a:effectLst/>
                        </a:rPr>
                        <a:t>x &lt;= y</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919510268"/>
                  </a:ext>
                </a:extLst>
              </a:tr>
            </a:tbl>
          </a:graphicData>
        </a:graphic>
      </p:graphicFrame>
    </p:spTree>
    <p:extLst>
      <p:ext uri="{BB962C8B-B14F-4D97-AF65-F5344CB8AC3E}">
        <p14:creationId xmlns:p14="http://schemas.microsoft.com/office/powerpoint/2010/main" val="2136666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C65F3-D0F0-4ACE-B169-0BE83E8577EE}"/>
              </a:ext>
            </a:extLst>
          </p:cNvPr>
          <p:cNvSpPr>
            <a:spLocks noGrp="1"/>
          </p:cNvSpPr>
          <p:nvPr>
            <p:ph type="title"/>
          </p:nvPr>
        </p:nvSpPr>
        <p:spPr>
          <a:xfrm>
            <a:off x="457200" y="274638"/>
            <a:ext cx="8229600" cy="868362"/>
          </a:xfrm>
        </p:spPr>
        <p:txBody>
          <a:bodyPr>
            <a:normAutofit fontScale="90000"/>
          </a:bodyPr>
          <a:lstStyle/>
          <a:p>
            <a:pPr algn="l"/>
            <a:br>
              <a:rPr lang="en-US" dirty="0">
                <a:solidFill>
                  <a:srgbClr val="222222"/>
                </a:solidFill>
                <a:latin typeface="arial" panose="020B0604020202020204" pitchFamily="34" charset="0"/>
              </a:rPr>
            </a:br>
            <a:r>
              <a:rPr lang="en-US" i="0" dirty="0">
                <a:solidFill>
                  <a:srgbClr val="222222"/>
                </a:solidFill>
                <a:effectLst/>
                <a:latin typeface="arial" panose="020B0604020202020204" pitchFamily="34" charset="0"/>
              </a:rPr>
              <a:t>Logical operators</a:t>
            </a:r>
            <a:br>
              <a:rPr lang="en-US" i="0" dirty="0">
                <a:solidFill>
                  <a:srgbClr val="222222"/>
                </a:solidFill>
                <a:effectLst/>
                <a:latin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E3A43A05-5B17-4818-A1FE-ED04709FF8B4}"/>
              </a:ext>
            </a:extLst>
          </p:cNvPr>
          <p:cNvGraphicFramePr>
            <a:graphicFrameLocks noGrp="1"/>
          </p:cNvGraphicFramePr>
          <p:nvPr>
            <p:ph idx="1"/>
          </p:nvPr>
        </p:nvGraphicFramePr>
        <p:xfrm>
          <a:off x="457200" y="1828800"/>
          <a:ext cx="8382000" cy="3295470"/>
        </p:xfrm>
        <a:graphic>
          <a:graphicData uri="http://schemas.openxmlformats.org/drawingml/2006/table">
            <a:tbl>
              <a:tblPr/>
              <a:tblGrid>
                <a:gridCol w="1389872">
                  <a:extLst>
                    <a:ext uri="{9D8B030D-6E8A-4147-A177-3AD203B41FA5}">
                      <a16:colId xmlns:a16="http://schemas.microsoft.com/office/drawing/2014/main" val="2786966154"/>
                    </a:ext>
                  </a:extLst>
                </a:gridCol>
                <a:gridCol w="1400565">
                  <a:extLst>
                    <a:ext uri="{9D8B030D-6E8A-4147-A177-3AD203B41FA5}">
                      <a16:colId xmlns:a16="http://schemas.microsoft.com/office/drawing/2014/main" val="630370972"/>
                    </a:ext>
                  </a:extLst>
                </a:gridCol>
                <a:gridCol w="3442606">
                  <a:extLst>
                    <a:ext uri="{9D8B030D-6E8A-4147-A177-3AD203B41FA5}">
                      <a16:colId xmlns:a16="http://schemas.microsoft.com/office/drawing/2014/main" val="4177750540"/>
                    </a:ext>
                  </a:extLst>
                </a:gridCol>
                <a:gridCol w="2148957">
                  <a:extLst>
                    <a:ext uri="{9D8B030D-6E8A-4147-A177-3AD203B41FA5}">
                      <a16:colId xmlns:a16="http://schemas.microsoft.com/office/drawing/2014/main" val="3680486041"/>
                    </a:ext>
                  </a:extLst>
                </a:gridCol>
              </a:tblGrid>
              <a:tr h="555048">
                <a:tc>
                  <a:txBody>
                    <a:bodyPr/>
                    <a:lstStyle/>
                    <a:p>
                      <a:pPr algn="l" fontAlgn="t"/>
                      <a:r>
                        <a:rPr lang="en-US" sz="2400">
                          <a:effectLst/>
                        </a:rPr>
                        <a:t>Operator</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Name</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Description</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Example</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75199985"/>
                  </a:ext>
                </a:extLst>
              </a:tr>
              <a:tr h="913474">
                <a:tc>
                  <a:txBody>
                    <a:bodyPr/>
                    <a:lstStyle/>
                    <a:p>
                      <a:pPr algn="l" fontAlgn="t"/>
                      <a:r>
                        <a:rPr lang="en-US" sz="2400" dirty="0">
                          <a:effectLst/>
                        </a:rPr>
                        <a:t>&amp;&amp; </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Logical and</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Returns true if both statements are true</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&lt; 5 &amp;&amp;  x &lt; 10</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86646956"/>
                  </a:ext>
                </a:extLst>
              </a:tr>
              <a:tr h="913474">
                <a:tc>
                  <a:txBody>
                    <a:bodyPr/>
                    <a:lstStyle/>
                    <a:p>
                      <a:pPr algn="l" fontAlgn="t"/>
                      <a:r>
                        <a:rPr lang="en-US" sz="2400">
                          <a:effectLst/>
                        </a:rPr>
                        <a:t>|| </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Logical or</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Returns true if one of the statements is true</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&lt; 5 || x &lt; 4</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80427157"/>
                  </a:ext>
                </a:extLst>
              </a:tr>
              <a:tr h="913474">
                <a:tc>
                  <a:txBody>
                    <a:bodyPr/>
                    <a:lstStyle/>
                    <a:p>
                      <a:pPr algn="l" fontAlgn="t"/>
                      <a:r>
                        <a:rPr lang="en-US" sz="2400">
                          <a:effectLst/>
                        </a:rPr>
                        <a: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2400">
                          <a:effectLst/>
                        </a:rPr>
                        <a:t>Logical not</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2400">
                          <a:effectLst/>
                        </a:rPr>
                        <a:t>Reverse the result, returns false if the result is true</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2400" dirty="0">
                          <a:effectLst/>
                        </a:rPr>
                        <a:t>!(x &lt; 5 &amp;&amp; x &lt; 10)</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4075895136"/>
                  </a:ext>
                </a:extLst>
              </a:tr>
            </a:tbl>
          </a:graphicData>
        </a:graphic>
      </p:graphicFrame>
    </p:spTree>
    <p:extLst>
      <p:ext uri="{BB962C8B-B14F-4D97-AF65-F5344CB8AC3E}">
        <p14:creationId xmlns:p14="http://schemas.microsoft.com/office/powerpoint/2010/main" val="39939115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AE1BA-EE40-4FB8-8594-74A1A8E7C6D9}"/>
              </a:ext>
            </a:extLst>
          </p:cNvPr>
          <p:cNvSpPr>
            <a:spLocks noGrp="1"/>
          </p:cNvSpPr>
          <p:nvPr>
            <p:ph type="title"/>
          </p:nvPr>
        </p:nvSpPr>
        <p:spPr>
          <a:xfrm>
            <a:off x="457200" y="274638"/>
            <a:ext cx="8229600" cy="792162"/>
          </a:xfrm>
        </p:spPr>
        <p:txBody>
          <a:bodyPr>
            <a:normAutofit fontScale="90000"/>
          </a:bodyPr>
          <a:lstStyle/>
          <a:p>
            <a:pPr algn="l"/>
            <a:br>
              <a:rPr lang="en-US" i="0" dirty="0">
                <a:solidFill>
                  <a:srgbClr val="222222"/>
                </a:solidFill>
                <a:effectLst/>
                <a:latin typeface="arial" panose="020B0604020202020204" pitchFamily="34" charset="0"/>
              </a:rPr>
            </a:br>
            <a:r>
              <a:rPr lang="en-US" i="0" dirty="0">
                <a:solidFill>
                  <a:srgbClr val="222222"/>
                </a:solidFill>
                <a:effectLst/>
                <a:latin typeface="arial" panose="020B0604020202020204" pitchFamily="34" charset="0"/>
              </a:rPr>
              <a:t>Bitwise operators</a:t>
            </a:r>
            <a:br>
              <a:rPr lang="en-US" i="0" dirty="0">
                <a:solidFill>
                  <a:srgbClr val="222222"/>
                </a:solidFill>
                <a:effectLst/>
                <a:latin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E303C433-C940-4FBF-B970-94E5D8696A4B}"/>
              </a:ext>
            </a:extLst>
          </p:cNvPr>
          <p:cNvGraphicFramePr>
            <a:graphicFrameLocks noGrp="1"/>
          </p:cNvGraphicFramePr>
          <p:nvPr>
            <p:ph idx="1"/>
          </p:nvPr>
        </p:nvGraphicFramePr>
        <p:xfrm>
          <a:off x="685800" y="1066800"/>
          <a:ext cx="6172200" cy="5638800"/>
        </p:xfrm>
        <a:graphic>
          <a:graphicData uri="http://schemas.openxmlformats.org/drawingml/2006/table">
            <a:tbl>
              <a:tblPr/>
              <a:tblGrid>
                <a:gridCol w="1525345">
                  <a:extLst>
                    <a:ext uri="{9D8B030D-6E8A-4147-A177-3AD203B41FA5}">
                      <a16:colId xmlns:a16="http://schemas.microsoft.com/office/drawing/2014/main" val="3320324983"/>
                    </a:ext>
                  </a:extLst>
                </a:gridCol>
                <a:gridCol w="4646855">
                  <a:extLst>
                    <a:ext uri="{9D8B030D-6E8A-4147-A177-3AD203B41FA5}">
                      <a16:colId xmlns:a16="http://schemas.microsoft.com/office/drawing/2014/main" val="1073576391"/>
                    </a:ext>
                  </a:extLst>
                </a:gridCol>
              </a:tblGrid>
              <a:tr h="701621">
                <a:tc>
                  <a:txBody>
                    <a:bodyPr/>
                    <a:lstStyle/>
                    <a:p>
                      <a:pPr algn="ctr" fontAlgn="t"/>
                      <a:r>
                        <a:rPr lang="en-US" sz="2000">
                          <a:effectLst/>
                        </a:rPr>
                        <a:t>Operator</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000">
                          <a:effectLst/>
                        </a:rPr>
                        <a:t>Description</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617611201"/>
                  </a:ext>
                </a:extLst>
              </a:tr>
              <a:tr h="701621">
                <a:tc>
                  <a:txBody>
                    <a:bodyPr/>
                    <a:lstStyle/>
                    <a:p>
                      <a:pPr fontAlgn="t"/>
                      <a:r>
                        <a:rPr lang="en-US" sz="2000">
                          <a:effectLst/>
                        </a:rPr>
                        <a:t>&amp;</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AND Operator</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69508867"/>
                  </a:ext>
                </a:extLst>
              </a:tr>
              <a:tr h="701621">
                <a:tc>
                  <a:txBody>
                    <a:bodyPr/>
                    <a:lstStyle/>
                    <a:p>
                      <a:pPr fontAlgn="t"/>
                      <a:r>
                        <a:rPr lang="en-US" sz="2000">
                          <a:effectLst/>
                        </a:rPr>
                        <a:t>|</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OR Operator</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00690298"/>
                  </a:ext>
                </a:extLst>
              </a:tr>
              <a:tr h="701621">
                <a:tc>
                  <a:txBody>
                    <a:bodyPr/>
                    <a:lstStyle/>
                    <a:p>
                      <a:pPr fontAlgn="t"/>
                      <a:r>
                        <a:rPr lang="en-US" sz="2000">
                          <a:effectLst/>
                        </a:rPr>
                        <a:t>^</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XOR Operator</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15182724"/>
                  </a:ext>
                </a:extLst>
              </a:tr>
              <a:tr h="1008602">
                <a:tc>
                  <a:txBody>
                    <a:bodyPr/>
                    <a:lstStyle/>
                    <a:p>
                      <a:pPr fontAlgn="t"/>
                      <a:r>
                        <a:rPr lang="en-US" sz="2000">
                          <a:effectLst/>
                        </a:rPr>
                        <a:t>~</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Ones Complement Operator</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336256850"/>
                  </a:ext>
                </a:extLst>
              </a:tr>
              <a:tr h="911857">
                <a:tc>
                  <a:txBody>
                    <a:bodyPr/>
                    <a:lstStyle/>
                    <a:p>
                      <a:pPr fontAlgn="t"/>
                      <a:r>
                        <a:rPr lang="en-US" sz="2000">
                          <a:effectLst/>
                        </a:rPr>
                        <a:t>&lt;&lt;</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Left Shift Operator</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91764615"/>
                  </a:ext>
                </a:extLst>
              </a:tr>
              <a:tr h="911857">
                <a:tc>
                  <a:txBody>
                    <a:bodyPr/>
                    <a:lstStyle/>
                    <a:p>
                      <a:pPr fontAlgn="t"/>
                      <a:r>
                        <a:rPr lang="en-US" sz="2000">
                          <a:effectLst/>
                        </a:rPr>
                        <a:t>&gt;&gt;</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Right Shift Operator</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97807721"/>
                  </a:ext>
                </a:extLst>
              </a:tr>
            </a:tbl>
          </a:graphicData>
        </a:graphic>
      </p:graphicFrame>
    </p:spTree>
    <p:extLst>
      <p:ext uri="{BB962C8B-B14F-4D97-AF65-F5344CB8AC3E}">
        <p14:creationId xmlns:p14="http://schemas.microsoft.com/office/powerpoint/2010/main" val="3109763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13642-D6E0-424C-8C23-B8B07A0A9BA0}"/>
              </a:ext>
            </a:extLst>
          </p:cNvPr>
          <p:cNvSpPr>
            <a:spLocks noGrp="1"/>
          </p:cNvSpPr>
          <p:nvPr>
            <p:ph type="title"/>
          </p:nvPr>
        </p:nvSpPr>
        <p:spPr/>
        <p:txBody>
          <a:bodyPr>
            <a:normAutofit fontScale="90000"/>
          </a:bodyPr>
          <a:lstStyle/>
          <a:p>
            <a:pPr algn="l"/>
            <a:br>
              <a:rPr lang="en-US" dirty="0">
                <a:solidFill>
                  <a:srgbClr val="000000"/>
                </a:solidFill>
              </a:rPr>
            </a:br>
            <a:r>
              <a:rPr lang="en-US" sz="4400" b="0" i="0" u="none" strike="noStrike" kern="1200" dirty="0">
                <a:solidFill>
                  <a:srgbClr val="000000"/>
                </a:solidFill>
                <a:effectLst/>
              </a:rPr>
              <a:t>AND Operator (&amp;)</a:t>
            </a:r>
            <a:br>
              <a:rPr lang="en-US" sz="4400" b="0" i="0" u="none" strike="noStrike" dirty="0">
                <a:effectLst/>
              </a:rPr>
            </a:br>
            <a:endParaRPr lang="en-US" dirty="0"/>
          </a:p>
        </p:txBody>
      </p:sp>
      <p:sp>
        <p:nvSpPr>
          <p:cNvPr id="3" name="Content Placeholder 2">
            <a:extLst>
              <a:ext uri="{FF2B5EF4-FFF2-40B4-BE49-F238E27FC236}">
                <a16:creationId xmlns:a16="http://schemas.microsoft.com/office/drawing/2014/main" id="{9477F3F0-ACDC-462B-A054-6B3ED5BFBCE4}"/>
              </a:ext>
            </a:extLst>
          </p:cNvPr>
          <p:cNvSpPr>
            <a:spLocks noGrp="1"/>
          </p:cNvSpPr>
          <p:nvPr>
            <p:ph idx="1"/>
          </p:nvPr>
        </p:nvSpPr>
        <p:spPr/>
        <p:txBody>
          <a:bodyPr/>
          <a:lstStyle/>
          <a:p>
            <a:pPr marL="0" indent="0">
              <a:buNone/>
            </a:pPr>
            <a:r>
              <a:rPr lang="en-US" dirty="0"/>
              <a:t>If both side bit is on result will be </a:t>
            </a:r>
            <a:r>
              <a:rPr lang="en-US" dirty="0">
                <a:solidFill>
                  <a:srgbClr val="FF0000"/>
                </a:solidFill>
              </a:rPr>
              <a:t>On</a:t>
            </a:r>
          </a:p>
          <a:p>
            <a:pPr marL="0" indent="0">
              <a:buNone/>
            </a:pPr>
            <a:endParaRPr lang="en-US" dirty="0">
              <a:solidFill>
                <a:srgbClr val="FF0000"/>
              </a:solidFill>
            </a:endParaRPr>
          </a:p>
        </p:txBody>
      </p:sp>
      <p:graphicFrame>
        <p:nvGraphicFramePr>
          <p:cNvPr id="4" name="Table 3">
            <a:extLst>
              <a:ext uri="{FF2B5EF4-FFF2-40B4-BE49-F238E27FC236}">
                <a16:creationId xmlns:a16="http://schemas.microsoft.com/office/drawing/2014/main" id="{BC973447-5AFC-457C-92D8-C95E169A3A4A}"/>
              </a:ext>
            </a:extLst>
          </p:cNvPr>
          <p:cNvGraphicFramePr>
            <a:graphicFrameLocks noGrp="1"/>
          </p:cNvGraphicFramePr>
          <p:nvPr/>
        </p:nvGraphicFramePr>
        <p:xfrm>
          <a:off x="819150" y="2605881"/>
          <a:ext cx="7505700" cy="2514600"/>
        </p:xfrm>
        <a:graphic>
          <a:graphicData uri="http://schemas.openxmlformats.org/drawingml/2006/table">
            <a:tbl>
              <a:tblPr/>
              <a:tblGrid>
                <a:gridCol w="2501900">
                  <a:extLst>
                    <a:ext uri="{9D8B030D-6E8A-4147-A177-3AD203B41FA5}">
                      <a16:colId xmlns:a16="http://schemas.microsoft.com/office/drawing/2014/main" val="895922537"/>
                    </a:ext>
                  </a:extLst>
                </a:gridCol>
                <a:gridCol w="2501900">
                  <a:extLst>
                    <a:ext uri="{9D8B030D-6E8A-4147-A177-3AD203B41FA5}">
                      <a16:colId xmlns:a16="http://schemas.microsoft.com/office/drawing/2014/main" val="380210374"/>
                    </a:ext>
                  </a:extLst>
                </a:gridCol>
                <a:gridCol w="2501900">
                  <a:extLst>
                    <a:ext uri="{9D8B030D-6E8A-4147-A177-3AD203B41FA5}">
                      <a16:colId xmlns:a16="http://schemas.microsoft.com/office/drawing/2014/main" val="797972793"/>
                    </a:ext>
                  </a:extLst>
                </a:gridCol>
              </a:tblGrid>
              <a:tr h="0">
                <a:tc>
                  <a:txBody>
                    <a:bodyPr/>
                    <a:lstStyle/>
                    <a:p>
                      <a:pPr algn="l"/>
                      <a:r>
                        <a:rPr lang="en-US" b="0">
                          <a:effectLst/>
                        </a:rPr>
                        <a:t>a</a:t>
                      </a:r>
                    </a:p>
                  </a:txBody>
                  <a:tcPr marL="228600" marR="228600" marT="114300" marB="114300" anchor="ctr">
                    <a:lnL>
                      <a:noFill/>
                    </a:lnL>
                    <a:lnR>
                      <a:noFill/>
                    </a:lnR>
                    <a:lnT>
                      <a:noFill/>
                    </a:lnT>
                    <a:lnB>
                      <a:noFill/>
                    </a:lnB>
                    <a:solidFill>
                      <a:srgbClr val="F8FAFF"/>
                    </a:solidFill>
                  </a:tcPr>
                </a:tc>
                <a:tc>
                  <a:txBody>
                    <a:bodyPr/>
                    <a:lstStyle/>
                    <a:p>
                      <a:pPr algn="l"/>
                      <a:r>
                        <a:rPr lang="en-US" b="0">
                          <a:effectLst/>
                        </a:rPr>
                        <a:t>b</a:t>
                      </a:r>
                    </a:p>
                  </a:txBody>
                  <a:tcPr marL="228600" marR="228600" marT="114300" marB="114300" anchor="ctr">
                    <a:lnL>
                      <a:noFill/>
                    </a:lnL>
                    <a:lnR>
                      <a:noFill/>
                    </a:lnR>
                    <a:lnT>
                      <a:noFill/>
                    </a:lnT>
                    <a:lnB>
                      <a:noFill/>
                    </a:lnB>
                    <a:solidFill>
                      <a:srgbClr val="F8FAFF"/>
                    </a:solidFill>
                  </a:tcPr>
                </a:tc>
                <a:tc>
                  <a:txBody>
                    <a:bodyPr/>
                    <a:lstStyle/>
                    <a:p>
                      <a:pPr algn="l"/>
                      <a:r>
                        <a:rPr lang="en-US" b="0">
                          <a:effectLst/>
                        </a:rPr>
                        <a:t>a &amp; b</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4053594977"/>
                  </a:ext>
                </a:extLst>
              </a:tr>
              <a:tr h="0">
                <a:tc>
                  <a:txBody>
                    <a:bodyPr/>
                    <a:lstStyle/>
                    <a:p>
                      <a:r>
                        <a:rPr lang="en-US" dirty="0">
                          <a:effectLst/>
                        </a:rPr>
                        <a:t>0</a:t>
                      </a:r>
                    </a:p>
                  </a:txBody>
                  <a:tcPr marL="228600" marR="228600" marT="114300" marB="114300" anchor="ctr">
                    <a:lnL>
                      <a:noFill/>
                    </a:lnL>
                    <a:lnR>
                      <a:noFill/>
                    </a:lnR>
                    <a:lnT>
                      <a:noFill/>
                    </a:lnT>
                    <a:lnB>
                      <a:noFill/>
                    </a:lnB>
                    <a:solidFill>
                      <a:srgbClr val="F8FAFF"/>
                    </a:solidFill>
                  </a:tcPr>
                </a:tc>
                <a:tc>
                  <a:txBody>
                    <a:bodyPr/>
                    <a:lstStyle/>
                    <a:p>
                      <a:r>
                        <a:rPr lang="en-US">
                          <a:effectLst/>
                        </a:rPr>
                        <a:t>0</a:t>
                      </a:r>
                    </a:p>
                  </a:txBody>
                  <a:tcPr marL="228600" marR="228600" marT="114300" marB="114300" anchor="ctr">
                    <a:lnL>
                      <a:noFill/>
                    </a:lnL>
                    <a:lnR>
                      <a:noFill/>
                    </a:lnR>
                    <a:lnT>
                      <a:noFill/>
                    </a:lnT>
                    <a:lnB>
                      <a:noFill/>
                    </a:lnB>
                    <a:solidFill>
                      <a:srgbClr val="F8FAFF"/>
                    </a:solidFill>
                  </a:tcPr>
                </a:tc>
                <a:tc>
                  <a:txBody>
                    <a:bodyPr/>
                    <a:lstStyle/>
                    <a:p>
                      <a:r>
                        <a:rPr lang="en-US">
                          <a:effectLst/>
                        </a:rPr>
                        <a:t>0</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270436527"/>
                  </a:ext>
                </a:extLst>
              </a:tr>
              <a:tr h="0">
                <a:tc>
                  <a:txBody>
                    <a:bodyPr/>
                    <a:lstStyle/>
                    <a:p>
                      <a:r>
                        <a:rPr lang="en-US">
                          <a:effectLst/>
                        </a:rPr>
                        <a:t>0</a:t>
                      </a:r>
                    </a:p>
                  </a:txBody>
                  <a:tcPr marL="228600" marR="228600" marT="114300" marB="114300" anchor="ctr">
                    <a:lnL>
                      <a:noFill/>
                    </a:lnL>
                    <a:lnR>
                      <a:noFill/>
                    </a:lnR>
                    <a:lnT>
                      <a:noFill/>
                    </a:lnT>
                    <a:lnB>
                      <a:noFill/>
                    </a:lnB>
                    <a:solidFill>
                      <a:srgbClr val="F8FAFF"/>
                    </a:solidFill>
                  </a:tcPr>
                </a:tc>
                <a:tc>
                  <a:txBody>
                    <a:bodyPr/>
                    <a:lstStyle/>
                    <a:p>
                      <a:r>
                        <a:rPr lang="en-US">
                          <a:effectLst/>
                        </a:rPr>
                        <a:t>1</a:t>
                      </a:r>
                    </a:p>
                  </a:txBody>
                  <a:tcPr marL="228600" marR="228600" marT="114300" marB="114300" anchor="ctr">
                    <a:lnL>
                      <a:noFill/>
                    </a:lnL>
                    <a:lnR>
                      <a:noFill/>
                    </a:lnR>
                    <a:lnT>
                      <a:noFill/>
                    </a:lnT>
                    <a:lnB>
                      <a:noFill/>
                    </a:lnB>
                    <a:solidFill>
                      <a:srgbClr val="F8FAFF"/>
                    </a:solidFill>
                  </a:tcPr>
                </a:tc>
                <a:tc>
                  <a:txBody>
                    <a:bodyPr/>
                    <a:lstStyle/>
                    <a:p>
                      <a:r>
                        <a:rPr lang="en-US">
                          <a:effectLst/>
                        </a:rPr>
                        <a:t>0</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1101960205"/>
                  </a:ext>
                </a:extLst>
              </a:tr>
              <a:tr h="0">
                <a:tc>
                  <a:txBody>
                    <a:bodyPr/>
                    <a:lstStyle/>
                    <a:p>
                      <a:r>
                        <a:rPr lang="en-US">
                          <a:effectLst/>
                        </a:rPr>
                        <a:t>1</a:t>
                      </a:r>
                    </a:p>
                  </a:txBody>
                  <a:tcPr marL="228600" marR="228600" marT="114300" marB="114300" anchor="ctr">
                    <a:lnL>
                      <a:noFill/>
                    </a:lnL>
                    <a:lnR>
                      <a:noFill/>
                    </a:lnR>
                    <a:lnT>
                      <a:noFill/>
                    </a:lnT>
                    <a:lnB>
                      <a:noFill/>
                    </a:lnB>
                    <a:solidFill>
                      <a:srgbClr val="F8FAFF"/>
                    </a:solidFill>
                  </a:tcPr>
                </a:tc>
                <a:tc>
                  <a:txBody>
                    <a:bodyPr/>
                    <a:lstStyle/>
                    <a:p>
                      <a:r>
                        <a:rPr lang="en-US">
                          <a:effectLst/>
                        </a:rPr>
                        <a:t>0</a:t>
                      </a:r>
                    </a:p>
                  </a:txBody>
                  <a:tcPr marL="228600" marR="228600" marT="114300" marB="114300" anchor="ctr">
                    <a:lnL>
                      <a:noFill/>
                    </a:lnL>
                    <a:lnR>
                      <a:noFill/>
                    </a:lnR>
                    <a:lnT>
                      <a:noFill/>
                    </a:lnT>
                    <a:lnB>
                      <a:noFill/>
                    </a:lnB>
                    <a:solidFill>
                      <a:srgbClr val="F8FAFF"/>
                    </a:solidFill>
                  </a:tcPr>
                </a:tc>
                <a:tc>
                  <a:txBody>
                    <a:bodyPr/>
                    <a:lstStyle/>
                    <a:p>
                      <a:r>
                        <a:rPr lang="en-US">
                          <a:effectLst/>
                        </a:rPr>
                        <a:t>0</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420048680"/>
                  </a:ext>
                </a:extLst>
              </a:tr>
              <a:tr h="0">
                <a:tc>
                  <a:txBody>
                    <a:bodyPr/>
                    <a:lstStyle/>
                    <a:p>
                      <a:r>
                        <a:rPr lang="en-US">
                          <a:effectLst/>
                        </a:rPr>
                        <a:t>1</a:t>
                      </a:r>
                    </a:p>
                  </a:txBody>
                  <a:tcPr marL="228600" marR="228600" marT="114300" marB="114300" anchor="ctr">
                    <a:lnL>
                      <a:noFill/>
                    </a:lnL>
                    <a:lnR>
                      <a:noFill/>
                    </a:lnR>
                    <a:lnT>
                      <a:noFill/>
                    </a:lnT>
                    <a:lnB>
                      <a:noFill/>
                    </a:lnB>
                    <a:solidFill>
                      <a:srgbClr val="F8FAFF"/>
                    </a:solidFill>
                  </a:tcPr>
                </a:tc>
                <a:tc>
                  <a:txBody>
                    <a:bodyPr/>
                    <a:lstStyle/>
                    <a:p>
                      <a:r>
                        <a:rPr lang="en-US">
                          <a:effectLst/>
                        </a:rPr>
                        <a:t>1</a:t>
                      </a:r>
                    </a:p>
                  </a:txBody>
                  <a:tcPr marL="228600" marR="228600" marT="114300" marB="114300" anchor="ctr">
                    <a:lnL>
                      <a:noFill/>
                    </a:lnL>
                    <a:lnR>
                      <a:noFill/>
                    </a:lnR>
                    <a:lnT>
                      <a:noFill/>
                    </a:lnT>
                    <a:lnB>
                      <a:noFill/>
                    </a:lnB>
                    <a:solidFill>
                      <a:srgbClr val="F8FAFF"/>
                    </a:solidFill>
                  </a:tcPr>
                </a:tc>
                <a:tc>
                  <a:txBody>
                    <a:bodyPr/>
                    <a:lstStyle/>
                    <a:p>
                      <a:r>
                        <a:rPr lang="en-US" dirty="0">
                          <a:effectLst/>
                        </a:rPr>
                        <a:t>1</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3320037353"/>
                  </a:ext>
                </a:extLst>
              </a:tr>
            </a:tbl>
          </a:graphicData>
        </a:graphic>
      </p:graphicFrame>
    </p:spTree>
    <p:extLst>
      <p:ext uri="{BB962C8B-B14F-4D97-AF65-F5344CB8AC3E}">
        <p14:creationId xmlns:p14="http://schemas.microsoft.com/office/powerpoint/2010/main" val="2412284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A065C-E291-475C-AB30-B9C86047D991}"/>
              </a:ext>
            </a:extLst>
          </p:cNvPr>
          <p:cNvSpPr>
            <a:spLocks noGrp="1"/>
          </p:cNvSpPr>
          <p:nvPr>
            <p:ph type="title"/>
          </p:nvPr>
        </p:nvSpPr>
        <p:spPr/>
        <p:txBody>
          <a:bodyPr/>
          <a:lstStyle/>
          <a:p>
            <a:pPr algn="l"/>
            <a:r>
              <a:rPr lang="en-US" dirty="0"/>
              <a:t>Steps to solve:-</a:t>
            </a:r>
          </a:p>
        </p:txBody>
      </p:sp>
      <p:sp>
        <p:nvSpPr>
          <p:cNvPr id="3" name="Content Placeholder 2">
            <a:extLst>
              <a:ext uri="{FF2B5EF4-FFF2-40B4-BE49-F238E27FC236}">
                <a16:creationId xmlns:a16="http://schemas.microsoft.com/office/drawing/2014/main" id="{F10CC2C9-6CB9-4AF7-B9F1-920AD129F329}"/>
              </a:ext>
            </a:extLst>
          </p:cNvPr>
          <p:cNvSpPr>
            <a:spLocks noGrp="1"/>
          </p:cNvSpPr>
          <p:nvPr>
            <p:ph idx="1"/>
          </p:nvPr>
        </p:nvSpPr>
        <p:spPr/>
        <p:txBody>
          <a:bodyPr/>
          <a:lstStyle/>
          <a:p>
            <a:r>
              <a:rPr lang="pt-BR" b="1" dirty="0"/>
              <a:t>a = 12 (find binary form:1100 )</a:t>
            </a:r>
          </a:p>
          <a:p>
            <a:r>
              <a:rPr lang="pt-BR" b="1" dirty="0"/>
              <a:t>b = 25 (find binary form:11001)</a:t>
            </a:r>
          </a:p>
          <a:p>
            <a:pPr marL="0" indent="0">
              <a:buNone/>
            </a:pPr>
            <a:r>
              <a:rPr lang="pt-BR" b="1" dirty="0"/>
              <a:t>How to find Binary:</a:t>
            </a:r>
          </a:p>
          <a:p>
            <a:pPr marL="0" indent="0">
              <a:buNone/>
            </a:pPr>
            <a:r>
              <a:rPr lang="pt-BR" b="1" dirty="0"/>
              <a:t>                                      </a:t>
            </a:r>
          </a:p>
          <a:p>
            <a:pPr marL="0" indent="0">
              <a:buNone/>
            </a:pPr>
            <a:endParaRPr lang="en-US" dirty="0"/>
          </a:p>
        </p:txBody>
      </p:sp>
      <p:sp>
        <p:nvSpPr>
          <p:cNvPr id="4" name="Rectangle 3">
            <a:extLst>
              <a:ext uri="{FF2B5EF4-FFF2-40B4-BE49-F238E27FC236}">
                <a16:creationId xmlns:a16="http://schemas.microsoft.com/office/drawing/2014/main" id="{26FC7BAA-9BA9-493A-95C5-6DFADCF831B2}"/>
              </a:ext>
            </a:extLst>
          </p:cNvPr>
          <p:cNvSpPr/>
          <p:nvPr/>
        </p:nvSpPr>
        <p:spPr>
          <a:xfrm>
            <a:off x="1066802" y="3429000"/>
            <a:ext cx="6248398"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64           32                16               8              4              2              1</a:t>
            </a:r>
          </a:p>
        </p:txBody>
      </p:sp>
      <p:cxnSp>
        <p:nvCxnSpPr>
          <p:cNvPr id="6" name="Straight Connector 5">
            <a:extLst>
              <a:ext uri="{FF2B5EF4-FFF2-40B4-BE49-F238E27FC236}">
                <a16:creationId xmlns:a16="http://schemas.microsoft.com/office/drawing/2014/main" id="{668D0D49-6989-40A7-8818-3F17A3499AC8}"/>
              </a:ext>
            </a:extLst>
          </p:cNvPr>
          <p:cNvCxnSpPr/>
          <p:nvPr/>
        </p:nvCxnSpPr>
        <p:spPr>
          <a:xfrm>
            <a:off x="6400800" y="342900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29DE6F1F-367F-414C-9BB8-23A0028A698E}"/>
              </a:ext>
            </a:extLst>
          </p:cNvPr>
          <p:cNvCxnSpPr/>
          <p:nvPr/>
        </p:nvCxnSpPr>
        <p:spPr>
          <a:xfrm>
            <a:off x="5562600" y="342900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B5E70672-EB31-46B9-B51A-EF0985D4A7A5}"/>
              </a:ext>
            </a:extLst>
          </p:cNvPr>
          <p:cNvCxnSpPr/>
          <p:nvPr/>
        </p:nvCxnSpPr>
        <p:spPr>
          <a:xfrm>
            <a:off x="4724400" y="342900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6AEE96C3-BBE2-4159-B458-09ADE46956D7}"/>
              </a:ext>
            </a:extLst>
          </p:cNvPr>
          <p:cNvCxnSpPr/>
          <p:nvPr/>
        </p:nvCxnSpPr>
        <p:spPr>
          <a:xfrm>
            <a:off x="3962400" y="342900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B7527B08-76E9-4404-990A-E940E18130B0}"/>
              </a:ext>
            </a:extLst>
          </p:cNvPr>
          <p:cNvCxnSpPr/>
          <p:nvPr/>
        </p:nvCxnSpPr>
        <p:spPr>
          <a:xfrm>
            <a:off x="3048000" y="346023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568219FD-0803-47AC-A0A2-C6467B71D923}"/>
              </a:ext>
            </a:extLst>
          </p:cNvPr>
          <p:cNvCxnSpPr/>
          <p:nvPr/>
        </p:nvCxnSpPr>
        <p:spPr>
          <a:xfrm>
            <a:off x="2057400" y="3429000"/>
            <a:ext cx="0" cy="685800"/>
          </a:xfrm>
          <a:prstGeom prst="line">
            <a:avLst/>
          </a:prstGeom>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136C2DF9-882E-4157-9020-5E30FDA5696B}"/>
              </a:ext>
            </a:extLst>
          </p:cNvPr>
          <p:cNvSpPr/>
          <p:nvPr/>
        </p:nvSpPr>
        <p:spPr>
          <a:xfrm>
            <a:off x="1074297" y="4328592"/>
            <a:ext cx="6248398"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0              1              1               0             0</a:t>
            </a:r>
          </a:p>
        </p:txBody>
      </p:sp>
      <p:cxnSp>
        <p:nvCxnSpPr>
          <p:cNvPr id="13" name="Straight Connector 12">
            <a:extLst>
              <a:ext uri="{FF2B5EF4-FFF2-40B4-BE49-F238E27FC236}">
                <a16:creationId xmlns:a16="http://schemas.microsoft.com/office/drawing/2014/main" id="{3743F5EE-A6F1-4C6D-92FF-E104A4B3C87E}"/>
              </a:ext>
            </a:extLst>
          </p:cNvPr>
          <p:cNvCxnSpPr/>
          <p:nvPr/>
        </p:nvCxnSpPr>
        <p:spPr>
          <a:xfrm>
            <a:off x="6408295" y="432859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7CB89618-9207-4C3E-9F87-C1ADE9965DAB}"/>
              </a:ext>
            </a:extLst>
          </p:cNvPr>
          <p:cNvCxnSpPr/>
          <p:nvPr/>
        </p:nvCxnSpPr>
        <p:spPr>
          <a:xfrm>
            <a:off x="5570095" y="432859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95D425A-0AA9-4778-B86B-6D4A4F645EBA}"/>
              </a:ext>
            </a:extLst>
          </p:cNvPr>
          <p:cNvCxnSpPr/>
          <p:nvPr/>
        </p:nvCxnSpPr>
        <p:spPr>
          <a:xfrm>
            <a:off x="4731895" y="432859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8BFAA467-AF06-40C4-88C4-EB196A50A48C}"/>
              </a:ext>
            </a:extLst>
          </p:cNvPr>
          <p:cNvCxnSpPr/>
          <p:nvPr/>
        </p:nvCxnSpPr>
        <p:spPr>
          <a:xfrm>
            <a:off x="3969895" y="432859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F53E64BE-D566-45BC-8000-6B0ECCCB948B}"/>
              </a:ext>
            </a:extLst>
          </p:cNvPr>
          <p:cNvCxnSpPr/>
          <p:nvPr/>
        </p:nvCxnSpPr>
        <p:spPr>
          <a:xfrm>
            <a:off x="3055495" y="435982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B6E137C5-F35B-48D8-8B3A-7E375F02B076}"/>
              </a:ext>
            </a:extLst>
          </p:cNvPr>
          <p:cNvCxnSpPr/>
          <p:nvPr/>
        </p:nvCxnSpPr>
        <p:spPr>
          <a:xfrm>
            <a:off x="2064895" y="4328592"/>
            <a:ext cx="0" cy="685800"/>
          </a:xfrm>
          <a:prstGeom prst="line">
            <a:avLst/>
          </a:prstGeom>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556B43EE-BC7F-48AA-9594-71D11AD33BE2}"/>
              </a:ext>
            </a:extLst>
          </p:cNvPr>
          <p:cNvSpPr/>
          <p:nvPr/>
        </p:nvSpPr>
        <p:spPr>
          <a:xfrm>
            <a:off x="1066802" y="5282784"/>
            <a:ext cx="6248398"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1                1              0             0                1</a:t>
            </a:r>
          </a:p>
        </p:txBody>
      </p:sp>
      <p:cxnSp>
        <p:nvCxnSpPr>
          <p:cNvPr id="20" name="Straight Connector 19">
            <a:extLst>
              <a:ext uri="{FF2B5EF4-FFF2-40B4-BE49-F238E27FC236}">
                <a16:creationId xmlns:a16="http://schemas.microsoft.com/office/drawing/2014/main" id="{4280B35F-E92F-4F75-A1A2-E122CE4D61B9}"/>
              </a:ext>
            </a:extLst>
          </p:cNvPr>
          <p:cNvCxnSpPr/>
          <p:nvPr/>
        </p:nvCxnSpPr>
        <p:spPr>
          <a:xfrm>
            <a:off x="6400800" y="528278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DEC6AB40-E006-4F8B-BF65-E8857027133A}"/>
              </a:ext>
            </a:extLst>
          </p:cNvPr>
          <p:cNvCxnSpPr/>
          <p:nvPr/>
        </p:nvCxnSpPr>
        <p:spPr>
          <a:xfrm>
            <a:off x="5562600" y="528278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B779DED-9CFD-46E7-9FD2-890FFDDEFFB5}"/>
              </a:ext>
            </a:extLst>
          </p:cNvPr>
          <p:cNvCxnSpPr/>
          <p:nvPr/>
        </p:nvCxnSpPr>
        <p:spPr>
          <a:xfrm>
            <a:off x="4724400" y="528278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66BF7501-7B39-4262-B219-9E0EAD6A01F7}"/>
              </a:ext>
            </a:extLst>
          </p:cNvPr>
          <p:cNvCxnSpPr/>
          <p:nvPr/>
        </p:nvCxnSpPr>
        <p:spPr>
          <a:xfrm>
            <a:off x="3962400" y="528278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1077A998-ACC5-4B96-A7AE-9028470C063B}"/>
              </a:ext>
            </a:extLst>
          </p:cNvPr>
          <p:cNvCxnSpPr/>
          <p:nvPr/>
        </p:nvCxnSpPr>
        <p:spPr>
          <a:xfrm>
            <a:off x="3048000" y="531401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509CC73-F80E-43A6-A2B0-2DDEF3860D49}"/>
              </a:ext>
            </a:extLst>
          </p:cNvPr>
          <p:cNvCxnSpPr/>
          <p:nvPr/>
        </p:nvCxnSpPr>
        <p:spPr>
          <a:xfrm>
            <a:off x="2057400" y="5282784"/>
            <a:ext cx="0" cy="685800"/>
          </a:xfrm>
          <a:prstGeom prst="line">
            <a:avLst/>
          </a:prstGeom>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09B57F40-2D41-4957-9396-E0E81011358A}"/>
              </a:ext>
            </a:extLst>
          </p:cNvPr>
          <p:cNvSpPr txBox="1"/>
          <p:nvPr/>
        </p:nvSpPr>
        <p:spPr>
          <a:xfrm>
            <a:off x="7543800" y="4572000"/>
            <a:ext cx="418704" cy="2308324"/>
          </a:xfrm>
          <a:prstGeom prst="rect">
            <a:avLst/>
          </a:prstGeom>
          <a:noFill/>
        </p:spPr>
        <p:txBody>
          <a:bodyPr wrap="none" rtlCol="0">
            <a:spAutoFit/>
          </a:bodyPr>
          <a:lstStyle/>
          <a:p>
            <a:r>
              <a:rPr lang="en-US" dirty="0"/>
              <a:t>12</a:t>
            </a:r>
          </a:p>
          <a:p>
            <a:endParaRPr lang="en-US" dirty="0"/>
          </a:p>
          <a:p>
            <a:endParaRPr lang="en-US" dirty="0"/>
          </a:p>
          <a:p>
            <a:endParaRPr lang="en-US" dirty="0"/>
          </a:p>
          <a:p>
            <a:r>
              <a:rPr lang="en-US" dirty="0"/>
              <a:t>25</a:t>
            </a:r>
          </a:p>
          <a:p>
            <a:endParaRPr lang="en-US" dirty="0"/>
          </a:p>
          <a:p>
            <a:r>
              <a:rPr lang="en-US" dirty="0"/>
              <a:t>8</a:t>
            </a:r>
          </a:p>
          <a:p>
            <a:endParaRPr lang="en-US" dirty="0"/>
          </a:p>
        </p:txBody>
      </p:sp>
      <p:sp>
        <p:nvSpPr>
          <p:cNvPr id="28" name="Rectangle 27">
            <a:extLst>
              <a:ext uri="{FF2B5EF4-FFF2-40B4-BE49-F238E27FC236}">
                <a16:creationId xmlns:a16="http://schemas.microsoft.com/office/drawing/2014/main" id="{4C9AE10B-403C-4B24-86EB-8C7DB34B76EF}"/>
              </a:ext>
            </a:extLst>
          </p:cNvPr>
          <p:cNvSpPr/>
          <p:nvPr/>
        </p:nvSpPr>
        <p:spPr>
          <a:xfrm>
            <a:off x="1041818" y="6047283"/>
            <a:ext cx="6248398"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1            0             0                0</a:t>
            </a:r>
          </a:p>
        </p:txBody>
      </p:sp>
      <p:cxnSp>
        <p:nvCxnSpPr>
          <p:cNvPr id="29" name="Straight Connector 28">
            <a:extLst>
              <a:ext uri="{FF2B5EF4-FFF2-40B4-BE49-F238E27FC236}">
                <a16:creationId xmlns:a16="http://schemas.microsoft.com/office/drawing/2014/main" id="{CAE110D9-617F-47FC-816F-F18D4EB9CC20}"/>
              </a:ext>
            </a:extLst>
          </p:cNvPr>
          <p:cNvCxnSpPr/>
          <p:nvPr/>
        </p:nvCxnSpPr>
        <p:spPr>
          <a:xfrm>
            <a:off x="6375816" y="604728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D1D236A3-8A27-4E7D-93E3-8A909652DCB4}"/>
              </a:ext>
            </a:extLst>
          </p:cNvPr>
          <p:cNvCxnSpPr/>
          <p:nvPr/>
        </p:nvCxnSpPr>
        <p:spPr>
          <a:xfrm>
            <a:off x="5537616" y="604728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6E58F7E-28B0-4C56-9720-4799F417CDC9}"/>
              </a:ext>
            </a:extLst>
          </p:cNvPr>
          <p:cNvCxnSpPr/>
          <p:nvPr/>
        </p:nvCxnSpPr>
        <p:spPr>
          <a:xfrm>
            <a:off x="4699416" y="604728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EFF59FED-6FFE-4EFC-BE47-48F79827B455}"/>
              </a:ext>
            </a:extLst>
          </p:cNvPr>
          <p:cNvCxnSpPr/>
          <p:nvPr/>
        </p:nvCxnSpPr>
        <p:spPr>
          <a:xfrm>
            <a:off x="3937416" y="604728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5D580092-517F-47BF-83AC-7D79931ABBAA}"/>
              </a:ext>
            </a:extLst>
          </p:cNvPr>
          <p:cNvCxnSpPr/>
          <p:nvPr/>
        </p:nvCxnSpPr>
        <p:spPr>
          <a:xfrm>
            <a:off x="3023016" y="607851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B37A8E91-B035-4DEA-B9AC-614C55AC1B2B}"/>
              </a:ext>
            </a:extLst>
          </p:cNvPr>
          <p:cNvCxnSpPr/>
          <p:nvPr/>
        </p:nvCxnSpPr>
        <p:spPr>
          <a:xfrm>
            <a:off x="2032416" y="6047283"/>
            <a:ext cx="0" cy="6858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102170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56DB5-C6FC-453F-A659-17A601AF7E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724CB0-3951-42FC-930E-3C61D606B1FF}"/>
              </a:ext>
            </a:extLst>
          </p:cNvPr>
          <p:cNvSpPr>
            <a:spLocks noGrp="1"/>
          </p:cNvSpPr>
          <p:nvPr>
            <p:ph idx="1"/>
          </p:nvPr>
        </p:nvSpPr>
        <p:spPr/>
        <p:txBody>
          <a:bodyPr/>
          <a:lstStyle/>
          <a:p>
            <a:pPr marL="0" indent="0">
              <a:buNone/>
            </a:pPr>
            <a:r>
              <a:rPr lang="en-US" dirty="0"/>
              <a:t>a &amp; b= </a:t>
            </a:r>
          </a:p>
          <a:p>
            <a:pPr marL="0" indent="0">
              <a:buNone/>
            </a:pPr>
            <a:r>
              <a:rPr lang="en-US" dirty="0"/>
              <a:t>01100  (12)</a:t>
            </a:r>
          </a:p>
          <a:p>
            <a:pPr marL="0" indent="0">
              <a:buNone/>
            </a:pPr>
            <a:r>
              <a:rPr lang="en-US" dirty="0"/>
              <a:t>11001   (25)</a:t>
            </a:r>
          </a:p>
          <a:p>
            <a:pPr marL="0" indent="0">
              <a:buNone/>
            </a:pPr>
            <a:r>
              <a:rPr lang="en-US" dirty="0"/>
              <a:t>01000   (8) Ans.</a:t>
            </a:r>
          </a:p>
        </p:txBody>
      </p:sp>
      <p:cxnSp>
        <p:nvCxnSpPr>
          <p:cNvPr id="5" name="Straight Connector 4">
            <a:extLst>
              <a:ext uri="{FF2B5EF4-FFF2-40B4-BE49-F238E27FC236}">
                <a16:creationId xmlns:a16="http://schemas.microsoft.com/office/drawing/2014/main" id="{F851F63F-20DC-4A6A-99F0-4CD98EDD3CE6}"/>
              </a:ext>
            </a:extLst>
          </p:cNvPr>
          <p:cNvCxnSpPr/>
          <p:nvPr/>
        </p:nvCxnSpPr>
        <p:spPr>
          <a:xfrm>
            <a:off x="457200" y="3429000"/>
            <a:ext cx="1981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7757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13642-D6E0-424C-8C23-B8B07A0A9BA0}"/>
              </a:ext>
            </a:extLst>
          </p:cNvPr>
          <p:cNvSpPr>
            <a:spLocks noGrp="1"/>
          </p:cNvSpPr>
          <p:nvPr>
            <p:ph type="title"/>
          </p:nvPr>
        </p:nvSpPr>
        <p:spPr/>
        <p:txBody>
          <a:bodyPr>
            <a:normAutofit fontScale="90000"/>
          </a:bodyPr>
          <a:lstStyle/>
          <a:p>
            <a:pPr algn="l"/>
            <a:br>
              <a:rPr lang="en-US" dirty="0">
                <a:solidFill>
                  <a:srgbClr val="000000"/>
                </a:solidFill>
              </a:rPr>
            </a:br>
            <a:r>
              <a:rPr lang="en-US" dirty="0">
                <a:solidFill>
                  <a:srgbClr val="000000"/>
                </a:solidFill>
              </a:rPr>
              <a:t>OR</a:t>
            </a:r>
            <a:r>
              <a:rPr lang="en-US" sz="4400" b="0" i="0" u="none" strike="noStrike" kern="1200" dirty="0">
                <a:solidFill>
                  <a:srgbClr val="000000"/>
                </a:solidFill>
                <a:effectLst/>
              </a:rPr>
              <a:t> Operator (|)</a:t>
            </a:r>
            <a:br>
              <a:rPr lang="en-US" sz="4400" b="0" i="0" u="none" strike="noStrike" dirty="0">
                <a:effectLst/>
              </a:rPr>
            </a:br>
            <a:endParaRPr lang="en-US" dirty="0"/>
          </a:p>
        </p:txBody>
      </p:sp>
      <p:sp>
        <p:nvSpPr>
          <p:cNvPr id="3" name="Content Placeholder 2">
            <a:extLst>
              <a:ext uri="{FF2B5EF4-FFF2-40B4-BE49-F238E27FC236}">
                <a16:creationId xmlns:a16="http://schemas.microsoft.com/office/drawing/2014/main" id="{9477F3F0-ACDC-462B-A054-6B3ED5BFBCE4}"/>
              </a:ext>
            </a:extLst>
          </p:cNvPr>
          <p:cNvSpPr>
            <a:spLocks noGrp="1"/>
          </p:cNvSpPr>
          <p:nvPr>
            <p:ph idx="1"/>
          </p:nvPr>
        </p:nvSpPr>
        <p:spPr/>
        <p:txBody>
          <a:bodyPr/>
          <a:lstStyle/>
          <a:p>
            <a:pPr marL="0" indent="0">
              <a:buNone/>
            </a:pPr>
            <a:r>
              <a:rPr lang="en-US" dirty="0"/>
              <a:t>If any side bit is on result will be </a:t>
            </a:r>
            <a:r>
              <a:rPr lang="en-US" dirty="0">
                <a:solidFill>
                  <a:srgbClr val="FF0000"/>
                </a:solidFill>
              </a:rPr>
              <a:t>On</a:t>
            </a:r>
          </a:p>
          <a:p>
            <a:pPr marL="0" indent="0">
              <a:buNone/>
            </a:pPr>
            <a:endParaRPr lang="en-US" dirty="0">
              <a:solidFill>
                <a:srgbClr val="FF0000"/>
              </a:solidFill>
            </a:endParaRPr>
          </a:p>
        </p:txBody>
      </p:sp>
      <p:graphicFrame>
        <p:nvGraphicFramePr>
          <p:cNvPr id="4" name="Table 3">
            <a:extLst>
              <a:ext uri="{FF2B5EF4-FFF2-40B4-BE49-F238E27FC236}">
                <a16:creationId xmlns:a16="http://schemas.microsoft.com/office/drawing/2014/main" id="{BC973447-5AFC-457C-92D8-C95E169A3A4A}"/>
              </a:ext>
            </a:extLst>
          </p:cNvPr>
          <p:cNvGraphicFramePr>
            <a:graphicFrameLocks noGrp="1"/>
          </p:cNvGraphicFramePr>
          <p:nvPr/>
        </p:nvGraphicFramePr>
        <p:xfrm>
          <a:off x="819150" y="2605881"/>
          <a:ext cx="7505700" cy="2514600"/>
        </p:xfrm>
        <a:graphic>
          <a:graphicData uri="http://schemas.openxmlformats.org/drawingml/2006/table">
            <a:tbl>
              <a:tblPr/>
              <a:tblGrid>
                <a:gridCol w="2501900">
                  <a:extLst>
                    <a:ext uri="{9D8B030D-6E8A-4147-A177-3AD203B41FA5}">
                      <a16:colId xmlns:a16="http://schemas.microsoft.com/office/drawing/2014/main" val="895922537"/>
                    </a:ext>
                  </a:extLst>
                </a:gridCol>
                <a:gridCol w="2501900">
                  <a:extLst>
                    <a:ext uri="{9D8B030D-6E8A-4147-A177-3AD203B41FA5}">
                      <a16:colId xmlns:a16="http://schemas.microsoft.com/office/drawing/2014/main" val="380210374"/>
                    </a:ext>
                  </a:extLst>
                </a:gridCol>
                <a:gridCol w="2501900">
                  <a:extLst>
                    <a:ext uri="{9D8B030D-6E8A-4147-A177-3AD203B41FA5}">
                      <a16:colId xmlns:a16="http://schemas.microsoft.com/office/drawing/2014/main" val="797972793"/>
                    </a:ext>
                  </a:extLst>
                </a:gridCol>
              </a:tblGrid>
              <a:tr h="0">
                <a:tc>
                  <a:txBody>
                    <a:bodyPr/>
                    <a:lstStyle/>
                    <a:p>
                      <a:pPr algn="l"/>
                      <a:r>
                        <a:rPr lang="en-US" b="0">
                          <a:effectLst/>
                        </a:rPr>
                        <a:t>a</a:t>
                      </a:r>
                    </a:p>
                  </a:txBody>
                  <a:tcPr marL="228600" marR="228600" marT="114300" marB="114300" anchor="ctr">
                    <a:lnL>
                      <a:noFill/>
                    </a:lnL>
                    <a:lnR>
                      <a:noFill/>
                    </a:lnR>
                    <a:lnT>
                      <a:noFill/>
                    </a:lnT>
                    <a:lnB>
                      <a:noFill/>
                    </a:lnB>
                    <a:solidFill>
                      <a:srgbClr val="F8FAFF"/>
                    </a:solidFill>
                  </a:tcPr>
                </a:tc>
                <a:tc>
                  <a:txBody>
                    <a:bodyPr/>
                    <a:lstStyle/>
                    <a:p>
                      <a:pPr algn="l"/>
                      <a:r>
                        <a:rPr lang="en-US" b="0">
                          <a:effectLst/>
                        </a:rPr>
                        <a:t>b</a:t>
                      </a:r>
                    </a:p>
                  </a:txBody>
                  <a:tcPr marL="228600" marR="228600" marT="114300" marB="114300" anchor="ctr">
                    <a:lnL>
                      <a:noFill/>
                    </a:lnL>
                    <a:lnR>
                      <a:noFill/>
                    </a:lnR>
                    <a:lnT>
                      <a:noFill/>
                    </a:lnT>
                    <a:lnB>
                      <a:noFill/>
                    </a:lnB>
                    <a:solidFill>
                      <a:srgbClr val="F8FAFF"/>
                    </a:solidFill>
                  </a:tcPr>
                </a:tc>
                <a:tc>
                  <a:txBody>
                    <a:bodyPr/>
                    <a:lstStyle/>
                    <a:p>
                      <a:pPr algn="l"/>
                      <a:r>
                        <a:rPr lang="en-US" b="0" dirty="0">
                          <a:effectLst/>
                        </a:rPr>
                        <a:t>a | b</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4053594977"/>
                  </a:ext>
                </a:extLst>
              </a:tr>
              <a:tr h="0">
                <a:tc>
                  <a:txBody>
                    <a:bodyPr/>
                    <a:lstStyle/>
                    <a:p>
                      <a:r>
                        <a:rPr lang="en-US" dirty="0">
                          <a:effectLst/>
                        </a:rPr>
                        <a:t>0</a:t>
                      </a:r>
                    </a:p>
                  </a:txBody>
                  <a:tcPr marL="228600" marR="228600" marT="114300" marB="114300" anchor="ctr">
                    <a:lnL>
                      <a:noFill/>
                    </a:lnL>
                    <a:lnR>
                      <a:noFill/>
                    </a:lnR>
                    <a:lnT>
                      <a:noFill/>
                    </a:lnT>
                    <a:lnB>
                      <a:noFill/>
                    </a:lnB>
                    <a:solidFill>
                      <a:srgbClr val="F8FAFF"/>
                    </a:solidFill>
                  </a:tcPr>
                </a:tc>
                <a:tc>
                  <a:txBody>
                    <a:bodyPr/>
                    <a:lstStyle/>
                    <a:p>
                      <a:r>
                        <a:rPr lang="en-US">
                          <a:effectLst/>
                        </a:rPr>
                        <a:t>0</a:t>
                      </a:r>
                    </a:p>
                  </a:txBody>
                  <a:tcPr marL="228600" marR="228600" marT="114300" marB="114300" anchor="ctr">
                    <a:lnL>
                      <a:noFill/>
                    </a:lnL>
                    <a:lnR>
                      <a:noFill/>
                    </a:lnR>
                    <a:lnT>
                      <a:noFill/>
                    </a:lnT>
                    <a:lnB>
                      <a:noFill/>
                    </a:lnB>
                    <a:solidFill>
                      <a:srgbClr val="F8FAFF"/>
                    </a:solidFill>
                  </a:tcPr>
                </a:tc>
                <a:tc>
                  <a:txBody>
                    <a:bodyPr/>
                    <a:lstStyle/>
                    <a:p>
                      <a:r>
                        <a:rPr lang="en-US">
                          <a:effectLst/>
                        </a:rPr>
                        <a:t>0</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270436527"/>
                  </a:ext>
                </a:extLst>
              </a:tr>
              <a:tr h="0">
                <a:tc>
                  <a:txBody>
                    <a:bodyPr/>
                    <a:lstStyle/>
                    <a:p>
                      <a:r>
                        <a:rPr lang="en-US">
                          <a:effectLst/>
                        </a:rPr>
                        <a:t>0</a:t>
                      </a:r>
                    </a:p>
                  </a:txBody>
                  <a:tcPr marL="228600" marR="228600" marT="114300" marB="114300" anchor="ctr">
                    <a:lnL>
                      <a:noFill/>
                    </a:lnL>
                    <a:lnR>
                      <a:noFill/>
                    </a:lnR>
                    <a:lnT>
                      <a:noFill/>
                    </a:lnT>
                    <a:lnB>
                      <a:noFill/>
                    </a:lnB>
                    <a:solidFill>
                      <a:srgbClr val="F8FAFF"/>
                    </a:solidFill>
                  </a:tcPr>
                </a:tc>
                <a:tc>
                  <a:txBody>
                    <a:bodyPr/>
                    <a:lstStyle/>
                    <a:p>
                      <a:r>
                        <a:rPr lang="en-US">
                          <a:effectLst/>
                        </a:rPr>
                        <a:t>1</a:t>
                      </a:r>
                    </a:p>
                  </a:txBody>
                  <a:tcPr marL="228600" marR="228600" marT="114300" marB="114300" anchor="ctr">
                    <a:lnL>
                      <a:noFill/>
                    </a:lnL>
                    <a:lnR>
                      <a:noFill/>
                    </a:lnR>
                    <a:lnT>
                      <a:noFill/>
                    </a:lnT>
                    <a:lnB>
                      <a:noFill/>
                    </a:lnB>
                    <a:solidFill>
                      <a:srgbClr val="F8FAFF"/>
                    </a:solidFill>
                  </a:tcPr>
                </a:tc>
                <a:tc>
                  <a:txBody>
                    <a:bodyPr/>
                    <a:lstStyle/>
                    <a:p>
                      <a:r>
                        <a:rPr lang="en-US" dirty="0">
                          <a:effectLst/>
                        </a:rPr>
                        <a:t>1</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1101960205"/>
                  </a:ext>
                </a:extLst>
              </a:tr>
              <a:tr h="0">
                <a:tc>
                  <a:txBody>
                    <a:bodyPr/>
                    <a:lstStyle/>
                    <a:p>
                      <a:r>
                        <a:rPr lang="en-US">
                          <a:effectLst/>
                        </a:rPr>
                        <a:t>1</a:t>
                      </a:r>
                    </a:p>
                  </a:txBody>
                  <a:tcPr marL="228600" marR="228600" marT="114300" marB="114300" anchor="ctr">
                    <a:lnL>
                      <a:noFill/>
                    </a:lnL>
                    <a:lnR>
                      <a:noFill/>
                    </a:lnR>
                    <a:lnT>
                      <a:noFill/>
                    </a:lnT>
                    <a:lnB>
                      <a:noFill/>
                    </a:lnB>
                    <a:solidFill>
                      <a:srgbClr val="F8FAFF"/>
                    </a:solidFill>
                  </a:tcPr>
                </a:tc>
                <a:tc>
                  <a:txBody>
                    <a:bodyPr/>
                    <a:lstStyle/>
                    <a:p>
                      <a:r>
                        <a:rPr lang="en-US">
                          <a:effectLst/>
                        </a:rPr>
                        <a:t>0</a:t>
                      </a:r>
                    </a:p>
                  </a:txBody>
                  <a:tcPr marL="228600" marR="228600" marT="114300" marB="114300" anchor="ctr">
                    <a:lnL>
                      <a:noFill/>
                    </a:lnL>
                    <a:lnR>
                      <a:noFill/>
                    </a:lnR>
                    <a:lnT>
                      <a:noFill/>
                    </a:lnT>
                    <a:lnB>
                      <a:noFill/>
                    </a:lnB>
                    <a:solidFill>
                      <a:srgbClr val="F8FAFF"/>
                    </a:solidFill>
                  </a:tcPr>
                </a:tc>
                <a:tc>
                  <a:txBody>
                    <a:bodyPr/>
                    <a:lstStyle/>
                    <a:p>
                      <a:r>
                        <a:rPr lang="en-US" dirty="0">
                          <a:effectLst/>
                        </a:rPr>
                        <a:t>1</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420048680"/>
                  </a:ext>
                </a:extLst>
              </a:tr>
              <a:tr h="0">
                <a:tc>
                  <a:txBody>
                    <a:bodyPr/>
                    <a:lstStyle/>
                    <a:p>
                      <a:r>
                        <a:rPr lang="en-US">
                          <a:effectLst/>
                        </a:rPr>
                        <a:t>1</a:t>
                      </a:r>
                    </a:p>
                  </a:txBody>
                  <a:tcPr marL="228600" marR="228600" marT="114300" marB="114300" anchor="ctr">
                    <a:lnL>
                      <a:noFill/>
                    </a:lnL>
                    <a:lnR>
                      <a:noFill/>
                    </a:lnR>
                    <a:lnT>
                      <a:noFill/>
                    </a:lnT>
                    <a:lnB>
                      <a:noFill/>
                    </a:lnB>
                    <a:solidFill>
                      <a:srgbClr val="F8FAFF"/>
                    </a:solidFill>
                  </a:tcPr>
                </a:tc>
                <a:tc>
                  <a:txBody>
                    <a:bodyPr/>
                    <a:lstStyle/>
                    <a:p>
                      <a:r>
                        <a:rPr lang="en-US">
                          <a:effectLst/>
                        </a:rPr>
                        <a:t>1</a:t>
                      </a:r>
                    </a:p>
                  </a:txBody>
                  <a:tcPr marL="228600" marR="228600" marT="114300" marB="114300" anchor="ctr">
                    <a:lnL>
                      <a:noFill/>
                    </a:lnL>
                    <a:lnR>
                      <a:noFill/>
                    </a:lnR>
                    <a:lnT>
                      <a:noFill/>
                    </a:lnT>
                    <a:lnB>
                      <a:noFill/>
                    </a:lnB>
                    <a:solidFill>
                      <a:srgbClr val="F8FAFF"/>
                    </a:solidFill>
                  </a:tcPr>
                </a:tc>
                <a:tc>
                  <a:txBody>
                    <a:bodyPr/>
                    <a:lstStyle/>
                    <a:p>
                      <a:r>
                        <a:rPr lang="en-US" dirty="0">
                          <a:effectLst/>
                        </a:rPr>
                        <a:t>1</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3320037353"/>
                  </a:ext>
                </a:extLst>
              </a:tr>
            </a:tbl>
          </a:graphicData>
        </a:graphic>
      </p:graphicFrame>
    </p:spTree>
    <p:extLst>
      <p:ext uri="{BB962C8B-B14F-4D97-AF65-F5344CB8AC3E}">
        <p14:creationId xmlns:p14="http://schemas.microsoft.com/office/powerpoint/2010/main" val="625409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FB607-310F-43D7-9966-17F04F5917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E89D9A-6632-45DA-8B91-4547F0A16EF2}"/>
              </a:ext>
            </a:extLst>
          </p:cNvPr>
          <p:cNvSpPr>
            <a:spLocks noGrp="1"/>
          </p:cNvSpPr>
          <p:nvPr>
            <p:ph idx="1"/>
          </p:nvPr>
        </p:nvSpPr>
        <p:spPr/>
        <p:txBody>
          <a:bodyPr/>
          <a:lstStyle/>
          <a:p>
            <a:pPr marL="0" indent="0" algn="just">
              <a:buNone/>
            </a:pPr>
            <a:r>
              <a:rPr lang="en-US" b="1" dirty="0"/>
              <a:t>JVM (Java Virtual Machine) </a:t>
            </a:r>
            <a:r>
              <a:rPr lang="en-US" dirty="0"/>
              <a:t>is a very important part of both JDK and JRE because it is contained or inbuilt in both. Whatever Java program you run using JRE or JDK goes into JVM and JVM is responsible for executing the java program line by line, hence it is also known as an interpreter.</a:t>
            </a:r>
          </a:p>
        </p:txBody>
      </p:sp>
    </p:spTree>
    <p:extLst>
      <p:ext uri="{BB962C8B-B14F-4D97-AF65-F5344CB8AC3E}">
        <p14:creationId xmlns:p14="http://schemas.microsoft.com/office/powerpoint/2010/main" val="2528956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A065C-E291-475C-AB30-B9C86047D991}"/>
              </a:ext>
            </a:extLst>
          </p:cNvPr>
          <p:cNvSpPr>
            <a:spLocks noGrp="1"/>
          </p:cNvSpPr>
          <p:nvPr>
            <p:ph type="title"/>
          </p:nvPr>
        </p:nvSpPr>
        <p:spPr/>
        <p:txBody>
          <a:bodyPr/>
          <a:lstStyle/>
          <a:p>
            <a:pPr algn="l"/>
            <a:r>
              <a:rPr lang="en-US" dirty="0"/>
              <a:t>Steps to solve:-</a:t>
            </a:r>
          </a:p>
        </p:txBody>
      </p:sp>
      <p:sp>
        <p:nvSpPr>
          <p:cNvPr id="3" name="Content Placeholder 2">
            <a:extLst>
              <a:ext uri="{FF2B5EF4-FFF2-40B4-BE49-F238E27FC236}">
                <a16:creationId xmlns:a16="http://schemas.microsoft.com/office/drawing/2014/main" id="{F10CC2C9-6CB9-4AF7-B9F1-920AD129F329}"/>
              </a:ext>
            </a:extLst>
          </p:cNvPr>
          <p:cNvSpPr>
            <a:spLocks noGrp="1"/>
          </p:cNvSpPr>
          <p:nvPr>
            <p:ph idx="1"/>
          </p:nvPr>
        </p:nvSpPr>
        <p:spPr/>
        <p:txBody>
          <a:bodyPr/>
          <a:lstStyle/>
          <a:p>
            <a:r>
              <a:rPr lang="pt-BR" b="1" dirty="0"/>
              <a:t>a = 12 (find binary form:1100 )</a:t>
            </a:r>
          </a:p>
          <a:p>
            <a:r>
              <a:rPr lang="pt-BR" b="1" dirty="0"/>
              <a:t>b = 25 (find binary form:11001)</a:t>
            </a:r>
          </a:p>
          <a:p>
            <a:pPr marL="0" indent="0">
              <a:buNone/>
            </a:pPr>
            <a:r>
              <a:rPr lang="pt-BR" b="1" dirty="0"/>
              <a:t>How to find Binary:</a:t>
            </a:r>
          </a:p>
          <a:p>
            <a:pPr marL="0" indent="0">
              <a:buNone/>
            </a:pPr>
            <a:r>
              <a:rPr lang="pt-BR" b="1" dirty="0"/>
              <a:t>                                      </a:t>
            </a:r>
          </a:p>
          <a:p>
            <a:pPr marL="0" indent="0">
              <a:buNone/>
            </a:pPr>
            <a:endParaRPr lang="en-US" dirty="0"/>
          </a:p>
        </p:txBody>
      </p:sp>
      <p:sp>
        <p:nvSpPr>
          <p:cNvPr id="4" name="Rectangle 3">
            <a:extLst>
              <a:ext uri="{FF2B5EF4-FFF2-40B4-BE49-F238E27FC236}">
                <a16:creationId xmlns:a16="http://schemas.microsoft.com/office/drawing/2014/main" id="{26FC7BAA-9BA9-493A-95C5-6DFADCF831B2}"/>
              </a:ext>
            </a:extLst>
          </p:cNvPr>
          <p:cNvSpPr/>
          <p:nvPr/>
        </p:nvSpPr>
        <p:spPr>
          <a:xfrm>
            <a:off x="1066802" y="3429000"/>
            <a:ext cx="6248398"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64           32                16               8              4              2              1</a:t>
            </a:r>
          </a:p>
        </p:txBody>
      </p:sp>
      <p:cxnSp>
        <p:nvCxnSpPr>
          <p:cNvPr id="6" name="Straight Connector 5">
            <a:extLst>
              <a:ext uri="{FF2B5EF4-FFF2-40B4-BE49-F238E27FC236}">
                <a16:creationId xmlns:a16="http://schemas.microsoft.com/office/drawing/2014/main" id="{668D0D49-6989-40A7-8818-3F17A3499AC8}"/>
              </a:ext>
            </a:extLst>
          </p:cNvPr>
          <p:cNvCxnSpPr/>
          <p:nvPr/>
        </p:nvCxnSpPr>
        <p:spPr>
          <a:xfrm>
            <a:off x="6400800" y="342900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29DE6F1F-367F-414C-9BB8-23A0028A698E}"/>
              </a:ext>
            </a:extLst>
          </p:cNvPr>
          <p:cNvCxnSpPr/>
          <p:nvPr/>
        </p:nvCxnSpPr>
        <p:spPr>
          <a:xfrm>
            <a:off x="5562600" y="342900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B5E70672-EB31-46B9-B51A-EF0985D4A7A5}"/>
              </a:ext>
            </a:extLst>
          </p:cNvPr>
          <p:cNvCxnSpPr/>
          <p:nvPr/>
        </p:nvCxnSpPr>
        <p:spPr>
          <a:xfrm>
            <a:off x="4724400" y="342900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6AEE96C3-BBE2-4159-B458-09ADE46956D7}"/>
              </a:ext>
            </a:extLst>
          </p:cNvPr>
          <p:cNvCxnSpPr/>
          <p:nvPr/>
        </p:nvCxnSpPr>
        <p:spPr>
          <a:xfrm>
            <a:off x="3962400" y="342900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B7527B08-76E9-4404-990A-E940E18130B0}"/>
              </a:ext>
            </a:extLst>
          </p:cNvPr>
          <p:cNvCxnSpPr/>
          <p:nvPr/>
        </p:nvCxnSpPr>
        <p:spPr>
          <a:xfrm>
            <a:off x="3048000" y="346023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568219FD-0803-47AC-A0A2-C6467B71D923}"/>
              </a:ext>
            </a:extLst>
          </p:cNvPr>
          <p:cNvCxnSpPr/>
          <p:nvPr/>
        </p:nvCxnSpPr>
        <p:spPr>
          <a:xfrm>
            <a:off x="2057400" y="3429000"/>
            <a:ext cx="0" cy="685800"/>
          </a:xfrm>
          <a:prstGeom prst="line">
            <a:avLst/>
          </a:prstGeom>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136C2DF9-882E-4157-9020-5E30FDA5696B}"/>
              </a:ext>
            </a:extLst>
          </p:cNvPr>
          <p:cNvSpPr/>
          <p:nvPr/>
        </p:nvSpPr>
        <p:spPr>
          <a:xfrm>
            <a:off x="1074297" y="4328592"/>
            <a:ext cx="6248398"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0              1              1               0             0</a:t>
            </a:r>
          </a:p>
        </p:txBody>
      </p:sp>
      <p:cxnSp>
        <p:nvCxnSpPr>
          <p:cNvPr id="13" name="Straight Connector 12">
            <a:extLst>
              <a:ext uri="{FF2B5EF4-FFF2-40B4-BE49-F238E27FC236}">
                <a16:creationId xmlns:a16="http://schemas.microsoft.com/office/drawing/2014/main" id="{3743F5EE-A6F1-4C6D-92FF-E104A4B3C87E}"/>
              </a:ext>
            </a:extLst>
          </p:cNvPr>
          <p:cNvCxnSpPr/>
          <p:nvPr/>
        </p:nvCxnSpPr>
        <p:spPr>
          <a:xfrm>
            <a:off x="6408295" y="432859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7CB89618-9207-4C3E-9F87-C1ADE9965DAB}"/>
              </a:ext>
            </a:extLst>
          </p:cNvPr>
          <p:cNvCxnSpPr/>
          <p:nvPr/>
        </p:nvCxnSpPr>
        <p:spPr>
          <a:xfrm>
            <a:off x="5570095" y="432859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95D425A-0AA9-4778-B86B-6D4A4F645EBA}"/>
              </a:ext>
            </a:extLst>
          </p:cNvPr>
          <p:cNvCxnSpPr/>
          <p:nvPr/>
        </p:nvCxnSpPr>
        <p:spPr>
          <a:xfrm>
            <a:off x="4731895" y="432859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8BFAA467-AF06-40C4-88C4-EB196A50A48C}"/>
              </a:ext>
            </a:extLst>
          </p:cNvPr>
          <p:cNvCxnSpPr/>
          <p:nvPr/>
        </p:nvCxnSpPr>
        <p:spPr>
          <a:xfrm>
            <a:off x="3969895" y="432859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F53E64BE-D566-45BC-8000-6B0ECCCB948B}"/>
              </a:ext>
            </a:extLst>
          </p:cNvPr>
          <p:cNvCxnSpPr/>
          <p:nvPr/>
        </p:nvCxnSpPr>
        <p:spPr>
          <a:xfrm>
            <a:off x="3055495" y="435982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B6E137C5-F35B-48D8-8B3A-7E375F02B076}"/>
              </a:ext>
            </a:extLst>
          </p:cNvPr>
          <p:cNvCxnSpPr/>
          <p:nvPr/>
        </p:nvCxnSpPr>
        <p:spPr>
          <a:xfrm>
            <a:off x="2064895" y="4328592"/>
            <a:ext cx="0" cy="685800"/>
          </a:xfrm>
          <a:prstGeom prst="line">
            <a:avLst/>
          </a:prstGeom>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556B43EE-BC7F-48AA-9594-71D11AD33BE2}"/>
              </a:ext>
            </a:extLst>
          </p:cNvPr>
          <p:cNvSpPr/>
          <p:nvPr/>
        </p:nvSpPr>
        <p:spPr>
          <a:xfrm>
            <a:off x="1066802" y="5282784"/>
            <a:ext cx="6248398"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1                1              0             0                1</a:t>
            </a:r>
          </a:p>
        </p:txBody>
      </p:sp>
      <p:cxnSp>
        <p:nvCxnSpPr>
          <p:cNvPr id="20" name="Straight Connector 19">
            <a:extLst>
              <a:ext uri="{FF2B5EF4-FFF2-40B4-BE49-F238E27FC236}">
                <a16:creationId xmlns:a16="http://schemas.microsoft.com/office/drawing/2014/main" id="{4280B35F-E92F-4F75-A1A2-E122CE4D61B9}"/>
              </a:ext>
            </a:extLst>
          </p:cNvPr>
          <p:cNvCxnSpPr/>
          <p:nvPr/>
        </p:nvCxnSpPr>
        <p:spPr>
          <a:xfrm>
            <a:off x="6400800" y="528278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DEC6AB40-E006-4F8B-BF65-E8857027133A}"/>
              </a:ext>
            </a:extLst>
          </p:cNvPr>
          <p:cNvCxnSpPr/>
          <p:nvPr/>
        </p:nvCxnSpPr>
        <p:spPr>
          <a:xfrm>
            <a:off x="5562600" y="528278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B779DED-9CFD-46E7-9FD2-890FFDDEFFB5}"/>
              </a:ext>
            </a:extLst>
          </p:cNvPr>
          <p:cNvCxnSpPr/>
          <p:nvPr/>
        </p:nvCxnSpPr>
        <p:spPr>
          <a:xfrm>
            <a:off x="4724400" y="528278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66BF7501-7B39-4262-B219-9E0EAD6A01F7}"/>
              </a:ext>
            </a:extLst>
          </p:cNvPr>
          <p:cNvCxnSpPr/>
          <p:nvPr/>
        </p:nvCxnSpPr>
        <p:spPr>
          <a:xfrm>
            <a:off x="3962400" y="528278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1077A998-ACC5-4B96-A7AE-9028470C063B}"/>
              </a:ext>
            </a:extLst>
          </p:cNvPr>
          <p:cNvCxnSpPr/>
          <p:nvPr/>
        </p:nvCxnSpPr>
        <p:spPr>
          <a:xfrm>
            <a:off x="3048000" y="531401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509CC73-F80E-43A6-A2B0-2DDEF3860D49}"/>
              </a:ext>
            </a:extLst>
          </p:cNvPr>
          <p:cNvCxnSpPr/>
          <p:nvPr/>
        </p:nvCxnSpPr>
        <p:spPr>
          <a:xfrm>
            <a:off x="2057400" y="5282784"/>
            <a:ext cx="0" cy="685800"/>
          </a:xfrm>
          <a:prstGeom prst="line">
            <a:avLst/>
          </a:prstGeom>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09B57F40-2D41-4957-9396-E0E81011358A}"/>
              </a:ext>
            </a:extLst>
          </p:cNvPr>
          <p:cNvSpPr txBox="1"/>
          <p:nvPr/>
        </p:nvSpPr>
        <p:spPr>
          <a:xfrm>
            <a:off x="7543800" y="4572000"/>
            <a:ext cx="418704" cy="2308324"/>
          </a:xfrm>
          <a:prstGeom prst="rect">
            <a:avLst/>
          </a:prstGeom>
          <a:noFill/>
        </p:spPr>
        <p:txBody>
          <a:bodyPr wrap="none" rtlCol="0">
            <a:spAutoFit/>
          </a:bodyPr>
          <a:lstStyle/>
          <a:p>
            <a:r>
              <a:rPr lang="en-US" dirty="0"/>
              <a:t>12</a:t>
            </a:r>
          </a:p>
          <a:p>
            <a:endParaRPr lang="en-US" dirty="0"/>
          </a:p>
          <a:p>
            <a:endParaRPr lang="en-US" dirty="0"/>
          </a:p>
          <a:p>
            <a:endParaRPr lang="en-US" dirty="0"/>
          </a:p>
          <a:p>
            <a:r>
              <a:rPr lang="en-US" dirty="0"/>
              <a:t>25</a:t>
            </a:r>
          </a:p>
          <a:p>
            <a:endParaRPr lang="en-US" dirty="0"/>
          </a:p>
          <a:p>
            <a:r>
              <a:rPr lang="en-US" dirty="0"/>
              <a:t>29</a:t>
            </a:r>
          </a:p>
          <a:p>
            <a:endParaRPr lang="en-US" dirty="0"/>
          </a:p>
        </p:txBody>
      </p:sp>
      <p:sp>
        <p:nvSpPr>
          <p:cNvPr id="28" name="Rectangle 27">
            <a:extLst>
              <a:ext uri="{FF2B5EF4-FFF2-40B4-BE49-F238E27FC236}">
                <a16:creationId xmlns:a16="http://schemas.microsoft.com/office/drawing/2014/main" id="{4C9AE10B-403C-4B24-86EB-8C7DB34B76EF}"/>
              </a:ext>
            </a:extLst>
          </p:cNvPr>
          <p:cNvSpPr/>
          <p:nvPr/>
        </p:nvSpPr>
        <p:spPr>
          <a:xfrm>
            <a:off x="1041818" y="6047283"/>
            <a:ext cx="6248398"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1               1              1            0                1</a:t>
            </a:r>
          </a:p>
        </p:txBody>
      </p:sp>
      <p:cxnSp>
        <p:nvCxnSpPr>
          <p:cNvPr id="29" name="Straight Connector 28">
            <a:extLst>
              <a:ext uri="{FF2B5EF4-FFF2-40B4-BE49-F238E27FC236}">
                <a16:creationId xmlns:a16="http://schemas.microsoft.com/office/drawing/2014/main" id="{CAE110D9-617F-47FC-816F-F18D4EB9CC20}"/>
              </a:ext>
            </a:extLst>
          </p:cNvPr>
          <p:cNvCxnSpPr/>
          <p:nvPr/>
        </p:nvCxnSpPr>
        <p:spPr>
          <a:xfrm>
            <a:off x="6375816" y="604728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D1D236A3-8A27-4E7D-93E3-8A909652DCB4}"/>
              </a:ext>
            </a:extLst>
          </p:cNvPr>
          <p:cNvCxnSpPr/>
          <p:nvPr/>
        </p:nvCxnSpPr>
        <p:spPr>
          <a:xfrm>
            <a:off x="5537616" y="604728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6E58F7E-28B0-4C56-9720-4799F417CDC9}"/>
              </a:ext>
            </a:extLst>
          </p:cNvPr>
          <p:cNvCxnSpPr/>
          <p:nvPr/>
        </p:nvCxnSpPr>
        <p:spPr>
          <a:xfrm>
            <a:off x="4699416" y="604728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EFF59FED-6FFE-4EFC-BE47-48F79827B455}"/>
              </a:ext>
            </a:extLst>
          </p:cNvPr>
          <p:cNvCxnSpPr/>
          <p:nvPr/>
        </p:nvCxnSpPr>
        <p:spPr>
          <a:xfrm>
            <a:off x="3937416" y="604728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5D580092-517F-47BF-83AC-7D79931ABBAA}"/>
              </a:ext>
            </a:extLst>
          </p:cNvPr>
          <p:cNvCxnSpPr/>
          <p:nvPr/>
        </p:nvCxnSpPr>
        <p:spPr>
          <a:xfrm>
            <a:off x="3023016" y="607851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B37A8E91-B035-4DEA-B9AC-614C55AC1B2B}"/>
              </a:ext>
            </a:extLst>
          </p:cNvPr>
          <p:cNvCxnSpPr/>
          <p:nvPr/>
        </p:nvCxnSpPr>
        <p:spPr>
          <a:xfrm>
            <a:off x="2032416" y="6047283"/>
            <a:ext cx="0" cy="6858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455461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56DB5-C6FC-453F-A659-17A601AF7E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724CB0-3951-42FC-930E-3C61D606B1FF}"/>
              </a:ext>
            </a:extLst>
          </p:cNvPr>
          <p:cNvSpPr>
            <a:spLocks noGrp="1"/>
          </p:cNvSpPr>
          <p:nvPr>
            <p:ph idx="1"/>
          </p:nvPr>
        </p:nvSpPr>
        <p:spPr/>
        <p:txBody>
          <a:bodyPr/>
          <a:lstStyle/>
          <a:p>
            <a:pPr marL="0" indent="0">
              <a:buNone/>
            </a:pPr>
            <a:r>
              <a:rPr lang="en-US" dirty="0"/>
              <a:t>a | b= </a:t>
            </a:r>
          </a:p>
          <a:p>
            <a:pPr marL="0" indent="0">
              <a:buNone/>
            </a:pPr>
            <a:r>
              <a:rPr lang="en-US" dirty="0"/>
              <a:t>01100  (12)</a:t>
            </a:r>
          </a:p>
          <a:p>
            <a:pPr marL="0" indent="0">
              <a:buNone/>
            </a:pPr>
            <a:r>
              <a:rPr lang="en-US" dirty="0"/>
              <a:t>11001   (25)</a:t>
            </a:r>
          </a:p>
          <a:p>
            <a:pPr marL="0" indent="0">
              <a:buNone/>
            </a:pPr>
            <a:r>
              <a:rPr lang="en-US" dirty="0"/>
              <a:t>11101   (29) Ans.</a:t>
            </a:r>
          </a:p>
        </p:txBody>
      </p:sp>
      <p:cxnSp>
        <p:nvCxnSpPr>
          <p:cNvPr id="5" name="Straight Connector 4">
            <a:extLst>
              <a:ext uri="{FF2B5EF4-FFF2-40B4-BE49-F238E27FC236}">
                <a16:creationId xmlns:a16="http://schemas.microsoft.com/office/drawing/2014/main" id="{F851F63F-20DC-4A6A-99F0-4CD98EDD3CE6}"/>
              </a:ext>
            </a:extLst>
          </p:cNvPr>
          <p:cNvCxnSpPr/>
          <p:nvPr/>
        </p:nvCxnSpPr>
        <p:spPr>
          <a:xfrm>
            <a:off x="457200" y="3429000"/>
            <a:ext cx="1981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0089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13642-D6E0-424C-8C23-B8B07A0A9BA0}"/>
              </a:ext>
            </a:extLst>
          </p:cNvPr>
          <p:cNvSpPr>
            <a:spLocks noGrp="1"/>
          </p:cNvSpPr>
          <p:nvPr>
            <p:ph type="title"/>
          </p:nvPr>
        </p:nvSpPr>
        <p:spPr/>
        <p:txBody>
          <a:bodyPr>
            <a:normAutofit fontScale="90000"/>
          </a:bodyPr>
          <a:lstStyle/>
          <a:p>
            <a:pPr algn="l"/>
            <a:br>
              <a:rPr lang="en-US" dirty="0">
                <a:solidFill>
                  <a:srgbClr val="000000"/>
                </a:solidFill>
              </a:rPr>
            </a:br>
            <a:r>
              <a:rPr lang="en-US" dirty="0">
                <a:solidFill>
                  <a:srgbClr val="000000"/>
                </a:solidFill>
              </a:rPr>
              <a:t>XOR</a:t>
            </a:r>
            <a:r>
              <a:rPr lang="en-US" sz="4400" b="0" i="0" u="none" strike="noStrike" kern="1200" dirty="0">
                <a:solidFill>
                  <a:srgbClr val="000000"/>
                </a:solidFill>
                <a:effectLst/>
              </a:rPr>
              <a:t> Operator (^)</a:t>
            </a:r>
            <a:br>
              <a:rPr lang="en-US" sz="4400" b="0" i="0" u="none" strike="noStrike" dirty="0">
                <a:effectLst/>
              </a:rPr>
            </a:br>
            <a:endParaRPr lang="en-US" dirty="0"/>
          </a:p>
        </p:txBody>
      </p:sp>
      <p:sp>
        <p:nvSpPr>
          <p:cNvPr id="3" name="Content Placeholder 2">
            <a:extLst>
              <a:ext uri="{FF2B5EF4-FFF2-40B4-BE49-F238E27FC236}">
                <a16:creationId xmlns:a16="http://schemas.microsoft.com/office/drawing/2014/main" id="{9477F3F0-ACDC-462B-A054-6B3ED5BFBCE4}"/>
              </a:ext>
            </a:extLst>
          </p:cNvPr>
          <p:cNvSpPr>
            <a:spLocks noGrp="1"/>
          </p:cNvSpPr>
          <p:nvPr>
            <p:ph idx="1"/>
          </p:nvPr>
        </p:nvSpPr>
        <p:spPr/>
        <p:txBody>
          <a:bodyPr/>
          <a:lstStyle/>
          <a:p>
            <a:pPr marL="0" indent="0">
              <a:buNone/>
            </a:pPr>
            <a:r>
              <a:rPr lang="en-US" dirty="0"/>
              <a:t>If both side bit is opposite result will be </a:t>
            </a:r>
            <a:r>
              <a:rPr lang="en-US" dirty="0">
                <a:solidFill>
                  <a:srgbClr val="FF0000"/>
                </a:solidFill>
              </a:rPr>
              <a:t>On</a:t>
            </a:r>
          </a:p>
          <a:p>
            <a:pPr marL="0" indent="0">
              <a:buNone/>
            </a:pPr>
            <a:endParaRPr lang="en-US" dirty="0">
              <a:solidFill>
                <a:srgbClr val="FF0000"/>
              </a:solidFill>
            </a:endParaRPr>
          </a:p>
        </p:txBody>
      </p:sp>
      <p:graphicFrame>
        <p:nvGraphicFramePr>
          <p:cNvPr id="4" name="Table 3">
            <a:extLst>
              <a:ext uri="{FF2B5EF4-FFF2-40B4-BE49-F238E27FC236}">
                <a16:creationId xmlns:a16="http://schemas.microsoft.com/office/drawing/2014/main" id="{BC973447-5AFC-457C-92D8-C95E169A3A4A}"/>
              </a:ext>
            </a:extLst>
          </p:cNvPr>
          <p:cNvGraphicFramePr>
            <a:graphicFrameLocks noGrp="1"/>
          </p:cNvGraphicFramePr>
          <p:nvPr/>
        </p:nvGraphicFramePr>
        <p:xfrm>
          <a:off x="819150" y="2605881"/>
          <a:ext cx="7505700" cy="2514600"/>
        </p:xfrm>
        <a:graphic>
          <a:graphicData uri="http://schemas.openxmlformats.org/drawingml/2006/table">
            <a:tbl>
              <a:tblPr/>
              <a:tblGrid>
                <a:gridCol w="2501900">
                  <a:extLst>
                    <a:ext uri="{9D8B030D-6E8A-4147-A177-3AD203B41FA5}">
                      <a16:colId xmlns:a16="http://schemas.microsoft.com/office/drawing/2014/main" val="895922537"/>
                    </a:ext>
                  </a:extLst>
                </a:gridCol>
                <a:gridCol w="2501900">
                  <a:extLst>
                    <a:ext uri="{9D8B030D-6E8A-4147-A177-3AD203B41FA5}">
                      <a16:colId xmlns:a16="http://schemas.microsoft.com/office/drawing/2014/main" val="380210374"/>
                    </a:ext>
                  </a:extLst>
                </a:gridCol>
                <a:gridCol w="2501900">
                  <a:extLst>
                    <a:ext uri="{9D8B030D-6E8A-4147-A177-3AD203B41FA5}">
                      <a16:colId xmlns:a16="http://schemas.microsoft.com/office/drawing/2014/main" val="797972793"/>
                    </a:ext>
                  </a:extLst>
                </a:gridCol>
              </a:tblGrid>
              <a:tr h="0">
                <a:tc>
                  <a:txBody>
                    <a:bodyPr/>
                    <a:lstStyle/>
                    <a:p>
                      <a:pPr algn="l"/>
                      <a:r>
                        <a:rPr lang="en-US" b="0">
                          <a:effectLst/>
                        </a:rPr>
                        <a:t>a</a:t>
                      </a:r>
                    </a:p>
                  </a:txBody>
                  <a:tcPr marL="228600" marR="228600" marT="114300" marB="114300" anchor="ctr">
                    <a:lnL>
                      <a:noFill/>
                    </a:lnL>
                    <a:lnR>
                      <a:noFill/>
                    </a:lnR>
                    <a:lnT>
                      <a:noFill/>
                    </a:lnT>
                    <a:lnB>
                      <a:noFill/>
                    </a:lnB>
                    <a:solidFill>
                      <a:srgbClr val="F8FAFF"/>
                    </a:solidFill>
                  </a:tcPr>
                </a:tc>
                <a:tc>
                  <a:txBody>
                    <a:bodyPr/>
                    <a:lstStyle/>
                    <a:p>
                      <a:pPr algn="l"/>
                      <a:r>
                        <a:rPr lang="en-US" b="0">
                          <a:effectLst/>
                        </a:rPr>
                        <a:t>b</a:t>
                      </a:r>
                    </a:p>
                  </a:txBody>
                  <a:tcPr marL="228600" marR="228600" marT="114300" marB="114300" anchor="ctr">
                    <a:lnL>
                      <a:noFill/>
                    </a:lnL>
                    <a:lnR>
                      <a:noFill/>
                    </a:lnR>
                    <a:lnT>
                      <a:noFill/>
                    </a:lnT>
                    <a:lnB>
                      <a:noFill/>
                    </a:lnB>
                    <a:solidFill>
                      <a:srgbClr val="F8FAFF"/>
                    </a:solidFill>
                  </a:tcPr>
                </a:tc>
                <a:tc>
                  <a:txBody>
                    <a:bodyPr/>
                    <a:lstStyle/>
                    <a:p>
                      <a:pPr algn="l"/>
                      <a:r>
                        <a:rPr lang="en-US" b="0" dirty="0">
                          <a:effectLst/>
                        </a:rPr>
                        <a:t>a ^ b</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4053594977"/>
                  </a:ext>
                </a:extLst>
              </a:tr>
              <a:tr h="0">
                <a:tc>
                  <a:txBody>
                    <a:bodyPr/>
                    <a:lstStyle/>
                    <a:p>
                      <a:r>
                        <a:rPr lang="en-US" dirty="0">
                          <a:effectLst/>
                        </a:rPr>
                        <a:t>0</a:t>
                      </a:r>
                    </a:p>
                  </a:txBody>
                  <a:tcPr marL="228600" marR="228600" marT="114300" marB="114300" anchor="ctr">
                    <a:lnL>
                      <a:noFill/>
                    </a:lnL>
                    <a:lnR>
                      <a:noFill/>
                    </a:lnR>
                    <a:lnT>
                      <a:noFill/>
                    </a:lnT>
                    <a:lnB>
                      <a:noFill/>
                    </a:lnB>
                    <a:solidFill>
                      <a:srgbClr val="F8FAFF"/>
                    </a:solidFill>
                  </a:tcPr>
                </a:tc>
                <a:tc>
                  <a:txBody>
                    <a:bodyPr/>
                    <a:lstStyle/>
                    <a:p>
                      <a:r>
                        <a:rPr lang="en-US">
                          <a:effectLst/>
                        </a:rPr>
                        <a:t>0</a:t>
                      </a:r>
                    </a:p>
                  </a:txBody>
                  <a:tcPr marL="228600" marR="228600" marT="114300" marB="114300" anchor="ctr">
                    <a:lnL>
                      <a:noFill/>
                    </a:lnL>
                    <a:lnR>
                      <a:noFill/>
                    </a:lnR>
                    <a:lnT>
                      <a:noFill/>
                    </a:lnT>
                    <a:lnB>
                      <a:noFill/>
                    </a:lnB>
                    <a:solidFill>
                      <a:srgbClr val="F8FAFF"/>
                    </a:solidFill>
                  </a:tcPr>
                </a:tc>
                <a:tc>
                  <a:txBody>
                    <a:bodyPr/>
                    <a:lstStyle/>
                    <a:p>
                      <a:r>
                        <a:rPr lang="en-US" dirty="0">
                          <a:effectLst/>
                        </a:rPr>
                        <a:t>0</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270436527"/>
                  </a:ext>
                </a:extLst>
              </a:tr>
              <a:tr h="0">
                <a:tc>
                  <a:txBody>
                    <a:bodyPr/>
                    <a:lstStyle/>
                    <a:p>
                      <a:r>
                        <a:rPr lang="en-US">
                          <a:effectLst/>
                        </a:rPr>
                        <a:t>0</a:t>
                      </a:r>
                    </a:p>
                  </a:txBody>
                  <a:tcPr marL="228600" marR="228600" marT="114300" marB="114300" anchor="ctr">
                    <a:lnL>
                      <a:noFill/>
                    </a:lnL>
                    <a:lnR>
                      <a:noFill/>
                    </a:lnR>
                    <a:lnT>
                      <a:noFill/>
                    </a:lnT>
                    <a:lnB>
                      <a:noFill/>
                    </a:lnB>
                    <a:solidFill>
                      <a:srgbClr val="F8FAFF"/>
                    </a:solidFill>
                  </a:tcPr>
                </a:tc>
                <a:tc>
                  <a:txBody>
                    <a:bodyPr/>
                    <a:lstStyle/>
                    <a:p>
                      <a:r>
                        <a:rPr lang="en-US">
                          <a:effectLst/>
                        </a:rPr>
                        <a:t>1</a:t>
                      </a:r>
                    </a:p>
                  </a:txBody>
                  <a:tcPr marL="228600" marR="228600" marT="114300" marB="114300" anchor="ctr">
                    <a:lnL>
                      <a:noFill/>
                    </a:lnL>
                    <a:lnR>
                      <a:noFill/>
                    </a:lnR>
                    <a:lnT>
                      <a:noFill/>
                    </a:lnT>
                    <a:lnB>
                      <a:noFill/>
                    </a:lnB>
                    <a:solidFill>
                      <a:srgbClr val="F8FAFF"/>
                    </a:solidFill>
                  </a:tcPr>
                </a:tc>
                <a:tc>
                  <a:txBody>
                    <a:bodyPr/>
                    <a:lstStyle/>
                    <a:p>
                      <a:r>
                        <a:rPr lang="en-US" dirty="0">
                          <a:effectLst/>
                        </a:rPr>
                        <a:t>1</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1101960205"/>
                  </a:ext>
                </a:extLst>
              </a:tr>
              <a:tr h="0">
                <a:tc>
                  <a:txBody>
                    <a:bodyPr/>
                    <a:lstStyle/>
                    <a:p>
                      <a:r>
                        <a:rPr lang="en-US">
                          <a:effectLst/>
                        </a:rPr>
                        <a:t>1</a:t>
                      </a:r>
                    </a:p>
                  </a:txBody>
                  <a:tcPr marL="228600" marR="228600" marT="114300" marB="114300" anchor="ctr">
                    <a:lnL>
                      <a:noFill/>
                    </a:lnL>
                    <a:lnR>
                      <a:noFill/>
                    </a:lnR>
                    <a:lnT>
                      <a:noFill/>
                    </a:lnT>
                    <a:lnB>
                      <a:noFill/>
                    </a:lnB>
                    <a:solidFill>
                      <a:srgbClr val="F8FAFF"/>
                    </a:solidFill>
                  </a:tcPr>
                </a:tc>
                <a:tc>
                  <a:txBody>
                    <a:bodyPr/>
                    <a:lstStyle/>
                    <a:p>
                      <a:r>
                        <a:rPr lang="en-US">
                          <a:effectLst/>
                        </a:rPr>
                        <a:t>0</a:t>
                      </a:r>
                    </a:p>
                  </a:txBody>
                  <a:tcPr marL="228600" marR="228600" marT="114300" marB="114300" anchor="ctr">
                    <a:lnL>
                      <a:noFill/>
                    </a:lnL>
                    <a:lnR>
                      <a:noFill/>
                    </a:lnR>
                    <a:lnT>
                      <a:noFill/>
                    </a:lnT>
                    <a:lnB>
                      <a:noFill/>
                    </a:lnB>
                    <a:solidFill>
                      <a:srgbClr val="F8FAFF"/>
                    </a:solidFill>
                  </a:tcPr>
                </a:tc>
                <a:tc>
                  <a:txBody>
                    <a:bodyPr/>
                    <a:lstStyle/>
                    <a:p>
                      <a:r>
                        <a:rPr lang="en-US" dirty="0">
                          <a:effectLst/>
                        </a:rPr>
                        <a:t>1</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420048680"/>
                  </a:ext>
                </a:extLst>
              </a:tr>
              <a:tr h="0">
                <a:tc>
                  <a:txBody>
                    <a:bodyPr/>
                    <a:lstStyle/>
                    <a:p>
                      <a:r>
                        <a:rPr lang="en-US">
                          <a:effectLst/>
                        </a:rPr>
                        <a:t>1</a:t>
                      </a:r>
                    </a:p>
                  </a:txBody>
                  <a:tcPr marL="228600" marR="228600" marT="114300" marB="114300" anchor="ctr">
                    <a:lnL>
                      <a:noFill/>
                    </a:lnL>
                    <a:lnR>
                      <a:noFill/>
                    </a:lnR>
                    <a:lnT>
                      <a:noFill/>
                    </a:lnT>
                    <a:lnB>
                      <a:noFill/>
                    </a:lnB>
                    <a:solidFill>
                      <a:srgbClr val="F8FAFF"/>
                    </a:solidFill>
                  </a:tcPr>
                </a:tc>
                <a:tc>
                  <a:txBody>
                    <a:bodyPr/>
                    <a:lstStyle/>
                    <a:p>
                      <a:r>
                        <a:rPr lang="en-US">
                          <a:effectLst/>
                        </a:rPr>
                        <a:t>1</a:t>
                      </a:r>
                    </a:p>
                  </a:txBody>
                  <a:tcPr marL="228600" marR="228600" marT="114300" marB="114300" anchor="ctr">
                    <a:lnL>
                      <a:noFill/>
                    </a:lnL>
                    <a:lnR>
                      <a:noFill/>
                    </a:lnR>
                    <a:lnT>
                      <a:noFill/>
                    </a:lnT>
                    <a:lnB>
                      <a:noFill/>
                    </a:lnB>
                    <a:solidFill>
                      <a:srgbClr val="F8FAFF"/>
                    </a:solidFill>
                  </a:tcPr>
                </a:tc>
                <a:tc>
                  <a:txBody>
                    <a:bodyPr/>
                    <a:lstStyle/>
                    <a:p>
                      <a:r>
                        <a:rPr lang="en-US" dirty="0">
                          <a:effectLst/>
                        </a:rPr>
                        <a:t>0</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3320037353"/>
                  </a:ext>
                </a:extLst>
              </a:tr>
            </a:tbl>
          </a:graphicData>
        </a:graphic>
      </p:graphicFrame>
    </p:spTree>
    <p:extLst>
      <p:ext uri="{BB962C8B-B14F-4D97-AF65-F5344CB8AC3E}">
        <p14:creationId xmlns:p14="http://schemas.microsoft.com/office/powerpoint/2010/main" val="42794491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A065C-E291-475C-AB30-B9C86047D991}"/>
              </a:ext>
            </a:extLst>
          </p:cNvPr>
          <p:cNvSpPr>
            <a:spLocks noGrp="1"/>
          </p:cNvSpPr>
          <p:nvPr>
            <p:ph type="title"/>
          </p:nvPr>
        </p:nvSpPr>
        <p:spPr/>
        <p:txBody>
          <a:bodyPr/>
          <a:lstStyle/>
          <a:p>
            <a:pPr algn="l"/>
            <a:r>
              <a:rPr lang="en-US" dirty="0"/>
              <a:t>Steps to solve:-</a:t>
            </a:r>
          </a:p>
        </p:txBody>
      </p:sp>
      <p:sp>
        <p:nvSpPr>
          <p:cNvPr id="3" name="Content Placeholder 2">
            <a:extLst>
              <a:ext uri="{FF2B5EF4-FFF2-40B4-BE49-F238E27FC236}">
                <a16:creationId xmlns:a16="http://schemas.microsoft.com/office/drawing/2014/main" id="{F10CC2C9-6CB9-4AF7-B9F1-920AD129F329}"/>
              </a:ext>
            </a:extLst>
          </p:cNvPr>
          <p:cNvSpPr>
            <a:spLocks noGrp="1"/>
          </p:cNvSpPr>
          <p:nvPr>
            <p:ph idx="1"/>
          </p:nvPr>
        </p:nvSpPr>
        <p:spPr/>
        <p:txBody>
          <a:bodyPr/>
          <a:lstStyle/>
          <a:p>
            <a:r>
              <a:rPr lang="pt-BR" b="1" dirty="0"/>
              <a:t>a = 12 (find binary form:1100 )</a:t>
            </a:r>
          </a:p>
          <a:p>
            <a:r>
              <a:rPr lang="pt-BR" b="1" dirty="0"/>
              <a:t>b = 25 (find binary form:11001)</a:t>
            </a:r>
          </a:p>
          <a:p>
            <a:pPr marL="0" indent="0">
              <a:buNone/>
            </a:pPr>
            <a:r>
              <a:rPr lang="pt-BR" b="1" dirty="0"/>
              <a:t>How to find Binary:</a:t>
            </a:r>
          </a:p>
          <a:p>
            <a:pPr marL="0" indent="0">
              <a:buNone/>
            </a:pPr>
            <a:r>
              <a:rPr lang="pt-BR" b="1" dirty="0"/>
              <a:t>                                      </a:t>
            </a:r>
          </a:p>
          <a:p>
            <a:pPr marL="0" indent="0">
              <a:buNone/>
            </a:pPr>
            <a:endParaRPr lang="en-US" dirty="0"/>
          </a:p>
        </p:txBody>
      </p:sp>
      <p:sp>
        <p:nvSpPr>
          <p:cNvPr id="4" name="Rectangle 3">
            <a:extLst>
              <a:ext uri="{FF2B5EF4-FFF2-40B4-BE49-F238E27FC236}">
                <a16:creationId xmlns:a16="http://schemas.microsoft.com/office/drawing/2014/main" id="{26FC7BAA-9BA9-493A-95C5-6DFADCF831B2}"/>
              </a:ext>
            </a:extLst>
          </p:cNvPr>
          <p:cNvSpPr/>
          <p:nvPr/>
        </p:nvSpPr>
        <p:spPr>
          <a:xfrm>
            <a:off x="1066802" y="3429000"/>
            <a:ext cx="6248398"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64           32                16               8              4              2              1</a:t>
            </a:r>
          </a:p>
        </p:txBody>
      </p:sp>
      <p:cxnSp>
        <p:nvCxnSpPr>
          <p:cNvPr id="6" name="Straight Connector 5">
            <a:extLst>
              <a:ext uri="{FF2B5EF4-FFF2-40B4-BE49-F238E27FC236}">
                <a16:creationId xmlns:a16="http://schemas.microsoft.com/office/drawing/2014/main" id="{668D0D49-6989-40A7-8818-3F17A3499AC8}"/>
              </a:ext>
            </a:extLst>
          </p:cNvPr>
          <p:cNvCxnSpPr/>
          <p:nvPr/>
        </p:nvCxnSpPr>
        <p:spPr>
          <a:xfrm>
            <a:off x="6400800" y="342900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29DE6F1F-367F-414C-9BB8-23A0028A698E}"/>
              </a:ext>
            </a:extLst>
          </p:cNvPr>
          <p:cNvCxnSpPr/>
          <p:nvPr/>
        </p:nvCxnSpPr>
        <p:spPr>
          <a:xfrm>
            <a:off x="5562600" y="342900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B5E70672-EB31-46B9-B51A-EF0985D4A7A5}"/>
              </a:ext>
            </a:extLst>
          </p:cNvPr>
          <p:cNvCxnSpPr/>
          <p:nvPr/>
        </p:nvCxnSpPr>
        <p:spPr>
          <a:xfrm>
            <a:off x="4724400" y="342900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6AEE96C3-BBE2-4159-B458-09ADE46956D7}"/>
              </a:ext>
            </a:extLst>
          </p:cNvPr>
          <p:cNvCxnSpPr/>
          <p:nvPr/>
        </p:nvCxnSpPr>
        <p:spPr>
          <a:xfrm>
            <a:off x="3962400" y="342900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B7527B08-76E9-4404-990A-E940E18130B0}"/>
              </a:ext>
            </a:extLst>
          </p:cNvPr>
          <p:cNvCxnSpPr/>
          <p:nvPr/>
        </p:nvCxnSpPr>
        <p:spPr>
          <a:xfrm>
            <a:off x="3048000" y="346023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568219FD-0803-47AC-A0A2-C6467B71D923}"/>
              </a:ext>
            </a:extLst>
          </p:cNvPr>
          <p:cNvCxnSpPr/>
          <p:nvPr/>
        </p:nvCxnSpPr>
        <p:spPr>
          <a:xfrm>
            <a:off x="2057400" y="3429000"/>
            <a:ext cx="0" cy="685800"/>
          </a:xfrm>
          <a:prstGeom prst="line">
            <a:avLst/>
          </a:prstGeom>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136C2DF9-882E-4157-9020-5E30FDA5696B}"/>
              </a:ext>
            </a:extLst>
          </p:cNvPr>
          <p:cNvSpPr/>
          <p:nvPr/>
        </p:nvSpPr>
        <p:spPr>
          <a:xfrm>
            <a:off x="1074297" y="4328592"/>
            <a:ext cx="6248398"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0              1              1               0             0</a:t>
            </a:r>
          </a:p>
        </p:txBody>
      </p:sp>
      <p:cxnSp>
        <p:nvCxnSpPr>
          <p:cNvPr id="13" name="Straight Connector 12">
            <a:extLst>
              <a:ext uri="{FF2B5EF4-FFF2-40B4-BE49-F238E27FC236}">
                <a16:creationId xmlns:a16="http://schemas.microsoft.com/office/drawing/2014/main" id="{3743F5EE-A6F1-4C6D-92FF-E104A4B3C87E}"/>
              </a:ext>
            </a:extLst>
          </p:cNvPr>
          <p:cNvCxnSpPr/>
          <p:nvPr/>
        </p:nvCxnSpPr>
        <p:spPr>
          <a:xfrm>
            <a:off x="6408295" y="432859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7CB89618-9207-4C3E-9F87-C1ADE9965DAB}"/>
              </a:ext>
            </a:extLst>
          </p:cNvPr>
          <p:cNvCxnSpPr/>
          <p:nvPr/>
        </p:nvCxnSpPr>
        <p:spPr>
          <a:xfrm>
            <a:off x="5570095" y="432859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95D425A-0AA9-4778-B86B-6D4A4F645EBA}"/>
              </a:ext>
            </a:extLst>
          </p:cNvPr>
          <p:cNvCxnSpPr/>
          <p:nvPr/>
        </p:nvCxnSpPr>
        <p:spPr>
          <a:xfrm>
            <a:off x="4731895" y="432859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8BFAA467-AF06-40C4-88C4-EB196A50A48C}"/>
              </a:ext>
            </a:extLst>
          </p:cNvPr>
          <p:cNvCxnSpPr/>
          <p:nvPr/>
        </p:nvCxnSpPr>
        <p:spPr>
          <a:xfrm>
            <a:off x="3969895" y="432859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F53E64BE-D566-45BC-8000-6B0ECCCB948B}"/>
              </a:ext>
            </a:extLst>
          </p:cNvPr>
          <p:cNvCxnSpPr/>
          <p:nvPr/>
        </p:nvCxnSpPr>
        <p:spPr>
          <a:xfrm>
            <a:off x="3055495" y="435982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B6E137C5-F35B-48D8-8B3A-7E375F02B076}"/>
              </a:ext>
            </a:extLst>
          </p:cNvPr>
          <p:cNvCxnSpPr/>
          <p:nvPr/>
        </p:nvCxnSpPr>
        <p:spPr>
          <a:xfrm>
            <a:off x="2064895" y="4328592"/>
            <a:ext cx="0" cy="685800"/>
          </a:xfrm>
          <a:prstGeom prst="line">
            <a:avLst/>
          </a:prstGeom>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556B43EE-BC7F-48AA-9594-71D11AD33BE2}"/>
              </a:ext>
            </a:extLst>
          </p:cNvPr>
          <p:cNvSpPr/>
          <p:nvPr/>
        </p:nvSpPr>
        <p:spPr>
          <a:xfrm>
            <a:off x="1066802" y="5282784"/>
            <a:ext cx="6248398"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1                1              0             0                1</a:t>
            </a:r>
          </a:p>
        </p:txBody>
      </p:sp>
      <p:cxnSp>
        <p:nvCxnSpPr>
          <p:cNvPr id="20" name="Straight Connector 19">
            <a:extLst>
              <a:ext uri="{FF2B5EF4-FFF2-40B4-BE49-F238E27FC236}">
                <a16:creationId xmlns:a16="http://schemas.microsoft.com/office/drawing/2014/main" id="{4280B35F-E92F-4F75-A1A2-E122CE4D61B9}"/>
              </a:ext>
            </a:extLst>
          </p:cNvPr>
          <p:cNvCxnSpPr/>
          <p:nvPr/>
        </p:nvCxnSpPr>
        <p:spPr>
          <a:xfrm>
            <a:off x="6400800" y="528278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DEC6AB40-E006-4F8B-BF65-E8857027133A}"/>
              </a:ext>
            </a:extLst>
          </p:cNvPr>
          <p:cNvCxnSpPr/>
          <p:nvPr/>
        </p:nvCxnSpPr>
        <p:spPr>
          <a:xfrm>
            <a:off x="5562600" y="528278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B779DED-9CFD-46E7-9FD2-890FFDDEFFB5}"/>
              </a:ext>
            </a:extLst>
          </p:cNvPr>
          <p:cNvCxnSpPr/>
          <p:nvPr/>
        </p:nvCxnSpPr>
        <p:spPr>
          <a:xfrm>
            <a:off x="4724400" y="528278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66BF7501-7B39-4262-B219-9E0EAD6A01F7}"/>
              </a:ext>
            </a:extLst>
          </p:cNvPr>
          <p:cNvCxnSpPr/>
          <p:nvPr/>
        </p:nvCxnSpPr>
        <p:spPr>
          <a:xfrm>
            <a:off x="3962400" y="528278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1077A998-ACC5-4B96-A7AE-9028470C063B}"/>
              </a:ext>
            </a:extLst>
          </p:cNvPr>
          <p:cNvCxnSpPr/>
          <p:nvPr/>
        </p:nvCxnSpPr>
        <p:spPr>
          <a:xfrm>
            <a:off x="3048000" y="531401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509CC73-F80E-43A6-A2B0-2DDEF3860D49}"/>
              </a:ext>
            </a:extLst>
          </p:cNvPr>
          <p:cNvCxnSpPr/>
          <p:nvPr/>
        </p:nvCxnSpPr>
        <p:spPr>
          <a:xfrm>
            <a:off x="2057400" y="5282784"/>
            <a:ext cx="0" cy="685800"/>
          </a:xfrm>
          <a:prstGeom prst="line">
            <a:avLst/>
          </a:prstGeom>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09B57F40-2D41-4957-9396-E0E81011358A}"/>
              </a:ext>
            </a:extLst>
          </p:cNvPr>
          <p:cNvSpPr txBox="1"/>
          <p:nvPr/>
        </p:nvSpPr>
        <p:spPr>
          <a:xfrm>
            <a:off x="7543800" y="4572000"/>
            <a:ext cx="418704" cy="2308324"/>
          </a:xfrm>
          <a:prstGeom prst="rect">
            <a:avLst/>
          </a:prstGeom>
          <a:noFill/>
        </p:spPr>
        <p:txBody>
          <a:bodyPr wrap="none" rtlCol="0">
            <a:spAutoFit/>
          </a:bodyPr>
          <a:lstStyle/>
          <a:p>
            <a:r>
              <a:rPr lang="en-US" dirty="0"/>
              <a:t>12</a:t>
            </a:r>
          </a:p>
          <a:p>
            <a:endParaRPr lang="en-US" dirty="0"/>
          </a:p>
          <a:p>
            <a:endParaRPr lang="en-US" dirty="0"/>
          </a:p>
          <a:p>
            <a:endParaRPr lang="en-US" dirty="0"/>
          </a:p>
          <a:p>
            <a:r>
              <a:rPr lang="en-US" dirty="0"/>
              <a:t>25</a:t>
            </a:r>
          </a:p>
          <a:p>
            <a:endParaRPr lang="en-US" dirty="0"/>
          </a:p>
          <a:p>
            <a:r>
              <a:rPr lang="en-US" dirty="0"/>
              <a:t>21</a:t>
            </a:r>
          </a:p>
          <a:p>
            <a:endParaRPr lang="en-US" dirty="0"/>
          </a:p>
        </p:txBody>
      </p:sp>
      <p:sp>
        <p:nvSpPr>
          <p:cNvPr id="28" name="Rectangle 27">
            <a:extLst>
              <a:ext uri="{FF2B5EF4-FFF2-40B4-BE49-F238E27FC236}">
                <a16:creationId xmlns:a16="http://schemas.microsoft.com/office/drawing/2014/main" id="{4C9AE10B-403C-4B24-86EB-8C7DB34B76EF}"/>
              </a:ext>
            </a:extLst>
          </p:cNvPr>
          <p:cNvSpPr/>
          <p:nvPr/>
        </p:nvSpPr>
        <p:spPr>
          <a:xfrm>
            <a:off x="1041818" y="6047283"/>
            <a:ext cx="6248398"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1               0              1            0                1</a:t>
            </a:r>
          </a:p>
        </p:txBody>
      </p:sp>
      <p:cxnSp>
        <p:nvCxnSpPr>
          <p:cNvPr id="29" name="Straight Connector 28">
            <a:extLst>
              <a:ext uri="{FF2B5EF4-FFF2-40B4-BE49-F238E27FC236}">
                <a16:creationId xmlns:a16="http://schemas.microsoft.com/office/drawing/2014/main" id="{CAE110D9-617F-47FC-816F-F18D4EB9CC20}"/>
              </a:ext>
            </a:extLst>
          </p:cNvPr>
          <p:cNvCxnSpPr/>
          <p:nvPr/>
        </p:nvCxnSpPr>
        <p:spPr>
          <a:xfrm>
            <a:off x="6375816" y="604728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D1D236A3-8A27-4E7D-93E3-8A909652DCB4}"/>
              </a:ext>
            </a:extLst>
          </p:cNvPr>
          <p:cNvCxnSpPr/>
          <p:nvPr/>
        </p:nvCxnSpPr>
        <p:spPr>
          <a:xfrm>
            <a:off x="5537616" y="604728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6E58F7E-28B0-4C56-9720-4799F417CDC9}"/>
              </a:ext>
            </a:extLst>
          </p:cNvPr>
          <p:cNvCxnSpPr/>
          <p:nvPr/>
        </p:nvCxnSpPr>
        <p:spPr>
          <a:xfrm>
            <a:off x="4699416" y="604728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EFF59FED-6FFE-4EFC-BE47-48F79827B455}"/>
              </a:ext>
            </a:extLst>
          </p:cNvPr>
          <p:cNvCxnSpPr/>
          <p:nvPr/>
        </p:nvCxnSpPr>
        <p:spPr>
          <a:xfrm>
            <a:off x="3937416" y="604728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5D580092-517F-47BF-83AC-7D79931ABBAA}"/>
              </a:ext>
            </a:extLst>
          </p:cNvPr>
          <p:cNvCxnSpPr/>
          <p:nvPr/>
        </p:nvCxnSpPr>
        <p:spPr>
          <a:xfrm>
            <a:off x="3023016" y="607851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B37A8E91-B035-4DEA-B9AC-614C55AC1B2B}"/>
              </a:ext>
            </a:extLst>
          </p:cNvPr>
          <p:cNvCxnSpPr/>
          <p:nvPr/>
        </p:nvCxnSpPr>
        <p:spPr>
          <a:xfrm>
            <a:off x="2032416" y="6047283"/>
            <a:ext cx="0" cy="6858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666113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56DB5-C6FC-453F-A659-17A601AF7E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724CB0-3951-42FC-930E-3C61D606B1FF}"/>
              </a:ext>
            </a:extLst>
          </p:cNvPr>
          <p:cNvSpPr>
            <a:spLocks noGrp="1"/>
          </p:cNvSpPr>
          <p:nvPr>
            <p:ph idx="1"/>
          </p:nvPr>
        </p:nvSpPr>
        <p:spPr/>
        <p:txBody>
          <a:bodyPr/>
          <a:lstStyle/>
          <a:p>
            <a:pPr marL="0" indent="0">
              <a:buNone/>
            </a:pPr>
            <a:r>
              <a:rPr lang="en-US" dirty="0"/>
              <a:t>a ^ b= </a:t>
            </a:r>
          </a:p>
          <a:p>
            <a:pPr marL="0" indent="0">
              <a:buNone/>
            </a:pPr>
            <a:r>
              <a:rPr lang="en-US" dirty="0"/>
              <a:t>01100  (12)</a:t>
            </a:r>
          </a:p>
          <a:p>
            <a:pPr marL="0" indent="0">
              <a:buNone/>
            </a:pPr>
            <a:r>
              <a:rPr lang="en-US" dirty="0"/>
              <a:t>11001   (25)</a:t>
            </a:r>
          </a:p>
          <a:p>
            <a:pPr marL="0" indent="0">
              <a:buNone/>
            </a:pPr>
            <a:r>
              <a:rPr lang="en-US" dirty="0"/>
              <a:t>10101   (21) Ans.</a:t>
            </a:r>
          </a:p>
        </p:txBody>
      </p:sp>
      <p:cxnSp>
        <p:nvCxnSpPr>
          <p:cNvPr id="5" name="Straight Connector 4">
            <a:extLst>
              <a:ext uri="{FF2B5EF4-FFF2-40B4-BE49-F238E27FC236}">
                <a16:creationId xmlns:a16="http://schemas.microsoft.com/office/drawing/2014/main" id="{F851F63F-20DC-4A6A-99F0-4CD98EDD3CE6}"/>
              </a:ext>
            </a:extLst>
          </p:cNvPr>
          <p:cNvCxnSpPr/>
          <p:nvPr/>
        </p:nvCxnSpPr>
        <p:spPr>
          <a:xfrm>
            <a:off x="457200" y="3429000"/>
            <a:ext cx="1981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7585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09452-A888-40A0-8EFC-63F5FBFD81FA}"/>
              </a:ext>
            </a:extLst>
          </p:cNvPr>
          <p:cNvSpPr>
            <a:spLocks noGrp="1"/>
          </p:cNvSpPr>
          <p:nvPr>
            <p:ph type="title"/>
          </p:nvPr>
        </p:nvSpPr>
        <p:spPr/>
        <p:txBody>
          <a:bodyPr>
            <a:normAutofit fontScale="90000"/>
          </a:bodyPr>
          <a:lstStyle/>
          <a:p>
            <a:pPr algn="l"/>
            <a:br>
              <a:rPr lang="en-US" sz="4400" b="0" i="0" u="none" strike="noStrike" kern="1200" dirty="0">
                <a:solidFill>
                  <a:srgbClr val="000000"/>
                </a:solidFill>
                <a:effectLst/>
              </a:rPr>
            </a:br>
            <a:r>
              <a:rPr lang="en-US" sz="4400" b="0" i="0" u="none" strike="noStrike" kern="1200" dirty="0">
                <a:solidFill>
                  <a:srgbClr val="000000"/>
                </a:solidFill>
                <a:effectLst/>
              </a:rPr>
              <a:t>Left Shift Operator(&lt;&lt;)</a:t>
            </a:r>
            <a:br>
              <a:rPr lang="en-US" sz="4400" b="0" i="0" u="none" strike="noStrike" dirty="0">
                <a:effectLst/>
              </a:rPr>
            </a:br>
            <a:endParaRPr lang="en-US" dirty="0"/>
          </a:p>
        </p:txBody>
      </p:sp>
      <p:sp>
        <p:nvSpPr>
          <p:cNvPr id="3" name="Content Placeholder 2">
            <a:extLst>
              <a:ext uri="{FF2B5EF4-FFF2-40B4-BE49-F238E27FC236}">
                <a16:creationId xmlns:a16="http://schemas.microsoft.com/office/drawing/2014/main" id="{A1BCA2BD-BF8A-4EA5-8863-6F146388A177}"/>
              </a:ext>
            </a:extLst>
          </p:cNvPr>
          <p:cNvSpPr>
            <a:spLocks noGrp="1"/>
          </p:cNvSpPr>
          <p:nvPr>
            <p:ph idx="1"/>
          </p:nvPr>
        </p:nvSpPr>
        <p:spPr/>
        <p:txBody>
          <a:bodyPr/>
          <a:lstStyle/>
          <a:p>
            <a:pPr marL="0" indent="0">
              <a:buNone/>
            </a:pPr>
            <a:r>
              <a:rPr lang="en-US" dirty="0"/>
              <a:t>a=10 (1010)</a:t>
            </a:r>
          </a:p>
          <a:p>
            <a:pPr marL="0" indent="0">
              <a:buNone/>
            </a:pPr>
            <a:r>
              <a:rPr lang="en-US" dirty="0"/>
              <a:t>a&lt;&lt;1</a:t>
            </a:r>
          </a:p>
          <a:p>
            <a:pPr marL="0" indent="0">
              <a:buNone/>
            </a:pPr>
            <a:r>
              <a:rPr lang="en-US" dirty="0"/>
              <a:t>1010.0</a:t>
            </a:r>
          </a:p>
          <a:p>
            <a:pPr marL="0" indent="0">
              <a:buNone/>
            </a:pPr>
            <a:r>
              <a:rPr lang="en-US" dirty="0"/>
              <a:t>10100(20) Ans.</a:t>
            </a:r>
          </a:p>
          <a:p>
            <a:pPr marL="0" indent="0">
              <a:buNone/>
            </a:pPr>
            <a:r>
              <a:rPr lang="en-US" dirty="0"/>
              <a:t>a&lt;&lt;2</a:t>
            </a:r>
          </a:p>
          <a:p>
            <a:pPr marL="0" indent="0">
              <a:buNone/>
            </a:pPr>
            <a:r>
              <a:rPr lang="en-US" dirty="0"/>
              <a:t>1010.00</a:t>
            </a:r>
          </a:p>
          <a:p>
            <a:pPr marL="0" indent="0">
              <a:buNone/>
            </a:pPr>
            <a:r>
              <a:rPr lang="en-US" dirty="0"/>
              <a:t>101000(40) Ans.</a:t>
            </a:r>
          </a:p>
          <a:p>
            <a:pPr marL="0" indent="0">
              <a:buNone/>
            </a:pPr>
            <a:endParaRPr lang="en-US" dirty="0"/>
          </a:p>
        </p:txBody>
      </p:sp>
    </p:spTree>
    <p:extLst>
      <p:ext uri="{BB962C8B-B14F-4D97-AF65-F5344CB8AC3E}">
        <p14:creationId xmlns:p14="http://schemas.microsoft.com/office/powerpoint/2010/main" val="1663681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09452-A888-40A0-8EFC-63F5FBFD81FA}"/>
              </a:ext>
            </a:extLst>
          </p:cNvPr>
          <p:cNvSpPr>
            <a:spLocks noGrp="1"/>
          </p:cNvSpPr>
          <p:nvPr>
            <p:ph type="title"/>
          </p:nvPr>
        </p:nvSpPr>
        <p:spPr/>
        <p:txBody>
          <a:bodyPr>
            <a:normAutofit fontScale="90000"/>
          </a:bodyPr>
          <a:lstStyle/>
          <a:p>
            <a:pPr algn="l"/>
            <a:br>
              <a:rPr lang="en-US" sz="4400" b="0" i="0" u="none" strike="noStrike" kern="1200" dirty="0">
                <a:solidFill>
                  <a:srgbClr val="000000"/>
                </a:solidFill>
                <a:effectLst/>
              </a:rPr>
            </a:br>
            <a:r>
              <a:rPr lang="en-US" sz="4400" b="0" i="0" u="none" strike="noStrike" kern="1200" dirty="0">
                <a:solidFill>
                  <a:srgbClr val="000000"/>
                </a:solidFill>
                <a:effectLst/>
              </a:rPr>
              <a:t>Right Shift Operator(&gt;&gt;)</a:t>
            </a:r>
            <a:br>
              <a:rPr lang="en-US" sz="4400" b="0" i="0" u="none" strike="noStrike" dirty="0">
                <a:effectLst/>
              </a:rPr>
            </a:br>
            <a:endParaRPr lang="en-US" dirty="0"/>
          </a:p>
        </p:txBody>
      </p:sp>
      <p:sp>
        <p:nvSpPr>
          <p:cNvPr id="3" name="Content Placeholder 2">
            <a:extLst>
              <a:ext uri="{FF2B5EF4-FFF2-40B4-BE49-F238E27FC236}">
                <a16:creationId xmlns:a16="http://schemas.microsoft.com/office/drawing/2014/main" id="{A1BCA2BD-BF8A-4EA5-8863-6F146388A177}"/>
              </a:ext>
            </a:extLst>
          </p:cNvPr>
          <p:cNvSpPr>
            <a:spLocks noGrp="1"/>
          </p:cNvSpPr>
          <p:nvPr>
            <p:ph idx="1"/>
          </p:nvPr>
        </p:nvSpPr>
        <p:spPr/>
        <p:txBody>
          <a:bodyPr/>
          <a:lstStyle/>
          <a:p>
            <a:pPr marL="0" indent="0">
              <a:buNone/>
            </a:pPr>
            <a:r>
              <a:rPr lang="en-US" dirty="0"/>
              <a:t>a=10 (1010)</a:t>
            </a:r>
          </a:p>
          <a:p>
            <a:pPr marL="0" indent="0">
              <a:buNone/>
            </a:pPr>
            <a:r>
              <a:rPr lang="en-US" dirty="0"/>
              <a:t>a&gt;&gt;1</a:t>
            </a:r>
          </a:p>
          <a:p>
            <a:pPr marL="0" indent="0">
              <a:buNone/>
            </a:pPr>
            <a:r>
              <a:rPr lang="en-US" dirty="0"/>
              <a:t>101</a:t>
            </a:r>
            <a:r>
              <a:rPr lang="en-US" dirty="0">
                <a:solidFill>
                  <a:srgbClr val="FF0000"/>
                </a:solidFill>
              </a:rPr>
              <a:t>0.</a:t>
            </a:r>
          </a:p>
          <a:p>
            <a:pPr marL="0" indent="0">
              <a:buNone/>
            </a:pPr>
            <a:r>
              <a:rPr lang="en-US" dirty="0"/>
              <a:t>101(5) Ans.</a:t>
            </a:r>
          </a:p>
          <a:p>
            <a:pPr marL="0" indent="0">
              <a:buNone/>
            </a:pPr>
            <a:r>
              <a:rPr lang="en-US" dirty="0"/>
              <a:t>a&gt;&gt;2</a:t>
            </a:r>
          </a:p>
          <a:p>
            <a:pPr marL="0" indent="0">
              <a:buNone/>
            </a:pPr>
            <a:r>
              <a:rPr lang="en-US" dirty="0"/>
              <a:t>10</a:t>
            </a:r>
            <a:r>
              <a:rPr lang="en-US" dirty="0">
                <a:solidFill>
                  <a:srgbClr val="FF0000"/>
                </a:solidFill>
              </a:rPr>
              <a:t>10</a:t>
            </a:r>
            <a:r>
              <a:rPr lang="en-US" dirty="0"/>
              <a:t>.</a:t>
            </a:r>
          </a:p>
          <a:p>
            <a:pPr marL="0" indent="0">
              <a:buNone/>
            </a:pPr>
            <a:r>
              <a:rPr lang="en-US" dirty="0"/>
              <a:t>10(2) Ans.</a:t>
            </a:r>
          </a:p>
          <a:p>
            <a:pPr marL="0" indent="0">
              <a:buNone/>
            </a:pPr>
            <a:endParaRPr lang="en-US" dirty="0"/>
          </a:p>
        </p:txBody>
      </p:sp>
    </p:spTree>
    <p:extLst>
      <p:ext uri="{BB962C8B-B14F-4D97-AF65-F5344CB8AC3E}">
        <p14:creationId xmlns:p14="http://schemas.microsoft.com/office/powerpoint/2010/main" val="20060633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700299-1EAB-4C7B-AE5A-0A24CF26DC84}"/>
              </a:ext>
            </a:extLst>
          </p:cNvPr>
          <p:cNvSpPr>
            <a:spLocks noGrp="1"/>
          </p:cNvSpPr>
          <p:nvPr>
            <p:ph type="title"/>
          </p:nvPr>
        </p:nvSpPr>
        <p:spPr/>
        <p:txBody>
          <a:bodyPr>
            <a:normAutofit fontScale="90000"/>
          </a:bodyPr>
          <a:lstStyle/>
          <a:p>
            <a:pPr algn="l"/>
            <a:br>
              <a:rPr lang="en-US" b="1" dirty="0">
                <a:effectLst/>
              </a:rPr>
            </a:br>
            <a:r>
              <a:rPr lang="en-US" dirty="0">
                <a:effectLst/>
              </a:rPr>
              <a:t>Unary Operators in Java</a:t>
            </a:r>
            <a:br>
              <a:rPr lang="en-US" dirty="0">
                <a:effectLst/>
              </a:rPr>
            </a:br>
            <a:endParaRPr lang="en-US" dirty="0"/>
          </a:p>
        </p:txBody>
      </p:sp>
      <p:sp>
        <p:nvSpPr>
          <p:cNvPr id="7" name="Content Placeholder 6">
            <a:extLst>
              <a:ext uri="{FF2B5EF4-FFF2-40B4-BE49-F238E27FC236}">
                <a16:creationId xmlns:a16="http://schemas.microsoft.com/office/drawing/2014/main" id="{8F1945FB-740E-4961-B09D-E091ED7D68D4}"/>
              </a:ext>
            </a:extLst>
          </p:cNvPr>
          <p:cNvSpPr>
            <a:spLocks noGrp="1"/>
          </p:cNvSpPr>
          <p:nvPr>
            <p:ph idx="1"/>
          </p:nvPr>
        </p:nvSpPr>
        <p:spPr/>
        <p:txBody>
          <a:bodyPr/>
          <a:lstStyle/>
          <a:p>
            <a:pPr marL="0" indent="0" algn="just">
              <a:buNone/>
            </a:pPr>
            <a:r>
              <a:rPr lang="en-US" dirty="0"/>
              <a:t>Java unary operators are the types that need only one operand to perform any operation like increment, decrement, negation, etc. It consists of various arithmetic, logical and other operators that operate on a single operand.</a:t>
            </a:r>
          </a:p>
          <a:p>
            <a:pPr marL="0" indent="0">
              <a:buNone/>
            </a:pPr>
            <a:endParaRPr lang="en-US" dirty="0"/>
          </a:p>
        </p:txBody>
      </p:sp>
    </p:spTree>
    <p:extLst>
      <p:ext uri="{BB962C8B-B14F-4D97-AF65-F5344CB8AC3E}">
        <p14:creationId xmlns:p14="http://schemas.microsoft.com/office/powerpoint/2010/main" val="38336579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26E53-4940-43A2-A21C-CB3A223F6F4F}"/>
              </a:ext>
            </a:extLst>
          </p:cNvPr>
          <p:cNvSpPr>
            <a:spLocks noGrp="1"/>
          </p:cNvSpPr>
          <p:nvPr>
            <p:ph type="title"/>
          </p:nvPr>
        </p:nvSpPr>
        <p:spPr/>
        <p:txBody>
          <a:bodyPr>
            <a:normAutofit fontScale="90000"/>
          </a:bodyPr>
          <a:lstStyle/>
          <a:p>
            <a:pPr algn="l"/>
            <a:br>
              <a:rPr lang="en-US" dirty="0"/>
            </a:br>
            <a:r>
              <a:rPr lang="en-US" dirty="0"/>
              <a:t>Ternary Operator</a:t>
            </a:r>
            <a:br>
              <a:rPr lang="en-US" dirty="0"/>
            </a:br>
            <a:endParaRPr lang="en-US" dirty="0"/>
          </a:p>
        </p:txBody>
      </p:sp>
      <p:sp>
        <p:nvSpPr>
          <p:cNvPr id="3" name="Content Placeholder 2">
            <a:extLst>
              <a:ext uri="{FF2B5EF4-FFF2-40B4-BE49-F238E27FC236}">
                <a16:creationId xmlns:a16="http://schemas.microsoft.com/office/drawing/2014/main" id="{A9C56B7D-7319-43B8-8533-076C0835B616}"/>
              </a:ext>
            </a:extLst>
          </p:cNvPr>
          <p:cNvSpPr>
            <a:spLocks noGrp="1"/>
          </p:cNvSpPr>
          <p:nvPr>
            <p:ph idx="1"/>
          </p:nvPr>
        </p:nvSpPr>
        <p:spPr>
          <a:xfrm>
            <a:off x="457200" y="1143000"/>
            <a:ext cx="8229600" cy="4983163"/>
          </a:xfrm>
        </p:spPr>
        <p:txBody>
          <a:bodyPr/>
          <a:lstStyle/>
          <a:p>
            <a:pPr marL="0" indent="0" algn="just">
              <a:buNone/>
            </a:pPr>
            <a:r>
              <a:rPr lang="en-US" dirty="0"/>
              <a:t>Java ternary operator is the only conditional operator that takes three operands. It’s a one-liner replacement for if-then-else statement and used a lot in Java programming.</a:t>
            </a:r>
          </a:p>
        </p:txBody>
      </p:sp>
      <p:pic>
        <p:nvPicPr>
          <p:cNvPr id="5" name="Picture 4">
            <a:extLst>
              <a:ext uri="{FF2B5EF4-FFF2-40B4-BE49-F238E27FC236}">
                <a16:creationId xmlns:a16="http://schemas.microsoft.com/office/drawing/2014/main" id="{D6D6A470-D657-467D-B47F-65C18CD98F9C}"/>
              </a:ext>
            </a:extLst>
          </p:cNvPr>
          <p:cNvPicPr>
            <a:picLocks noChangeAspect="1"/>
          </p:cNvPicPr>
          <p:nvPr/>
        </p:nvPicPr>
        <p:blipFill>
          <a:blip r:embed="rId2"/>
          <a:stretch>
            <a:fillRect/>
          </a:stretch>
        </p:blipFill>
        <p:spPr>
          <a:xfrm>
            <a:off x="1562100" y="3134693"/>
            <a:ext cx="6019800" cy="3723307"/>
          </a:xfrm>
          <a:prstGeom prst="rect">
            <a:avLst/>
          </a:prstGeom>
        </p:spPr>
      </p:pic>
    </p:spTree>
    <p:extLst>
      <p:ext uri="{BB962C8B-B14F-4D97-AF65-F5344CB8AC3E}">
        <p14:creationId xmlns:p14="http://schemas.microsoft.com/office/powerpoint/2010/main" val="24991716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E0FB6-CEFC-4133-9D6C-2167E2D49353}"/>
              </a:ext>
            </a:extLst>
          </p:cNvPr>
          <p:cNvSpPr>
            <a:spLocks noGrp="1"/>
          </p:cNvSpPr>
          <p:nvPr>
            <p:ph type="title"/>
          </p:nvPr>
        </p:nvSpPr>
        <p:spPr/>
        <p:txBody>
          <a:bodyPr/>
          <a:lstStyle/>
          <a:p>
            <a:r>
              <a:rPr lang="en-US" dirty="0"/>
              <a:t>Control Statements:</a:t>
            </a:r>
          </a:p>
        </p:txBody>
      </p:sp>
      <p:sp>
        <p:nvSpPr>
          <p:cNvPr id="3" name="Content Placeholder 2">
            <a:extLst>
              <a:ext uri="{FF2B5EF4-FFF2-40B4-BE49-F238E27FC236}">
                <a16:creationId xmlns:a16="http://schemas.microsoft.com/office/drawing/2014/main" id="{E23C9D22-9836-4241-8DE7-CF35794D2A8C}"/>
              </a:ext>
            </a:extLst>
          </p:cNvPr>
          <p:cNvSpPr>
            <a:spLocks noGrp="1"/>
          </p:cNvSpPr>
          <p:nvPr>
            <p:ph idx="1"/>
          </p:nvPr>
        </p:nvSpPr>
        <p:spPr/>
        <p:txBody>
          <a:bodyPr/>
          <a:lstStyle/>
          <a:p>
            <a:r>
              <a:rPr lang="en-US" dirty="0"/>
              <a:t>???</a:t>
            </a:r>
          </a:p>
        </p:txBody>
      </p:sp>
    </p:spTree>
    <p:extLst>
      <p:ext uri="{BB962C8B-B14F-4D97-AF65-F5344CB8AC3E}">
        <p14:creationId xmlns:p14="http://schemas.microsoft.com/office/powerpoint/2010/main" val="540336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Difference Between JDK, JVM and JRE">
            <a:extLst>
              <a:ext uri="{FF2B5EF4-FFF2-40B4-BE49-F238E27FC236}">
                <a16:creationId xmlns:a16="http://schemas.microsoft.com/office/drawing/2014/main" id="{827DF332-2416-4DEF-A15F-24449B34E5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914400"/>
            <a:ext cx="8253412"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TextBox 2">
            <a:extLst>
              <a:ext uri="{FF2B5EF4-FFF2-40B4-BE49-F238E27FC236}">
                <a16:creationId xmlns:a16="http://schemas.microsoft.com/office/drawing/2014/main" id="{5BBCEF6A-ACAF-48AA-88C7-79572E887D65}"/>
              </a:ext>
            </a:extLst>
          </p:cNvPr>
          <p:cNvSpPr txBox="1">
            <a:spLocks noChangeArrowheads="1"/>
          </p:cNvSpPr>
          <p:nvPr/>
        </p:nvSpPr>
        <p:spPr bwMode="auto">
          <a:xfrm>
            <a:off x="2514600" y="228600"/>
            <a:ext cx="29552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b="1" dirty="0"/>
          </a:p>
          <a:p>
            <a:pPr eaLnBrk="1" hangingPunct="1">
              <a:spcBef>
                <a:spcPct val="0"/>
              </a:spcBef>
              <a:buFontTx/>
              <a:buNone/>
            </a:pPr>
            <a:r>
              <a:rPr lang="en-US" altLang="en-US" sz="1800" b="1" dirty="0"/>
              <a:t>Working of JVM, JDK and JRE</a:t>
            </a:r>
          </a:p>
        </p:txBody>
      </p:sp>
    </p:spTree>
    <p:extLst>
      <p:ext uri="{BB962C8B-B14F-4D97-AF65-F5344CB8AC3E}">
        <p14:creationId xmlns:p14="http://schemas.microsoft.com/office/powerpoint/2010/main" val="24909409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A2174553-9E21-4508-AC1A-213615D4B404}"/>
              </a:ext>
            </a:extLst>
          </p:cNvPr>
          <p:cNvSpPr>
            <a:spLocks noGrp="1"/>
          </p:cNvSpPr>
          <p:nvPr>
            <p:ph type="title"/>
          </p:nvPr>
        </p:nvSpPr>
        <p:spPr/>
        <p:txBody>
          <a:bodyPr/>
          <a:lstStyle/>
          <a:p>
            <a:pPr eaLnBrk="1" hangingPunct="1"/>
            <a:r>
              <a:rPr lang="en-US" altLang="en-US"/>
              <a:t>if/else constructs</a:t>
            </a:r>
          </a:p>
        </p:txBody>
      </p:sp>
      <p:sp>
        <p:nvSpPr>
          <p:cNvPr id="72707" name="Content Placeholder 2">
            <a:extLst>
              <a:ext uri="{FF2B5EF4-FFF2-40B4-BE49-F238E27FC236}">
                <a16:creationId xmlns:a16="http://schemas.microsoft.com/office/drawing/2014/main" id="{0A3E908A-3B41-4BFE-9592-C015714FDE3A}"/>
              </a:ext>
            </a:extLst>
          </p:cNvPr>
          <p:cNvSpPr>
            <a:spLocks noGrp="1"/>
          </p:cNvSpPr>
          <p:nvPr>
            <p:ph idx="1"/>
          </p:nvPr>
        </p:nvSpPr>
        <p:spPr/>
        <p:txBody>
          <a:bodyPr>
            <a:normAutofit lnSpcReduction="10000"/>
          </a:bodyPr>
          <a:lstStyle/>
          <a:p>
            <a:pPr eaLnBrk="1" hangingPunct="1">
              <a:buFont typeface="Arial" panose="020B0604020202020204" pitchFamily="34" charset="0"/>
              <a:buNone/>
            </a:pPr>
            <a:r>
              <a:rPr lang="en-US" altLang="en-US"/>
              <a:t>If(condition)</a:t>
            </a:r>
          </a:p>
          <a:p>
            <a:pPr eaLnBrk="1" hangingPunct="1">
              <a:buFont typeface="Arial" panose="020B0604020202020204" pitchFamily="34" charset="0"/>
              <a:buNone/>
            </a:pPr>
            <a:r>
              <a:rPr lang="en-US" altLang="en-US"/>
              <a:t>{</a:t>
            </a:r>
          </a:p>
          <a:p>
            <a:pPr eaLnBrk="1" hangingPunct="1">
              <a:buFont typeface="Arial" panose="020B0604020202020204" pitchFamily="34" charset="0"/>
              <a:buNone/>
            </a:pPr>
            <a:r>
              <a:rPr lang="en-US" altLang="en-US"/>
              <a:t>// statement execute when condition true</a:t>
            </a:r>
          </a:p>
          <a:p>
            <a:pPr eaLnBrk="1" hangingPunct="1">
              <a:buFont typeface="Arial" panose="020B0604020202020204" pitchFamily="34" charset="0"/>
              <a:buNone/>
            </a:pPr>
            <a:r>
              <a:rPr lang="en-US" altLang="en-US"/>
              <a:t>}</a:t>
            </a:r>
          </a:p>
          <a:p>
            <a:pPr eaLnBrk="1" hangingPunct="1">
              <a:buFont typeface="Arial" panose="020B0604020202020204" pitchFamily="34" charset="0"/>
              <a:buNone/>
            </a:pPr>
            <a:r>
              <a:rPr lang="en-US" altLang="en-US"/>
              <a:t>else</a:t>
            </a:r>
          </a:p>
          <a:p>
            <a:pPr eaLnBrk="1" hangingPunct="1">
              <a:buFont typeface="Arial" panose="020B0604020202020204" pitchFamily="34" charset="0"/>
              <a:buNone/>
            </a:pPr>
            <a:r>
              <a:rPr lang="en-US" altLang="en-US"/>
              <a:t>{</a:t>
            </a:r>
          </a:p>
          <a:p>
            <a:pPr eaLnBrk="1" hangingPunct="1">
              <a:buFont typeface="Arial" panose="020B0604020202020204" pitchFamily="34" charset="0"/>
              <a:buNone/>
            </a:pPr>
            <a:r>
              <a:rPr lang="en-US" altLang="en-US"/>
              <a:t>// statement execute when condition false</a:t>
            </a:r>
          </a:p>
          <a:p>
            <a:pPr eaLnBrk="1" hangingPunct="1">
              <a:buFont typeface="Arial" panose="020B0604020202020204" pitchFamily="34" charset="0"/>
              <a:buNone/>
            </a:pPr>
            <a:r>
              <a:rPr lang="en-US" altLang="en-US"/>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88D7EAEF-7EDE-4AA2-8584-322E825C5983}"/>
              </a:ext>
            </a:extLst>
          </p:cNvPr>
          <p:cNvSpPr>
            <a:spLocks noGrp="1"/>
          </p:cNvSpPr>
          <p:nvPr>
            <p:ph type="title"/>
          </p:nvPr>
        </p:nvSpPr>
        <p:spPr/>
        <p:txBody>
          <a:bodyPr/>
          <a:lstStyle/>
          <a:p>
            <a:pPr eaLnBrk="1" hangingPunct="1"/>
            <a:r>
              <a:rPr lang="en-US" altLang="en-US"/>
              <a:t>switch statement</a:t>
            </a:r>
          </a:p>
        </p:txBody>
      </p:sp>
      <p:sp>
        <p:nvSpPr>
          <p:cNvPr id="73731" name="Content Placeholder 2">
            <a:extLst>
              <a:ext uri="{FF2B5EF4-FFF2-40B4-BE49-F238E27FC236}">
                <a16:creationId xmlns:a16="http://schemas.microsoft.com/office/drawing/2014/main" id="{8E7394BD-F420-47A3-9DF0-F715E5C60982}"/>
              </a:ext>
            </a:extLst>
          </p:cNvPr>
          <p:cNvSpPr>
            <a:spLocks noGrp="1"/>
          </p:cNvSpPr>
          <p:nvPr>
            <p:ph idx="1"/>
          </p:nvPr>
        </p:nvSpPr>
        <p:spPr/>
        <p:txBody>
          <a:bodyPr/>
          <a:lstStyle/>
          <a:p>
            <a:pPr eaLnBrk="1" hangingPunct="1">
              <a:buFont typeface="Arial" panose="020B0604020202020204" pitchFamily="34" charset="0"/>
              <a:buNone/>
            </a:pPr>
            <a:r>
              <a:rPr lang="en-US" altLang="en-US"/>
              <a:t>To select choices/options from user it used:</a:t>
            </a:r>
          </a:p>
          <a:p>
            <a:pPr eaLnBrk="1" hangingPunct="1">
              <a:buFont typeface="Arial" panose="020B0604020202020204" pitchFamily="34" charset="0"/>
              <a:buNone/>
            </a:pPr>
            <a:r>
              <a:rPr lang="en-US" altLang="en-US"/>
              <a:t>Switch with choice (integer value like: 1,2,..)</a:t>
            </a:r>
          </a:p>
          <a:p>
            <a:pPr eaLnBrk="1" hangingPunct="1">
              <a:buFont typeface="Arial" panose="020B0604020202020204" pitchFamily="34" charset="0"/>
              <a:buNone/>
            </a:pPr>
            <a:r>
              <a:rPr lang="en-US" altLang="en-US"/>
              <a:t>Switch with choice (character value like: A,B,..)</a:t>
            </a:r>
          </a:p>
          <a:p>
            <a:pPr eaLnBrk="1" hangingPunct="1">
              <a:buFont typeface="Arial" panose="020B0604020202020204" pitchFamily="34" charset="0"/>
              <a:buNone/>
            </a:pPr>
            <a:r>
              <a:rPr lang="en-US" altLang="en-US"/>
              <a:t>Switch with choice (String value like: “ADD”,”SUB”,..)</a:t>
            </a:r>
          </a:p>
          <a:p>
            <a:pPr eaLnBrk="1" hangingPunct="1">
              <a:buFont typeface="Arial" panose="020B0604020202020204" pitchFamily="34" charset="0"/>
              <a:buNone/>
            </a:pPr>
            <a:endParaRPr lang="en-US" altLang="en-US"/>
          </a:p>
          <a:p>
            <a:pPr eaLnBrk="1" hangingPunct="1">
              <a:buFont typeface="Arial" panose="020B0604020202020204" pitchFamily="34" charset="0"/>
              <a:buNone/>
            </a:pPr>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DC63B-11CA-49E0-8FC4-B60E11657601}"/>
              </a:ext>
            </a:extLst>
          </p:cNvPr>
          <p:cNvSpPr>
            <a:spLocks noGrp="1"/>
          </p:cNvSpPr>
          <p:nvPr>
            <p:ph type="title"/>
          </p:nvPr>
        </p:nvSpPr>
        <p:spPr/>
        <p:txBody>
          <a:bodyPr rtlCol="0">
            <a:normAutofit fontScale="90000"/>
          </a:bodyPr>
          <a:lstStyle/>
          <a:p>
            <a:pPr algn="l" eaLnBrk="1" fontAlgn="auto" hangingPunct="1">
              <a:spcAft>
                <a:spcPts val="0"/>
              </a:spcAft>
              <a:defRPr/>
            </a:pPr>
            <a:br>
              <a:rPr lang="en-US" dirty="0"/>
            </a:br>
            <a:r>
              <a:rPr lang="en-US" dirty="0"/>
              <a:t>looping controls, nested loops</a:t>
            </a:r>
            <a:br>
              <a:rPr lang="en-US" dirty="0"/>
            </a:br>
            <a:endParaRPr lang="en-US" dirty="0"/>
          </a:p>
        </p:txBody>
      </p:sp>
      <p:sp>
        <p:nvSpPr>
          <p:cNvPr id="74755" name="Content Placeholder 2">
            <a:extLst>
              <a:ext uri="{FF2B5EF4-FFF2-40B4-BE49-F238E27FC236}">
                <a16:creationId xmlns:a16="http://schemas.microsoft.com/office/drawing/2014/main" id="{4F0A3D69-AAEA-4DF1-BC99-E88DA60F9C08}"/>
              </a:ext>
            </a:extLst>
          </p:cNvPr>
          <p:cNvSpPr>
            <a:spLocks noGrp="1"/>
          </p:cNvSpPr>
          <p:nvPr>
            <p:ph idx="1"/>
          </p:nvPr>
        </p:nvSpPr>
        <p:spPr/>
        <p:txBody>
          <a:bodyPr/>
          <a:lstStyle/>
          <a:p>
            <a:pPr eaLnBrk="1" hangingPunct="1"/>
            <a:r>
              <a:rPr lang="en-US" altLang="en-US"/>
              <a:t>While loop</a:t>
            </a:r>
          </a:p>
          <a:p>
            <a:pPr eaLnBrk="1" hangingPunct="1"/>
            <a:r>
              <a:rPr lang="en-US" altLang="en-US"/>
              <a:t>Do while loop</a:t>
            </a:r>
          </a:p>
          <a:p>
            <a:pPr eaLnBrk="1" hangingPunct="1"/>
            <a:r>
              <a:rPr lang="en-US" altLang="en-US"/>
              <a:t>For loop</a:t>
            </a:r>
          </a:p>
          <a:p>
            <a:pPr eaLnBrk="1" hangingPunct="1"/>
            <a:r>
              <a:rPr lang="en-US" altLang="en-US"/>
              <a:t>Enhanced or advanced for loop</a:t>
            </a:r>
          </a:p>
          <a:p>
            <a:pPr eaLnBrk="1" hangingPunct="1"/>
            <a:r>
              <a:rPr lang="en-US" altLang="en-US"/>
              <a:t>Nested loops means one loop inside another loop.</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C31F5-378A-417B-931D-889ABFD2F566}"/>
              </a:ext>
            </a:extLst>
          </p:cNvPr>
          <p:cNvSpPr>
            <a:spLocks noGrp="1"/>
          </p:cNvSpPr>
          <p:nvPr>
            <p:ph type="title"/>
          </p:nvPr>
        </p:nvSpPr>
        <p:spPr/>
        <p:txBody>
          <a:bodyPr/>
          <a:lstStyle/>
          <a:p>
            <a:r>
              <a:rPr lang="en-US" dirty="0"/>
              <a:t>Enhanced For loop</a:t>
            </a:r>
          </a:p>
        </p:txBody>
      </p:sp>
      <p:sp>
        <p:nvSpPr>
          <p:cNvPr id="3" name="Content Placeholder 2">
            <a:extLst>
              <a:ext uri="{FF2B5EF4-FFF2-40B4-BE49-F238E27FC236}">
                <a16:creationId xmlns:a16="http://schemas.microsoft.com/office/drawing/2014/main" id="{0420D5BB-1446-424B-BA62-56D7D2AA9FDA}"/>
              </a:ext>
            </a:extLst>
          </p:cNvPr>
          <p:cNvSpPr>
            <a:spLocks noGrp="1"/>
          </p:cNvSpPr>
          <p:nvPr>
            <p:ph idx="1"/>
          </p:nvPr>
        </p:nvSpPr>
        <p:spPr/>
        <p:txBody>
          <a:bodyPr/>
          <a:lstStyle/>
          <a:p>
            <a:pPr marL="0" indent="0">
              <a:buNone/>
            </a:pPr>
            <a:r>
              <a:rPr lang="en-US" dirty="0"/>
              <a:t>for(</a:t>
            </a:r>
            <a:r>
              <a:rPr lang="en-US" dirty="0" err="1"/>
              <a:t>data_type</a:t>
            </a:r>
            <a:r>
              <a:rPr lang="en-US" dirty="0"/>
              <a:t> variable : array | collection)</a:t>
            </a:r>
          </a:p>
          <a:p>
            <a:pPr marL="0" indent="0">
              <a:buNone/>
            </a:pPr>
            <a:r>
              <a:rPr lang="en-US" dirty="0"/>
              <a:t>{  </a:t>
            </a:r>
          </a:p>
          <a:p>
            <a:pPr marL="0" indent="0">
              <a:buNone/>
            </a:pPr>
            <a:r>
              <a:rPr lang="en-US" dirty="0"/>
              <a:t>//body of for-each loop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3366359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215AF-9D4E-4484-B45E-07DA4A4778F4}"/>
              </a:ext>
            </a:extLst>
          </p:cNvPr>
          <p:cNvSpPr>
            <a:spLocks noGrp="1"/>
          </p:cNvSpPr>
          <p:nvPr>
            <p:ph type="title"/>
          </p:nvPr>
        </p:nvSpPr>
        <p:spPr/>
        <p:txBody>
          <a:bodyPr>
            <a:normAutofit/>
          </a:bodyPr>
          <a:lstStyle/>
          <a:p>
            <a:pPr algn="l"/>
            <a:r>
              <a:rPr lang="en-US" sz="3600" dirty="0"/>
              <a:t>Example:</a:t>
            </a:r>
          </a:p>
        </p:txBody>
      </p:sp>
      <p:sp>
        <p:nvSpPr>
          <p:cNvPr id="3" name="Content Placeholder 2">
            <a:extLst>
              <a:ext uri="{FF2B5EF4-FFF2-40B4-BE49-F238E27FC236}">
                <a16:creationId xmlns:a16="http://schemas.microsoft.com/office/drawing/2014/main" id="{693068CA-79E2-4985-B413-3EB5C92F7557}"/>
              </a:ext>
            </a:extLst>
          </p:cNvPr>
          <p:cNvSpPr>
            <a:spLocks noGrp="1"/>
          </p:cNvSpPr>
          <p:nvPr>
            <p:ph idx="1"/>
          </p:nvPr>
        </p:nvSpPr>
        <p:spPr/>
        <p:txBody>
          <a:bodyPr/>
          <a:lstStyle/>
          <a:p>
            <a:pPr marL="0" indent="0">
              <a:buNone/>
            </a:pPr>
            <a:r>
              <a:rPr lang="en-US" dirty="0"/>
              <a:t>int </a:t>
            </a:r>
            <a:r>
              <a:rPr lang="en-US" dirty="0" err="1"/>
              <a:t>myArray</a:t>
            </a:r>
            <a:r>
              <a:rPr lang="en-US" dirty="0"/>
              <a:t>[]=new int[]{11,12,13,14,15};</a:t>
            </a:r>
          </a:p>
          <a:p>
            <a:pPr marL="0" indent="0">
              <a:buNone/>
            </a:pPr>
            <a:r>
              <a:rPr lang="en-US" dirty="0"/>
              <a:t>for(int num : </a:t>
            </a:r>
            <a:r>
              <a:rPr lang="en-US" dirty="0" err="1"/>
              <a:t>myArray</a:t>
            </a:r>
            <a:r>
              <a:rPr lang="en-US" dirty="0"/>
              <a:t>)</a:t>
            </a:r>
          </a:p>
          <a:p>
            <a:pPr marL="0" indent="0">
              <a:buNone/>
            </a:pPr>
            <a:r>
              <a:rPr lang="en-US" dirty="0"/>
              <a:t>{  </a:t>
            </a:r>
          </a:p>
          <a:p>
            <a:pPr marL="0" indent="0">
              <a:buNone/>
            </a:pPr>
            <a:r>
              <a:rPr lang="en-US" dirty="0" err="1"/>
              <a:t>System.out.println</a:t>
            </a:r>
            <a:r>
              <a:rPr lang="en-US" dirty="0"/>
              <a:t>(num);</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652831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AB02D-19C6-4C06-B18B-FA55C666AE88}"/>
              </a:ext>
            </a:extLst>
          </p:cNvPr>
          <p:cNvSpPr>
            <a:spLocks noGrp="1"/>
          </p:cNvSpPr>
          <p:nvPr>
            <p:ph type="title"/>
          </p:nvPr>
        </p:nvSpPr>
        <p:spPr/>
        <p:txBody>
          <a:bodyPr>
            <a:normAutofit fontScale="90000"/>
          </a:bodyPr>
          <a:lstStyle/>
          <a:p>
            <a:pPr algn="l"/>
            <a:br>
              <a:rPr lang="en-US" b="1" dirty="0"/>
            </a:br>
            <a:r>
              <a:rPr lang="en-US" b="1" dirty="0"/>
              <a:t>Does Java support </a:t>
            </a:r>
            <a:r>
              <a:rPr lang="en-US" b="1" dirty="0" err="1"/>
              <a:t>goto</a:t>
            </a:r>
            <a:r>
              <a:rPr lang="en-US" b="1" dirty="0"/>
              <a:t>?</a:t>
            </a:r>
            <a:br>
              <a:rPr lang="en-US" b="1" dirty="0"/>
            </a:br>
            <a:endParaRPr lang="en-US" dirty="0"/>
          </a:p>
        </p:txBody>
      </p:sp>
      <p:sp>
        <p:nvSpPr>
          <p:cNvPr id="3" name="Content Placeholder 2">
            <a:extLst>
              <a:ext uri="{FF2B5EF4-FFF2-40B4-BE49-F238E27FC236}">
                <a16:creationId xmlns:a16="http://schemas.microsoft.com/office/drawing/2014/main" id="{934E9DBE-9EBB-4A3D-983B-97D9CD8918B8}"/>
              </a:ext>
            </a:extLst>
          </p:cNvPr>
          <p:cNvSpPr>
            <a:spLocks noGrp="1"/>
          </p:cNvSpPr>
          <p:nvPr>
            <p:ph idx="1"/>
          </p:nvPr>
        </p:nvSpPr>
        <p:spPr/>
        <p:txBody>
          <a:bodyPr/>
          <a:lstStyle/>
          <a:p>
            <a:r>
              <a:rPr lang="en-US" dirty="0"/>
              <a:t>No but keyword is there</a:t>
            </a:r>
          </a:p>
        </p:txBody>
      </p:sp>
    </p:spTree>
    <p:extLst>
      <p:ext uri="{BB962C8B-B14F-4D97-AF65-F5344CB8AC3E}">
        <p14:creationId xmlns:p14="http://schemas.microsoft.com/office/powerpoint/2010/main" val="18685955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D55AF-3AD8-431D-B0B0-9516756A732C}"/>
              </a:ext>
            </a:extLst>
          </p:cNvPr>
          <p:cNvSpPr>
            <a:spLocks noGrp="1"/>
          </p:cNvSpPr>
          <p:nvPr>
            <p:ph type="title"/>
          </p:nvPr>
        </p:nvSpPr>
        <p:spPr/>
        <p:txBody>
          <a:bodyPr/>
          <a:lstStyle/>
          <a:p>
            <a:pPr algn="l"/>
            <a:r>
              <a:rPr lang="en-US" dirty="0"/>
              <a:t>inner and nested classes</a:t>
            </a:r>
          </a:p>
        </p:txBody>
      </p:sp>
      <p:sp>
        <p:nvSpPr>
          <p:cNvPr id="3" name="Content Placeholder 2">
            <a:extLst>
              <a:ext uri="{FF2B5EF4-FFF2-40B4-BE49-F238E27FC236}">
                <a16:creationId xmlns:a16="http://schemas.microsoft.com/office/drawing/2014/main" id="{D19F1B6F-B0D5-449B-B8F5-FAF536C666BB}"/>
              </a:ext>
            </a:extLst>
          </p:cNvPr>
          <p:cNvSpPr>
            <a:spLocks noGrp="1"/>
          </p:cNvSpPr>
          <p:nvPr>
            <p:ph idx="1"/>
          </p:nvPr>
        </p:nvSpPr>
        <p:spPr>
          <a:xfrm>
            <a:off x="457200" y="1295400"/>
            <a:ext cx="8229600" cy="5287962"/>
          </a:xfrm>
        </p:spPr>
        <p:txBody>
          <a:bodyPr>
            <a:normAutofit/>
          </a:bodyPr>
          <a:lstStyle/>
          <a:p>
            <a:pPr marL="0" indent="0">
              <a:buNone/>
            </a:pPr>
            <a:r>
              <a:rPr lang="en-US" dirty="0"/>
              <a:t>Define a class within another class, such classes are known as </a:t>
            </a:r>
            <a:r>
              <a:rPr lang="en-US" i="1" dirty="0"/>
              <a:t>nested</a:t>
            </a:r>
            <a:r>
              <a:rPr lang="en-US" dirty="0"/>
              <a:t> classes</a:t>
            </a:r>
          </a:p>
          <a:p>
            <a:pPr marL="0" indent="0">
              <a:buNone/>
            </a:pPr>
            <a:r>
              <a:rPr lang="en-US" b="1" dirty="0">
                <a:solidFill>
                  <a:srgbClr val="FF0000"/>
                </a:solidFill>
              </a:rPr>
              <a:t>Nested classes are divided into two categories:</a:t>
            </a:r>
          </a:p>
          <a:p>
            <a:pPr marL="0" indent="0">
              <a:buNone/>
            </a:pPr>
            <a:r>
              <a:rPr lang="en-US" b="1" dirty="0">
                <a:solidFill>
                  <a:srgbClr val="FF0000"/>
                </a:solidFill>
              </a:rPr>
              <a:t>static nested class :</a:t>
            </a:r>
          </a:p>
          <a:p>
            <a:pPr marL="0" indent="0">
              <a:buNone/>
            </a:pPr>
            <a:r>
              <a:rPr lang="en-US" dirty="0"/>
              <a:t>Nested classes that are declared static are called static nested classes.</a:t>
            </a:r>
          </a:p>
          <a:p>
            <a:pPr marL="0" indent="0">
              <a:buNone/>
            </a:pPr>
            <a:r>
              <a:rPr lang="en-US" b="1" dirty="0">
                <a:solidFill>
                  <a:srgbClr val="FF0000"/>
                </a:solidFill>
              </a:rPr>
              <a:t>inner class : </a:t>
            </a:r>
          </a:p>
          <a:p>
            <a:pPr marL="0" indent="0">
              <a:buNone/>
            </a:pPr>
            <a:r>
              <a:rPr lang="en-US" dirty="0"/>
              <a:t>An inner class is a non-static nested class.</a:t>
            </a:r>
          </a:p>
          <a:p>
            <a:pPr marL="0" indent="0">
              <a:buNone/>
            </a:pPr>
            <a:endParaRPr lang="en-US" dirty="0"/>
          </a:p>
        </p:txBody>
      </p:sp>
    </p:spTree>
    <p:extLst>
      <p:ext uri="{BB962C8B-B14F-4D97-AF65-F5344CB8AC3E}">
        <p14:creationId xmlns:p14="http://schemas.microsoft.com/office/powerpoint/2010/main" val="40688638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D0B389-4B96-4FB7-B340-E008612B66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602673"/>
            <a:ext cx="6248400" cy="6248400"/>
          </a:xfrm>
          <a:prstGeom prst="rect">
            <a:avLst/>
          </a:prstGeom>
        </p:spPr>
      </p:pic>
    </p:spTree>
    <p:extLst>
      <p:ext uri="{BB962C8B-B14F-4D97-AF65-F5344CB8AC3E}">
        <p14:creationId xmlns:p14="http://schemas.microsoft.com/office/powerpoint/2010/main" val="30926896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2C2866-84FD-4568-87F7-7D7FBC1C89E5}"/>
              </a:ext>
            </a:extLst>
          </p:cNvPr>
          <p:cNvSpPr>
            <a:spLocks noGrp="1"/>
          </p:cNvSpPr>
          <p:nvPr>
            <p:ph type="title"/>
          </p:nvPr>
        </p:nvSpPr>
        <p:spPr>
          <a:xfrm>
            <a:off x="457200" y="1295400"/>
            <a:ext cx="8229600" cy="122238"/>
          </a:xfrm>
        </p:spPr>
        <p:txBody>
          <a:bodyPr>
            <a:noAutofit/>
          </a:bodyPr>
          <a:lstStyle/>
          <a:p>
            <a:pPr algn="l"/>
            <a:r>
              <a:rPr lang="en-US" sz="2800" b="1" dirty="0"/>
              <a:t>Difference between Normal inner class and Static nested class</a:t>
            </a:r>
            <a:br>
              <a:rPr lang="en-US" sz="2800" b="1" dirty="0"/>
            </a:br>
            <a:endParaRPr lang="en-US" sz="2800" dirty="0"/>
          </a:p>
        </p:txBody>
      </p:sp>
      <p:sp>
        <p:nvSpPr>
          <p:cNvPr id="6" name="Content Placeholder 5">
            <a:extLst>
              <a:ext uri="{FF2B5EF4-FFF2-40B4-BE49-F238E27FC236}">
                <a16:creationId xmlns:a16="http://schemas.microsoft.com/office/drawing/2014/main" id="{724A30CD-BF13-4914-9C2B-7599F25D7D05}"/>
              </a:ext>
            </a:extLst>
          </p:cNvPr>
          <p:cNvSpPr>
            <a:spLocks noGrp="1"/>
          </p:cNvSpPr>
          <p:nvPr>
            <p:ph idx="1"/>
          </p:nvPr>
        </p:nvSpPr>
        <p:spPr/>
        <p:txBody>
          <a:bodyPr>
            <a:normAutofit fontScale="85000" lnSpcReduction="10000"/>
          </a:bodyPr>
          <a:lstStyle/>
          <a:p>
            <a:pPr algn="just"/>
            <a:r>
              <a:rPr lang="en-US" dirty="0"/>
              <a:t>In normal inner class, we cannot declare any static members but in the static nested class, we can declare a static member including the main method.</a:t>
            </a:r>
          </a:p>
          <a:p>
            <a:pPr algn="just"/>
            <a:r>
              <a:rPr lang="en-US" dirty="0"/>
              <a:t>Since we cannot declare the main method in the normal inner class, therefore, we cannot run inner class directly from the command prompt. But we can declare the main method and can also run the static nested class directly from the command prompt.</a:t>
            </a:r>
          </a:p>
          <a:p>
            <a:pPr algn="just"/>
            <a:r>
              <a:rPr lang="en-US" dirty="0"/>
              <a:t>A normal inner class can access both static and non-static members of the outer class directly but from the static nested class, we can access only static members.</a:t>
            </a:r>
          </a:p>
          <a:p>
            <a:pPr algn="just"/>
            <a:endParaRPr lang="en-US" dirty="0"/>
          </a:p>
        </p:txBody>
      </p:sp>
    </p:spTree>
    <p:extLst>
      <p:ext uri="{BB962C8B-B14F-4D97-AF65-F5344CB8AC3E}">
        <p14:creationId xmlns:p14="http://schemas.microsoft.com/office/powerpoint/2010/main" val="39931321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FDC9FAA2-4FB3-486C-B28A-F0085BD0DAB8}"/>
              </a:ext>
            </a:extLst>
          </p:cNvPr>
          <p:cNvSpPr>
            <a:spLocks noGrp="1"/>
          </p:cNvSpPr>
          <p:nvPr>
            <p:ph type="title"/>
          </p:nvPr>
        </p:nvSpPr>
        <p:spPr/>
        <p:txBody>
          <a:bodyPr/>
          <a:lstStyle/>
          <a:p>
            <a:pPr eaLnBrk="1" hangingPunct="1"/>
            <a:r>
              <a:rPr lang="en-US" altLang="en-US"/>
              <a:t>Array</a:t>
            </a:r>
          </a:p>
        </p:txBody>
      </p:sp>
      <p:sp>
        <p:nvSpPr>
          <p:cNvPr id="6147" name="Content Placeholder 2">
            <a:extLst>
              <a:ext uri="{FF2B5EF4-FFF2-40B4-BE49-F238E27FC236}">
                <a16:creationId xmlns:a16="http://schemas.microsoft.com/office/drawing/2014/main" id="{960DC952-0538-414C-813C-CF0777730703}"/>
              </a:ext>
            </a:extLst>
          </p:cNvPr>
          <p:cNvSpPr>
            <a:spLocks noGrp="1"/>
          </p:cNvSpPr>
          <p:nvPr>
            <p:ph sz="quarter" idx="1"/>
          </p:nvPr>
        </p:nvSpPr>
        <p:spPr>
          <a:xfrm>
            <a:off x="457200" y="1219200"/>
            <a:ext cx="7467600" cy="5254625"/>
          </a:xfrm>
        </p:spPr>
        <p:txBody>
          <a:bodyPr>
            <a:normAutofit lnSpcReduction="10000"/>
          </a:bodyPr>
          <a:lstStyle/>
          <a:p>
            <a:pPr eaLnBrk="1" hangingPunct="1"/>
            <a:r>
              <a:rPr lang="en-US" altLang="en-US" dirty="0"/>
              <a:t>Array is a collection of similar type of elements that have contiguous memory location.</a:t>
            </a:r>
          </a:p>
          <a:p>
            <a:pPr eaLnBrk="1" hangingPunct="1"/>
            <a:r>
              <a:rPr lang="en-US" altLang="en-US" dirty="0"/>
              <a:t>In java, array is an object the contains elements of similar data type. </a:t>
            </a:r>
          </a:p>
          <a:p>
            <a:pPr eaLnBrk="1" hangingPunct="1"/>
            <a:r>
              <a:rPr lang="en-US" altLang="en-US" dirty="0"/>
              <a:t>It is a data structure where we store similar elements. We can store only fixed elements in an array.</a:t>
            </a:r>
          </a:p>
          <a:p>
            <a:pPr eaLnBrk="1" hangingPunct="1"/>
            <a:r>
              <a:rPr lang="en-US" altLang="en-US" dirty="0"/>
              <a:t>Array is index based, first element of the array is stored at 0 index.</a:t>
            </a:r>
          </a:p>
          <a:p>
            <a:pPr eaLnBrk="1" hangingPunct="1">
              <a:buFont typeface="Wingdings" panose="05000000000000000000" pitchFamily="2" charset="2"/>
              <a:buNone/>
            </a:pPr>
            <a:endParaRPr lang="en-US" altLang="en-US" dirty="0"/>
          </a:p>
        </p:txBody>
      </p:sp>
      <p:sp>
        <p:nvSpPr>
          <p:cNvPr id="9220" name="Slide Number Placeholder 3">
            <a:extLst>
              <a:ext uri="{FF2B5EF4-FFF2-40B4-BE49-F238E27FC236}">
                <a16:creationId xmlns:a16="http://schemas.microsoft.com/office/drawing/2014/main" id="{DBD458B7-5957-4CD5-A22B-0CA2B1BDD5D3}"/>
              </a:ext>
            </a:extLst>
          </p:cNvPr>
          <p:cNvSpPr>
            <a:spLocks noGrp="1"/>
          </p:cNvSpPr>
          <p:nvPr>
            <p:ph type="sldNum" sz="quarter" idx="12"/>
          </p:nvPr>
        </p:nvSpPr>
        <p:spPr bwMode="auto">
          <a:xfrm>
            <a:off x="6553200" y="6356350"/>
            <a:ext cx="2133600" cy="365125"/>
          </a:xfrm>
          <a:prstGeom prst="rect">
            <a:avLst/>
          </a:prstGeom>
          <a:ln>
            <a:miter lim="800000"/>
            <a:headEnd/>
            <a:tailEnd/>
          </a:ln>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49</a:t>
            </a:fld>
            <a:endParaRPr lang="en-US" altLang="en-US">
              <a:solidFill>
                <a:srgbClr val="898989"/>
              </a:solidFill>
              <a:latin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E9EA1-E7EA-409A-83AB-239DBC4186A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71D4E89-476C-4F50-891E-3CEE2D33FA56}"/>
              </a:ext>
            </a:extLst>
          </p:cNvPr>
          <p:cNvSpPr>
            <a:spLocks noGrp="1"/>
          </p:cNvSpPr>
          <p:nvPr>
            <p:ph idx="1"/>
          </p:nvPr>
        </p:nvSpPr>
        <p:spPr/>
        <p:txBody>
          <a:bodyPr/>
          <a:lstStyle/>
          <a:p>
            <a:pPr marL="0" indent="0">
              <a:buNone/>
            </a:pPr>
            <a:r>
              <a:rPr lang="en-US" dirty="0"/>
              <a:t>There are different types of Java editions are available to  develop applications:</a:t>
            </a:r>
          </a:p>
          <a:p>
            <a:pPr>
              <a:buFont typeface="Wingdings" panose="05000000000000000000" pitchFamily="2" charset="2"/>
              <a:buChar char="ü"/>
            </a:pPr>
            <a:r>
              <a:rPr lang="en-US" dirty="0"/>
              <a:t>Java Standard Edition (JSE)</a:t>
            </a:r>
          </a:p>
          <a:p>
            <a:pPr>
              <a:buFont typeface="Wingdings" panose="05000000000000000000" pitchFamily="2" charset="2"/>
              <a:buChar char="ü"/>
            </a:pPr>
            <a:r>
              <a:rPr lang="en-US" dirty="0"/>
              <a:t>Java Enterprise Edition(JEE)</a:t>
            </a:r>
          </a:p>
          <a:p>
            <a:pPr>
              <a:buFont typeface="Wingdings" panose="05000000000000000000" pitchFamily="2" charset="2"/>
              <a:buChar char="ü"/>
            </a:pPr>
            <a:r>
              <a:rPr lang="en-US" dirty="0"/>
              <a:t>Java Micro Edition(JME)</a:t>
            </a:r>
          </a:p>
        </p:txBody>
      </p:sp>
    </p:spTree>
    <p:extLst>
      <p:ext uri="{BB962C8B-B14F-4D97-AF65-F5344CB8AC3E}">
        <p14:creationId xmlns:p14="http://schemas.microsoft.com/office/powerpoint/2010/main" val="7707760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a:extLst>
              <a:ext uri="{FF2B5EF4-FFF2-40B4-BE49-F238E27FC236}">
                <a16:creationId xmlns:a16="http://schemas.microsoft.com/office/drawing/2014/main" id="{D21899F9-7160-437D-892C-035BB385C2B7}"/>
              </a:ext>
            </a:extLst>
          </p:cNvPr>
          <p:cNvSpPr>
            <a:spLocks noGrp="1"/>
          </p:cNvSpPr>
          <p:nvPr>
            <p:ph sz="quarter" idx="1"/>
          </p:nvPr>
        </p:nvSpPr>
        <p:spPr>
          <a:xfrm>
            <a:off x="457200" y="381000"/>
            <a:ext cx="8229600" cy="5745163"/>
          </a:xfrm>
        </p:spPr>
        <p:txBody>
          <a:bodyPr>
            <a:normAutofit lnSpcReduction="10000"/>
          </a:bodyPr>
          <a:lstStyle/>
          <a:p>
            <a:pPr eaLnBrk="1" hangingPunct="1">
              <a:buFont typeface="Wingdings" panose="05000000000000000000" pitchFamily="2" charset="2"/>
              <a:buNone/>
            </a:pPr>
            <a:r>
              <a:rPr lang="en-US" altLang="en-US" dirty="0"/>
              <a:t>Advantage of Array</a:t>
            </a:r>
          </a:p>
          <a:p>
            <a:pPr eaLnBrk="1" hangingPunct="1">
              <a:buFont typeface="Wingdings" panose="05000000000000000000" pitchFamily="2" charset="2"/>
              <a:buNone/>
            </a:pPr>
            <a:r>
              <a:rPr lang="en-US" altLang="en-US" dirty="0"/>
              <a:t>    Code Optimization: It makes the code optimized, we can retrieve or sort the data easily.</a:t>
            </a:r>
          </a:p>
          <a:p>
            <a:pPr eaLnBrk="1" hangingPunct="1">
              <a:buFont typeface="Wingdings" panose="05000000000000000000" pitchFamily="2" charset="2"/>
              <a:buNone/>
            </a:pPr>
            <a:r>
              <a:rPr lang="en-US" altLang="en-US" dirty="0"/>
              <a:t>    Random access: We can get any data located at any index position.</a:t>
            </a:r>
          </a:p>
          <a:p>
            <a:pPr eaLnBrk="1" hangingPunct="1">
              <a:buFont typeface="Wingdings" panose="05000000000000000000" pitchFamily="2" charset="2"/>
              <a:buNone/>
            </a:pPr>
            <a:r>
              <a:rPr lang="en-US" altLang="en-US" dirty="0"/>
              <a:t>Disadvantage of Array</a:t>
            </a:r>
          </a:p>
          <a:p>
            <a:pPr eaLnBrk="1" hangingPunct="1">
              <a:buFont typeface="Wingdings" panose="05000000000000000000" pitchFamily="2" charset="2"/>
              <a:buNone/>
            </a:pPr>
            <a:r>
              <a:rPr lang="en-US" altLang="en-US" dirty="0"/>
              <a:t>    Size Limit: We can store only fixed size of elements in the array. It doesn't grow its size at runtime. To solve this problem, collection framework is used in java.</a:t>
            </a:r>
          </a:p>
        </p:txBody>
      </p:sp>
      <p:sp>
        <p:nvSpPr>
          <p:cNvPr id="10243" name="Slide Number Placeholder 3">
            <a:extLst>
              <a:ext uri="{FF2B5EF4-FFF2-40B4-BE49-F238E27FC236}">
                <a16:creationId xmlns:a16="http://schemas.microsoft.com/office/drawing/2014/main" id="{D720FFD7-DF2D-46C0-BB03-043EF59A2DAF}"/>
              </a:ext>
            </a:extLst>
          </p:cNvPr>
          <p:cNvSpPr>
            <a:spLocks noGrp="1"/>
          </p:cNvSpPr>
          <p:nvPr>
            <p:ph type="sldNum" sz="quarter" idx="12"/>
          </p:nvPr>
        </p:nvSpPr>
        <p:spPr bwMode="auto">
          <a:xfrm>
            <a:off x="6553200" y="6356350"/>
            <a:ext cx="2133600" cy="365125"/>
          </a:xfrm>
          <a:prstGeom prst="rect">
            <a:avLst/>
          </a:prstGeom>
          <a:ln>
            <a:miter lim="800000"/>
            <a:headEnd/>
            <a:tailEnd/>
          </a:ln>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50</a:t>
            </a:fld>
            <a:endParaRPr lang="en-US" altLang="en-US">
              <a:solidFill>
                <a:srgbClr val="898989"/>
              </a:solidFill>
              <a:latin typeface="Calibri" panose="020F050202020403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a:extLst>
              <a:ext uri="{FF2B5EF4-FFF2-40B4-BE49-F238E27FC236}">
                <a16:creationId xmlns:a16="http://schemas.microsoft.com/office/drawing/2014/main" id="{D1D7013A-B177-41C8-86BF-E097F1A752ED}"/>
              </a:ext>
            </a:extLst>
          </p:cNvPr>
          <p:cNvSpPr>
            <a:spLocks noGrp="1"/>
          </p:cNvSpPr>
          <p:nvPr>
            <p:ph sz="quarter" idx="1"/>
          </p:nvPr>
        </p:nvSpPr>
        <p:spPr>
          <a:xfrm>
            <a:off x="457200" y="304800"/>
            <a:ext cx="8229600" cy="5821363"/>
          </a:xfrm>
        </p:spPr>
        <p:txBody>
          <a:bodyPr/>
          <a:lstStyle/>
          <a:p>
            <a:pPr eaLnBrk="1" hangingPunct="1">
              <a:buFont typeface="Wingdings" panose="05000000000000000000" pitchFamily="2" charset="2"/>
              <a:buNone/>
            </a:pPr>
            <a:r>
              <a:rPr lang="en-US" altLang="en-US" sz="2800"/>
              <a:t>Types of Array: There are two types of array.</a:t>
            </a:r>
          </a:p>
          <a:p>
            <a:pPr eaLnBrk="1" hangingPunct="1"/>
            <a:r>
              <a:rPr lang="en-US" altLang="en-US" sz="2800"/>
              <a:t>    Single Dimensional Array</a:t>
            </a:r>
          </a:p>
          <a:p>
            <a:pPr eaLnBrk="1" hangingPunct="1"/>
            <a:r>
              <a:rPr lang="en-US" altLang="en-US" sz="2800"/>
              <a:t>    Multidimensional Array-</a:t>
            </a:r>
          </a:p>
          <a:p>
            <a:pPr lvl="2" eaLnBrk="1" hangingPunct="1"/>
            <a:r>
              <a:rPr lang="en-US" altLang="en-US" sz="2200"/>
              <a:t>2D array</a:t>
            </a:r>
          </a:p>
          <a:p>
            <a:pPr lvl="2" eaLnBrk="1" hangingPunct="1"/>
            <a:r>
              <a:rPr lang="en-US" altLang="en-US" sz="2200"/>
              <a:t>3D array</a:t>
            </a:r>
          </a:p>
          <a:p>
            <a:pPr lvl="2" eaLnBrk="1" hangingPunct="1"/>
            <a:r>
              <a:rPr lang="en-US" altLang="en-US" sz="2200"/>
              <a:t>Jagged array</a:t>
            </a:r>
          </a:p>
          <a:p>
            <a:pPr eaLnBrk="1" hangingPunct="1">
              <a:buFont typeface="Wingdings" panose="05000000000000000000" pitchFamily="2" charset="2"/>
              <a:buNone/>
            </a:pPr>
            <a:r>
              <a:rPr lang="en-US" altLang="en-US" sz="2800"/>
              <a:t>	</a:t>
            </a:r>
          </a:p>
          <a:p>
            <a:pPr eaLnBrk="1" hangingPunct="1">
              <a:buFont typeface="Wingdings" panose="05000000000000000000" pitchFamily="2" charset="2"/>
              <a:buNone/>
            </a:pPr>
            <a:endParaRPr lang="en-US" altLang="en-US" sz="2800"/>
          </a:p>
        </p:txBody>
      </p:sp>
      <p:sp>
        <p:nvSpPr>
          <p:cNvPr id="11267" name="Slide Number Placeholder 3">
            <a:extLst>
              <a:ext uri="{FF2B5EF4-FFF2-40B4-BE49-F238E27FC236}">
                <a16:creationId xmlns:a16="http://schemas.microsoft.com/office/drawing/2014/main" id="{98DCD398-9151-4DD2-896F-B683BB8C2CD4}"/>
              </a:ext>
            </a:extLst>
          </p:cNvPr>
          <p:cNvSpPr>
            <a:spLocks noGrp="1"/>
          </p:cNvSpPr>
          <p:nvPr>
            <p:ph type="sldNum" sz="quarter" idx="12"/>
          </p:nvPr>
        </p:nvSpPr>
        <p:spPr bwMode="auto">
          <a:xfrm>
            <a:off x="6553200" y="6356350"/>
            <a:ext cx="2133600" cy="365125"/>
          </a:xfrm>
          <a:prstGeom prst="rect">
            <a:avLst/>
          </a:prstGeom>
          <a:ln>
            <a:miter lim="800000"/>
            <a:headEnd/>
            <a:tailEnd/>
          </a:ln>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51</a:t>
            </a:fld>
            <a:endParaRPr lang="en-US" altLang="en-US">
              <a:solidFill>
                <a:srgbClr val="898989"/>
              </a:solidFill>
              <a:latin typeface="Calibri" panose="020F050202020403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6A0010EF-A170-4CFF-A952-8A3616093946}"/>
              </a:ext>
            </a:extLst>
          </p:cNvPr>
          <p:cNvSpPr>
            <a:spLocks noGrp="1"/>
          </p:cNvSpPr>
          <p:nvPr>
            <p:ph type="title"/>
          </p:nvPr>
        </p:nvSpPr>
        <p:spPr/>
        <p:txBody>
          <a:bodyPr/>
          <a:lstStyle/>
          <a:p>
            <a:pPr algn="l" eaLnBrk="1" hangingPunct="1"/>
            <a:r>
              <a:rPr lang="en-US" altLang="en-US" sz="3200"/>
              <a:t>Single Dimensional Array</a:t>
            </a:r>
            <a:endParaRPr lang="en-US" altLang="en-US"/>
          </a:p>
        </p:txBody>
      </p:sp>
      <p:sp>
        <p:nvSpPr>
          <p:cNvPr id="9219" name="Content Placeholder 2">
            <a:extLst>
              <a:ext uri="{FF2B5EF4-FFF2-40B4-BE49-F238E27FC236}">
                <a16:creationId xmlns:a16="http://schemas.microsoft.com/office/drawing/2014/main" id="{6736BAF3-8FD8-425B-BF37-151D9D1F556F}"/>
              </a:ext>
            </a:extLst>
          </p:cNvPr>
          <p:cNvSpPr>
            <a:spLocks noGrp="1"/>
          </p:cNvSpPr>
          <p:nvPr>
            <p:ph sz="quarter" idx="1"/>
          </p:nvPr>
        </p:nvSpPr>
        <p:spPr>
          <a:xfrm>
            <a:off x="457200" y="1600200"/>
            <a:ext cx="7467600" cy="4873625"/>
          </a:xfrm>
        </p:spPr>
        <p:txBody>
          <a:bodyPr/>
          <a:lstStyle/>
          <a:p>
            <a:pPr eaLnBrk="1" hangingPunct="1"/>
            <a:r>
              <a:rPr lang="en-US" altLang="en-US" dirty="0"/>
              <a:t>The syntax for declaring and instantiating an array: </a:t>
            </a:r>
          </a:p>
          <a:p>
            <a:pPr eaLnBrk="1" hangingPunct="1">
              <a:buFont typeface="Wingdings" panose="05000000000000000000" pitchFamily="2" charset="2"/>
              <a:buNone/>
            </a:pPr>
            <a:r>
              <a:rPr lang="en-US" altLang="en-US" dirty="0"/>
              <a:t>There are two ways to declare an array, </a:t>
            </a:r>
          </a:p>
          <a:p>
            <a:pPr eaLnBrk="1" hangingPunct="1">
              <a:buFont typeface="Wingdings" panose="05000000000000000000" pitchFamily="2" charset="2"/>
              <a:buNone/>
            </a:pPr>
            <a:r>
              <a:rPr lang="en-US" altLang="en-US" dirty="0"/>
              <a:t>type[] </a:t>
            </a:r>
            <a:r>
              <a:rPr lang="en-US" altLang="en-US" dirty="0" err="1"/>
              <a:t>arrayName</a:t>
            </a:r>
            <a:r>
              <a:rPr lang="en-US" altLang="en-US" dirty="0"/>
              <a:t>; </a:t>
            </a:r>
          </a:p>
          <a:p>
            <a:pPr eaLnBrk="1" hangingPunct="1">
              <a:buFont typeface="Wingdings" panose="05000000000000000000" pitchFamily="2" charset="2"/>
              <a:buNone/>
            </a:pPr>
            <a:r>
              <a:rPr lang="en-US" altLang="en-US" dirty="0"/>
              <a:t>type </a:t>
            </a:r>
            <a:r>
              <a:rPr lang="en-US" altLang="en-US" dirty="0" err="1"/>
              <a:t>arrayName</a:t>
            </a:r>
            <a:r>
              <a:rPr lang="en-US" altLang="en-US" dirty="0"/>
              <a:t>[]; </a:t>
            </a:r>
          </a:p>
          <a:p>
            <a:pPr eaLnBrk="1" hangingPunct="1">
              <a:buFont typeface="Wingdings" panose="05000000000000000000" pitchFamily="2" charset="2"/>
              <a:buNone/>
            </a:pPr>
            <a:endParaRPr lang="en-US" altLang="en-US" dirty="0"/>
          </a:p>
        </p:txBody>
      </p:sp>
      <p:sp>
        <p:nvSpPr>
          <p:cNvPr id="12292" name="Slide Number Placeholder 3">
            <a:extLst>
              <a:ext uri="{FF2B5EF4-FFF2-40B4-BE49-F238E27FC236}">
                <a16:creationId xmlns:a16="http://schemas.microsoft.com/office/drawing/2014/main" id="{05C4EF86-8326-4C01-A2E2-01D6395601BD}"/>
              </a:ext>
            </a:extLst>
          </p:cNvPr>
          <p:cNvSpPr>
            <a:spLocks noGrp="1"/>
          </p:cNvSpPr>
          <p:nvPr>
            <p:ph type="sldNum" sz="quarter" idx="12"/>
          </p:nvPr>
        </p:nvSpPr>
        <p:spPr bwMode="auto">
          <a:xfrm>
            <a:off x="6553200" y="6356350"/>
            <a:ext cx="2133600" cy="365125"/>
          </a:xfrm>
          <a:prstGeom prst="rect">
            <a:avLst/>
          </a:prstGeom>
          <a:ln>
            <a:miter lim="800000"/>
            <a:headEnd/>
            <a:tailEnd/>
          </a:ln>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52</a:t>
            </a:fld>
            <a:endParaRPr lang="en-US" altLang="en-US">
              <a:solidFill>
                <a:srgbClr val="898989"/>
              </a:solidFill>
              <a:latin typeface="Calibri" panose="020F050202020403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62B54C1F-6CB3-4E98-8A6E-B4FC192C2412}"/>
              </a:ext>
            </a:extLst>
          </p:cNvPr>
          <p:cNvSpPr>
            <a:spLocks noGrp="1"/>
          </p:cNvSpPr>
          <p:nvPr>
            <p:ph type="title"/>
          </p:nvPr>
        </p:nvSpPr>
        <p:spPr/>
        <p:txBody>
          <a:bodyPr/>
          <a:lstStyle/>
          <a:p>
            <a:pPr eaLnBrk="1" hangingPunct="1"/>
            <a:endParaRPr lang="en-US" altLang="en-US"/>
          </a:p>
        </p:txBody>
      </p:sp>
      <p:sp>
        <p:nvSpPr>
          <p:cNvPr id="10243" name="Content Placeholder 2">
            <a:extLst>
              <a:ext uri="{FF2B5EF4-FFF2-40B4-BE49-F238E27FC236}">
                <a16:creationId xmlns:a16="http://schemas.microsoft.com/office/drawing/2014/main" id="{A77EF615-5A8A-4411-AE04-E48841D97C3D}"/>
              </a:ext>
            </a:extLst>
          </p:cNvPr>
          <p:cNvSpPr>
            <a:spLocks noGrp="1"/>
          </p:cNvSpPr>
          <p:nvPr>
            <p:ph sz="quarter" idx="1"/>
          </p:nvPr>
        </p:nvSpPr>
        <p:spPr>
          <a:xfrm>
            <a:off x="457200" y="1600200"/>
            <a:ext cx="7467600" cy="4873625"/>
          </a:xfrm>
        </p:spPr>
        <p:txBody>
          <a:bodyPr/>
          <a:lstStyle/>
          <a:p>
            <a:pPr eaLnBrk="1" hangingPunct="1"/>
            <a:r>
              <a:rPr lang="en-US" altLang="en-US"/>
              <a:t>How to instantiate an array </a:t>
            </a:r>
          </a:p>
          <a:p>
            <a:pPr eaLnBrk="1" hangingPunct="1">
              <a:buFont typeface="Wingdings" panose="05000000000000000000" pitchFamily="2" charset="2"/>
              <a:buNone/>
            </a:pPr>
            <a:r>
              <a:rPr lang="en-US" altLang="en-US"/>
              <a:t> arrayName = </a:t>
            </a:r>
            <a:r>
              <a:rPr lang="en-US" altLang="en-US" b="1"/>
              <a:t>new</a:t>
            </a:r>
            <a:r>
              <a:rPr lang="en-US" altLang="en-US"/>
              <a:t> type[length]; </a:t>
            </a:r>
          </a:p>
          <a:p>
            <a:pPr eaLnBrk="1" hangingPunct="1"/>
            <a:r>
              <a:rPr lang="en-US" altLang="en-US"/>
              <a:t>How to declare and instantiate an array in one statement </a:t>
            </a:r>
          </a:p>
          <a:p>
            <a:pPr eaLnBrk="1" hangingPunct="1">
              <a:buFont typeface="Wingdings" panose="05000000000000000000" pitchFamily="2" charset="2"/>
              <a:buNone/>
            </a:pPr>
            <a:r>
              <a:rPr lang="en-US" altLang="en-US"/>
              <a:t>type[] arrayName = </a:t>
            </a:r>
            <a:r>
              <a:rPr lang="en-US" altLang="en-US" b="1"/>
              <a:t>new</a:t>
            </a:r>
            <a:r>
              <a:rPr lang="en-US" altLang="en-US"/>
              <a:t> type[length];</a:t>
            </a:r>
          </a:p>
        </p:txBody>
      </p:sp>
      <p:sp>
        <p:nvSpPr>
          <p:cNvPr id="13316" name="Slide Number Placeholder 3">
            <a:extLst>
              <a:ext uri="{FF2B5EF4-FFF2-40B4-BE49-F238E27FC236}">
                <a16:creationId xmlns:a16="http://schemas.microsoft.com/office/drawing/2014/main" id="{587D516B-C86F-4FBB-A92C-CB45D3281220}"/>
              </a:ext>
            </a:extLst>
          </p:cNvPr>
          <p:cNvSpPr>
            <a:spLocks noGrp="1"/>
          </p:cNvSpPr>
          <p:nvPr>
            <p:ph type="sldNum" sz="quarter" idx="12"/>
          </p:nvPr>
        </p:nvSpPr>
        <p:spPr bwMode="auto">
          <a:xfrm>
            <a:off x="6553200" y="6356350"/>
            <a:ext cx="2133600" cy="365125"/>
          </a:xfrm>
          <a:prstGeom prst="rect">
            <a:avLst/>
          </a:prstGeom>
          <a:ln>
            <a:miter lim="800000"/>
            <a:headEnd/>
            <a:tailEnd/>
          </a:ln>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53</a:t>
            </a:fld>
            <a:endParaRPr lang="en-US" altLang="en-US">
              <a:solidFill>
                <a:srgbClr val="898989"/>
              </a:solidFill>
              <a:latin typeface="Calibri" panose="020F050202020403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1EBB4ED1-9B84-47C4-BE44-CCD2EDFD944B}"/>
              </a:ext>
            </a:extLst>
          </p:cNvPr>
          <p:cNvSpPr>
            <a:spLocks noGrp="1"/>
          </p:cNvSpPr>
          <p:nvPr>
            <p:ph type="title"/>
          </p:nvPr>
        </p:nvSpPr>
        <p:spPr/>
        <p:txBody>
          <a:bodyPr/>
          <a:lstStyle/>
          <a:p>
            <a:pPr eaLnBrk="1" hangingPunct="1"/>
            <a:r>
              <a:rPr lang="en-US" altLang="en-US"/>
              <a:t>Examples</a:t>
            </a:r>
          </a:p>
        </p:txBody>
      </p:sp>
      <p:sp>
        <p:nvSpPr>
          <p:cNvPr id="11267" name="Content Placeholder 2">
            <a:extLst>
              <a:ext uri="{FF2B5EF4-FFF2-40B4-BE49-F238E27FC236}">
                <a16:creationId xmlns:a16="http://schemas.microsoft.com/office/drawing/2014/main" id="{9650E310-3124-42F7-9B9A-11BFD2E4A18F}"/>
              </a:ext>
            </a:extLst>
          </p:cNvPr>
          <p:cNvSpPr>
            <a:spLocks noGrp="1"/>
          </p:cNvSpPr>
          <p:nvPr>
            <p:ph sz="quarter" idx="1"/>
          </p:nvPr>
        </p:nvSpPr>
        <p:spPr>
          <a:xfrm>
            <a:off x="457200" y="1600200"/>
            <a:ext cx="7467600" cy="4873625"/>
          </a:xfrm>
        </p:spPr>
        <p:txBody>
          <a:bodyPr>
            <a:normAutofit lnSpcReduction="10000"/>
          </a:bodyPr>
          <a:lstStyle/>
          <a:p>
            <a:pPr eaLnBrk="1" hangingPunct="1"/>
            <a:r>
              <a:rPr lang="en-US" altLang="en-US" b="1"/>
              <a:t>Array of integers </a:t>
            </a:r>
          </a:p>
          <a:p>
            <a:pPr eaLnBrk="1" hangingPunct="1">
              <a:buFont typeface="Wingdings" panose="05000000000000000000" pitchFamily="2" charset="2"/>
              <a:buNone/>
            </a:pPr>
            <a:r>
              <a:rPr lang="en-US" altLang="en-US" b="1"/>
              <a:t>int</a:t>
            </a:r>
            <a:r>
              <a:rPr lang="en-US" altLang="en-US"/>
              <a:t>[] num = </a:t>
            </a:r>
            <a:r>
              <a:rPr lang="en-US" altLang="en-US" b="1"/>
              <a:t>new</a:t>
            </a:r>
            <a:r>
              <a:rPr lang="en-US" altLang="en-US"/>
              <a:t> </a:t>
            </a:r>
            <a:r>
              <a:rPr lang="en-US" altLang="en-US" b="1"/>
              <a:t>int</a:t>
            </a:r>
            <a:r>
              <a:rPr lang="en-US" altLang="en-US"/>
              <a:t>[5];</a:t>
            </a:r>
          </a:p>
          <a:p>
            <a:pPr eaLnBrk="1" hangingPunct="1"/>
            <a:r>
              <a:rPr lang="en-US" altLang="en-US" b="1"/>
              <a:t>Array of Strings </a:t>
            </a:r>
          </a:p>
          <a:p>
            <a:pPr eaLnBrk="1" hangingPunct="1">
              <a:buFont typeface="Wingdings" panose="05000000000000000000" pitchFamily="2" charset="2"/>
              <a:buNone/>
            </a:pPr>
            <a:r>
              <a:rPr lang="en-US" altLang="en-US"/>
              <a:t>String[] nameList = </a:t>
            </a:r>
            <a:r>
              <a:rPr lang="en-US" altLang="en-US" b="1"/>
              <a:t>new</a:t>
            </a:r>
            <a:r>
              <a:rPr lang="en-US" altLang="en-US"/>
              <a:t> String[5]; </a:t>
            </a:r>
          </a:p>
          <a:p>
            <a:pPr eaLnBrk="1" hangingPunct="1">
              <a:buFont typeface="Wingdings" panose="05000000000000000000" pitchFamily="2" charset="2"/>
              <a:buNone/>
            </a:pPr>
            <a:r>
              <a:rPr lang="en-US" altLang="en-US"/>
              <a:t>nameList[0] = "Amanda Green"; </a:t>
            </a:r>
          </a:p>
          <a:p>
            <a:pPr eaLnBrk="1" hangingPunct="1">
              <a:buFont typeface="Wingdings" panose="05000000000000000000" pitchFamily="2" charset="2"/>
              <a:buNone/>
            </a:pPr>
            <a:r>
              <a:rPr lang="en-US" altLang="en-US"/>
              <a:t>nameList[1] = "Vijay Arora"; </a:t>
            </a:r>
          </a:p>
          <a:p>
            <a:pPr eaLnBrk="1" hangingPunct="1">
              <a:buFont typeface="Wingdings" panose="05000000000000000000" pitchFamily="2" charset="2"/>
              <a:buNone/>
            </a:pPr>
            <a:r>
              <a:rPr lang="en-US" altLang="en-US"/>
              <a:t>nameList[2] = "Sheila Mann"; </a:t>
            </a:r>
          </a:p>
          <a:p>
            <a:pPr eaLnBrk="1" hangingPunct="1">
              <a:buFont typeface="Wingdings" panose="05000000000000000000" pitchFamily="2" charset="2"/>
              <a:buNone/>
            </a:pPr>
            <a:r>
              <a:rPr lang="en-US" altLang="en-US"/>
              <a:t>nameList[3] = "Rohit Sharma"; </a:t>
            </a:r>
          </a:p>
          <a:p>
            <a:pPr eaLnBrk="1" hangingPunct="1">
              <a:buFont typeface="Wingdings" panose="05000000000000000000" pitchFamily="2" charset="2"/>
              <a:buNone/>
            </a:pPr>
            <a:r>
              <a:rPr lang="en-US" altLang="en-US"/>
              <a:t>nameList[4] = "Mandy Johnson";</a:t>
            </a:r>
          </a:p>
        </p:txBody>
      </p:sp>
      <p:sp>
        <p:nvSpPr>
          <p:cNvPr id="14340" name="Slide Number Placeholder 3">
            <a:extLst>
              <a:ext uri="{FF2B5EF4-FFF2-40B4-BE49-F238E27FC236}">
                <a16:creationId xmlns:a16="http://schemas.microsoft.com/office/drawing/2014/main" id="{BF363242-9877-44F6-91E2-1B190DBBCE09}"/>
              </a:ext>
            </a:extLst>
          </p:cNvPr>
          <p:cNvSpPr>
            <a:spLocks noGrp="1"/>
          </p:cNvSpPr>
          <p:nvPr>
            <p:ph type="sldNum" sz="quarter" idx="12"/>
          </p:nvPr>
        </p:nvSpPr>
        <p:spPr bwMode="auto">
          <a:xfrm>
            <a:off x="6553200" y="6356350"/>
            <a:ext cx="2133600" cy="365125"/>
          </a:xfrm>
          <a:prstGeom prst="rect">
            <a:avLst/>
          </a:prstGeom>
          <a:ln>
            <a:miter lim="800000"/>
            <a:headEnd/>
            <a:tailEnd/>
          </a:ln>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54</a:t>
            </a:fld>
            <a:endParaRPr lang="en-US" altLang="en-US">
              <a:solidFill>
                <a:srgbClr val="898989"/>
              </a:solidFill>
              <a:latin typeface="Calibri" panose="020F050202020403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C31F5-378A-417B-931D-889ABFD2F566}"/>
              </a:ext>
            </a:extLst>
          </p:cNvPr>
          <p:cNvSpPr>
            <a:spLocks noGrp="1"/>
          </p:cNvSpPr>
          <p:nvPr>
            <p:ph type="title"/>
          </p:nvPr>
        </p:nvSpPr>
        <p:spPr/>
        <p:txBody>
          <a:bodyPr/>
          <a:lstStyle/>
          <a:p>
            <a:r>
              <a:rPr lang="en-US" dirty="0"/>
              <a:t>Enhanced For loop</a:t>
            </a:r>
          </a:p>
        </p:txBody>
      </p:sp>
      <p:sp>
        <p:nvSpPr>
          <p:cNvPr id="3" name="Content Placeholder 2">
            <a:extLst>
              <a:ext uri="{FF2B5EF4-FFF2-40B4-BE49-F238E27FC236}">
                <a16:creationId xmlns:a16="http://schemas.microsoft.com/office/drawing/2014/main" id="{0420D5BB-1446-424B-BA62-56D7D2AA9FDA}"/>
              </a:ext>
            </a:extLst>
          </p:cNvPr>
          <p:cNvSpPr>
            <a:spLocks noGrp="1"/>
          </p:cNvSpPr>
          <p:nvPr>
            <p:ph idx="1"/>
          </p:nvPr>
        </p:nvSpPr>
        <p:spPr/>
        <p:txBody>
          <a:bodyPr/>
          <a:lstStyle/>
          <a:p>
            <a:pPr marL="0" indent="0">
              <a:buNone/>
            </a:pPr>
            <a:r>
              <a:rPr lang="en-US" dirty="0"/>
              <a:t>for(</a:t>
            </a:r>
            <a:r>
              <a:rPr lang="en-US" dirty="0" err="1"/>
              <a:t>data_type</a:t>
            </a:r>
            <a:r>
              <a:rPr lang="en-US" dirty="0"/>
              <a:t> variable : array | collection)</a:t>
            </a:r>
          </a:p>
          <a:p>
            <a:pPr marL="0" indent="0">
              <a:buNone/>
            </a:pPr>
            <a:r>
              <a:rPr lang="en-US" dirty="0"/>
              <a:t>{  </a:t>
            </a:r>
          </a:p>
          <a:p>
            <a:pPr marL="0" indent="0">
              <a:buNone/>
            </a:pPr>
            <a:r>
              <a:rPr lang="en-US" dirty="0"/>
              <a:t>//body of for-each loop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6943678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215AF-9D4E-4484-B45E-07DA4A4778F4}"/>
              </a:ext>
            </a:extLst>
          </p:cNvPr>
          <p:cNvSpPr>
            <a:spLocks noGrp="1"/>
          </p:cNvSpPr>
          <p:nvPr>
            <p:ph type="title"/>
          </p:nvPr>
        </p:nvSpPr>
        <p:spPr/>
        <p:txBody>
          <a:bodyPr>
            <a:normAutofit/>
          </a:bodyPr>
          <a:lstStyle/>
          <a:p>
            <a:pPr algn="l"/>
            <a:r>
              <a:rPr lang="en-US" sz="3600" dirty="0"/>
              <a:t>Example:</a:t>
            </a:r>
          </a:p>
        </p:txBody>
      </p:sp>
      <p:sp>
        <p:nvSpPr>
          <p:cNvPr id="3" name="Content Placeholder 2">
            <a:extLst>
              <a:ext uri="{FF2B5EF4-FFF2-40B4-BE49-F238E27FC236}">
                <a16:creationId xmlns:a16="http://schemas.microsoft.com/office/drawing/2014/main" id="{693068CA-79E2-4985-B413-3EB5C92F7557}"/>
              </a:ext>
            </a:extLst>
          </p:cNvPr>
          <p:cNvSpPr>
            <a:spLocks noGrp="1"/>
          </p:cNvSpPr>
          <p:nvPr>
            <p:ph idx="1"/>
          </p:nvPr>
        </p:nvSpPr>
        <p:spPr/>
        <p:txBody>
          <a:bodyPr/>
          <a:lstStyle/>
          <a:p>
            <a:pPr marL="0" indent="0">
              <a:buNone/>
            </a:pPr>
            <a:r>
              <a:rPr lang="en-US" dirty="0"/>
              <a:t>int []</a:t>
            </a:r>
            <a:r>
              <a:rPr lang="en-US" dirty="0" err="1"/>
              <a:t>myArray</a:t>
            </a:r>
            <a:r>
              <a:rPr lang="en-US" dirty="0"/>
              <a:t>=new int[]{11,12,13,14,15};</a:t>
            </a:r>
          </a:p>
          <a:p>
            <a:pPr marL="0" indent="0">
              <a:buNone/>
            </a:pPr>
            <a:r>
              <a:rPr lang="en-US" dirty="0"/>
              <a:t>for(int num : </a:t>
            </a:r>
            <a:r>
              <a:rPr lang="en-US" dirty="0" err="1"/>
              <a:t>myArray</a:t>
            </a:r>
            <a:r>
              <a:rPr lang="en-US" dirty="0"/>
              <a:t>)</a:t>
            </a:r>
          </a:p>
          <a:p>
            <a:pPr marL="0" indent="0">
              <a:buNone/>
            </a:pPr>
            <a:r>
              <a:rPr lang="en-US" dirty="0"/>
              <a:t>{  </a:t>
            </a:r>
          </a:p>
          <a:p>
            <a:pPr marL="0" indent="0">
              <a:buNone/>
            </a:pPr>
            <a:r>
              <a:rPr lang="en-US" dirty="0" err="1"/>
              <a:t>System.out.println</a:t>
            </a:r>
            <a:r>
              <a:rPr lang="en-US" dirty="0"/>
              <a:t>(num);</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17651254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6BFA883F-5C43-49E9-8CBF-ED015017AD88}"/>
              </a:ext>
            </a:extLst>
          </p:cNvPr>
          <p:cNvSpPr>
            <a:spLocks noGrp="1"/>
          </p:cNvSpPr>
          <p:nvPr>
            <p:ph type="title"/>
          </p:nvPr>
        </p:nvSpPr>
        <p:spPr/>
        <p:txBody>
          <a:bodyPr>
            <a:normAutofit fontScale="90000"/>
          </a:bodyPr>
          <a:lstStyle/>
          <a:p>
            <a:pPr eaLnBrk="1" hangingPunct="1"/>
            <a:r>
              <a:rPr lang="en-US" altLang="en-US" b="1"/>
              <a:t>Array length </a:t>
            </a:r>
            <a:br>
              <a:rPr lang="en-US" altLang="en-US" b="1"/>
            </a:br>
            <a:endParaRPr lang="en-US" altLang="en-US"/>
          </a:p>
        </p:txBody>
      </p:sp>
      <p:sp>
        <p:nvSpPr>
          <p:cNvPr id="12291" name="Content Placeholder 2">
            <a:extLst>
              <a:ext uri="{FF2B5EF4-FFF2-40B4-BE49-F238E27FC236}">
                <a16:creationId xmlns:a16="http://schemas.microsoft.com/office/drawing/2014/main" id="{A5617DB8-5768-4A23-A88D-7AD9E67680C2}"/>
              </a:ext>
            </a:extLst>
          </p:cNvPr>
          <p:cNvSpPr>
            <a:spLocks noGrp="1"/>
          </p:cNvSpPr>
          <p:nvPr>
            <p:ph sz="quarter" idx="1"/>
          </p:nvPr>
        </p:nvSpPr>
        <p:spPr>
          <a:xfrm>
            <a:off x="457200" y="1600200"/>
            <a:ext cx="7467600" cy="4873625"/>
          </a:xfrm>
        </p:spPr>
        <p:txBody>
          <a:bodyPr>
            <a:normAutofit lnSpcReduction="10000"/>
          </a:bodyPr>
          <a:lstStyle/>
          <a:p>
            <a:pPr eaLnBrk="1" hangingPunct="1"/>
            <a:r>
              <a:rPr lang="en-US" altLang="en-US"/>
              <a:t>The syntax for getting the length of an array </a:t>
            </a:r>
          </a:p>
          <a:p>
            <a:pPr eaLnBrk="1" hangingPunct="1">
              <a:buFont typeface="Wingdings" panose="05000000000000000000" pitchFamily="2" charset="2"/>
              <a:buNone/>
            </a:pPr>
            <a:r>
              <a:rPr lang="en-US" altLang="en-US"/>
              <a:t>arrayName.length</a:t>
            </a:r>
          </a:p>
          <a:p>
            <a:pPr eaLnBrk="1" hangingPunct="1">
              <a:buFont typeface="Wingdings" panose="05000000000000000000" pitchFamily="2" charset="2"/>
              <a:buNone/>
            </a:pPr>
            <a:r>
              <a:rPr lang="en-US" altLang="en-US"/>
              <a:t>e.g-</a:t>
            </a:r>
          </a:p>
          <a:p>
            <a:pPr eaLnBrk="1" hangingPunct="1">
              <a:buFont typeface="Wingdings" panose="05000000000000000000" pitchFamily="2" charset="2"/>
              <a:buNone/>
            </a:pPr>
            <a:r>
              <a:rPr lang="nn-NO" altLang="en-US" b="1"/>
              <a:t>int</a:t>
            </a:r>
            <a:r>
              <a:rPr lang="nn-NO" altLang="en-US"/>
              <a:t>[] values = </a:t>
            </a:r>
            <a:r>
              <a:rPr lang="nn-NO" altLang="en-US" b="1"/>
              <a:t>new</a:t>
            </a:r>
            <a:r>
              <a:rPr lang="nn-NO" altLang="en-US"/>
              <a:t> </a:t>
            </a:r>
            <a:r>
              <a:rPr lang="nn-NO" altLang="en-US" b="1"/>
              <a:t>int</a:t>
            </a:r>
            <a:r>
              <a:rPr lang="nn-NO" altLang="en-US"/>
              <a:t>[10]; </a:t>
            </a:r>
          </a:p>
          <a:p>
            <a:pPr eaLnBrk="1" hangingPunct="1">
              <a:buFont typeface="Wingdings" panose="05000000000000000000" pitchFamily="2" charset="2"/>
              <a:buNone/>
            </a:pPr>
            <a:r>
              <a:rPr lang="nn-NO" altLang="en-US" b="1"/>
              <a:t>for</a:t>
            </a:r>
            <a:r>
              <a:rPr lang="nn-NO" altLang="en-US"/>
              <a:t> (</a:t>
            </a:r>
            <a:r>
              <a:rPr lang="nn-NO" altLang="en-US" b="1"/>
              <a:t>int</a:t>
            </a:r>
            <a:r>
              <a:rPr lang="nn-NO" altLang="en-US"/>
              <a:t> i = 0; i &lt; values.length; i++) </a:t>
            </a:r>
          </a:p>
          <a:p>
            <a:pPr eaLnBrk="1" hangingPunct="1">
              <a:buFont typeface="Wingdings" panose="05000000000000000000" pitchFamily="2" charset="2"/>
              <a:buNone/>
            </a:pPr>
            <a:r>
              <a:rPr lang="nn-NO" altLang="en-US"/>
              <a:t>{ </a:t>
            </a:r>
          </a:p>
          <a:p>
            <a:pPr eaLnBrk="1" hangingPunct="1">
              <a:buFont typeface="Wingdings" panose="05000000000000000000" pitchFamily="2" charset="2"/>
              <a:buNone/>
            </a:pPr>
            <a:r>
              <a:rPr lang="nn-NO" altLang="en-US"/>
              <a:t>values[i] = i; </a:t>
            </a:r>
          </a:p>
          <a:p>
            <a:pPr eaLnBrk="1" hangingPunct="1">
              <a:buFont typeface="Wingdings" panose="05000000000000000000" pitchFamily="2" charset="2"/>
              <a:buNone/>
            </a:pPr>
            <a:r>
              <a:rPr lang="nn-NO" altLang="en-US"/>
              <a:t>}</a:t>
            </a:r>
            <a:endParaRPr lang="en-US" altLang="en-US"/>
          </a:p>
        </p:txBody>
      </p:sp>
      <p:sp>
        <p:nvSpPr>
          <p:cNvPr id="15364" name="Slide Number Placeholder 3">
            <a:extLst>
              <a:ext uri="{FF2B5EF4-FFF2-40B4-BE49-F238E27FC236}">
                <a16:creationId xmlns:a16="http://schemas.microsoft.com/office/drawing/2014/main" id="{140E361F-B546-486B-B899-CC5E4E3419A6}"/>
              </a:ext>
            </a:extLst>
          </p:cNvPr>
          <p:cNvSpPr>
            <a:spLocks noGrp="1"/>
          </p:cNvSpPr>
          <p:nvPr>
            <p:ph type="sldNum" sz="quarter" idx="12"/>
          </p:nvPr>
        </p:nvSpPr>
        <p:spPr bwMode="auto">
          <a:xfrm>
            <a:off x="6553200" y="6356350"/>
            <a:ext cx="2133600" cy="365125"/>
          </a:xfrm>
          <a:prstGeom prst="rect">
            <a:avLst/>
          </a:prstGeom>
          <a:ln>
            <a:miter lim="800000"/>
            <a:headEnd/>
            <a:tailEnd/>
          </a:ln>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57</a:t>
            </a:fld>
            <a:endParaRPr lang="en-US" altLang="en-US">
              <a:solidFill>
                <a:srgbClr val="898989"/>
              </a:solidFill>
              <a:latin typeface="Calibri" panose="020F0502020204030204"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3E3DB408-E5F2-4178-B24B-13BDAFD0A571}"/>
              </a:ext>
            </a:extLst>
          </p:cNvPr>
          <p:cNvSpPr>
            <a:spLocks noGrp="1"/>
          </p:cNvSpPr>
          <p:nvPr>
            <p:ph type="title"/>
          </p:nvPr>
        </p:nvSpPr>
        <p:spPr/>
        <p:txBody>
          <a:bodyPr>
            <a:normAutofit fontScale="90000"/>
          </a:bodyPr>
          <a:lstStyle/>
          <a:p>
            <a:pPr eaLnBrk="1" hangingPunct="1"/>
            <a:r>
              <a:rPr lang="en-US" altLang="en-US" b="1"/>
              <a:t>Two-dimensional arrays </a:t>
            </a:r>
            <a:br>
              <a:rPr lang="en-US" altLang="en-US" b="1"/>
            </a:br>
            <a:endParaRPr lang="en-US" altLang="en-US"/>
          </a:p>
        </p:txBody>
      </p:sp>
      <p:sp>
        <p:nvSpPr>
          <p:cNvPr id="15363" name="Content Placeholder 2">
            <a:extLst>
              <a:ext uri="{FF2B5EF4-FFF2-40B4-BE49-F238E27FC236}">
                <a16:creationId xmlns:a16="http://schemas.microsoft.com/office/drawing/2014/main" id="{3E9CD9C2-41CB-4AA5-BE6D-7B54C1A9A263}"/>
              </a:ext>
            </a:extLst>
          </p:cNvPr>
          <p:cNvSpPr>
            <a:spLocks noGrp="1"/>
          </p:cNvSpPr>
          <p:nvPr>
            <p:ph sz="quarter" idx="1"/>
          </p:nvPr>
        </p:nvSpPr>
        <p:spPr>
          <a:xfrm>
            <a:off x="457200" y="1600200"/>
            <a:ext cx="7467600" cy="4873625"/>
          </a:xfrm>
        </p:spPr>
        <p:txBody>
          <a:bodyPr>
            <a:normAutofit lnSpcReduction="10000"/>
          </a:bodyPr>
          <a:lstStyle/>
          <a:p>
            <a:pPr eaLnBrk="1" hangingPunct="1">
              <a:buFont typeface="Wingdings" panose="05000000000000000000" pitchFamily="2" charset="2"/>
              <a:buNone/>
            </a:pPr>
            <a:r>
              <a:rPr lang="en-US" altLang="en-US" dirty="0"/>
              <a:t>The syntax for creating a rectangular array- </a:t>
            </a:r>
          </a:p>
          <a:p>
            <a:pPr eaLnBrk="1" hangingPunct="1">
              <a:buFont typeface="Wingdings" panose="05000000000000000000" pitchFamily="2" charset="2"/>
              <a:buNone/>
            </a:pPr>
            <a:r>
              <a:rPr lang="en-US" altLang="en-US" dirty="0"/>
              <a:t>type[][] </a:t>
            </a:r>
            <a:r>
              <a:rPr lang="en-US" altLang="en-US" dirty="0" err="1"/>
              <a:t>arrayName</a:t>
            </a:r>
            <a:r>
              <a:rPr lang="en-US" altLang="en-US" dirty="0"/>
              <a:t> = </a:t>
            </a:r>
            <a:r>
              <a:rPr lang="en-US" altLang="en-US" b="1" dirty="0"/>
              <a:t>new</a:t>
            </a:r>
            <a:r>
              <a:rPr lang="en-US" altLang="en-US" dirty="0"/>
              <a:t> type[</a:t>
            </a:r>
            <a:r>
              <a:rPr lang="en-US" altLang="en-US" dirty="0" err="1"/>
              <a:t>rowCount</a:t>
            </a:r>
            <a:r>
              <a:rPr lang="en-US" altLang="en-US" dirty="0"/>
              <a:t>][</a:t>
            </a:r>
            <a:r>
              <a:rPr lang="en-US" altLang="en-US" dirty="0" err="1"/>
              <a:t>columnCount</a:t>
            </a:r>
            <a:r>
              <a:rPr lang="en-US" altLang="en-US" dirty="0"/>
              <a:t>]; </a:t>
            </a:r>
          </a:p>
          <a:p>
            <a:pPr eaLnBrk="1" hangingPunct="1"/>
            <a:r>
              <a:rPr lang="en-US" altLang="en-US" dirty="0"/>
              <a:t>A statement that creates a 3x2 array </a:t>
            </a:r>
          </a:p>
          <a:p>
            <a:pPr eaLnBrk="1" hangingPunct="1">
              <a:buFont typeface="Wingdings" panose="05000000000000000000" pitchFamily="2" charset="2"/>
              <a:buNone/>
            </a:pPr>
            <a:r>
              <a:rPr lang="en-US" altLang="en-US" b="1" dirty="0"/>
              <a:t>int</a:t>
            </a:r>
            <a:r>
              <a:rPr lang="en-US" altLang="en-US" dirty="0"/>
              <a:t>[][] numbers = </a:t>
            </a:r>
            <a:r>
              <a:rPr lang="en-US" altLang="en-US" b="1" dirty="0"/>
              <a:t>new</a:t>
            </a:r>
            <a:r>
              <a:rPr lang="en-US" altLang="en-US" dirty="0"/>
              <a:t> </a:t>
            </a:r>
            <a:r>
              <a:rPr lang="en-US" altLang="en-US" b="1" dirty="0"/>
              <a:t>int</a:t>
            </a:r>
            <a:r>
              <a:rPr lang="en-US" altLang="en-US" dirty="0"/>
              <a:t>[3][2];</a:t>
            </a:r>
          </a:p>
          <a:p>
            <a:pPr eaLnBrk="1" hangingPunct="1"/>
            <a:r>
              <a:rPr lang="en-US" altLang="en-US" i="1" dirty="0"/>
              <a:t>3x2</a:t>
            </a:r>
            <a:r>
              <a:rPr lang="en-US" altLang="en-US" dirty="0"/>
              <a:t> array and initializes it in one statement </a:t>
            </a:r>
          </a:p>
          <a:p>
            <a:pPr eaLnBrk="1" hangingPunct="1">
              <a:buFont typeface="Wingdings" panose="05000000000000000000" pitchFamily="2" charset="2"/>
              <a:buNone/>
            </a:pPr>
            <a:r>
              <a:rPr lang="en-US" altLang="en-US" b="1" dirty="0"/>
              <a:t>int</a:t>
            </a:r>
            <a:r>
              <a:rPr lang="en-US" altLang="en-US" dirty="0"/>
              <a:t>[][] numbers =new int[][] { { 1, 2 }, { 3, 4 }, { 5, 6 } };</a:t>
            </a:r>
          </a:p>
        </p:txBody>
      </p:sp>
      <p:sp>
        <p:nvSpPr>
          <p:cNvPr id="18436" name="Slide Number Placeholder 3">
            <a:extLst>
              <a:ext uri="{FF2B5EF4-FFF2-40B4-BE49-F238E27FC236}">
                <a16:creationId xmlns:a16="http://schemas.microsoft.com/office/drawing/2014/main" id="{2B2F8BE9-7D8A-4BB3-BEA9-D2E806D985AE}"/>
              </a:ext>
            </a:extLst>
          </p:cNvPr>
          <p:cNvSpPr>
            <a:spLocks noGrp="1"/>
          </p:cNvSpPr>
          <p:nvPr>
            <p:ph type="sldNum" sz="quarter" idx="12"/>
          </p:nvPr>
        </p:nvSpPr>
        <p:spPr bwMode="auto">
          <a:xfrm>
            <a:off x="6553200" y="6356350"/>
            <a:ext cx="2133600" cy="365125"/>
          </a:xfrm>
          <a:prstGeom prst="rect">
            <a:avLst/>
          </a:prstGeom>
          <a:ln>
            <a:miter lim="800000"/>
            <a:headEnd/>
            <a:tailEnd/>
          </a:ln>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58</a:t>
            </a:fld>
            <a:endParaRPr lang="en-US" altLang="en-US">
              <a:solidFill>
                <a:srgbClr val="898989"/>
              </a:solidFill>
              <a:latin typeface="Calibri" panose="020F050202020403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91B861CC-106C-44B5-BE23-D84599374A3E}"/>
              </a:ext>
            </a:extLst>
          </p:cNvPr>
          <p:cNvSpPr>
            <a:spLocks noGrp="1"/>
          </p:cNvSpPr>
          <p:nvPr>
            <p:ph type="title"/>
          </p:nvPr>
        </p:nvSpPr>
        <p:spPr/>
        <p:txBody>
          <a:bodyPr/>
          <a:lstStyle/>
          <a:p>
            <a:pPr eaLnBrk="1" hangingPunct="1"/>
            <a:r>
              <a:rPr lang="en-US" altLang="en-US"/>
              <a:t>Enhanced for loop for 2D array</a:t>
            </a:r>
          </a:p>
        </p:txBody>
      </p:sp>
      <p:sp>
        <p:nvSpPr>
          <p:cNvPr id="17411" name="Content Placeholder 2">
            <a:extLst>
              <a:ext uri="{FF2B5EF4-FFF2-40B4-BE49-F238E27FC236}">
                <a16:creationId xmlns:a16="http://schemas.microsoft.com/office/drawing/2014/main" id="{CC96E010-6015-43EC-B923-3A2B5EFC92B3}"/>
              </a:ext>
            </a:extLst>
          </p:cNvPr>
          <p:cNvSpPr>
            <a:spLocks noGrp="1"/>
          </p:cNvSpPr>
          <p:nvPr>
            <p:ph sz="quarter" idx="1"/>
          </p:nvPr>
        </p:nvSpPr>
        <p:spPr>
          <a:xfrm>
            <a:off x="457200" y="1600200"/>
            <a:ext cx="7467600" cy="4873625"/>
          </a:xfrm>
        </p:spPr>
        <p:txBody>
          <a:bodyPr/>
          <a:lstStyle/>
          <a:p>
            <a:pPr eaLnBrk="1" hangingPunct="1">
              <a:buFont typeface="Wingdings" panose="05000000000000000000" pitchFamily="2" charset="2"/>
              <a:buNone/>
            </a:pPr>
            <a:r>
              <a:rPr lang="en-US" altLang="en-US"/>
              <a:t>for (int[] num: arr)</a:t>
            </a:r>
          </a:p>
          <a:p>
            <a:pPr eaLnBrk="1" hangingPunct="1">
              <a:buFont typeface="Wingdings" panose="05000000000000000000" pitchFamily="2" charset="2"/>
              <a:buNone/>
            </a:pPr>
            <a:r>
              <a:rPr lang="en-US" altLang="en-US"/>
              <a:t> {</a:t>
            </a:r>
          </a:p>
          <a:p>
            <a:pPr eaLnBrk="1" hangingPunct="1">
              <a:buFont typeface="Wingdings" panose="05000000000000000000" pitchFamily="2" charset="2"/>
              <a:buNone/>
            </a:pPr>
            <a:r>
              <a:rPr lang="en-US" altLang="en-US"/>
              <a:t>        for(int data: num) </a:t>
            </a:r>
          </a:p>
          <a:p>
            <a:pPr eaLnBrk="1" hangingPunct="1">
              <a:buFont typeface="Wingdings" panose="05000000000000000000" pitchFamily="2" charset="2"/>
              <a:buNone/>
            </a:pPr>
            <a:r>
              <a:rPr lang="en-US" altLang="en-US"/>
              <a:t>	{</a:t>
            </a:r>
          </a:p>
          <a:p>
            <a:pPr eaLnBrk="1" hangingPunct="1">
              <a:buFont typeface="Wingdings" panose="05000000000000000000" pitchFamily="2" charset="2"/>
              <a:buNone/>
            </a:pPr>
            <a:r>
              <a:rPr lang="en-US" altLang="en-US"/>
              <a:t>           System.out.println(data);</a:t>
            </a:r>
          </a:p>
          <a:p>
            <a:pPr eaLnBrk="1" hangingPunct="1">
              <a:buFont typeface="Wingdings" panose="05000000000000000000" pitchFamily="2" charset="2"/>
              <a:buNone/>
            </a:pPr>
            <a:r>
              <a:rPr lang="en-US" altLang="en-US"/>
              <a:t>        }</a:t>
            </a:r>
          </a:p>
          <a:p>
            <a:pPr eaLnBrk="1" hangingPunct="1">
              <a:buFont typeface="Wingdings" panose="05000000000000000000" pitchFamily="2" charset="2"/>
              <a:buNone/>
            </a:pPr>
            <a:r>
              <a:rPr lang="en-US" altLang="en-US"/>
              <a:t>}</a:t>
            </a:r>
          </a:p>
        </p:txBody>
      </p:sp>
      <p:sp>
        <p:nvSpPr>
          <p:cNvPr id="20484" name="Slide Number Placeholder 3">
            <a:extLst>
              <a:ext uri="{FF2B5EF4-FFF2-40B4-BE49-F238E27FC236}">
                <a16:creationId xmlns:a16="http://schemas.microsoft.com/office/drawing/2014/main" id="{3C75A9A0-B028-4864-A806-5A0AA13679D7}"/>
              </a:ext>
            </a:extLst>
          </p:cNvPr>
          <p:cNvSpPr>
            <a:spLocks noGrp="1"/>
          </p:cNvSpPr>
          <p:nvPr>
            <p:ph type="sldNum" sz="quarter" idx="12"/>
          </p:nvPr>
        </p:nvSpPr>
        <p:spPr bwMode="auto">
          <a:xfrm>
            <a:off x="6553200" y="6356350"/>
            <a:ext cx="2133600" cy="365125"/>
          </a:xfrm>
          <a:prstGeom prst="rect">
            <a:avLst/>
          </a:prstGeom>
          <a:ln>
            <a:miter lim="800000"/>
            <a:headEnd/>
            <a:tailEnd/>
          </a:ln>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59</a:t>
            </a:fld>
            <a:endParaRPr lang="en-US" altLang="en-US">
              <a:solidFill>
                <a:srgbClr val="898989"/>
              </a:solidFill>
              <a:latin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419526-9C8C-4026-A153-B3667B66804A}"/>
              </a:ext>
            </a:extLst>
          </p:cNvPr>
          <p:cNvSpPr>
            <a:spLocks noGrp="1"/>
          </p:cNvSpPr>
          <p:nvPr>
            <p:ph idx="1"/>
          </p:nvPr>
        </p:nvSpPr>
        <p:spPr>
          <a:xfrm>
            <a:off x="457200" y="914400"/>
            <a:ext cx="8229600" cy="5211763"/>
          </a:xfrm>
        </p:spPr>
        <p:txBody>
          <a:bodyPr rtlCol="0">
            <a:normAutofit lnSpcReduction="10000"/>
          </a:bodyPr>
          <a:lstStyle/>
          <a:p>
            <a:pPr eaLnBrk="1" fontAlgn="auto" hangingPunct="1">
              <a:lnSpc>
                <a:spcPct val="90000"/>
              </a:lnSpc>
              <a:spcAft>
                <a:spcPts val="0"/>
              </a:spcAft>
              <a:defRPr/>
            </a:pPr>
            <a:r>
              <a:rPr lang="en-US" altLang="en-US" sz="3000" dirty="0">
                <a:cs typeface="Times New Roman" pitchFamily="18" charset="0"/>
              </a:rPr>
              <a:t>Java Standard Edition (JSE)</a:t>
            </a:r>
          </a:p>
          <a:p>
            <a:pPr lvl="1" eaLnBrk="1" fontAlgn="auto" hangingPunct="1">
              <a:lnSpc>
                <a:spcPct val="90000"/>
              </a:lnSpc>
              <a:spcAft>
                <a:spcPts val="0"/>
              </a:spcAft>
              <a:defRPr/>
            </a:pPr>
            <a:r>
              <a:rPr lang="en-US" altLang="en-US" sz="3000" dirty="0">
                <a:cs typeface="Times New Roman" pitchFamily="18" charset="0"/>
              </a:rPr>
              <a:t>JSE can be used to develop client-side standalone</a:t>
            </a:r>
            <a:r>
              <a:rPr lang="tr-TR" altLang="en-US" sz="3000" dirty="0">
                <a:cs typeface="Times New Roman" pitchFamily="18" charset="0"/>
              </a:rPr>
              <a:t> (independant)</a:t>
            </a:r>
            <a:r>
              <a:rPr lang="en-US" altLang="en-US" sz="3000" dirty="0">
                <a:cs typeface="Times New Roman" pitchFamily="18" charset="0"/>
              </a:rPr>
              <a:t> applications or applets.</a:t>
            </a:r>
          </a:p>
          <a:p>
            <a:pPr eaLnBrk="1" fontAlgn="auto" hangingPunct="1">
              <a:lnSpc>
                <a:spcPct val="90000"/>
              </a:lnSpc>
              <a:spcAft>
                <a:spcPts val="0"/>
              </a:spcAft>
              <a:defRPr/>
            </a:pPr>
            <a:r>
              <a:rPr lang="en-US" altLang="en-US" sz="3000" dirty="0">
                <a:cs typeface="Times New Roman" pitchFamily="18" charset="0"/>
              </a:rPr>
              <a:t>Java Enterprise Edition (JEE)</a:t>
            </a:r>
          </a:p>
          <a:p>
            <a:pPr lvl="1" eaLnBrk="1" fontAlgn="auto" hangingPunct="1">
              <a:lnSpc>
                <a:spcPct val="90000"/>
              </a:lnSpc>
              <a:spcAft>
                <a:spcPts val="0"/>
              </a:spcAft>
              <a:defRPr/>
            </a:pPr>
            <a:r>
              <a:rPr lang="en-US" altLang="en-US" sz="3000" dirty="0">
                <a:cs typeface="Times New Roman" pitchFamily="18" charset="0"/>
              </a:rPr>
              <a:t>JEE can be used to develop server-side applications such as Java servlets and Java ServerPages. </a:t>
            </a:r>
          </a:p>
          <a:p>
            <a:pPr eaLnBrk="1" fontAlgn="auto" hangingPunct="1">
              <a:lnSpc>
                <a:spcPct val="90000"/>
              </a:lnSpc>
              <a:spcAft>
                <a:spcPts val="0"/>
              </a:spcAft>
              <a:defRPr/>
            </a:pPr>
            <a:r>
              <a:rPr lang="en-US" altLang="en-US" sz="3000" dirty="0">
                <a:cs typeface="Times New Roman" pitchFamily="18" charset="0"/>
              </a:rPr>
              <a:t>Java Micro Edition (JME). </a:t>
            </a:r>
          </a:p>
          <a:p>
            <a:pPr lvl="1" eaLnBrk="1" fontAlgn="auto" hangingPunct="1">
              <a:lnSpc>
                <a:spcPct val="90000"/>
              </a:lnSpc>
              <a:spcAft>
                <a:spcPts val="0"/>
              </a:spcAft>
              <a:defRPr/>
            </a:pPr>
            <a:r>
              <a:rPr lang="en-US" altLang="en-US" sz="3000" dirty="0">
                <a:cs typeface="Times New Roman" pitchFamily="18" charset="0"/>
              </a:rPr>
              <a:t>JME can be used to develop applications for mobile devices such as cell phones. </a:t>
            </a:r>
          </a:p>
          <a:p>
            <a:pPr eaLnBrk="1" fontAlgn="auto" hangingPunct="1">
              <a:lnSpc>
                <a:spcPct val="90000"/>
              </a:lnSpc>
              <a:spcAft>
                <a:spcPts val="0"/>
              </a:spcAft>
              <a:buFont typeface="Arial" panose="020B0604020202020204" pitchFamily="34" charset="0"/>
              <a:buNone/>
              <a:defRPr/>
            </a:pPr>
            <a:r>
              <a:rPr lang="en-US" altLang="en-US" sz="3400" dirty="0"/>
              <a:t> </a:t>
            </a:r>
          </a:p>
          <a:p>
            <a:pPr eaLnBrk="1" fontAlgn="auto" hangingPunct="1">
              <a:spcAft>
                <a:spcPts val="0"/>
              </a:spcAft>
              <a:defRPr/>
            </a:pPr>
            <a:endParaRPr lang="en-US" dirty="0"/>
          </a:p>
        </p:txBody>
      </p:sp>
    </p:spTree>
    <p:extLst>
      <p:ext uri="{BB962C8B-B14F-4D97-AF65-F5344CB8AC3E}">
        <p14:creationId xmlns:p14="http://schemas.microsoft.com/office/powerpoint/2010/main" val="22871160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D9EF983B-4594-4932-8E88-ED3DAFA7BC32}"/>
              </a:ext>
            </a:extLst>
          </p:cNvPr>
          <p:cNvSpPr>
            <a:spLocks noGrp="1"/>
          </p:cNvSpPr>
          <p:nvPr>
            <p:ph type="title"/>
          </p:nvPr>
        </p:nvSpPr>
        <p:spPr/>
        <p:txBody>
          <a:bodyPr/>
          <a:lstStyle/>
          <a:p>
            <a:pPr eaLnBrk="1" hangingPunct="1"/>
            <a:r>
              <a:rPr lang="en-US" altLang="en-US"/>
              <a:t>Jagged array</a:t>
            </a:r>
          </a:p>
        </p:txBody>
      </p:sp>
      <p:sp>
        <p:nvSpPr>
          <p:cNvPr id="16387" name="Content Placeholder 2">
            <a:extLst>
              <a:ext uri="{FF2B5EF4-FFF2-40B4-BE49-F238E27FC236}">
                <a16:creationId xmlns:a16="http://schemas.microsoft.com/office/drawing/2014/main" id="{05F78C65-B086-4F97-9195-EE7179FA1008}"/>
              </a:ext>
            </a:extLst>
          </p:cNvPr>
          <p:cNvSpPr>
            <a:spLocks noGrp="1"/>
          </p:cNvSpPr>
          <p:nvPr>
            <p:ph sz="quarter" idx="1"/>
          </p:nvPr>
        </p:nvSpPr>
        <p:spPr>
          <a:xfrm>
            <a:off x="457200" y="1600200"/>
            <a:ext cx="7467600" cy="4873625"/>
          </a:xfrm>
        </p:spPr>
        <p:txBody>
          <a:bodyPr/>
          <a:lstStyle/>
          <a:p>
            <a:pPr eaLnBrk="1" hangingPunct="1">
              <a:buFont typeface="Wingdings" panose="05000000000000000000" pitchFamily="2" charset="2"/>
              <a:buNone/>
            </a:pPr>
            <a:r>
              <a:rPr lang="en-US" altLang="en-US"/>
              <a:t>type[][] arrayName = </a:t>
            </a:r>
            <a:r>
              <a:rPr lang="en-US" altLang="en-US" b="1"/>
              <a:t>new</a:t>
            </a:r>
            <a:r>
              <a:rPr lang="en-US" altLang="en-US"/>
              <a:t> type[rowCount][]; </a:t>
            </a:r>
          </a:p>
          <a:p>
            <a:pPr eaLnBrk="1" hangingPunct="1">
              <a:buFont typeface="Wingdings" panose="05000000000000000000" pitchFamily="2" charset="2"/>
              <a:buNone/>
            </a:pPr>
            <a:r>
              <a:rPr lang="en-US" altLang="en-US"/>
              <a:t>e.g:-int num[][]=new int[4][];</a:t>
            </a:r>
          </a:p>
          <a:p>
            <a:pPr eaLnBrk="1" hangingPunct="1">
              <a:buFont typeface="Wingdings" panose="05000000000000000000" pitchFamily="2" charset="2"/>
              <a:buNone/>
            </a:pPr>
            <a:r>
              <a:rPr lang="en-US" altLang="en-US"/>
              <a:t>num[0]=new int[1];</a:t>
            </a:r>
          </a:p>
          <a:p>
            <a:pPr eaLnBrk="1" hangingPunct="1">
              <a:buFont typeface="Wingdings" panose="05000000000000000000" pitchFamily="2" charset="2"/>
              <a:buNone/>
            </a:pPr>
            <a:r>
              <a:rPr lang="en-US" altLang="en-US"/>
              <a:t>num[1]=new int[2];</a:t>
            </a:r>
          </a:p>
          <a:p>
            <a:pPr eaLnBrk="1" hangingPunct="1">
              <a:buFont typeface="Wingdings" panose="05000000000000000000" pitchFamily="2" charset="2"/>
              <a:buNone/>
            </a:pPr>
            <a:r>
              <a:rPr lang="en-US" altLang="en-US"/>
              <a:t>num[2]=new int[3];</a:t>
            </a:r>
          </a:p>
          <a:p>
            <a:pPr eaLnBrk="1" hangingPunct="1">
              <a:buFont typeface="Wingdings" panose="05000000000000000000" pitchFamily="2" charset="2"/>
              <a:buNone/>
            </a:pPr>
            <a:r>
              <a:rPr lang="en-US" altLang="en-US"/>
              <a:t>num[3]=new int[4];</a:t>
            </a:r>
          </a:p>
          <a:p>
            <a:pPr eaLnBrk="1" hangingPunct="1">
              <a:buFont typeface="Wingdings" panose="05000000000000000000" pitchFamily="2" charset="2"/>
              <a:buNone/>
            </a:pPr>
            <a:endParaRPr lang="en-US" altLang="en-US"/>
          </a:p>
          <a:p>
            <a:pPr eaLnBrk="1" hangingPunct="1">
              <a:buFont typeface="Wingdings" panose="05000000000000000000" pitchFamily="2" charset="2"/>
              <a:buNone/>
            </a:pPr>
            <a:endParaRPr lang="en-US" altLang="en-US"/>
          </a:p>
          <a:p>
            <a:pPr eaLnBrk="1" hangingPunct="1">
              <a:buFont typeface="Wingdings" panose="05000000000000000000" pitchFamily="2" charset="2"/>
              <a:buNone/>
            </a:pPr>
            <a:endParaRPr lang="en-US" altLang="en-US"/>
          </a:p>
        </p:txBody>
      </p:sp>
      <p:sp>
        <p:nvSpPr>
          <p:cNvPr id="19460" name="Slide Number Placeholder 3">
            <a:extLst>
              <a:ext uri="{FF2B5EF4-FFF2-40B4-BE49-F238E27FC236}">
                <a16:creationId xmlns:a16="http://schemas.microsoft.com/office/drawing/2014/main" id="{62EAC975-6185-4746-840C-D96A0E1703AE}"/>
              </a:ext>
            </a:extLst>
          </p:cNvPr>
          <p:cNvSpPr>
            <a:spLocks noGrp="1"/>
          </p:cNvSpPr>
          <p:nvPr>
            <p:ph type="sldNum" sz="quarter" idx="12"/>
          </p:nvPr>
        </p:nvSpPr>
        <p:spPr bwMode="auto">
          <a:xfrm>
            <a:off x="6553200" y="6356350"/>
            <a:ext cx="2133600" cy="365125"/>
          </a:xfrm>
          <a:prstGeom prst="rect">
            <a:avLst/>
          </a:prstGeom>
          <a:ln>
            <a:miter lim="800000"/>
            <a:headEnd/>
            <a:tailEnd/>
          </a:ln>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60</a:t>
            </a:fld>
            <a:endParaRPr lang="en-US" altLang="en-US">
              <a:solidFill>
                <a:srgbClr val="898989"/>
              </a:solidFill>
              <a:latin typeface="Calibri" panose="020F050202020403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91B861CC-106C-44B5-BE23-D84599374A3E}"/>
              </a:ext>
            </a:extLst>
          </p:cNvPr>
          <p:cNvSpPr>
            <a:spLocks noGrp="1"/>
          </p:cNvSpPr>
          <p:nvPr>
            <p:ph type="title"/>
          </p:nvPr>
        </p:nvSpPr>
        <p:spPr/>
        <p:txBody>
          <a:bodyPr/>
          <a:lstStyle/>
          <a:p>
            <a:pPr eaLnBrk="1" hangingPunct="1"/>
            <a:r>
              <a:rPr lang="en-US" altLang="en-US"/>
              <a:t>Enhanced for loop for 2D array</a:t>
            </a:r>
          </a:p>
        </p:txBody>
      </p:sp>
      <p:sp>
        <p:nvSpPr>
          <p:cNvPr id="17411" name="Content Placeholder 2">
            <a:extLst>
              <a:ext uri="{FF2B5EF4-FFF2-40B4-BE49-F238E27FC236}">
                <a16:creationId xmlns:a16="http://schemas.microsoft.com/office/drawing/2014/main" id="{CC96E010-6015-43EC-B923-3A2B5EFC92B3}"/>
              </a:ext>
            </a:extLst>
          </p:cNvPr>
          <p:cNvSpPr>
            <a:spLocks noGrp="1"/>
          </p:cNvSpPr>
          <p:nvPr>
            <p:ph sz="quarter" idx="1"/>
          </p:nvPr>
        </p:nvSpPr>
        <p:spPr>
          <a:xfrm>
            <a:off x="457200" y="1600200"/>
            <a:ext cx="7467600" cy="4873625"/>
          </a:xfrm>
        </p:spPr>
        <p:txBody>
          <a:bodyPr/>
          <a:lstStyle/>
          <a:p>
            <a:pPr eaLnBrk="1" hangingPunct="1">
              <a:buFont typeface="Wingdings" panose="05000000000000000000" pitchFamily="2" charset="2"/>
              <a:buNone/>
            </a:pPr>
            <a:r>
              <a:rPr lang="en-US" altLang="en-US"/>
              <a:t>for (int[] num: arr)</a:t>
            </a:r>
          </a:p>
          <a:p>
            <a:pPr eaLnBrk="1" hangingPunct="1">
              <a:buFont typeface="Wingdings" panose="05000000000000000000" pitchFamily="2" charset="2"/>
              <a:buNone/>
            </a:pPr>
            <a:r>
              <a:rPr lang="en-US" altLang="en-US"/>
              <a:t> {</a:t>
            </a:r>
          </a:p>
          <a:p>
            <a:pPr eaLnBrk="1" hangingPunct="1">
              <a:buFont typeface="Wingdings" panose="05000000000000000000" pitchFamily="2" charset="2"/>
              <a:buNone/>
            </a:pPr>
            <a:r>
              <a:rPr lang="en-US" altLang="en-US"/>
              <a:t>        for(int data: num) </a:t>
            </a:r>
          </a:p>
          <a:p>
            <a:pPr eaLnBrk="1" hangingPunct="1">
              <a:buFont typeface="Wingdings" panose="05000000000000000000" pitchFamily="2" charset="2"/>
              <a:buNone/>
            </a:pPr>
            <a:r>
              <a:rPr lang="en-US" altLang="en-US"/>
              <a:t>	{</a:t>
            </a:r>
          </a:p>
          <a:p>
            <a:pPr eaLnBrk="1" hangingPunct="1">
              <a:buFont typeface="Wingdings" panose="05000000000000000000" pitchFamily="2" charset="2"/>
              <a:buNone/>
            </a:pPr>
            <a:r>
              <a:rPr lang="en-US" altLang="en-US"/>
              <a:t>           System.out.println(data);</a:t>
            </a:r>
          </a:p>
          <a:p>
            <a:pPr eaLnBrk="1" hangingPunct="1">
              <a:buFont typeface="Wingdings" panose="05000000000000000000" pitchFamily="2" charset="2"/>
              <a:buNone/>
            </a:pPr>
            <a:r>
              <a:rPr lang="en-US" altLang="en-US"/>
              <a:t>        }</a:t>
            </a:r>
          </a:p>
          <a:p>
            <a:pPr eaLnBrk="1" hangingPunct="1">
              <a:buFont typeface="Wingdings" panose="05000000000000000000" pitchFamily="2" charset="2"/>
              <a:buNone/>
            </a:pPr>
            <a:r>
              <a:rPr lang="en-US" altLang="en-US"/>
              <a:t>}</a:t>
            </a:r>
          </a:p>
        </p:txBody>
      </p:sp>
      <p:sp>
        <p:nvSpPr>
          <p:cNvPr id="20484" name="Slide Number Placeholder 3">
            <a:extLst>
              <a:ext uri="{FF2B5EF4-FFF2-40B4-BE49-F238E27FC236}">
                <a16:creationId xmlns:a16="http://schemas.microsoft.com/office/drawing/2014/main" id="{3C75A9A0-B028-4864-A806-5A0AA13679D7}"/>
              </a:ext>
            </a:extLst>
          </p:cNvPr>
          <p:cNvSpPr>
            <a:spLocks noGrp="1"/>
          </p:cNvSpPr>
          <p:nvPr>
            <p:ph type="sldNum" sz="quarter" idx="12"/>
          </p:nvPr>
        </p:nvSpPr>
        <p:spPr bwMode="auto">
          <a:xfrm>
            <a:off x="6553200" y="6356350"/>
            <a:ext cx="2133600" cy="365125"/>
          </a:xfrm>
          <a:prstGeom prst="rect">
            <a:avLst/>
          </a:prstGeom>
          <a:ln>
            <a:miter lim="800000"/>
            <a:headEnd/>
            <a:tailEnd/>
          </a:ln>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61</a:t>
            </a:fld>
            <a:endParaRPr lang="en-US" altLang="en-US">
              <a:solidFill>
                <a:srgbClr val="898989"/>
              </a:solidFill>
              <a:latin typeface="Calibri" panose="020F050202020403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57A670B9-2732-462E-BFBF-51796D3A216E}"/>
              </a:ext>
            </a:extLst>
          </p:cNvPr>
          <p:cNvSpPr>
            <a:spLocks noGrp="1"/>
          </p:cNvSpPr>
          <p:nvPr>
            <p:ph type="title"/>
          </p:nvPr>
        </p:nvSpPr>
        <p:spPr/>
        <p:txBody>
          <a:bodyPr>
            <a:normAutofit fontScale="90000"/>
          </a:bodyPr>
          <a:lstStyle/>
          <a:p>
            <a:pPr eaLnBrk="1" hangingPunct="1"/>
            <a:br>
              <a:rPr lang="en-US" altLang="en-US" b="1" dirty="0"/>
            </a:br>
            <a:r>
              <a:rPr lang="en-US" altLang="en-US" b="1" dirty="0"/>
              <a:t>3 d array</a:t>
            </a:r>
            <a:r>
              <a:rPr lang="en-US" altLang="en-US" dirty="0"/>
              <a:t>:</a:t>
            </a:r>
            <a:br>
              <a:rPr lang="en-US" altLang="en-US" dirty="0"/>
            </a:br>
            <a:endParaRPr lang="en-US" altLang="en-US" dirty="0"/>
          </a:p>
        </p:txBody>
      </p:sp>
      <p:sp>
        <p:nvSpPr>
          <p:cNvPr id="19459" name="Content Placeholder 2">
            <a:extLst>
              <a:ext uri="{FF2B5EF4-FFF2-40B4-BE49-F238E27FC236}">
                <a16:creationId xmlns:a16="http://schemas.microsoft.com/office/drawing/2014/main" id="{4B9B64BF-9047-4DF8-BB8A-E8F034D6A712}"/>
              </a:ext>
            </a:extLst>
          </p:cNvPr>
          <p:cNvSpPr>
            <a:spLocks noGrp="1"/>
          </p:cNvSpPr>
          <p:nvPr>
            <p:ph sz="quarter" idx="1"/>
          </p:nvPr>
        </p:nvSpPr>
        <p:spPr>
          <a:xfrm>
            <a:off x="457200" y="1066800"/>
            <a:ext cx="7467600" cy="5407025"/>
          </a:xfrm>
        </p:spPr>
        <p:txBody>
          <a:bodyPr/>
          <a:lstStyle/>
          <a:p>
            <a:pPr eaLnBrk="1" hangingPunct="1">
              <a:buFont typeface="Wingdings" panose="05000000000000000000" pitchFamily="2" charset="2"/>
              <a:buNone/>
            </a:pPr>
            <a:r>
              <a:rPr lang="en-US" altLang="en-US" dirty="0"/>
              <a:t>Syntax:</a:t>
            </a:r>
          </a:p>
          <a:p>
            <a:pPr eaLnBrk="1" hangingPunct="1">
              <a:buFont typeface="Wingdings" panose="05000000000000000000" pitchFamily="2" charset="2"/>
              <a:buNone/>
            </a:pPr>
            <a:r>
              <a:rPr lang="en-US" altLang="en-US" b="1" dirty="0" err="1"/>
              <a:t>array_type</a:t>
            </a:r>
            <a:r>
              <a:rPr lang="en-US" altLang="en-US" b="1" dirty="0"/>
              <a:t>[][][] </a:t>
            </a:r>
            <a:r>
              <a:rPr lang="en-US" altLang="en-US" b="1" dirty="0" err="1"/>
              <a:t>array_name</a:t>
            </a:r>
            <a:r>
              <a:rPr lang="en-US" altLang="en-US" b="1" dirty="0"/>
              <a:t> = new </a:t>
            </a:r>
            <a:r>
              <a:rPr lang="en-US" altLang="en-US" b="1" dirty="0" err="1"/>
              <a:t>array_type</a:t>
            </a:r>
            <a:r>
              <a:rPr lang="en-US" altLang="en-US" b="1" dirty="0"/>
              <a:t>[x][y][z];</a:t>
            </a:r>
          </a:p>
          <a:p>
            <a:pPr eaLnBrk="1" hangingPunct="1">
              <a:buFont typeface="Wingdings" panose="05000000000000000000" pitchFamily="2" charset="2"/>
              <a:buNone/>
            </a:pPr>
            <a:r>
              <a:rPr lang="en-US" altLang="en-US" b="1" dirty="0"/>
              <a:t>Ex:</a:t>
            </a:r>
          </a:p>
          <a:p>
            <a:pPr eaLnBrk="1" hangingPunct="1">
              <a:buFont typeface="Wingdings" panose="05000000000000000000" pitchFamily="2" charset="2"/>
              <a:buNone/>
            </a:pPr>
            <a:r>
              <a:rPr lang="en-US" altLang="en-US" b="1" dirty="0"/>
              <a:t>int[][][] num=new int[2][3][4];</a:t>
            </a:r>
          </a:p>
          <a:p>
            <a:pPr eaLnBrk="1" hangingPunct="1">
              <a:buFont typeface="Wingdings" panose="05000000000000000000" pitchFamily="2" charset="2"/>
              <a:buNone/>
            </a:pPr>
            <a:r>
              <a:rPr lang="en-US" altLang="en-US" b="1" dirty="0"/>
              <a:t>Here, num[</a:t>
            </a:r>
            <a:r>
              <a:rPr lang="en-US" altLang="en-US" b="1" dirty="0" err="1"/>
              <a:t>i</a:t>
            </a:r>
            <a:r>
              <a:rPr lang="en-US" altLang="en-US" b="1" dirty="0"/>
              <a:t>][j][k]</a:t>
            </a:r>
            <a:r>
              <a:rPr lang="en-US" altLang="en-US" dirty="0"/>
              <a:t> where ‘</a:t>
            </a:r>
            <a:r>
              <a:rPr lang="en-US" altLang="en-US" dirty="0" err="1"/>
              <a:t>i</a:t>
            </a:r>
            <a:r>
              <a:rPr lang="en-US" altLang="en-US" dirty="0"/>
              <a:t>’ is the array number, ‘j’ is the row number and ‘k’ is the column number.</a:t>
            </a:r>
          </a:p>
        </p:txBody>
      </p:sp>
      <p:sp>
        <p:nvSpPr>
          <p:cNvPr id="22532" name="Slide Number Placeholder 3">
            <a:extLst>
              <a:ext uri="{FF2B5EF4-FFF2-40B4-BE49-F238E27FC236}">
                <a16:creationId xmlns:a16="http://schemas.microsoft.com/office/drawing/2014/main" id="{56733737-D31B-4D47-A8F8-7183998604D5}"/>
              </a:ext>
            </a:extLst>
          </p:cNvPr>
          <p:cNvSpPr>
            <a:spLocks noGrp="1"/>
          </p:cNvSpPr>
          <p:nvPr>
            <p:ph type="sldNum" sz="quarter" idx="12"/>
          </p:nvPr>
        </p:nvSpPr>
        <p:spPr bwMode="auto">
          <a:xfrm>
            <a:off x="6553200" y="6356350"/>
            <a:ext cx="2133600" cy="365125"/>
          </a:xfrm>
          <a:prstGeom prst="rect">
            <a:avLst/>
          </a:prstGeom>
          <a:ln>
            <a:miter lim="800000"/>
            <a:headEnd/>
            <a:tailEnd/>
          </a:ln>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62</a:t>
            </a:fld>
            <a:endParaRPr lang="en-US" altLang="en-US">
              <a:solidFill>
                <a:srgbClr val="898989"/>
              </a:solidFill>
              <a:latin typeface="Calibri" panose="020F050202020403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a:extLst>
              <a:ext uri="{FF2B5EF4-FFF2-40B4-BE49-F238E27FC236}">
                <a16:creationId xmlns:a16="http://schemas.microsoft.com/office/drawing/2014/main" id="{0595C1B1-6E15-4553-8859-B828DFD566ED}"/>
              </a:ext>
            </a:extLst>
          </p:cNvPr>
          <p:cNvSpPr>
            <a:spLocks noGrp="1"/>
          </p:cNvSpPr>
          <p:nvPr>
            <p:ph type="sldNum" sz="quarter" idx="12"/>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23EE431-2BA7-4077-B861-76A9F354F131}" type="slidenum">
              <a:rPr lang="en-US" altLang="en-US">
                <a:solidFill>
                  <a:srgbClr val="898989"/>
                </a:solidFill>
                <a:latin typeface="Calibri" panose="020F0502020204030204" pitchFamily="34" charset="0"/>
              </a:rPr>
              <a:pPr eaLnBrk="1" hangingPunct="1"/>
              <a:t>63</a:t>
            </a:fld>
            <a:endParaRPr lang="en-US" altLang="en-US">
              <a:solidFill>
                <a:srgbClr val="898989"/>
              </a:solidFill>
              <a:latin typeface="Calibri" panose="020F0502020204030204" pitchFamily="34" charset="0"/>
            </a:endParaRPr>
          </a:p>
        </p:txBody>
      </p:sp>
      <p:pic>
        <p:nvPicPr>
          <p:cNvPr id="20483" name="Picture 2" descr="https://cdncontribute.geeksforgeeks.org/wp-content/uploads/3D-array.jpg">
            <a:extLst>
              <a:ext uri="{FF2B5EF4-FFF2-40B4-BE49-F238E27FC236}">
                <a16:creationId xmlns:a16="http://schemas.microsoft.com/office/drawing/2014/main" id="{9AAD12B4-A491-46FD-BDEF-8410CBB347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066800"/>
            <a:ext cx="8866188"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AFE6D8CF-F183-4FFC-988C-F79D9AF8D623}"/>
              </a:ext>
            </a:extLst>
          </p:cNvPr>
          <p:cNvSpPr txBox="1"/>
          <p:nvPr/>
        </p:nvSpPr>
        <p:spPr>
          <a:xfrm>
            <a:off x="1066800" y="683613"/>
            <a:ext cx="4419600" cy="400110"/>
          </a:xfrm>
          <a:prstGeom prst="rect">
            <a:avLst/>
          </a:prstGeom>
          <a:noFill/>
        </p:spPr>
        <p:txBody>
          <a:bodyPr wrap="square">
            <a:spAutoFit/>
          </a:bodyPr>
          <a:lstStyle/>
          <a:p>
            <a:pPr eaLnBrk="1" hangingPunct="1">
              <a:buFont typeface="Wingdings" panose="05000000000000000000" pitchFamily="2" charset="2"/>
              <a:buNone/>
            </a:pPr>
            <a:r>
              <a:rPr lang="en-US" altLang="en-US" sz="2000" b="1" dirty="0"/>
              <a:t>int[][][] num=new int[3][3][3];</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42125-FB7D-4850-922C-DB8872F701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E46EF0B-8FCD-4C31-A2A8-4C3DB98E9912}"/>
              </a:ext>
            </a:extLst>
          </p:cNvPr>
          <p:cNvSpPr>
            <a:spLocks noGrp="1"/>
          </p:cNvSpPr>
          <p:nvPr>
            <p:ph idx="1"/>
          </p:nvPr>
        </p:nvSpPr>
        <p:spPr/>
        <p:txBody>
          <a:bodyPr/>
          <a:lstStyle/>
          <a:p>
            <a:pPr marL="0" indent="0">
              <a:buNone/>
            </a:pPr>
            <a:r>
              <a:rPr lang="en-US" dirty="0"/>
              <a:t>For example find exam scores obtained by three students of each department in 3 different subjects.</a:t>
            </a:r>
          </a:p>
          <a:p>
            <a:pPr marL="0" indent="0">
              <a:buNone/>
            </a:pPr>
            <a:endParaRPr lang="en-US" dirty="0"/>
          </a:p>
        </p:txBody>
      </p:sp>
    </p:spTree>
    <p:extLst>
      <p:ext uri="{BB962C8B-B14F-4D97-AF65-F5344CB8AC3E}">
        <p14:creationId xmlns:p14="http://schemas.microsoft.com/office/powerpoint/2010/main" val="7670094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9C2B85-B4AE-4F5D-BB44-B32C875C0550}"/>
              </a:ext>
            </a:extLst>
          </p:cNvPr>
          <p:cNvSpPr>
            <a:spLocks noGrp="1"/>
          </p:cNvSpPr>
          <p:nvPr>
            <p:ph idx="1"/>
          </p:nvPr>
        </p:nvSpPr>
        <p:spPr>
          <a:xfrm>
            <a:off x="457200" y="228600"/>
            <a:ext cx="8229600" cy="5897563"/>
          </a:xfrm>
        </p:spPr>
        <p:txBody>
          <a:bodyPr/>
          <a:lstStyle/>
          <a:p>
            <a:pPr marL="0" indent="0">
              <a:buNone/>
            </a:pPr>
            <a:endParaRPr lang="en-US" sz="2000" b="1" dirty="0"/>
          </a:p>
          <a:p>
            <a:pPr marL="0" indent="0">
              <a:buNone/>
            </a:pPr>
            <a:r>
              <a:rPr lang="en-US" sz="2000" b="1" dirty="0"/>
              <a:t>Electronics department:</a:t>
            </a:r>
          </a:p>
          <a:p>
            <a:pPr marL="0" indent="0">
              <a:buNone/>
            </a:pPr>
            <a:r>
              <a:rPr lang="en-US" sz="2000" dirty="0"/>
              <a:t>student1 scores: 75, 87, 69</a:t>
            </a:r>
          </a:p>
          <a:p>
            <a:pPr marL="0" indent="0">
              <a:buNone/>
            </a:pPr>
            <a:r>
              <a:rPr lang="en-US" sz="2000" dirty="0"/>
              <a:t>student2 scores: 90, 87, 85</a:t>
            </a:r>
          </a:p>
          <a:p>
            <a:pPr marL="0" indent="0">
              <a:buNone/>
            </a:pPr>
            <a:r>
              <a:rPr lang="en-US" sz="2000" dirty="0"/>
              <a:t>student3 scores: 56, 67, 76</a:t>
            </a:r>
          </a:p>
          <a:p>
            <a:pPr marL="0" indent="0">
              <a:buNone/>
            </a:pPr>
            <a:r>
              <a:rPr lang="en-US" sz="2000" b="1" dirty="0"/>
              <a:t>Computer Science department:</a:t>
            </a:r>
          </a:p>
          <a:p>
            <a:pPr marL="0" indent="0">
              <a:buNone/>
            </a:pPr>
            <a:r>
              <a:rPr lang="en-US" sz="2000" dirty="0"/>
              <a:t>student1 scores: 78, 67, 75</a:t>
            </a:r>
          </a:p>
          <a:p>
            <a:pPr marL="0" indent="0">
              <a:buNone/>
            </a:pPr>
            <a:r>
              <a:rPr lang="en-US" sz="2000" dirty="0"/>
              <a:t>student2 scores: 87, 98, 76</a:t>
            </a:r>
          </a:p>
          <a:p>
            <a:pPr marL="0" indent="0">
              <a:buNone/>
            </a:pPr>
            <a:r>
              <a:rPr lang="en-US" sz="2000" dirty="0"/>
              <a:t>student3 scores: 67, 56, 65</a:t>
            </a:r>
          </a:p>
          <a:p>
            <a:pPr marL="0" indent="0">
              <a:buNone/>
            </a:pPr>
            <a:r>
              <a:rPr lang="en-US" sz="2000" b="1" dirty="0"/>
              <a:t>Information Technology department:</a:t>
            </a:r>
          </a:p>
          <a:p>
            <a:pPr marL="0" indent="0">
              <a:buNone/>
            </a:pPr>
            <a:r>
              <a:rPr lang="en-US" sz="2000" dirty="0"/>
              <a:t>student1 scores: 72, 63, 72</a:t>
            </a:r>
          </a:p>
          <a:p>
            <a:pPr marL="0" indent="0">
              <a:buNone/>
            </a:pPr>
            <a:r>
              <a:rPr lang="en-US" sz="2000" dirty="0"/>
              <a:t>student2 scores: 82, 91, 71</a:t>
            </a:r>
          </a:p>
          <a:p>
            <a:pPr marL="0" indent="0">
              <a:buNone/>
            </a:pPr>
            <a:r>
              <a:rPr lang="en-US" sz="2000" dirty="0"/>
              <a:t>student3 scores: 64, 56, 66</a:t>
            </a:r>
          </a:p>
        </p:txBody>
      </p:sp>
      <p:sp>
        <p:nvSpPr>
          <p:cNvPr id="4" name="TextBox 3">
            <a:extLst>
              <a:ext uri="{FF2B5EF4-FFF2-40B4-BE49-F238E27FC236}">
                <a16:creationId xmlns:a16="http://schemas.microsoft.com/office/drawing/2014/main" id="{DFA5BE72-4336-49CC-9734-AA9B9B5D5CC8}"/>
              </a:ext>
            </a:extLst>
          </p:cNvPr>
          <p:cNvSpPr txBox="1"/>
          <p:nvPr/>
        </p:nvSpPr>
        <p:spPr>
          <a:xfrm>
            <a:off x="609600" y="4800600"/>
            <a:ext cx="7103752" cy="1569660"/>
          </a:xfrm>
          <a:prstGeom prst="rect">
            <a:avLst/>
          </a:prstGeom>
          <a:noFill/>
        </p:spPr>
        <p:txBody>
          <a:bodyPr wrap="square" rtlCol="0">
            <a:spAutoFit/>
          </a:bodyPr>
          <a:lstStyle/>
          <a:p>
            <a:endParaRPr lang="en-US" sz="2400" dirty="0"/>
          </a:p>
          <a:p>
            <a:r>
              <a:rPr lang="en-US" sz="2400" dirty="0"/>
              <a:t>To store all these exam scores, department-wise,</a:t>
            </a:r>
          </a:p>
          <a:p>
            <a:r>
              <a:rPr lang="en-US" sz="2400" dirty="0"/>
              <a:t> we will need to use three-dimensional array</a:t>
            </a:r>
          </a:p>
          <a:p>
            <a:r>
              <a:rPr lang="en-US" sz="2400" dirty="0"/>
              <a:t>int[ ][ ][ ] scores = new int[3][3][3];</a:t>
            </a:r>
          </a:p>
        </p:txBody>
      </p:sp>
    </p:spTree>
    <p:extLst>
      <p:ext uri="{BB962C8B-B14F-4D97-AF65-F5344CB8AC3E}">
        <p14:creationId xmlns:p14="http://schemas.microsoft.com/office/powerpoint/2010/main" val="34009810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263305A8-70EE-45F6-B1BD-DD040D99AD9C}"/>
              </a:ext>
            </a:extLst>
          </p:cNvPr>
          <p:cNvSpPr>
            <a:spLocks noGrp="1"/>
          </p:cNvSpPr>
          <p:nvPr>
            <p:ph type="title"/>
          </p:nvPr>
        </p:nvSpPr>
        <p:spPr/>
        <p:txBody>
          <a:bodyPr/>
          <a:lstStyle/>
          <a:p>
            <a:pPr eaLnBrk="1" hangingPunct="1"/>
            <a:r>
              <a:rPr lang="en-US" altLang="en-US"/>
              <a:t>4 D Array</a:t>
            </a:r>
          </a:p>
        </p:txBody>
      </p:sp>
      <p:sp>
        <p:nvSpPr>
          <p:cNvPr id="21507" name="Content Placeholder 2">
            <a:extLst>
              <a:ext uri="{FF2B5EF4-FFF2-40B4-BE49-F238E27FC236}">
                <a16:creationId xmlns:a16="http://schemas.microsoft.com/office/drawing/2014/main" id="{22E262EB-D117-4E84-BE93-F2858E14E107}"/>
              </a:ext>
            </a:extLst>
          </p:cNvPr>
          <p:cNvSpPr>
            <a:spLocks noGrp="1"/>
          </p:cNvSpPr>
          <p:nvPr>
            <p:ph sz="quarter" idx="1"/>
          </p:nvPr>
        </p:nvSpPr>
        <p:spPr>
          <a:xfrm>
            <a:off x="457200" y="1600200"/>
            <a:ext cx="7467600" cy="4873625"/>
          </a:xfrm>
        </p:spPr>
        <p:txBody>
          <a:bodyPr/>
          <a:lstStyle/>
          <a:p>
            <a:pPr eaLnBrk="1" hangingPunct="1"/>
            <a:r>
              <a:rPr lang="en-US" altLang="en-US" dirty="0"/>
              <a:t>Array of 3 D Array</a:t>
            </a:r>
          </a:p>
          <a:p>
            <a:pPr eaLnBrk="1" hangingPunct="1">
              <a:buFont typeface="Wingdings" panose="05000000000000000000" pitchFamily="2" charset="2"/>
              <a:buNone/>
            </a:pPr>
            <a:r>
              <a:rPr lang="en-US" altLang="en-US" dirty="0"/>
              <a:t> int [][][][] num=new int[2][2][2][2];</a:t>
            </a:r>
          </a:p>
          <a:p>
            <a:pPr eaLnBrk="1" hangingPunct="1">
              <a:buFont typeface="Wingdings" panose="05000000000000000000" pitchFamily="2" charset="2"/>
              <a:buNone/>
            </a:pPr>
            <a:endParaRPr lang="en-US" altLang="en-US" dirty="0"/>
          </a:p>
          <a:p>
            <a:pPr eaLnBrk="1" hangingPunct="1">
              <a:buFont typeface="Wingdings" panose="05000000000000000000" pitchFamily="2" charset="2"/>
              <a:buNone/>
            </a:pPr>
            <a:r>
              <a:rPr lang="en-US" altLang="en-US" dirty="0"/>
              <a:t>Multi dimensional array means array of arrays. </a:t>
            </a:r>
          </a:p>
        </p:txBody>
      </p:sp>
      <p:sp>
        <p:nvSpPr>
          <p:cNvPr id="24580" name="Slide Number Placeholder 3">
            <a:extLst>
              <a:ext uri="{FF2B5EF4-FFF2-40B4-BE49-F238E27FC236}">
                <a16:creationId xmlns:a16="http://schemas.microsoft.com/office/drawing/2014/main" id="{AD5DF288-C29E-4243-948C-2EB5378179BC}"/>
              </a:ext>
            </a:extLst>
          </p:cNvPr>
          <p:cNvSpPr>
            <a:spLocks noGrp="1"/>
          </p:cNvSpPr>
          <p:nvPr>
            <p:ph type="sldNum" sz="quarter" idx="12"/>
          </p:nvPr>
        </p:nvSpPr>
        <p:spPr bwMode="auto">
          <a:xfrm>
            <a:off x="6553200" y="6356350"/>
            <a:ext cx="2133600" cy="365125"/>
          </a:xfrm>
          <a:prstGeom prst="rect">
            <a:avLst/>
          </a:prstGeom>
          <a:ln>
            <a:miter lim="800000"/>
            <a:headEnd/>
            <a:tailEnd/>
          </a:ln>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66</a:t>
            </a:fld>
            <a:endParaRPr lang="en-US" altLang="en-US">
              <a:solidFill>
                <a:srgbClr val="898989"/>
              </a:solidFill>
              <a:latin typeface="Calibri" panose="020F0502020204030204"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292B2027-F2B6-4414-A456-C7EA34D6BB01}"/>
              </a:ext>
            </a:extLst>
          </p:cNvPr>
          <p:cNvSpPr>
            <a:spLocks noGrp="1"/>
          </p:cNvSpPr>
          <p:nvPr>
            <p:ph type="title"/>
          </p:nvPr>
        </p:nvSpPr>
        <p:spPr>
          <a:xfrm>
            <a:off x="457200" y="274638"/>
            <a:ext cx="8229600" cy="639762"/>
          </a:xfrm>
        </p:spPr>
        <p:txBody>
          <a:bodyPr>
            <a:normAutofit fontScale="90000"/>
          </a:bodyPr>
          <a:lstStyle/>
          <a:p>
            <a:pPr algn="l"/>
            <a:r>
              <a:rPr lang="en-US" altLang="en-US" dirty="0"/>
              <a:t> String Class</a:t>
            </a:r>
          </a:p>
        </p:txBody>
      </p:sp>
      <p:sp>
        <p:nvSpPr>
          <p:cNvPr id="41987" name="Content Placeholder 2">
            <a:extLst>
              <a:ext uri="{FF2B5EF4-FFF2-40B4-BE49-F238E27FC236}">
                <a16:creationId xmlns:a16="http://schemas.microsoft.com/office/drawing/2014/main" id="{D066270F-808F-4BD6-AC6F-B51A3E880C65}"/>
              </a:ext>
            </a:extLst>
          </p:cNvPr>
          <p:cNvSpPr>
            <a:spLocks noGrp="1"/>
          </p:cNvSpPr>
          <p:nvPr>
            <p:ph idx="1"/>
          </p:nvPr>
        </p:nvSpPr>
        <p:spPr>
          <a:xfrm>
            <a:off x="457200" y="990600"/>
            <a:ext cx="8229600" cy="5135563"/>
          </a:xfrm>
        </p:spPr>
        <p:txBody>
          <a:bodyPr/>
          <a:lstStyle/>
          <a:p>
            <a:r>
              <a:rPr lang="en-US" altLang="en-US" dirty="0"/>
              <a:t> String is a sequence of characters. But in Java, string is an object that represents a sequence of characters. </a:t>
            </a:r>
          </a:p>
          <a:p>
            <a:r>
              <a:rPr lang="en-US" altLang="en-US" dirty="0"/>
              <a:t>The </a:t>
            </a:r>
            <a:r>
              <a:rPr lang="en-US" altLang="en-US" dirty="0" err="1"/>
              <a:t>java.lang.String</a:t>
            </a:r>
            <a:r>
              <a:rPr lang="en-US" altLang="en-US" dirty="0"/>
              <a:t> class is used to create a string object.</a:t>
            </a:r>
          </a:p>
          <a:p>
            <a:r>
              <a:rPr lang="en-US" altLang="en-US" dirty="0"/>
              <a:t> In java, String objects are </a:t>
            </a:r>
            <a:r>
              <a:rPr lang="en-US" altLang="en-US" b="1" dirty="0"/>
              <a:t>immutable</a:t>
            </a:r>
            <a:r>
              <a:rPr lang="en-US" altLang="en-US" dirty="0"/>
              <a:t> which means a constant and cannot be changed once created.</a:t>
            </a:r>
          </a:p>
          <a:p>
            <a:pPr marL="0" indent="0">
              <a:buNone/>
            </a:pPr>
            <a:endParaRPr lang="en-US"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78248C9D-838C-47FA-A3A0-7038B20004E0}"/>
              </a:ext>
            </a:extLst>
          </p:cNvPr>
          <p:cNvSpPr>
            <a:spLocks noGrp="1"/>
          </p:cNvSpPr>
          <p:nvPr>
            <p:ph type="title"/>
          </p:nvPr>
        </p:nvSpPr>
        <p:spPr/>
        <p:txBody>
          <a:bodyPr/>
          <a:lstStyle/>
          <a:p>
            <a:pPr algn="l"/>
            <a:r>
              <a:rPr lang="en-US" altLang="en-US" dirty="0"/>
              <a:t>string is immutable in java:</a:t>
            </a:r>
          </a:p>
        </p:txBody>
      </p:sp>
      <p:sp>
        <p:nvSpPr>
          <p:cNvPr id="63491" name="Content Placeholder 2">
            <a:extLst>
              <a:ext uri="{FF2B5EF4-FFF2-40B4-BE49-F238E27FC236}">
                <a16:creationId xmlns:a16="http://schemas.microsoft.com/office/drawing/2014/main" id="{18A60ED8-A181-4060-BE30-559B0D3C444E}"/>
              </a:ext>
            </a:extLst>
          </p:cNvPr>
          <p:cNvSpPr>
            <a:spLocks noGrp="1"/>
          </p:cNvSpPr>
          <p:nvPr>
            <p:ph idx="1"/>
          </p:nvPr>
        </p:nvSpPr>
        <p:spPr/>
        <p:txBody>
          <a:bodyPr/>
          <a:lstStyle/>
          <a:p>
            <a:pPr>
              <a:buFont typeface="Arial" panose="020B0604020202020204" pitchFamily="34" charset="0"/>
              <a:buNone/>
            </a:pPr>
            <a:r>
              <a:rPr lang="en-US" altLang="en-US" b="1"/>
              <a:t>public</a:t>
            </a:r>
            <a:r>
              <a:rPr lang="en-US" altLang="en-US"/>
              <a:t> </a:t>
            </a:r>
            <a:r>
              <a:rPr lang="en-US" altLang="en-US" b="1"/>
              <a:t>static</a:t>
            </a:r>
            <a:r>
              <a:rPr lang="en-US" altLang="en-US"/>
              <a:t> </a:t>
            </a:r>
            <a:r>
              <a:rPr lang="en-US" altLang="en-US" b="1"/>
              <a:t>void</a:t>
            </a:r>
            <a:r>
              <a:rPr lang="en-US" altLang="en-US"/>
              <a:t> main(String args[]){  </a:t>
            </a:r>
          </a:p>
          <a:p>
            <a:pPr>
              <a:buFont typeface="Arial" panose="020B0604020202020204" pitchFamily="34" charset="0"/>
              <a:buNone/>
            </a:pPr>
            <a:r>
              <a:rPr lang="en-US" altLang="en-US"/>
              <a:t>   String s=“Kumar";  </a:t>
            </a:r>
          </a:p>
          <a:p>
            <a:pPr>
              <a:buFont typeface="Arial" panose="020B0604020202020204" pitchFamily="34" charset="0"/>
              <a:buNone/>
            </a:pPr>
            <a:r>
              <a:rPr lang="en-US" altLang="en-US"/>
              <a:t>   s.concat(" Vishal"); </a:t>
            </a:r>
          </a:p>
          <a:p>
            <a:pPr>
              <a:buFont typeface="Arial" panose="020B0604020202020204" pitchFamily="34" charset="0"/>
              <a:buNone/>
            </a:pPr>
            <a:r>
              <a:rPr lang="en-US" altLang="en-US"/>
              <a:t>   System.out.println(s);</a:t>
            </a:r>
          </a:p>
          <a:p>
            <a:pPr>
              <a:buFont typeface="Arial" panose="020B0604020202020204" pitchFamily="34" charset="0"/>
              <a:buNone/>
            </a:pPr>
            <a:r>
              <a:rPr lang="en-US" altLang="en-US"/>
              <a:t> }  </a:t>
            </a:r>
          </a:p>
          <a:p>
            <a:pPr>
              <a:buFont typeface="Arial" panose="020B0604020202020204" pitchFamily="34" charset="0"/>
              <a:buNone/>
            </a:pPr>
            <a:r>
              <a:rPr lang="en-US" altLang="en-US"/>
              <a:t>Output: Kumar </a:t>
            </a:r>
          </a:p>
        </p:txBody>
      </p:sp>
    </p:spTree>
    <p:extLst>
      <p:ext uri="{BB962C8B-B14F-4D97-AF65-F5344CB8AC3E}">
        <p14:creationId xmlns:p14="http://schemas.microsoft.com/office/powerpoint/2010/main" val="2387990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2B4B442-6DAE-4A27-A998-E64785997C71}"/>
              </a:ext>
            </a:extLst>
          </p:cNvPr>
          <p:cNvSpPr/>
          <p:nvPr/>
        </p:nvSpPr>
        <p:spPr>
          <a:xfrm>
            <a:off x="5181600" y="914400"/>
            <a:ext cx="3657600" cy="472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a:t>
            </a:r>
          </a:p>
        </p:txBody>
      </p:sp>
      <p:sp>
        <p:nvSpPr>
          <p:cNvPr id="5" name="Rectangle 4">
            <a:extLst>
              <a:ext uri="{FF2B5EF4-FFF2-40B4-BE49-F238E27FC236}">
                <a16:creationId xmlns:a16="http://schemas.microsoft.com/office/drawing/2014/main" id="{DD180777-FF8E-4E7F-93BE-F4EF4B2CE793}"/>
              </a:ext>
            </a:extLst>
          </p:cNvPr>
          <p:cNvSpPr/>
          <p:nvPr/>
        </p:nvSpPr>
        <p:spPr>
          <a:xfrm>
            <a:off x="6400800" y="2209800"/>
            <a:ext cx="1752600" cy="21336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 name="Straight Connector 5">
            <a:extLst>
              <a:ext uri="{FF2B5EF4-FFF2-40B4-BE49-F238E27FC236}">
                <a16:creationId xmlns:a16="http://schemas.microsoft.com/office/drawing/2014/main" id="{16555F40-B5E3-47AB-9A1C-696A1EF99346}"/>
              </a:ext>
            </a:extLst>
          </p:cNvPr>
          <p:cNvCxnSpPr/>
          <p:nvPr/>
        </p:nvCxnSpPr>
        <p:spPr>
          <a:xfrm>
            <a:off x="6400800" y="2667000"/>
            <a:ext cx="1752600" cy="1588"/>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844E368-38E5-44F7-9A35-EB0C54C05C6A}"/>
              </a:ext>
            </a:extLst>
          </p:cNvPr>
          <p:cNvCxnSpPr/>
          <p:nvPr/>
        </p:nvCxnSpPr>
        <p:spPr>
          <a:xfrm>
            <a:off x="6400800" y="3200400"/>
            <a:ext cx="1752600" cy="1588"/>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692EB50-B9FA-4BDF-AA4F-22B24E9120F4}"/>
              </a:ext>
            </a:extLst>
          </p:cNvPr>
          <p:cNvCxnSpPr/>
          <p:nvPr/>
        </p:nvCxnSpPr>
        <p:spPr>
          <a:xfrm>
            <a:off x="6400800" y="3657600"/>
            <a:ext cx="1752600" cy="1588"/>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87B6FC3-051C-4CE2-8481-E7E71DA0384A}"/>
              </a:ext>
            </a:extLst>
          </p:cNvPr>
          <p:cNvCxnSpPr/>
          <p:nvPr/>
        </p:nvCxnSpPr>
        <p:spPr>
          <a:xfrm>
            <a:off x="6400800" y="4038600"/>
            <a:ext cx="1752600" cy="1588"/>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sp>
        <p:nvSpPr>
          <p:cNvPr id="64520" name="Rectangle 16">
            <a:extLst>
              <a:ext uri="{FF2B5EF4-FFF2-40B4-BE49-F238E27FC236}">
                <a16:creationId xmlns:a16="http://schemas.microsoft.com/office/drawing/2014/main" id="{4A5A4390-02A0-4B51-A192-62FC741E7D56}"/>
              </a:ext>
            </a:extLst>
          </p:cNvPr>
          <p:cNvSpPr>
            <a:spLocks noChangeArrowheads="1"/>
          </p:cNvSpPr>
          <p:nvPr/>
        </p:nvSpPr>
        <p:spPr bwMode="auto">
          <a:xfrm>
            <a:off x="6781800" y="2209800"/>
            <a:ext cx="863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Kumar</a:t>
            </a:r>
          </a:p>
        </p:txBody>
      </p:sp>
      <p:sp>
        <p:nvSpPr>
          <p:cNvPr id="11" name="Rectangle 10">
            <a:extLst>
              <a:ext uri="{FF2B5EF4-FFF2-40B4-BE49-F238E27FC236}">
                <a16:creationId xmlns:a16="http://schemas.microsoft.com/office/drawing/2014/main" id="{E5AC34C5-6D2C-4145-9A18-0201B469DC69}"/>
              </a:ext>
            </a:extLst>
          </p:cNvPr>
          <p:cNvSpPr/>
          <p:nvPr/>
        </p:nvSpPr>
        <p:spPr>
          <a:xfrm>
            <a:off x="2514600" y="2438400"/>
            <a:ext cx="914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t>s1</a:t>
            </a:r>
          </a:p>
        </p:txBody>
      </p:sp>
      <p:cxnSp>
        <p:nvCxnSpPr>
          <p:cNvPr id="13" name="Straight Arrow Connector 12">
            <a:extLst>
              <a:ext uri="{FF2B5EF4-FFF2-40B4-BE49-F238E27FC236}">
                <a16:creationId xmlns:a16="http://schemas.microsoft.com/office/drawing/2014/main" id="{803CBF85-7DA2-4C50-93EF-99DF022D9B14}"/>
              </a:ext>
            </a:extLst>
          </p:cNvPr>
          <p:cNvCxnSpPr/>
          <p:nvPr/>
        </p:nvCxnSpPr>
        <p:spPr>
          <a:xfrm flipV="1">
            <a:off x="3505200" y="2438400"/>
            <a:ext cx="2819400" cy="304800"/>
          </a:xfrm>
          <a:prstGeom prst="straightConnector1">
            <a:avLst/>
          </a:prstGeom>
          <a:ln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4523" name="Rectangle 13">
            <a:extLst>
              <a:ext uri="{FF2B5EF4-FFF2-40B4-BE49-F238E27FC236}">
                <a16:creationId xmlns:a16="http://schemas.microsoft.com/office/drawing/2014/main" id="{86DCD2B4-A06C-44D4-B6C7-9B529069EAD8}"/>
              </a:ext>
            </a:extLst>
          </p:cNvPr>
          <p:cNvSpPr>
            <a:spLocks noChangeArrowheads="1"/>
          </p:cNvSpPr>
          <p:nvPr/>
        </p:nvSpPr>
        <p:spPr bwMode="auto">
          <a:xfrm>
            <a:off x="6553200" y="2743200"/>
            <a:ext cx="1552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Kumar Vishal</a:t>
            </a:r>
          </a:p>
        </p:txBody>
      </p:sp>
      <p:sp>
        <p:nvSpPr>
          <p:cNvPr id="64524" name="TextBox 14">
            <a:extLst>
              <a:ext uri="{FF2B5EF4-FFF2-40B4-BE49-F238E27FC236}">
                <a16:creationId xmlns:a16="http://schemas.microsoft.com/office/drawing/2014/main" id="{2D57E431-B90E-4E3F-AAA0-E15521229B46}"/>
              </a:ext>
            </a:extLst>
          </p:cNvPr>
          <p:cNvSpPr txBox="1">
            <a:spLocks noChangeArrowheads="1"/>
          </p:cNvSpPr>
          <p:nvPr/>
        </p:nvSpPr>
        <p:spPr bwMode="auto">
          <a:xfrm>
            <a:off x="533400" y="609600"/>
            <a:ext cx="38004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Here value not changed new object</a:t>
            </a:r>
          </a:p>
          <a:p>
            <a:pPr eaLnBrk="1" hangingPunct="1"/>
            <a:r>
              <a:rPr lang="en-US" altLang="en-US"/>
              <a:t> Kumar Vishal has created </a:t>
            </a:r>
          </a:p>
          <a:p>
            <a:pPr eaLnBrk="1" hangingPunct="1"/>
            <a:endParaRPr lang="en-US" altLang="en-US"/>
          </a:p>
        </p:txBody>
      </p:sp>
    </p:spTree>
    <p:extLst>
      <p:ext uri="{BB962C8B-B14F-4D97-AF65-F5344CB8AC3E}">
        <p14:creationId xmlns:p14="http://schemas.microsoft.com/office/powerpoint/2010/main" val="983566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FAA355-D7FC-4A03-918F-4B98F2636EBD}"/>
              </a:ext>
            </a:extLst>
          </p:cNvPr>
          <p:cNvSpPr>
            <a:spLocks noGrp="1"/>
          </p:cNvSpPr>
          <p:nvPr>
            <p:ph idx="1"/>
          </p:nvPr>
        </p:nvSpPr>
        <p:spPr/>
        <p:txBody>
          <a:bodyPr>
            <a:normAutofit fontScale="92500" lnSpcReduction="20000"/>
          </a:bodyPr>
          <a:lstStyle/>
          <a:p>
            <a:pPr marL="0" indent="0">
              <a:buNone/>
            </a:pPr>
            <a:r>
              <a:rPr lang="en-US" dirty="0">
                <a:solidFill>
                  <a:srgbClr val="FF0000"/>
                </a:solidFill>
              </a:rPr>
              <a:t>B</a:t>
            </a:r>
            <a:r>
              <a:rPr lang="en-US" b="0" i="0" dirty="0">
                <a:solidFill>
                  <a:srgbClr val="FF0000"/>
                </a:solidFill>
                <a:effectLst/>
              </a:rPr>
              <a:t>asic java concepts:</a:t>
            </a:r>
          </a:p>
          <a:p>
            <a:pPr>
              <a:buFont typeface="Wingdings" panose="05000000000000000000" pitchFamily="2" charset="2"/>
              <a:buChar char="ü"/>
            </a:pPr>
            <a:r>
              <a:rPr lang="en-US" dirty="0">
                <a:solidFill>
                  <a:srgbClr val="000000"/>
                </a:solidFill>
              </a:rPr>
              <a:t>Introduction about the java programming development tools,</a:t>
            </a:r>
          </a:p>
          <a:p>
            <a:pPr>
              <a:buFont typeface="Wingdings" panose="05000000000000000000" pitchFamily="2" charset="2"/>
              <a:buChar char="ü"/>
            </a:pPr>
            <a:r>
              <a:rPr lang="en-US" b="0" i="0" dirty="0">
                <a:solidFill>
                  <a:srgbClr val="000000"/>
                </a:solidFill>
                <a:effectLst/>
              </a:rPr>
              <a:t>Java keywords,</a:t>
            </a:r>
          </a:p>
          <a:p>
            <a:pPr>
              <a:buFont typeface="Wingdings" panose="05000000000000000000" pitchFamily="2" charset="2"/>
              <a:buChar char="ü"/>
            </a:pPr>
            <a:r>
              <a:rPr lang="en-US" b="0" i="0" dirty="0">
                <a:solidFill>
                  <a:srgbClr val="000000"/>
                </a:solidFill>
                <a:effectLst/>
              </a:rPr>
              <a:t>variables,</a:t>
            </a:r>
          </a:p>
          <a:p>
            <a:pPr>
              <a:buFont typeface="Wingdings" panose="05000000000000000000" pitchFamily="2" charset="2"/>
              <a:buChar char="ü"/>
            </a:pPr>
            <a:r>
              <a:rPr lang="en-US" b="0" i="0" dirty="0">
                <a:solidFill>
                  <a:srgbClr val="000000"/>
                </a:solidFill>
                <a:effectLst/>
              </a:rPr>
              <a:t>data types,</a:t>
            </a:r>
          </a:p>
          <a:p>
            <a:pPr>
              <a:buFont typeface="Wingdings" panose="05000000000000000000" pitchFamily="2" charset="2"/>
              <a:buChar char="ü"/>
            </a:pPr>
            <a:r>
              <a:rPr lang="en-US" b="0" i="0" dirty="0">
                <a:solidFill>
                  <a:srgbClr val="000000"/>
                </a:solidFill>
                <a:effectLst/>
              </a:rPr>
              <a:t>operators and </a:t>
            </a:r>
          </a:p>
          <a:p>
            <a:pPr>
              <a:buFont typeface="Wingdings" panose="05000000000000000000" pitchFamily="2" charset="2"/>
              <a:buChar char="ü"/>
            </a:pPr>
            <a:r>
              <a:rPr lang="en-US" b="0" i="0" dirty="0">
                <a:solidFill>
                  <a:srgbClr val="000000"/>
                </a:solidFill>
                <a:effectLst/>
              </a:rPr>
              <a:t>control statements</a:t>
            </a:r>
          </a:p>
          <a:p>
            <a:pPr marL="0" indent="0">
              <a:buNone/>
            </a:pPr>
            <a:br>
              <a:rPr lang="en-US" dirty="0"/>
            </a:br>
            <a:endParaRPr lang="en-US" dirty="0"/>
          </a:p>
        </p:txBody>
      </p:sp>
    </p:spTree>
    <p:extLst>
      <p:ext uri="{BB962C8B-B14F-4D97-AF65-F5344CB8AC3E}">
        <p14:creationId xmlns:p14="http://schemas.microsoft.com/office/powerpoint/2010/main" val="415513568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F112D43B-14F0-4201-8F53-10A8F71F3429}"/>
              </a:ext>
            </a:extLst>
          </p:cNvPr>
          <p:cNvSpPr>
            <a:spLocks noGrp="1"/>
          </p:cNvSpPr>
          <p:nvPr>
            <p:ph type="title"/>
          </p:nvPr>
        </p:nvSpPr>
        <p:spPr/>
        <p:txBody>
          <a:bodyPr>
            <a:normAutofit fontScale="90000"/>
          </a:bodyPr>
          <a:lstStyle/>
          <a:p>
            <a:br>
              <a:rPr lang="en-US" altLang="en-US" sz="3600" dirty="0"/>
            </a:br>
            <a:br>
              <a:rPr lang="en-US" altLang="en-US" sz="3600" dirty="0"/>
            </a:br>
            <a:r>
              <a:rPr lang="en-US" altLang="en-US" sz="3600" dirty="0"/>
              <a:t>Why string objects are immutable in java?</a:t>
            </a:r>
            <a:br>
              <a:rPr lang="en-US" altLang="en-US" sz="3600" dirty="0"/>
            </a:br>
            <a:endParaRPr lang="en-US" altLang="en-US" sz="3600" dirty="0"/>
          </a:p>
        </p:txBody>
      </p:sp>
      <p:sp>
        <p:nvSpPr>
          <p:cNvPr id="65539" name="Content Placeholder 2">
            <a:extLst>
              <a:ext uri="{FF2B5EF4-FFF2-40B4-BE49-F238E27FC236}">
                <a16:creationId xmlns:a16="http://schemas.microsoft.com/office/drawing/2014/main" id="{8E542EC5-94B8-4377-8029-0B9F88B3C170}"/>
              </a:ext>
            </a:extLst>
          </p:cNvPr>
          <p:cNvSpPr>
            <a:spLocks noGrp="1"/>
          </p:cNvSpPr>
          <p:nvPr>
            <p:ph idx="1"/>
          </p:nvPr>
        </p:nvSpPr>
        <p:spPr/>
        <p:txBody>
          <a:bodyPr/>
          <a:lstStyle/>
          <a:p>
            <a:pPr marL="0" indent="0" algn="just">
              <a:buNone/>
            </a:pPr>
            <a:r>
              <a:rPr lang="en-US" altLang="en-US" dirty="0"/>
              <a:t>Because java uses the concept of string literal. Suppose there are 5 reference </a:t>
            </a:r>
            <a:r>
              <a:rPr lang="en-US" altLang="en-US" dirty="0" err="1"/>
              <a:t>variables,all</a:t>
            </a:r>
            <a:r>
              <a:rPr lang="en-US" altLang="en-US" dirty="0"/>
              <a:t> </a:t>
            </a:r>
            <a:r>
              <a:rPr lang="en-US" altLang="en-US" dirty="0" err="1"/>
              <a:t>referes</a:t>
            </a:r>
            <a:r>
              <a:rPr lang="en-US" altLang="en-US" dirty="0"/>
              <a:t> to one object “</a:t>
            </a:r>
            <a:r>
              <a:rPr lang="en-US" altLang="en-US" dirty="0" err="1"/>
              <a:t>kumar</a:t>
            </a:r>
            <a:r>
              <a:rPr lang="en-US" altLang="en-US" dirty="0"/>
              <a:t>".If one reference variable changes the value of the object, it will be affected to all the reference variables. That is why string objects are immutable in java.</a:t>
            </a:r>
          </a:p>
        </p:txBody>
      </p:sp>
    </p:spTree>
    <p:extLst>
      <p:ext uri="{BB962C8B-B14F-4D97-AF65-F5344CB8AC3E}">
        <p14:creationId xmlns:p14="http://schemas.microsoft.com/office/powerpoint/2010/main" val="2197364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66A8F-2DEB-4C3B-890C-A522669CD9B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E696FC-A89A-400B-A339-586719F88338}"/>
              </a:ext>
            </a:extLst>
          </p:cNvPr>
          <p:cNvSpPr>
            <a:spLocks noGrp="1"/>
          </p:cNvSpPr>
          <p:nvPr>
            <p:ph idx="1"/>
          </p:nvPr>
        </p:nvSpPr>
        <p:spPr/>
        <p:txBody>
          <a:bodyPr/>
          <a:lstStyle/>
          <a:p>
            <a:pPr>
              <a:buFont typeface="Arial" panose="020B0604020202020204" pitchFamily="34" charset="0"/>
              <a:buNone/>
            </a:pPr>
            <a:r>
              <a:rPr lang="en-US" altLang="en-US" sz="2800" dirty="0"/>
              <a:t>There are two ways to create String object:</a:t>
            </a:r>
          </a:p>
          <a:p>
            <a:pPr lvl="1">
              <a:buFont typeface="Wingdings" panose="05000000000000000000" pitchFamily="2" charset="2"/>
              <a:buChar char="Ø"/>
            </a:pPr>
            <a:r>
              <a:rPr lang="en-US" altLang="en-US" sz="2400" dirty="0"/>
              <a:t>By string literal</a:t>
            </a:r>
          </a:p>
          <a:p>
            <a:pPr lvl="1">
              <a:buFont typeface="Wingdings" panose="05000000000000000000" pitchFamily="2" charset="2"/>
              <a:buChar char="Ø"/>
            </a:pPr>
            <a:r>
              <a:rPr lang="en-US" altLang="en-US" sz="2400" dirty="0"/>
              <a:t>By new keyword</a:t>
            </a:r>
          </a:p>
          <a:p>
            <a:pPr marL="0" indent="0">
              <a:buNone/>
            </a:pPr>
            <a:endParaRPr lang="en-US" dirty="0"/>
          </a:p>
        </p:txBody>
      </p:sp>
    </p:spTree>
    <p:extLst>
      <p:ext uri="{BB962C8B-B14F-4D97-AF65-F5344CB8AC3E}">
        <p14:creationId xmlns:p14="http://schemas.microsoft.com/office/powerpoint/2010/main" val="1282691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BD618644-9444-4686-BC2E-09F5D224EB3F}"/>
              </a:ext>
            </a:extLst>
          </p:cNvPr>
          <p:cNvSpPr>
            <a:spLocks noGrp="1"/>
          </p:cNvSpPr>
          <p:nvPr>
            <p:ph type="title"/>
          </p:nvPr>
        </p:nvSpPr>
        <p:spPr/>
        <p:txBody>
          <a:bodyPr/>
          <a:lstStyle/>
          <a:p>
            <a:pPr algn="l"/>
            <a:r>
              <a:rPr lang="en-US" altLang="en-US"/>
              <a:t>string literal:</a:t>
            </a:r>
          </a:p>
        </p:txBody>
      </p:sp>
      <p:sp>
        <p:nvSpPr>
          <p:cNvPr id="43011" name="Content Placeholder 2">
            <a:extLst>
              <a:ext uri="{FF2B5EF4-FFF2-40B4-BE49-F238E27FC236}">
                <a16:creationId xmlns:a16="http://schemas.microsoft.com/office/drawing/2014/main" id="{0AFC9F0B-324A-4DA4-8AE8-98465776364B}"/>
              </a:ext>
            </a:extLst>
          </p:cNvPr>
          <p:cNvSpPr>
            <a:spLocks noGrp="1"/>
          </p:cNvSpPr>
          <p:nvPr>
            <p:ph idx="1"/>
          </p:nvPr>
        </p:nvSpPr>
        <p:spPr/>
        <p:txBody>
          <a:bodyPr/>
          <a:lstStyle/>
          <a:p>
            <a:pPr>
              <a:buFont typeface="Arial" panose="020B0604020202020204" pitchFamily="34" charset="0"/>
              <a:buNone/>
            </a:pPr>
            <a:r>
              <a:rPr lang="en-US" altLang="en-US" dirty="0"/>
              <a:t>String s=“</a:t>
            </a:r>
            <a:r>
              <a:rPr lang="en-US" altLang="en-US" dirty="0" err="1"/>
              <a:t>kumar</a:t>
            </a:r>
            <a:r>
              <a:rPr lang="en-US" altLang="en-US" dirty="0"/>
              <a:t>";  </a:t>
            </a:r>
          </a:p>
          <a:p>
            <a:pPr algn="just">
              <a:buFont typeface="Arial" panose="020B0604020202020204" pitchFamily="34" charset="0"/>
              <a:buNone/>
            </a:pPr>
            <a:r>
              <a:rPr lang="en-US" altLang="en-US" sz="2400" dirty="0"/>
              <a:t>    Each time you create a string literal, the JVM checks the "string pool" first. If the string already exists in the pool, a reference to the pooled object is returned. If the string doesn't exist in the pool, a new string object is created and placed in the pool. </a:t>
            </a:r>
          </a:p>
          <a:p>
            <a:pPr>
              <a:buFont typeface="Arial" panose="020B0604020202020204" pitchFamily="34" charset="0"/>
              <a:buNone/>
            </a:pPr>
            <a:r>
              <a:rPr lang="en-US" altLang="en-US" dirty="0"/>
              <a:t>String s1=“</a:t>
            </a:r>
            <a:r>
              <a:rPr lang="en-US" altLang="en-US" dirty="0" err="1"/>
              <a:t>kumar</a:t>
            </a:r>
            <a:r>
              <a:rPr lang="en-US" altLang="en-US" dirty="0"/>
              <a:t>";  </a:t>
            </a:r>
          </a:p>
          <a:p>
            <a:pPr>
              <a:buFont typeface="Arial" panose="020B0604020202020204" pitchFamily="34" charset="0"/>
              <a:buNone/>
            </a:pPr>
            <a:r>
              <a:rPr lang="en-US" altLang="en-US" dirty="0"/>
              <a:t>String s2=“</a:t>
            </a:r>
            <a:r>
              <a:rPr lang="en-US" altLang="en-US" dirty="0" err="1"/>
              <a:t>kumar</a:t>
            </a:r>
            <a:r>
              <a:rPr lang="en-US" altLang="en-US" dirty="0"/>
              <a:t>";</a:t>
            </a:r>
          </a:p>
          <a:p>
            <a:pPr>
              <a:buFont typeface="Arial" panose="020B0604020202020204" pitchFamily="34" charset="0"/>
              <a:buNone/>
            </a:pPr>
            <a:r>
              <a:rPr lang="en-US" altLang="en-US" dirty="0"/>
              <a:t>//It doesn't create a new string object  </a:t>
            </a:r>
          </a:p>
          <a:p>
            <a:pPr>
              <a:buFont typeface="Arial" panose="020B0604020202020204" pitchFamily="34" charset="0"/>
              <a:buNone/>
            </a:pPr>
            <a:endParaRPr lang="en-US" altLang="en-US" dirty="0"/>
          </a:p>
          <a:p>
            <a:pPr>
              <a:buFont typeface="Arial" panose="020B0604020202020204" pitchFamily="34" charset="0"/>
              <a:buNone/>
            </a:pPr>
            <a:endParaRPr lang="en-US" altLang="en-US" dirty="0"/>
          </a:p>
        </p:txBody>
      </p:sp>
      <p:sp>
        <p:nvSpPr>
          <p:cNvPr id="4" name="Oval 3">
            <a:extLst>
              <a:ext uri="{FF2B5EF4-FFF2-40B4-BE49-F238E27FC236}">
                <a16:creationId xmlns:a16="http://schemas.microsoft.com/office/drawing/2014/main" id="{8FC5DF7C-D231-4D14-A75E-5C8AFAFD7930}"/>
              </a:ext>
            </a:extLst>
          </p:cNvPr>
          <p:cNvSpPr/>
          <p:nvPr/>
        </p:nvSpPr>
        <p:spPr>
          <a:xfrm>
            <a:off x="5715000" y="84138"/>
            <a:ext cx="16002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kumar</a:t>
            </a:r>
          </a:p>
        </p:txBody>
      </p:sp>
      <p:sp>
        <p:nvSpPr>
          <p:cNvPr id="5" name="Rectangle 4">
            <a:extLst>
              <a:ext uri="{FF2B5EF4-FFF2-40B4-BE49-F238E27FC236}">
                <a16:creationId xmlns:a16="http://schemas.microsoft.com/office/drawing/2014/main" id="{94F27335-B362-48C9-B95F-00C27C53FEBB}"/>
              </a:ext>
            </a:extLst>
          </p:cNvPr>
          <p:cNvSpPr/>
          <p:nvPr/>
        </p:nvSpPr>
        <p:spPr>
          <a:xfrm>
            <a:off x="4038600" y="11430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t>s</a:t>
            </a:r>
          </a:p>
        </p:txBody>
      </p:sp>
      <p:cxnSp>
        <p:nvCxnSpPr>
          <p:cNvPr id="7" name="Straight Arrow Connector 6">
            <a:extLst>
              <a:ext uri="{FF2B5EF4-FFF2-40B4-BE49-F238E27FC236}">
                <a16:creationId xmlns:a16="http://schemas.microsoft.com/office/drawing/2014/main" id="{7A021D53-E785-4B05-8E87-9C3F008CD0C2}"/>
              </a:ext>
            </a:extLst>
          </p:cNvPr>
          <p:cNvCxnSpPr>
            <a:stCxn id="5" idx="3"/>
            <a:endCxn id="4" idx="2"/>
          </p:cNvCxnSpPr>
          <p:nvPr/>
        </p:nvCxnSpPr>
        <p:spPr>
          <a:xfrm flipV="1">
            <a:off x="4800600" y="846138"/>
            <a:ext cx="914400" cy="5635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F0F69A96-400B-40DF-AA60-296DFF2A3212}"/>
              </a:ext>
            </a:extLst>
          </p:cNvPr>
          <p:cNvSpPr/>
          <p:nvPr/>
        </p:nvSpPr>
        <p:spPr>
          <a:xfrm>
            <a:off x="7162800" y="4800600"/>
            <a:ext cx="16002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kumar</a:t>
            </a:r>
          </a:p>
        </p:txBody>
      </p:sp>
      <p:sp>
        <p:nvSpPr>
          <p:cNvPr id="11" name="Rectangle 10">
            <a:extLst>
              <a:ext uri="{FF2B5EF4-FFF2-40B4-BE49-F238E27FC236}">
                <a16:creationId xmlns:a16="http://schemas.microsoft.com/office/drawing/2014/main" id="{625CBE06-36D8-4A70-B0BD-1B483987163F}"/>
              </a:ext>
            </a:extLst>
          </p:cNvPr>
          <p:cNvSpPr/>
          <p:nvPr/>
        </p:nvSpPr>
        <p:spPr>
          <a:xfrm>
            <a:off x="5257800" y="4800600"/>
            <a:ext cx="76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s1</a:t>
            </a:r>
          </a:p>
        </p:txBody>
      </p:sp>
      <p:sp>
        <p:nvSpPr>
          <p:cNvPr id="12" name="Rectangle 11">
            <a:extLst>
              <a:ext uri="{FF2B5EF4-FFF2-40B4-BE49-F238E27FC236}">
                <a16:creationId xmlns:a16="http://schemas.microsoft.com/office/drawing/2014/main" id="{C5D6587B-723C-4691-B45E-02B8C473D262}"/>
              </a:ext>
            </a:extLst>
          </p:cNvPr>
          <p:cNvSpPr/>
          <p:nvPr/>
        </p:nvSpPr>
        <p:spPr>
          <a:xfrm>
            <a:off x="5334000" y="6019800"/>
            <a:ext cx="76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s2</a:t>
            </a:r>
          </a:p>
        </p:txBody>
      </p:sp>
      <p:cxnSp>
        <p:nvCxnSpPr>
          <p:cNvPr id="14" name="Straight Arrow Connector 13">
            <a:extLst>
              <a:ext uri="{FF2B5EF4-FFF2-40B4-BE49-F238E27FC236}">
                <a16:creationId xmlns:a16="http://schemas.microsoft.com/office/drawing/2014/main" id="{A0369C11-2401-4275-89D2-C5DEAF3362AC}"/>
              </a:ext>
            </a:extLst>
          </p:cNvPr>
          <p:cNvCxnSpPr/>
          <p:nvPr/>
        </p:nvCxnSpPr>
        <p:spPr>
          <a:xfrm>
            <a:off x="6019800" y="5257800"/>
            <a:ext cx="1066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F34306E-009F-46D6-AD4F-97952C43BDCC}"/>
              </a:ext>
            </a:extLst>
          </p:cNvPr>
          <p:cNvCxnSpPr>
            <a:stCxn id="12" idx="3"/>
          </p:cNvCxnSpPr>
          <p:nvPr/>
        </p:nvCxnSpPr>
        <p:spPr>
          <a:xfrm flipV="1">
            <a:off x="6096000" y="5638800"/>
            <a:ext cx="990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020" name="TextBox 16">
            <a:extLst>
              <a:ext uri="{FF2B5EF4-FFF2-40B4-BE49-F238E27FC236}">
                <a16:creationId xmlns:a16="http://schemas.microsoft.com/office/drawing/2014/main" id="{28D5BBA9-2580-4161-8599-802A35F6577C}"/>
              </a:ext>
            </a:extLst>
          </p:cNvPr>
          <p:cNvSpPr txBox="1">
            <a:spLocks noChangeArrowheads="1"/>
          </p:cNvSpPr>
          <p:nvPr/>
        </p:nvSpPr>
        <p:spPr bwMode="auto">
          <a:xfrm>
            <a:off x="5522118" y="1590675"/>
            <a:ext cx="2414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string constant pool</a:t>
            </a:r>
          </a:p>
        </p:txBody>
      </p:sp>
      <p:sp>
        <p:nvSpPr>
          <p:cNvPr id="43021" name="TextBox 17">
            <a:extLst>
              <a:ext uri="{FF2B5EF4-FFF2-40B4-BE49-F238E27FC236}">
                <a16:creationId xmlns:a16="http://schemas.microsoft.com/office/drawing/2014/main" id="{B37FB9EF-8294-49AC-B6A5-A6877EA0EB57}"/>
              </a:ext>
            </a:extLst>
          </p:cNvPr>
          <p:cNvSpPr txBox="1">
            <a:spLocks noChangeArrowheads="1"/>
          </p:cNvSpPr>
          <p:nvPr/>
        </p:nvSpPr>
        <p:spPr bwMode="auto">
          <a:xfrm>
            <a:off x="6553200" y="6248400"/>
            <a:ext cx="2414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string constant pool</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AA341BC5-DF50-4CB5-9501-DC17598353EF}"/>
              </a:ext>
            </a:extLst>
          </p:cNvPr>
          <p:cNvSpPr>
            <a:spLocks noGrp="1"/>
          </p:cNvSpPr>
          <p:nvPr>
            <p:ph type="title"/>
          </p:nvPr>
        </p:nvSpPr>
        <p:spPr>
          <a:xfrm>
            <a:off x="457200" y="274638"/>
            <a:ext cx="8229600" cy="868362"/>
          </a:xfrm>
        </p:spPr>
        <p:txBody>
          <a:bodyPr>
            <a:normAutofit fontScale="90000"/>
          </a:bodyPr>
          <a:lstStyle/>
          <a:p>
            <a:pPr algn="l"/>
            <a:br>
              <a:rPr lang="en-US" altLang="en-US" dirty="0"/>
            </a:br>
            <a:r>
              <a:rPr lang="en-US" altLang="en-US" dirty="0"/>
              <a:t>By new keyword:</a:t>
            </a:r>
            <a:br>
              <a:rPr lang="en-US" altLang="en-US" dirty="0"/>
            </a:br>
            <a:endParaRPr lang="en-US" altLang="en-US" dirty="0"/>
          </a:p>
        </p:txBody>
      </p:sp>
      <p:sp>
        <p:nvSpPr>
          <p:cNvPr id="44035" name="Content Placeholder 2">
            <a:extLst>
              <a:ext uri="{FF2B5EF4-FFF2-40B4-BE49-F238E27FC236}">
                <a16:creationId xmlns:a16="http://schemas.microsoft.com/office/drawing/2014/main" id="{470BF3E5-A027-44D7-9BBD-04CDB16C7AFE}"/>
              </a:ext>
            </a:extLst>
          </p:cNvPr>
          <p:cNvSpPr>
            <a:spLocks noGrp="1"/>
          </p:cNvSpPr>
          <p:nvPr>
            <p:ph idx="1"/>
          </p:nvPr>
        </p:nvSpPr>
        <p:spPr>
          <a:xfrm>
            <a:off x="457200" y="1295400"/>
            <a:ext cx="8229600" cy="4830763"/>
          </a:xfrm>
        </p:spPr>
        <p:txBody>
          <a:bodyPr/>
          <a:lstStyle/>
          <a:p>
            <a:pPr>
              <a:buFont typeface="Arial" panose="020B0604020202020204" pitchFamily="34" charset="0"/>
              <a:buNone/>
            </a:pPr>
            <a:r>
              <a:rPr lang="en-US" altLang="en-US" dirty="0"/>
              <a:t>String s=</a:t>
            </a:r>
            <a:r>
              <a:rPr lang="en-US" altLang="en-US" b="1" dirty="0"/>
              <a:t>new</a:t>
            </a:r>
            <a:r>
              <a:rPr lang="en-US" altLang="en-US" dirty="0"/>
              <a:t> String(“</a:t>
            </a:r>
            <a:r>
              <a:rPr lang="en-US" altLang="en-US" dirty="0" err="1"/>
              <a:t>kumar</a:t>
            </a:r>
            <a:r>
              <a:rPr lang="en-US" altLang="en-US" dirty="0"/>
              <a:t>")</a:t>
            </a:r>
          </a:p>
          <a:p>
            <a:pPr algn="just">
              <a:buFont typeface="Arial" panose="020B0604020202020204" pitchFamily="34" charset="0"/>
              <a:buNone/>
            </a:pPr>
            <a:r>
              <a:rPr lang="en-US" altLang="en-US" dirty="0"/>
              <a:t>In this case, JVM will create a new string object in normal (non-pool) heap memory, and the literal “</a:t>
            </a:r>
            <a:r>
              <a:rPr lang="en-US" altLang="en-US" dirty="0" err="1"/>
              <a:t>kumar</a:t>
            </a:r>
            <a:r>
              <a:rPr lang="en-US" altLang="en-US" dirty="0"/>
              <a:t>" will be placed in the string constant pool. The variable s will refer to the object in a heap (non-pool).</a:t>
            </a:r>
          </a:p>
          <a:p>
            <a:pPr>
              <a:buFont typeface="Arial" panose="020B0604020202020204" pitchFamily="34" charset="0"/>
              <a:buNone/>
            </a:pPr>
            <a:br>
              <a:rPr lang="en-US" altLang="en-US" dirty="0"/>
            </a:br>
            <a:endParaRPr lang="en-US"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391E7566-5240-4B5D-B865-36CD58525D82}"/>
              </a:ext>
            </a:extLst>
          </p:cNvPr>
          <p:cNvSpPr/>
          <p:nvPr/>
        </p:nvSpPr>
        <p:spPr>
          <a:xfrm>
            <a:off x="5181600" y="914400"/>
            <a:ext cx="3657600" cy="472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a:t>
            </a:r>
          </a:p>
        </p:txBody>
      </p:sp>
      <p:sp>
        <p:nvSpPr>
          <p:cNvPr id="7" name="Rectangle 6">
            <a:extLst>
              <a:ext uri="{FF2B5EF4-FFF2-40B4-BE49-F238E27FC236}">
                <a16:creationId xmlns:a16="http://schemas.microsoft.com/office/drawing/2014/main" id="{70B8FFCF-8B9C-4180-9557-F40CD004C439}"/>
              </a:ext>
            </a:extLst>
          </p:cNvPr>
          <p:cNvSpPr/>
          <p:nvPr/>
        </p:nvSpPr>
        <p:spPr>
          <a:xfrm>
            <a:off x="6400800" y="2209800"/>
            <a:ext cx="1752600" cy="21336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9" name="Straight Connector 8">
            <a:extLst>
              <a:ext uri="{FF2B5EF4-FFF2-40B4-BE49-F238E27FC236}">
                <a16:creationId xmlns:a16="http://schemas.microsoft.com/office/drawing/2014/main" id="{EAF06F10-97CA-44C4-A3A0-30EB0DDF4837}"/>
              </a:ext>
            </a:extLst>
          </p:cNvPr>
          <p:cNvCxnSpPr/>
          <p:nvPr/>
        </p:nvCxnSpPr>
        <p:spPr>
          <a:xfrm>
            <a:off x="6400800" y="2667000"/>
            <a:ext cx="1752600" cy="1588"/>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EE0CCB5-96BC-411A-B226-2006B3C0EE7D}"/>
              </a:ext>
            </a:extLst>
          </p:cNvPr>
          <p:cNvCxnSpPr/>
          <p:nvPr/>
        </p:nvCxnSpPr>
        <p:spPr>
          <a:xfrm>
            <a:off x="6400800" y="3200400"/>
            <a:ext cx="1752600" cy="1588"/>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D918669-12B5-4D4E-99B6-0C8ABAAE633E}"/>
              </a:ext>
            </a:extLst>
          </p:cNvPr>
          <p:cNvCxnSpPr/>
          <p:nvPr/>
        </p:nvCxnSpPr>
        <p:spPr>
          <a:xfrm>
            <a:off x="6400800" y="3657600"/>
            <a:ext cx="1752600" cy="1588"/>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628C0F8-9D5F-4E09-B734-9A7FDBA2A0A4}"/>
              </a:ext>
            </a:extLst>
          </p:cNvPr>
          <p:cNvCxnSpPr/>
          <p:nvPr/>
        </p:nvCxnSpPr>
        <p:spPr>
          <a:xfrm>
            <a:off x="6400800" y="4038600"/>
            <a:ext cx="1752600" cy="1588"/>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sp>
        <p:nvSpPr>
          <p:cNvPr id="45064" name="TextBox 13">
            <a:extLst>
              <a:ext uri="{FF2B5EF4-FFF2-40B4-BE49-F238E27FC236}">
                <a16:creationId xmlns:a16="http://schemas.microsoft.com/office/drawing/2014/main" id="{EAD0E0F8-D91C-4F35-9CAB-0F1DE7BF2EB5}"/>
              </a:ext>
            </a:extLst>
          </p:cNvPr>
          <p:cNvSpPr txBox="1">
            <a:spLocks noChangeArrowheads="1"/>
          </p:cNvSpPr>
          <p:nvPr/>
        </p:nvSpPr>
        <p:spPr bwMode="auto">
          <a:xfrm>
            <a:off x="6705600" y="5715000"/>
            <a:ext cx="736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Heap</a:t>
            </a:r>
          </a:p>
        </p:txBody>
      </p:sp>
      <p:sp>
        <p:nvSpPr>
          <p:cNvPr id="45065" name="TextBox 14">
            <a:extLst>
              <a:ext uri="{FF2B5EF4-FFF2-40B4-BE49-F238E27FC236}">
                <a16:creationId xmlns:a16="http://schemas.microsoft.com/office/drawing/2014/main" id="{B2C09E02-DAF6-4359-A558-CE13DCEA67BC}"/>
              </a:ext>
            </a:extLst>
          </p:cNvPr>
          <p:cNvSpPr txBox="1">
            <a:spLocks noChangeArrowheads="1"/>
          </p:cNvSpPr>
          <p:nvPr/>
        </p:nvSpPr>
        <p:spPr bwMode="auto">
          <a:xfrm>
            <a:off x="6629400" y="4419600"/>
            <a:ext cx="1377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rgbClr val="FF0000"/>
                </a:solidFill>
              </a:rPr>
              <a:t>string pool</a:t>
            </a:r>
          </a:p>
        </p:txBody>
      </p:sp>
      <p:sp>
        <p:nvSpPr>
          <p:cNvPr id="45066" name="TextBox 15">
            <a:extLst>
              <a:ext uri="{FF2B5EF4-FFF2-40B4-BE49-F238E27FC236}">
                <a16:creationId xmlns:a16="http://schemas.microsoft.com/office/drawing/2014/main" id="{21824445-120C-4281-A9F8-F22EC9B7FC88}"/>
              </a:ext>
            </a:extLst>
          </p:cNvPr>
          <p:cNvSpPr txBox="1">
            <a:spLocks noChangeArrowheads="1"/>
          </p:cNvSpPr>
          <p:nvPr/>
        </p:nvSpPr>
        <p:spPr bwMode="auto">
          <a:xfrm>
            <a:off x="533400" y="1295400"/>
            <a:ext cx="25146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String  s1=“kumar”</a:t>
            </a:r>
          </a:p>
          <a:p>
            <a:pPr eaLnBrk="1" hangingPunct="1"/>
            <a:endParaRPr lang="en-US" altLang="en-US"/>
          </a:p>
          <a:p>
            <a:pPr eaLnBrk="1" hangingPunct="1"/>
            <a:endParaRPr lang="en-US" altLang="en-US"/>
          </a:p>
          <a:p>
            <a:pPr eaLnBrk="1" hangingPunct="1"/>
            <a:r>
              <a:rPr lang="en-US" altLang="en-US"/>
              <a:t>String s2=“kumar”</a:t>
            </a:r>
          </a:p>
          <a:p>
            <a:pPr eaLnBrk="1" hangingPunct="1"/>
            <a:endParaRPr lang="en-US" altLang="en-US"/>
          </a:p>
          <a:p>
            <a:pPr eaLnBrk="1" hangingPunct="1"/>
            <a:r>
              <a:rPr lang="en-US" altLang="en-US"/>
              <a:t>String s3= “Rahul”</a:t>
            </a:r>
          </a:p>
        </p:txBody>
      </p:sp>
      <p:sp>
        <p:nvSpPr>
          <p:cNvPr id="45067" name="Rectangle 16">
            <a:extLst>
              <a:ext uri="{FF2B5EF4-FFF2-40B4-BE49-F238E27FC236}">
                <a16:creationId xmlns:a16="http://schemas.microsoft.com/office/drawing/2014/main" id="{4986E09C-C6FD-4424-9336-5D51262E56A3}"/>
              </a:ext>
            </a:extLst>
          </p:cNvPr>
          <p:cNvSpPr>
            <a:spLocks noChangeArrowheads="1"/>
          </p:cNvSpPr>
          <p:nvPr/>
        </p:nvSpPr>
        <p:spPr bwMode="auto">
          <a:xfrm>
            <a:off x="6781800" y="2209800"/>
            <a:ext cx="825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kumar</a:t>
            </a:r>
          </a:p>
        </p:txBody>
      </p:sp>
      <p:sp>
        <p:nvSpPr>
          <p:cNvPr id="45068" name="Rectangle 17">
            <a:extLst>
              <a:ext uri="{FF2B5EF4-FFF2-40B4-BE49-F238E27FC236}">
                <a16:creationId xmlns:a16="http://schemas.microsoft.com/office/drawing/2014/main" id="{0D7667AF-3E23-4BAD-84F8-E1BA4FA97FA5}"/>
              </a:ext>
            </a:extLst>
          </p:cNvPr>
          <p:cNvSpPr>
            <a:spLocks noChangeArrowheads="1"/>
          </p:cNvSpPr>
          <p:nvPr/>
        </p:nvSpPr>
        <p:spPr bwMode="auto">
          <a:xfrm>
            <a:off x="6858000" y="2743200"/>
            <a:ext cx="787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Rahul</a:t>
            </a:r>
          </a:p>
        </p:txBody>
      </p:sp>
      <p:sp>
        <p:nvSpPr>
          <p:cNvPr id="19" name="Rectangle 18">
            <a:extLst>
              <a:ext uri="{FF2B5EF4-FFF2-40B4-BE49-F238E27FC236}">
                <a16:creationId xmlns:a16="http://schemas.microsoft.com/office/drawing/2014/main" id="{F1FD0B3D-78CE-4B97-8FC9-07430B568B7B}"/>
              </a:ext>
            </a:extLst>
          </p:cNvPr>
          <p:cNvSpPr/>
          <p:nvPr/>
        </p:nvSpPr>
        <p:spPr>
          <a:xfrm>
            <a:off x="3200400" y="21336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t>s1</a:t>
            </a:r>
          </a:p>
        </p:txBody>
      </p:sp>
      <p:cxnSp>
        <p:nvCxnSpPr>
          <p:cNvPr id="21" name="Straight Arrow Connector 20">
            <a:extLst>
              <a:ext uri="{FF2B5EF4-FFF2-40B4-BE49-F238E27FC236}">
                <a16:creationId xmlns:a16="http://schemas.microsoft.com/office/drawing/2014/main" id="{9091D80E-6DA8-45DC-A1ED-8CBD032BA893}"/>
              </a:ext>
            </a:extLst>
          </p:cNvPr>
          <p:cNvCxnSpPr>
            <a:stCxn id="19" idx="3"/>
          </p:cNvCxnSpPr>
          <p:nvPr/>
        </p:nvCxnSpPr>
        <p:spPr>
          <a:xfrm flipV="1">
            <a:off x="3962400" y="2362200"/>
            <a:ext cx="2362200" cy="38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EF95ADE4-496B-4E81-AA39-27A85A1DD2FC}"/>
              </a:ext>
            </a:extLst>
          </p:cNvPr>
          <p:cNvSpPr/>
          <p:nvPr/>
        </p:nvSpPr>
        <p:spPr>
          <a:xfrm>
            <a:off x="3200400" y="28956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t>s2</a:t>
            </a:r>
          </a:p>
        </p:txBody>
      </p:sp>
      <p:cxnSp>
        <p:nvCxnSpPr>
          <p:cNvPr id="23" name="Straight Arrow Connector 22">
            <a:extLst>
              <a:ext uri="{FF2B5EF4-FFF2-40B4-BE49-F238E27FC236}">
                <a16:creationId xmlns:a16="http://schemas.microsoft.com/office/drawing/2014/main" id="{7374E3FA-25D9-4218-9A07-0F4E64E3EB26}"/>
              </a:ext>
            </a:extLst>
          </p:cNvPr>
          <p:cNvCxnSpPr/>
          <p:nvPr/>
        </p:nvCxnSpPr>
        <p:spPr>
          <a:xfrm flipV="1">
            <a:off x="4038600" y="2514600"/>
            <a:ext cx="2286000" cy="5715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3B8C294-9883-493B-8EF6-1A8DE641EC50}"/>
              </a:ext>
            </a:extLst>
          </p:cNvPr>
          <p:cNvCxnSpPr>
            <a:stCxn id="27" idx="3"/>
          </p:cNvCxnSpPr>
          <p:nvPr/>
        </p:nvCxnSpPr>
        <p:spPr>
          <a:xfrm flipV="1">
            <a:off x="4038600" y="3048000"/>
            <a:ext cx="2514600" cy="9525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2AD84DA-D604-4D38-AB03-33A9E53691D5}"/>
              </a:ext>
            </a:extLst>
          </p:cNvPr>
          <p:cNvSpPr/>
          <p:nvPr/>
        </p:nvSpPr>
        <p:spPr>
          <a:xfrm>
            <a:off x="3276600" y="37338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t>s3</a:t>
            </a:r>
          </a:p>
        </p:txBody>
      </p:sp>
      <p:sp>
        <p:nvSpPr>
          <p:cNvPr id="45075" name="TextBox 29">
            <a:extLst>
              <a:ext uri="{FF2B5EF4-FFF2-40B4-BE49-F238E27FC236}">
                <a16:creationId xmlns:a16="http://schemas.microsoft.com/office/drawing/2014/main" id="{452202B7-61C5-49B3-9672-FC3EB90DE909}"/>
              </a:ext>
            </a:extLst>
          </p:cNvPr>
          <p:cNvSpPr txBox="1">
            <a:spLocks noChangeArrowheads="1"/>
          </p:cNvSpPr>
          <p:nvPr/>
        </p:nvSpPr>
        <p:spPr bwMode="auto">
          <a:xfrm>
            <a:off x="0" y="3886200"/>
            <a:ext cx="3333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String  s4=new String(“kumar”)</a:t>
            </a:r>
          </a:p>
        </p:txBody>
      </p:sp>
      <p:sp>
        <p:nvSpPr>
          <p:cNvPr id="31" name="Rectangle 30">
            <a:extLst>
              <a:ext uri="{FF2B5EF4-FFF2-40B4-BE49-F238E27FC236}">
                <a16:creationId xmlns:a16="http://schemas.microsoft.com/office/drawing/2014/main" id="{6880A5A6-6E5A-48D8-AE27-F143DFB07F99}"/>
              </a:ext>
            </a:extLst>
          </p:cNvPr>
          <p:cNvSpPr/>
          <p:nvPr/>
        </p:nvSpPr>
        <p:spPr>
          <a:xfrm>
            <a:off x="3352800" y="48768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t>s4</a:t>
            </a:r>
          </a:p>
        </p:txBody>
      </p:sp>
      <p:sp>
        <p:nvSpPr>
          <p:cNvPr id="32" name="Rectangle 31">
            <a:extLst>
              <a:ext uri="{FF2B5EF4-FFF2-40B4-BE49-F238E27FC236}">
                <a16:creationId xmlns:a16="http://schemas.microsoft.com/office/drawing/2014/main" id="{BA0B2409-76FA-41CF-83D9-002D71B16129}"/>
              </a:ext>
            </a:extLst>
          </p:cNvPr>
          <p:cNvSpPr/>
          <p:nvPr/>
        </p:nvSpPr>
        <p:spPr>
          <a:xfrm>
            <a:off x="5638800" y="4876800"/>
            <a:ext cx="1219200" cy="4572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t>kumar</a:t>
            </a:r>
          </a:p>
        </p:txBody>
      </p:sp>
      <p:cxnSp>
        <p:nvCxnSpPr>
          <p:cNvPr id="33" name="Straight Arrow Connector 32">
            <a:extLst>
              <a:ext uri="{FF2B5EF4-FFF2-40B4-BE49-F238E27FC236}">
                <a16:creationId xmlns:a16="http://schemas.microsoft.com/office/drawing/2014/main" id="{E35B4A9E-A68F-43EB-855B-83335514A8AA}"/>
              </a:ext>
            </a:extLst>
          </p:cNvPr>
          <p:cNvCxnSpPr/>
          <p:nvPr/>
        </p:nvCxnSpPr>
        <p:spPr>
          <a:xfrm>
            <a:off x="4114800" y="5105400"/>
            <a:ext cx="14478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5079" name="TextBox 35">
            <a:extLst>
              <a:ext uri="{FF2B5EF4-FFF2-40B4-BE49-F238E27FC236}">
                <a16:creationId xmlns:a16="http://schemas.microsoft.com/office/drawing/2014/main" id="{0D69C521-06B8-4439-89C8-59307568655C}"/>
              </a:ext>
            </a:extLst>
          </p:cNvPr>
          <p:cNvSpPr txBox="1">
            <a:spLocks noChangeArrowheads="1"/>
          </p:cNvSpPr>
          <p:nvPr/>
        </p:nvSpPr>
        <p:spPr bwMode="auto">
          <a:xfrm>
            <a:off x="457200" y="4800600"/>
            <a:ext cx="15954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s1==s2 // true</a:t>
            </a:r>
          </a:p>
          <a:p>
            <a:pPr eaLnBrk="1" hangingPunct="1"/>
            <a:r>
              <a:rPr lang="en-US" altLang="en-US"/>
              <a:t>s1==s3//false</a:t>
            </a:r>
          </a:p>
          <a:p>
            <a:pPr eaLnBrk="1" hangingPunct="1"/>
            <a:r>
              <a:rPr lang="en-US" altLang="en-US"/>
              <a:t>s1==s4//false</a:t>
            </a:r>
          </a:p>
        </p:txBody>
      </p:sp>
      <p:sp>
        <p:nvSpPr>
          <p:cNvPr id="45080" name="TextBox 36">
            <a:extLst>
              <a:ext uri="{FF2B5EF4-FFF2-40B4-BE49-F238E27FC236}">
                <a16:creationId xmlns:a16="http://schemas.microsoft.com/office/drawing/2014/main" id="{5C3FC9E1-C5AB-4028-90F4-764D50EBED5F}"/>
              </a:ext>
            </a:extLst>
          </p:cNvPr>
          <p:cNvSpPr txBox="1">
            <a:spLocks noChangeArrowheads="1"/>
          </p:cNvSpPr>
          <p:nvPr/>
        </p:nvSpPr>
        <p:spPr bwMode="auto">
          <a:xfrm>
            <a:off x="457200" y="6019800"/>
            <a:ext cx="8289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Note:- Here s1,s2,s3 and s4 are references of string object kumar, Rahul, kumar</a:t>
            </a:r>
          </a:p>
        </p:txBody>
      </p:sp>
      <p:sp>
        <p:nvSpPr>
          <p:cNvPr id="45081" name="TextBox 37">
            <a:extLst>
              <a:ext uri="{FF2B5EF4-FFF2-40B4-BE49-F238E27FC236}">
                <a16:creationId xmlns:a16="http://schemas.microsoft.com/office/drawing/2014/main" id="{E3523725-0471-478A-A50A-1B2A3784F425}"/>
              </a:ext>
            </a:extLst>
          </p:cNvPr>
          <p:cNvSpPr txBox="1">
            <a:spLocks noChangeArrowheads="1"/>
          </p:cNvSpPr>
          <p:nvPr/>
        </p:nvSpPr>
        <p:spPr bwMode="auto">
          <a:xfrm>
            <a:off x="381000" y="381000"/>
            <a:ext cx="1416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Concept:---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FAE6D55A-C030-4438-AA4A-023D6C5DC48D}"/>
              </a:ext>
            </a:extLst>
          </p:cNvPr>
          <p:cNvSpPr>
            <a:spLocks noGrp="1"/>
          </p:cNvSpPr>
          <p:nvPr>
            <p:ph type="title"/>
          </p:nvPr>
        </p:nvSpPr>
        <p:spPr/>
        <p:txBody>
          <a:bodyPr/>
          <a:lstStyle/>
          <a:p>
            <a:pPr algn="l"/>
            <a:r>
              <a:rPr lang="en-US" altLang="en-US"/>
              <a:t>Methods in String class:</a:t>
            </a:r>
          </a:p>
        </p:txBody>
      </p:sp>
      <p:sp>
        <p:nvSpPr>
          <p:cNvPr id="48131" name="Content Placeholder 2">
            <a:extLst>
              <a:ext uri="{FF2B5EF4-FFF2-40B4-BE49-F238E27FC236}">
                <a16:creationId xmlns:a16="http://schemas.microsoft.com/office/drawing/2014/main" id="{4DBC19F8-32C0-4C3F-839E-32FEB45F9ABB}"/>
              </a:ext>
            </a:extLst>
          </p:cNvPr>
          <p:cNvSpPr>
            <a:spLocks noGrp="1"/>
          </p:cNvSpPr>
          <p:nvPr>
            <p:ph idx="1"/>
          </p:nvPr>
        </p:nvSpPr>
        <p:spPr>
          <a:xfrm>
            <a:off x="457200" y="1371600"/>
            <a:ext cx="8229600" cy="4754563"/>
          </a:xfrm>
        </p:spPr>
        <p:txBody>
          <a:bodyPr>
            <a:normAutofit lnSpcReduction="10000"/>
          </a:bodyPr>
          <a:lstStyle/>
          <a:p>
            <a:r>
              <a:rPr lang="en-US" altLang="en-US" sz="2400" dirty="0"/>
              <a:t>length(), </a:t>
            </a:r>
          </a:p>
          <a:p>
            <a:r>
              <a:rPr lang="en-US" altLang="en-US" sz="2400" dirty="0" err="1"/>
              <a:t>charAt</a:t>
            </a:r>
            <a:r>
              <a:rPr lang="en-US" altLang="en-US" sz="2400" dirty="0"/>
              <a:t>()</a:t>
            </a:r>
          </a:p>
          <a:p>
            <a:r>
              <a:rPr lang="en-US" altLang="en-US" sz="2400" dirty="0"/>
              <a:t>Substring()</a:t>
            </a:r>
          </a:p>
          <a:p>
            <a:r>
              <a:rPr lang="en-US" altLang="en-US" sz="2400" dirty="0" err="1"/>
              <a:t>concat</a:t>
            </a:r>
            <a:endParaRPr lang="en-US" altLang="en-US" sz="2400" dirty="0"/>
          </a:p>
          <a:p>
            <a:r>
              <a:rPr lang="en-US" altLang="en-US" sz="2400" dirty="0" err="1"/>
              <a:t>indexOf</a:t>
            </a:r>
            <a:r>
              <a:rPr lang="en-US" altLang="en-US" sz="2400" dirty="0"/>
              <a:t>()</a:t>
            </a:r>
          </a:p>
          <a:p>
            <a:r>
              <a:rPr lang="en-US" altLang="en-US" sz="2400" dirty="0"/>
              <a:t>equals()</a:t>
            </a:r>
          </a:p>
          <a:p>
            <a:r>
              <a:rPr lang="en-US" altLang="en-US" sz="2400" dirty="0" err="1"/>
              <a:t>compareTo</a:t>
            </a:r>
            <a:r>
              <a:rPr lang="en-US" altLang="en-US" sz="2400" dirty="0"/>
              <a:t>()</a:t>
            </a:r>
          </a:p>
          <a:p>
            <a:r>
              <a:rPr lang="en-US" altLang="en-US" sz="2400" dirty="0"/>
              <a:t>trim()</a:t>
            </a:r>
          </a:p>
          <a:p>
            <a:r>
              <a:rPr lang="en-US" altLang="en-US" sz="2400" dirty="0"/>
              <a:t>replace()</a:t>
            </a:r>
          </a:p>
          <a:p>
            <a:r>
              <a:rPr lang="en-US" altLang="en-US" sz="2400" dirty="0" err="1"/>
              <a:t>toUpperCase</a:t>
            </a:r>
            <a:r>
              <a:rPr lang="en-US" altLang="en-US" sz="2400" dirty="0"/>
              <a:t>()</a:t>
            </a:r>
          </a:p>
          <a:p>
            <a:r>
              <a:rPr lang="en-US" altLang="en-US" sz="2400" dirty="0" err="1"/>
              <a:t>toLowerCase</a:t>
            </a:r>
            <a:r>
              <a:rPr lang="en-US" altLang="en-US" sz="2400" dirty="0"/>
              <a:t>();</a:t>
            </a:r>
          </a:p>
          <a:p>
            <a:endParaRPr lang="en-US" altLang="en-US" sz="2400" dirty="0"/>
          </a:p>
          <a:p>
            <a:endParaRPr lang="en-US" altLang="en-US" sz="2400" dirty="0"/>
          </a:p>
          <a:p>
            <a:endParaRPr lang="en-US" altLang="en-US" sz="2400" dirty="0"/>
          </a:p>
          <a:p>
            <a:endParaRPr lang="en-US" altLang="en-US" sz="2400" dirty="0"/>
          </a:p>
          <a:p>
            <a:endParaRPr lang="en-US" altLang="en-US" sz="24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0A49782E-BE03-4406-B9E4-2120A43F0310}"/>
              </a:ext>
            </a:extLst>
          </p:cNvPr>
          <p:cNvSpPr>
            <a:spLocks noGrp="1" noChangeArrowheads="1"/>
          </p:cNvSpPr>
          <p:nvPr>
            <p:ph type="title"/>
          </p:nvPr>
        </p:nvSpPr>
        <p:spPr/>
        <p:txBody>
          <a:bodyPr/>
          <a:lstStyle/>
          <a:p>
            <a:pPr eaLnBrk="1" hangingPunct="1"/>
            <a:r>
              <a:rPr lang="en-US" altLang="en-US" dirty="0"/>
              <a:t>length(), </a:t>
            </a:r>
            <a:r>
              <a:rPr lang="en-US" altLang="en-US" dirty="0" err="1"/>
              <a:t>charAt</a:t>
            </a:r>
            <a:r>
              <a:rPr lang="en-US" altLang="en-US" dirty="0"/>
              <a:t>()</a:t>
            </a:r>
          </a:p>
        </p:txBody>
      </p:sp>
      <p:sp>
        <p:nvSpPr>
          <p:cNvPr id="49155" name="Rectangle 4">
            <a:extLst>
              <a:ext uri="{FF2B5EF4-FFF2-40B4-BE49-F238E27FC236}">
                <a16:creationId xmlns:a16="http://schemas.microsoft.com/office/drawing/2014/main" id="{F4590404-D061-4852-981B-21D3DB5FE8D3}"/>
              </a:ext>
            </a:extLst>
          </p:cNvPr>
          <p:cNvSpPr>
            <a:spLocks noGrp="1" noChangeArrowheads="1"/>
          </p:cNvSpPr>
          <p:nvPr>
            <p:ph type="body" sz="half" idx="1"/>
          </p:nvPr>
        </p:nvSpPr>
        <p:spPr>
          <a:xfrm>
            <a:off x="1165225" y="1839913"/>
            <a:ext cx="2178050" cy="1339850"/>
          </a:xfrm>
          <a:noFill/>
        </p:spPr>
        <p:txBody>
          <a:bodyPr/>
          <a:lstStyle/>
          <a:p>
            <a:pPr eaLnBrk="1" hangingPunct="1">
              <a:buFont typeface="Wingdings" panose="05000000000000000000" pitchFamily="2" charset="2"/>
              <a:buNone/>
            </a:pPr>
            <a:r>
              <a:rPr lang="en-US" altLang="en-US" sz="2400"/>
              <a:t>int length();</a:t>
            </a:r>
          </a:p>
          <a:p>
            <a:pPr eaLnBrk="1" hangingPunct="1"/>
            <a:endParaRPr lang="en-US" altLang="en-US" sz="2400"/>
          </a:p>
          <a:p>
            <a:pPr eaLnBrk="1" hangingPunct="1">
              <a:buFont typeface="Wingdings" panose="05000000000000000000" pitchFamily="2" charset="2"/>
              <a:buNone/>
            </a:pPr>
            <a:r>
              <a:rPr lang="en-US" altLang="en-US" sz="2400"/>
              <a:t>char charAt(i);</a:t>
            </a:r>
          </a:p>
          <a:p>
            <a:pPr eaLnBrk="1" hangingPunct="1">
              <a:spcBef>
                <a:spcPct val="0"/>
              </a:spcBef>
            </a:pPr>
            <a:endParaRPr lang="en-US" altLang="en-US" sz="2400"/>
          </a:p>
        </p:txBody>
      </p:sp>
      <p:sp>
        <p:nvSpPr>
          <p:cNvPr id="49156" name="Rectangle 5">
            <a:extLst>
              <a:ext uri="{FF2B5EF4-FFF2-40B4-BE49-F238E27FC236}">
                <a16:creationId xmlns:a16="http://schemas.microsoft.com/office/drawing/2014/main" id="{54E33464-DA84-4491-81C8-BEAFB098268E}"/>
              </a:ext>
            </a:extLst>
          </p:cNvPr>
          <p:cNvSpPr>
            <a:spLocks noChangeArrowheads="1"/>
          </p:cNvSpPr>
          <p:nvPr/>
        </p:nvSpPr>
        <p:spPr bwMode="auto">
          <a:xfrm>
            <a:off x="3668713" y="1839913"/>
            <a:ext cx="4713287" cy="139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chemeClr val="accent1"/>
              </a:buClr>
              <a:buSzPct val="70000"/>
              <a:buFont typeface="Wingdings" panose="05000000000000000000" pitchFamily="2" charset="2"/>
              <a:buChar char="n"/>
            </a:pPr>
            <a:r>
              <a:rPr lang="en-US" altLang="en-US" sz="2000"/>
              <a:t>Returns the number of characters in the string</a:t>
            </a:r>
            <a:br>
              <a:rPr lang="en-US" altLang="en-US" sz="2000"/>
            </a:br>
            <a:endParaRPr lang="en-US" altLang="en-US" sz="2000"/>
          </a:p>
          <a:p>
            <a:pPr eaLnBrk="1" hangingPunct="1">
              <a:buClr>
                <a:schemeClr val="accent1"/>
              </a:buClr>
              <a:buSzPct val="70000"/>
              <a:buFont typeface="Wingdings" panose="05000000000000000000" pitchFamily="2" charset="2"/>
              <a:buChar char="n"/>
            </a:pPr>
            <a:r>
              <a:rPr lang="en-US" altLang="en-US" sz="2000"/>
              <a:t>Returns the char at position i.</a:t>
            </a:r>
          </a:p>
        </p:txBody>
      </p:sp>
      <p:sp>
        <p:nvSpPr>
          <p:cNvPr id="23558" name="Text Box 6">
            <a:extLst>
              <a:ext uri="{FF2B5EF4-FFF2-40B4-BE49-F238E27FC236}">
                <a16:creationId xmlns:a16="http://schemas.microsoft.com/office/drawing/2014/main" id="{33256DF1-E001-4C30-B92D-CBC1C5638CB2}"/>
              </a:ext>
            </a:extLst>
          </p:cNvPr>
          <p:cNvSpPr txBox="1">
            <a:spLocks noChangeArrowheads="1"/>
          </p:cNvSpPr>
          <p:nvPr/>
        </p:nvSpPr>
        <p:spPr bwMode="auto">
          <a:xfrm>
            <a:off x="6521450" y="4989513"/>
            <a:ext cx="111125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t> </a:t>
            </a:r>
            <a:r>
              <a:rPr lang="en-US" altLang="en-US" sz="2400"/>
              <a:t>7</a:t>
            </a:r>
          </a:p>
          <a:p>
            <a:pPr eaLnBrk="1" hangingPunct="1"/>
            <a:r>
              <a:rPr lang="en-US" altLang="en-US" sz="2400"/>
              <a:t>’n'</a:t>
            </a:r>
          </a:p>
        </p:txBody>
      </p:sp>
      <p:sp>
        <p:nvSpPr>
          <p:cNvPr id="49158" name="Text Box 7">
            <a:extLst>
              <a:ext uri="{FF2B5EF4-FFF2-40B4-BE49-F238E27FC236}">
                <a16:creationId xmlns:a16="http://schemas.microsoft.com/office/drawing/2014/main" id="{2FD1CB4E-A6AB-4FE6-AAE0-EE9BB5D69CB5}"/>
              </a:ext>
            </a:extLst>
          </p:cNvPr>
          <p:cNvSpPr txBox="1">
            <a:spLocks noChangeArrowheads="1"/>
          </p:cNvSpPr>
          <p:nvPr/>
        </p:nvSpPr>
        <p:spPr bwMode="auto">
          <a:xfrm>
            <a:off x="1368425" y="4970463"/>
            <a:ext cx="3962400" cy="100488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t>”Problem".length();</a:t>
            </a:r>
          </a:p>
          <a:p>
            <a:pPr eaLnBrk="1" hangingPunct="1"/>
            <a:r>
              <a:rPr lang="en-US" altLang="en-US" sz="2400"/>
              <a:t>”Window".charAt (2);</a:t>
            </a:r>
          </a:p>
        </p:txBody>
      </p:sp>
      <p:sp>
        <p:nvSpPr>
          <p:cNvPr id="49159" name="Text Box 8">
            <a:extLst>
              <a:ext uri="{FF2B5EF4-FFF2-40B4-BE49-F238E27FC236}">
                <a16:creationId xmlns:a16="http://schemas.microsoft.com/office/drawing/2014/main" id="{4024E26E-0409-432E-9BC5-7975672B3CAD}"/>
              </a:ext>
            </a:extLst>
          </p:cNvPr>
          <p:cNvSpPr txBox="1">
            <a:spLocks noChangeArrowheads="1"/>
          </p:cNvSpPr>
          <p:nvPr/>
        </p:nvSpPr>
        <p:spPr bwMode="auto">
          <a:xfrm>
            <a:off x="6092825" y="4494213"/>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a:solidFill>
                  <a:schemeClr val="tx2"/>
                </a:solidFill>
              </a:rPr>
              <a:t>Returns:</a:t>
            </a:r>
          </a:p>
        </p:txBody>
      </p:sp>
      <p:sp>
        <p:nvSpPr>
          <p:cNvPr id="49160" name="Line 9">
            <a:extLst>
              <a:ext uri="{FF2B5EF4-FFF2-40B4-BE49-F238E27FC236}">
                <a16:creationId xmlns:a16="http://schemas.microsoft.com/office/drawing/2014/main" id="{B792C091-3434-48F7-8567-DF1586BF4F3A}"/>
              </a:ext>
            </a:extLst>
          </p:cNvPr>
          <p:cNvSpPr>
            <a:spLocks noChangeShapeType="1"/>
          </p:cNvSpPr>
          <p:nvPr/>
        </p:nvSpPr>
        <p:spPr bwMode="auto">
          <a:xfrm>
            <a:off x="4368800" y="5764213"/>
            <a:ext cx="1895475" cy="14287"/>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161" name="Line 10">
            <a:extLst>
              <a:ext uri="{FF2B5EF4-FFF2-40B4-BE49-F238E27FC236}">
                <a16:creationId xmlns:a16="http://schemas.microsoft.com/office/drawing/2014/main" id="{78243438-D9AE-4DBA-87FD-33F4CB212F28}"/>
              </a:ext>
            </a:extLst>
          </p:cNvPr>
          <p:cNvSpPr>
            <a:spLocks noChangeShapeType="1"/>
          </p:cNvSpPr>
          <p:nvPr/>
        </p:nvSpPr>
        <p:spPr bwMode="auto">
          <a:xfrm>
            <a:off x="4957763" y="5246688"/>
            <a:ext cx="1312862"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162" name="Text Box 11">
            <a:extLst>
              <a:ext uri="{FF2B5EF4-FFF2-40B4-BE49-F238E27FC236}">
                <a16:creationId xmlns:a16="http://schemas.microsoft.com/office/drawing/2014/main" id="{3577DD3C-26DD-4068-B863-29864BED029C}"/>
              </a:ext>
            </a:extLst>
          </p:cNvPr>
          <p:cNvSpPr txBox="1">
            <a:spLocks noChangeArrowheads="1"/>
          </p:cNvSpPr>
          <p:nvPr/>
        </p:nvSpPr>
        <p:spPr bwMode="auto">
          <a:xfrm>
            <a:off x="1222375" y="3536950"/>
            <a:ext cx="6962775" cy="8302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a:solidFill>
                  <a:schemeClr val="bg1"/>
                </a:solidFill>
              </a:rPr>
              <a:t>Character positions in strings are numbered starting from 0 – just like arrays.</a:t>
            </a:r>
          </a:p>
        </p:txBody>
      </p:sp>
      <p:sp>
        <p:nvSpPr>
          <p:cNvPr id="49163" name="Line 12">
            <a:extLst>
              <a:ext uri="{FF2B5EF4-FFF2-40B4-BE49-F238E27FC236}">
                <a16:creationId xmlns:a16="http://schemas.microsoft.com/office/drawing/2014/main" id="{FAB4FC05-6DF0-42C7-8D66-CBB2EB763C14}"/>
              </a:ext>
            </a:extLst>
          </p:cNvPr>
          <p:cNvSpPr>
            <a:spLocks noChangeShapeType="1"/>
          </p:cNvSpPr>
          <p:nvPr/>
        </p:nvSpPr>
        <p:spPr bwMode="auto">
          <a:xfrm flipV="1">
            <a:off x="2946400" y="3160713"/>
            <a:ext cx="0" cy="374650"/>
          </a:xfrm>
          <a:prstGeom prst="line">
            <a:avLst/>
          </a:prstGeom>
          <a:noFill/>
          <a:ln w="9525">
            <a:solidFill>
              <a:srgbClr val="FF0000"/>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iterate type="wd">
                                    <p:tmAbs val="300"/>
                                  </p:iterate>
                                  <p:childTnLst>
                                    <p:set>
                                      <p:cBhvr>
                                        <p:cTn id="6" dur="1" fill="hold">
                                          <p:stCondLst>
                                            <p:cond delay="299"/>
                                          </p:stCondLst>
                                        </p:cTn>
                                        <p:tgtEl>
                                          <p:spTgt spid="23558"/>
                                        </p:tgtEl>
                                        <p:attrNameLst>
                                          <p:attrName>style.visibility</p:attrName>
                                        </p:attrNameLst>
                                      </p:cBhvr>
                                      <p:to>
                                        <p:strVal val="visible"/>
                                      </p:to>
                                    </p:set>
                                    <p:anim to="" calcmode="lin" valueType="num">
                                      <p:cBhvr>
                                        <p:cTn id="7" dur="1" fill="hold"/>
                                        <p:tgtEl>
                                          <p:spTgt spid="2355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B7B9E27C-8437-4648-A508-9C9D85AB4B44}"/>
              </a:ext>
            </a:extLst>
          </p:cNvPr>
          <p:cNvSpPr>
            <a:spLocks noGrp="1" noChangeArrowheads="1"/>
          </p:cNvSpPr>
          <p:nvPr>
            <p:ph type="title"/>
          </p:nvPr>
        </p:nvSpPr>
        <p:spPr/>
        <p:txBody>
          <a:bodyPr/>
          <a:lstStyle/>
          <a:p>
            <a:pPr eaLnBrk="1" hangingPunct="1"/>
            <a:r>
              <a:rPr lang="en-US" altLang="en-US"/>
              <a:t>Substring()</a:t>
            </a:r>
          </a:p>
        </p:txBody>
      </p:sp>
      <p:sp>
        <p:nvSpPr>
          <p:cNvPr id="24580" name="Text Box 4">
            <a:extLst>
              <a:ext uri="{FF2B5EF4-FFF2-40B4-BE49-F238E27FC236}">
                <a16:creationId xmlns:a16="http://schemas.microsoft.com/office/drawing/2014/main" id="{BBD88617-6364-4B16-A64D-E55273739D4B}"/>
              </a:ext>
            </a:extLst>
          </p:cNvPr>
          <p:cNvSpPr txBox="1">
            <a:spLocks noChangeArrowheads="1"/>
          </p:cNvSpPr>
          <p:nvPr/>
        </p:nvSpPr>
        <p:spPr bwMode="auto">
          <a:xfrm>
            <a:off x="6148388" y="5073650"/>
            <a:ext cx="24860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dirty="0"/>
              <a:t>“lev"</a:t>
            </a:r>
          </a:p>
          <a:p>
            <a:pPr eaLnBrk="1" hangingPunct="1"/>
            <a:r>
              <a:rPr lang="en-US" altLang="en-US" sz="2400" dirty="0"/>
              <a:t>“mutable"</a:t>
            </a:r>
          </a:p>
        </p:txBody>
      </p:sp>
      <p:sp>
        <p:nvSpPr>
          <p:cNvPr id="50180" name="Text Box 5">
            <a:extLst>
              <a:ext uri="{FF2B5EF4-FFF2-40B4-BE49-F238E27FC236}">
                <a16:creationId xmlns:a16="http://schemas.microsoft.com/office/drawing/2014/main" id="{7B25C0D2-7D87-4489-9F84-DB70E6F91740}"/>
              </a:ext>
            </a:extLst>
          </p:cNvPr>
          <p:cNvSpPr txBox="1">
            <a:spLocks noChangeArrowheads="1"/>
          </p:cNvSpPr>
          <p:nvPr/>
        </p:nvSpPr>
        <p:spPr bwMode="auto">
          <a:xfrm>
            <a:off x="1039813" y="5094288"/>
            <a:ext cx="4083050" cy="8309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dirty="0"/>
              <a:t>”</a:t>
            </a:r>
            <a:r>
              <a:rPr lang="en-US" altLang="en-US" sz="2400" dirty="0" err="1"/>
              <a:t>television".substring</a:t>
            </a:r>
            <a:r>
              <a:rPr lang="en-US" altLang="en-US" sz="2400" dirty="0"/>
              <a:t> (2,5); </a:t>
            </a:r>
          </a:p>
          <a:p>
            <a:pPr eaLnBrk="1" hangingPunct="1"/>
            <a:r>
              <a:rPr lang="en-US" altLang="en-US" sz="2400" dirty="0"/>
              <a:t>“</a:t>
            </a:r>
            <a:r>
              <a:rPr lang="en-US" altLang="en-US" sz="2400" dirty="0" err="1"/>
              <a:t>immutable".substring</a:t>
            </a:r>
            <a:r>
              <a:rPr lang="en-US" altLang="en-US" sz="2400" dirty="0"/>
              <a:t> (2);</a:t>
            </a:r>
          </a:p>
        </p:txBody>
      </p:sp>
      <p:sp>
        <p:nvSpPr>
          <p:cNvPr id="50181" name="Text Box 6">
            <a:extLst>
              <a:ext uri="{FF2B5EF4-FFF2-40B4-BE49-F238E27FC236}">
                <a16:creationId xmlns:a16="http://schemas.microsoft.com/office/drawing/2014/main" id="{4B45C399-7EBE-48E3-8890-C5F160F32B7A}"/>
              </a:ext>
            </a:extLst>
          </p:cNvPr>
          <p:cNvSpPr txBox="1">
            <a:spLocks noChangeArrowheads="1"/>
          </p:cNvSpPr>
          <p:nvPr/>
        </p:nvSpPr>
        <p:spPr bwMode="auto">
          <a:xfrm>
            <a:off x="6003925" y="4767263"/>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a:solidFill>
                  <a:schemeClr val="tx2"/>
                </a:solidFill>
              </a:rPr>
              <a:t>Returns:</a:t>
            </a:r>
          </a:p>
        </p:txBody>
      </p:sp>
      <p:sp>
        <p:nvSpPr>
          <p:cNvPr id="50182" name="Line 7">
            <a:extLst>
              <a:ext uri="{FF2B5EF4-FFF2-40B4-BE49-F238E27FC236}">
                <a16:creationId xmlns:a16="http://schemas.microsoft.com/office/drawing/2014/main" id="{BA01EF2A-3ABF-401D-B8B6-9D693CE12ED5}"/>
              </a:ext>
            </a:extLst>
          </p:cNvPr>
          <p:cNvSpPr>
            <a:spLocks noChangeShapeType="1"/>
          </p:cNvSpPr>
          <p:nvPr/>
        </p:nvSpPr>
        <p:spPr bwMode="auto">
          <a:xfrm>
            <a:off x="5332413" y="5707063"/>
            <a:ext cx="6858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83" name="Line 8">
            <a:extLst>
              <a:ext uri="{FF2B5EF4-FFF2-40B4-BE49-F238E27FC236}">
                <a16:creationId xmlns:a16="http://schemas.microsoft.com/office/drawing/2014/main" id="{B3746043-5F04-4924-B0C3-DA527437833B}"/>
              </a:ext>
            </a:extLst>
          </p:cNvPr>
          <p:cNvSpPr>
            <a:spLocks noChangeShapeType="1"/>
          </p:cNvSpPr>
          <p:nvPr/>
        </p:nvSpPr>
        <p:spPr bwMode="auto">
          <a:xfrm>
            <a:off x="5332413" y="5307013"/>
            <a:ext cx="6858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85" name="Text Box 10">
            <a:extLst>
              <a:ext uri="{FF2B5EF4-FFF2-40B4-BE49-F238E27FC236}">
                <a16:creationId xmlns:a16="http://schemas.microsoft.com/office/drawing/2014/main" id="{C8A0C3E6-37A9-44C6-BF30-AFA209B07C30}"/>
              </a:ext>
            </a:extLst>
          </p:cNvPr>
          <p:cNvSpPr txBox="1">
            <a:spLocks noChangeArrowheads="1"/>
          </p:cNvSpPr>
          <p:nvPr/>
        </p:nvSpPr>
        <p:spPr bwMode="auto">
          <a:xfrm>
            <a:off x="6477000" y="2244725"/>
            <a:ext cx="22161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a:latin typeface="Courier New" panose="02070309020205020404" pitchFamily="49" charset="0"/>
              </a:rPr>
              <a:t> television</a:t>
            </a:r>
          </a:p>
          <a:p>
            <a:pPr eaLnBrk="1" hangingPunct="1"/>
            <a:endParaRPr lang="en-US" altLang="en-US" sz="2400" b="1" i="1">
              <a:latin typeface="Courier New" panose="02070309020205020404" pitchFamily="49" charset="0"/>
            </a:endParaRPr>
          </a:p>
          <a:p>
            <a:pPr eaLnBrk="1" hangingPunct="1"/>
            <a:r>
              <a:rPr lang="en-US" altLang="en-US" sz="2400" b="1" i="1">
                <a:latin typeface="Courier New" panose="02070309020205020404" pitchFamily="49" charset="0"/>
              </a:rPr>
              <a:t>   i  k</a:t>
            </a:r>
            <a:endParaRPr lang="en-US" altLang="en-US" sz="2400">
              <a:latin typeface="Courier New" panose="02070309020205020404" pitchFamily="49" charset="0"/>
            </a:endParaRPr>
          </a:p>
        </p:txBody>
      </p:sp>
      <p:sp>
        <p:nvSpPr>
          <p:cNvPr id="50186" name="Rectangle 11">
            <a:extLst>
              <a:ext uri="{FF2B5EF4-FFF2-40B4-BE49-F238E27FC236}">
                <a16:creationId xmlns:a16="http://schemas.microsoft.com/office/drawing/2014/main" id="{C326621D-C46D-44C4-A897-B503137BEF93}"/>
              </a:ext>
            </a:extLst>
          </p:cNvPr>
          <p:cNvSpPr>
            <a:spLocks noChangeArrowheads="1"/>
          </p:cNvSpPr>
          <p:nvPr/>
        </p:nvSpPr>
        <p:spPr bwMode="auto">
          <a:xfrm>
            <a:off x="7115175" y="2287588"/>
            <a:ext cx="542925" cy="352425"/>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0187" name="Line 12">
            <a:extLst>
              <a:ext uri="{FF2B5EF4-FFF2-40B4-BE49-F238E27FC236}">
                <a16:creationId xmlns:a16="http://schemas.microsoft.com/office/drawing/2014/main" id="{AC75A55E-DDDC-4FCE-8230-129F0829B959}"/>
              </a:ext>
            </a:extLst>
          </p:cNvPr>
          <p:cNvSpPr>
            <a:spLocks noChangeShapeType="1"/>
          </p:cNvSpPr>
          <p:nvPr/>
        </p:nvSpPr>
        <p:spPr bwMode="auto">
          <a:xfrm flipV="1">
            <a:off x="7205663" y="2665413"/>
            <a:ext cx="0" cy="31591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188" name="Line 13">
            <a:extLst>
              <a:ext uri="{FF2B5EF4-FFF2-40B4-BE49-F238E27FC236}">
                <a16:creationId xmlns:a16="http://schemas.microsoft.com/office/drawing/2014/main" id="{EB5CD445-8AEC-4443-B30F-CBB4C4B0E4EA}"/>
              </a:ext>
            </a:extLst>
          </p:cNvPr>
          <p:cNvSpPr>
            <a:spLocks noChangeShapeType="1"/>
          </p:cNvSpPr>
          <p:nvPr/>
        </p:nvSpPr>
        <p:spPr bwMode="auto">
          <a:xfrm flipV="1">
            <a:off x="7761288" y="2665413"/>
            <a:ext cx="0" cy="31591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189" name="Text Box 14">
            <a:extLst>
              <a:ext uri="{FF2B5EF4-FFF2-40B4-BE49-F238E27FC236}">
                <a16:creationId xmlns:a16="http://schemas.microsoft.com/office/drawing/2014/main" id="{B980D734-92A7-4052-B361-8DD953E34235}"/>
              </a:ext>
            </a:extLst>
          </p:cNvPr>
          <p:cNvSpPr txBox="1">
            <a:spLocks noChangeArrowheads="1"/>
          </p:cNvSpPr>
          <p:nvPr/>
        </p:nvSpPr>
        <p:spPr bwMode="auto">
          <a:xfrm>
            <a:off x="6473825" y="3567113"/>
            <a:ext cx="22161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a:latin typeface="Courier New" panose="02070309020205020404" pitchFamily="49" charset="0"/>
              </a:rPr>
              <a:t> television</a:t>
            </a:r>
          </a:p>
          <a:p>
            <a:pPr eaLnBrk="1" hangingPunct="1"/>
            <a:endParaRPr lang="en-US" altLang="en-US" sz="2400" b="1" i="1">
              <a:latin typeface="Courier New" panose="02070309020205020404" pitchFamily="49" charset="0"/>
            </a:endParaRPr>
          </a:p>
          <a:p>
            <a:pPr eaLnBrk="1" hangingPunct="1"/>
            <a:r>
              <a:rPr lang="en-US" altLang="en-US" sz="2400" b="1" i="1">
                <a:latin typeface="Courier New" panose="02070309020205020404" pitchFamily="49" charset="0"/>
              </a:rPr>
              <a:t>   i</a:t>
            </a:r>
            <a:endParaRPr lang="en-US" altLang="en-US" sz="2400">
              <a:latin typeface="Courier New" panose="02070309020205020404" pitchFamily="49" charset="0"/>
            </a:endParaRPr>
          </a:p>
        </p:txBody>
      </p:sp>
      <p:sp>
        <p:nvSpPr>
          <p:cNvPr id="50190" name="Rectangle 15">
            <a:extLst>
              <a:ext uri="{FF2B5EF4-FFF2-40B4-BE49-F238E27FC236}">
                <a16:creationId xmlns:a16="http://schemas.microsoft.com/office/drawing/2014/main" id="{CF18EE14-AC81-4A81-A73B-B53FE4C2B517}"/>
              </a:ext>
            </a:extLst>
          </p:cNvPr>
          <p:cNvSpPr>
            <a:spLocks noChangeArrowheads="1"/>
          </p:cNvSpPr>
          <p:nvPr/>
        </p:nvSpPr>
        <p:spPr bwMode="auto">
          <a:xfrm>
            <a:off x="7112000" y="3609975"/>
            <a:ext cx="1490663" cy="352425"/>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0191" name="Line 16">
            <a:extLst>
              <a:ext uri="{FF2B5EF4-FFF2-40B4-BE49-F238E27FC236}">
                <a16:creationId xmlns:a16="http://schemas.microsoft.com/office/drawing/2014/main" id="{4135ED07-37E7-4F01-90FC-EE55F4DFC2F4}"/>
              </a:ext>
            </a:extLst>
          </p:cNvPr>
          <p:cNvSpPr>
            <a:spLocks noChangeShapeType="1"/>
          </p:cNvSpPr>
          <p:nvPr/>
        </p:nvSpPr>
        <p:spPr bwMode="auto">
          <a:xfrm flipV="1">
            <a:off x="7202488" y="3987800"/>
            <a:ext cx="0" cy="315913"/>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192" name="Rectangle 17">
            <a:extLst>
              <a:ext uri="{FF2B5EF4-FFF2-40B4-BE49-F238E27FC236}">
                <a16:creationId xmlns:a16="http://schemas.microsoft.com/office/drawing/2014/main" id="{5FA86D93-79F4-4305-B993-A5EB1AB976D0}"/>
              </a:ext>
            </a:extLst>
          </p:cNvPr>
          <p:cNvSpPr>
            <a:spLocks noGrp="1" noChangeArrowheads="1"/>
          </p:cNvSpPr>
          <p:nvPr>
            <p:ph type="body" idx="1"/>
          </p:nvPr>
        </p:nvSpPr>
        <p:spPr>
          <a:xfrm>
            <a:off x="1020763" y="2257425"/>
            <a:ext cx="5584825" cy="2574925"/>
          </a:xfrm>
          <a:noFill/>
        </p:spPr>
        <p:txBody>
          <a:bodyPr/>
          <a:lstStyle/>
          <a:p>
            <a:pPr eaLnBrk="1" hangingPunct="1"/>
            <a:r>
              <a:rPr lang="en-US" altLang="en-US" sz="2400" dirty="0"/>
              <a:t>String subs = </a:t>
            </a:r>
            <a:r>
              <a:rPr lang="en-US" altLang="en-US" sz="2400" dirty="0" err="1"/>
              <a:t>word.</a:t>
            </a:r>
            <a:r>
              <a:rPr lang="en-US" altLang="en-US" sz="2400" b="1" dirty="0" err="1"/>
              <a:t>substring</a:t>
            </a:r>
            <a:r>
              <a:rPr lang="en-US" altLang="en-US" sz="2400" dirty="0"/>
              <a:t> (</a:t>
            </a:r>
            <a:r>
              <a:rPr lang="en-US" altLang="en-US" sz="2400" dirty="0" err="1"/>
              <a:t>i</a:t>
            </a:r>
            <a:r>
              <a:rPr lang="en-US" altLang="en-US" sz="2400" dirty="0"/>
              <a:t>, k);</a:t>
            </a:r>
          </a:p>
          <a:p>
            <a:pPr lvl="1" eaLnBrk="1" hangingPunct="1"/>
            <a:r>
              <a:rPr lang="en-US" altLang="en-US" sz="2400" dirty="0"/>
              <a:t>returns the substring of chars in positions from </a:t>
            </a:r>
            <a:r>
              <a:rPr lang="en-US" altLang="en-US" sz="2400" b="1" dirty="0" err="1"/>
              <a:t>i</a:t>
            </a:r>
            <a:r>
              <a:rPr lang="en-US" altLang="en-US" sz="2400" dirty="0"/>
              <a:t> to </a:t>
            </a:r>
            <a:r>
              <a:rPr lang="en-US" altLang="en-US" sz="2400" b="1" dirty="0"/>
              <a:t>k</a:t>
            </a:r>
            <a:r>
              <a:rPr lang="en-US" altLang="en-US" sz="2400" b="1" i="1" dirty="0"/>
              <a:t>-</a:t>
            </a:r>
            <a:r>
              <a:rPr lang="en-US" altLang="en-US" sz="2400" b="1" dirty="0"/>
              <a:t>1</a:t>
            </a:r>
          </a:p>
          <a:p>
            <a:pPr eaLnBrk="1" hangingPunct="1"/>
            <a:r>
              <a:rPr lang="en-US" altLang="en-US" sz="2400" dirty="0"/>
              <a:t>String subs = </a:t>
            </a:r>
            <a:r>
              <a:rPr lang="en-US" altLang="en-US" sz="2400" dirty="0" err="1"/>
              <a:t>word.</a:t>
            </a:r>
            <a:r>
              <a:rPr lang="en-US" altLang="en-US" sz="2400" b="1" dirty="0" err="1"/>
              <a:t>substring</a:t>
            </a:r>
            <a:r>
              <a:rPr lang="en-US" altLang="en-US" sz="2400" b="1" dirty="0"/>
              <a:t> </a:t>
            </a:r>
            <a:r>
              <a:rPr lang="en-US" altLang="en-US" sz="2400" dirty="0"/>
              <a:t>(</a:t>
            </a:r>
            <a:r>
              <a:rPr lang="en-US" altLang="en-US" sz="2400" dirty="0" err="1"/>
              <a:t>i</a:t>
            </a:r>
            <a:r>
              <a:rPr lang="en-US" altLang="en-US" sz="2400" dirty="0"/>
              <a:t>);</a:t>
            </a:r>
          </a:p>
          <a:p>
            <a:pPr lvl="1" eaLnBrk="1" hangingPunct="1"/>
            <a:r>
              <a:rPr lang="en-US" altLang="en-US" sz="2400" dirty="0"/>
              <a:t>returns the substring from the </a:t>
            </a:r>
            <a:r>
              <a:rPr lang="en-US" altLang="en-US" sz="2400" b="1" dirty="0" err="1"/>
              <a:t>i</a:t>
            </a:r>
            <a:r>
              <a:rPr lang="en-US" altLang="en-US" sz="2400" dirty="0" err="1"/>
              <a:t>-th</a:t>
            </a:r>
            <a:r>
              <a:rPr lang="en-US" altLang="en-US" sz="2400" dirty="0"/>
              <a:t> char to the end</a:t>
            </a:r>
          </a:p>
        </p:txBody>
      </p:sp>
      <p:sp>
        <p:nvSpPr>
          <p:cNvPr id="50193" name="Rectangle 18">
            <a:extLst>
              <a:ext uri="{FF2B5EF4-FFF2-40B4-BE49-F238E27FC236}">
                <a16:creationId xmlns:a16="http://schemas.microsoft.com/office/drawing/2014/main" id="{8A482002-0128-492C-9A07-D9216E67E4F1}"/>
              </a:ext>
            </a:extLst>
          </p:cNvPr>
          <p:cNvSpPr>
            <a:spLocks noChangeArrowheads="1"/>
          </p:cNvSpPr>
          <p:nvPr/>
        </p:nvSpPr>
        <p:spPr bwMode="auto">
          <a:xfrm>
            <a:off x="765175" y="1741488"/>
            <a:ext cx="7835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t>Returns a new String by finding characters from an existing String.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iterate type="wd">
                                    <p:tmAbs val="300"/>
                                  </p:iterate>
                                  <p:childTnLst>
                                    <p:set>
                                      <p:cBhvr>
                                        <p:cTn id="6" dur="1" fill="hold">
                                          <p:stCondLst>
                                            <p:cond delay="299"/>
                                          </p:stCondLst>
                                        </p:cTn>
                                        <p:tgtEl>
                                          <p:spTgt spid="24580"/>
                                        </p:tgtEl>
                                        <p:attrNameLst>
                                          <p:attrName>style.visibility</p:attrName>
                                        </p:attrNameLst>
                                      </p:cBhvr>
                                      <p:to>
                                        <p:strVal val="visible"/>
                                      </p:to>
                                    </p:set>
                                    <p:anim to="" calcmode="lin" valueType="num">
                                      <p:cBhvr>
                                        <p:cTn id="7" dur="1" fill="hold"/>
                                        <p:tgtEl>
                                          <p:spTgt spid="2458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a:extLst>
              <a:ext uri="{FF2B5EF4-FFF2-40B4-BE49-F238E27FC236}">
                <a16:creationId xmlns:a16="http://schemas.microsoft.com/office/drawing/2014/main" id="{0C37BBD2-16AC-429F-B0B3-639FA4A21605}"/>
              </a:ext>
            </a:extLst>
          </p:cNvPr>
          <p:cNvSpPr>
            <a:spLocks noGrp="1" noChangeArrowheads="1"/>
          </p:cNvSpPr>
          <p:nvPr>
            <p:ph type="title"/>
          </p:nvPr>
        </p:nvSpPr>
        <p:spPr>
          <a:noFill/>
        </p:spPr>
        <p:txBody>
          <a:bodyPr/>
          <a:lstStyle/>
          <a:p>
            <a:pPr eaLnBrk="1" hangingPunct="1"/>
            <a:r>
              <a:rPr lang="en-US" altLang="en-US"/>
              <a:t>Concatenation()</a:t>
            </a:r>
          </a:p>
        </p:txBody>
      </p:sp>
      <p:sp>
        <p:nvSpPr>
          <p:cNvPr id="51203" name="Rectangle 5">
            <a:extLst>
              <a:ext uri="{FF2B5EF4-FFF2-40B4-BE49-F238E27FC236}">
                <a16:creationId xmlns:a16="http://schemas.microsoft.com/office/drawing/2014/main" id="{4ADAC36C-4122-49F9-95F7-8025D038C772}"/>
              </a:ext>
            </a:extLst>
          </p:cNvPr>
          <p:cNvSpPr>
            <a:spLocks noGrp="1" noChangeArrowheads="1"/>
          </p:cNvSpPr>
          <p:nvPr>
            <p:ph type="body" idx="1"/>
          </p:nvPr>
        </p:nvSpPr>
        <p:spPr>
          <a:xfrm>
            <a:off x="949325" y="1765300"/>
            <a:ext cx="7661275" cy="4513263"/>
          </a:xfrm>
          <a:noFill/>
        </p:spPr>
        <p:txBody>
          <a:bodyPr/>
          <a:lstStyle/>
          <a:p>
            <a:pPr eaLnBrk="1" hangingPunct="1">
              <a:buFont typeface="Wingdings" panose="05000000000000000000" pitchFamily="2" charset="2"/>
              <a:buNone/>
            </a:pPr>
            <a:r>
              <a:rPr lang="en-US" altLang="en-US" sz="2000"/>
              <a:t>String word1 = “re”, word2 = “think”; word3 = “ing”;</a:t>
            </a:r>
          </a:p>
          <a:p>
            <a:pPr eaLnBrk="1" hangingPunct="1">
              <a:buFont typeface="Wingdings" panose="05000000000000000000" pitchFamily="2" charset="2"/>
              <a:buNone/>
            </a:pPr>
            <a:r>
              <a:rPr lang="en-US" altLang="en-US" sz="2000"/>
              <a:t>int num = 2;</a:t>
            </a:r>
          </a:p>
          <a:p>
            <a:pPr eaLnBrk="1" hangingPunct="1"/>
            <a:r>
              <a:rPr lang="en-US" altLang="en-US"/>
              <a:t>String result = word1.</a:t>
            </a:r>
            <a:r>
              <a:rPr lang="en-US" altLang="en-US" b="1"/>
              <a:t>concat</a:t>
            </a:r>
            <a:r>
              <a:rPr lang="en-US" altLang="en-US"/>
              <a:t> (word2);</a:t>
            </a:r>
          </a:p>
          <a:p>
            <a:pPr lvl="1" eaLnBrk="1" hangingPunct="1">
              <a:buFont typeface="Wingdings" panose="05000000000000000000" pitchFamily="2" charset="2"/>
              <a:buNone/>
            </a:pPr>
            <a:r>
              <a:rPr lang="en-US" altLang="en-US" sz="2000"/>
              <a:t>//the same as word1 + word2  “rethink“</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13AD3811-5EC6-483C-B203-235637279E2A}"/>
              </a:ext>
            </a:extLst>
          </p:cNvPr>
          <p:cNvSpPr txBox="1">
            <a:spLocks noChangeArrowheads="1"/>
          </p:cNvSpPr>
          <p:nvPr/>
        </p:nvSpPr>
        <p:spPr>
          <a:xfrm>
            <a:off x="266700" y="571500"/>
            <a:ext cx="8610600" cy="1143000"/>
          </a:xfrm>
          <a:prstGeom prst="rect">
            <a:avLst/>
          </a:prstGeom>
        </p:spPr>
        <p:txBody>
          <a:bodyPr/>
          <a:lstStyle/>
          <a:p>
            <a:pPr>
              <a:defRPr/>
            </a:pPr>
            <a:endParaRPr lang="en-US" sz="2400" dirty="0">
              <a:latin typeface="+mj-lt"/>
              <a:ea typeface="+mj-ea"/>
              <a:cs typeface="+mj-cs"/>
            </a:endParaRPr>
          </a:p>
          <a:p>
            <a:pPr>
              <a:defRPr/>
            </a:pPr>
            <a:r>
              <a:rPr lang="en-US" sz="2400" dirty="0" err="1">
                <a:latin typeface="+mj-lt"/>
                <a:ea typeface="+mj-ea"/>
                <a:cs typeface="+mj-cs"/>
              </a:rPr>
              <a:t>indexOf</a:t>
            </a:r>
            <a:r>
              <a:rPr lang="en-US" sz="2400" dirty="0">
                <a:latin typeface="+mj-lt"/>
                <a:ea typeface="+mj-ea"/>
                <a:cs typeface="+mj-cs"/>
              </a:rPr>
              <a:t>():The </a:t>
            </a:r>
            <a:r>
              <a:rPr lang="en-US" sz="2400" dirty="0" err="1">
                <a:latin typeface="+mj-lt"/>
                <a:ea typeface="+mj-ea"/>
                <a:cs typeface="+mj-cs"/>
              </a:rPr>
              <a:t>indexOf</a:t>
            </a:r>
            <a:r>
              <a:rPr lang="en-US" sz="2400" dirty="0">
                <a:latin typeface="+mj-lt"/>
                <a:ea typeface="+mj-ea"/>
                <a:cs typeface="+mj-cs"/>
              </a:rPr>
              <a:t>() method returns the position of the first occurrence of specified character(s) in a string.</a:t>
            </a:r>
          </a:p>
        </p:txBody>
      </p:sp>
      <p:pic>
        <p:nvPicPr>
          <p:cNvPr id="3" name="Picture 2">
            <a:extLst>
              <a:ext uri="{FF2B5EF4-FFF2-40B4-BE49-F238E27FC236}">
                <a16:creationId xmlns:a16="http://schemas.microsoft.com/office/drawing/2014/main" id="{D433DD48-3AB4-4D85-B876-9AE95BC6CD95}"/>
              </a:ext>
            </a:extLst>
          </p:cNvPr>
          <p:cNvPicPr>
            <a:picLocks noChangeAspect="1"/>
          </p:cNvPicPr>
          <p:nvPr/>
        </p:nvPicPr>
        <p:blipFill>
          <a:blip r:embed="rId2"/>
          <a:stretch>
            <a:fillRect/>
          </a:stretch>
        </p:blipFill>
        <p:spPr>
          <a:xfrm>
            <a:off x="443933" y="1979148"/>
            <a:ext cx="8256134" cy="42862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90F02-9B44-432B-B43F-D029DEAD0CED}"/>
              </a:ext>
            </a:extLst>
          </p:cNvPr>
          <p:cNvSpPr>
            <a:spLocks noGrp="1"/>
          </p:cNvSpPr>
          <p:nvPr>
            <p:ph type="title"/>
          </p:nvPr>
        </p:nvSpPr>
        <p:spPr/>
        <p:txBody>
          <a:bodyPr>
            <a:normAutofit/>
          </a:bodyPr>
          <a:lstStyle/>
          <a:p>
            <a:pPr algn="l"/>
            <a:r>
              <a:rPr lang="en-US" sz="3600" b="0" i="0" dirty="0">
                <a:solidFill>
                  <a:srgbClr val="FF0000"/>
                </a:solidFill>
                <a:effectLst/>
              </a:rPr>
              <a:t>Java keywords: </a:t>
            </a:r>
            <a:r>
              <a:rPr lang="en-US" sz="3600" b="0" i="0" dirty="0">
                <a:solidFill>
                  <a:schemeClr val="tx2"/>
                </a:solidFill>
                <a:effectLst/>
              </a:rPr>
              <a:t>reserve words</a:t>
            </a:r>
            <a:endParaRPr lang="en-US" sz="3600" dirty="0">
              <a:solidFill>
                <a:schemeClr val="tx2"/>
              </a:solidFill>
            </a:endParaRPr>
          </a:p>
        </p:txBody>
      </p:sp>
      <p:pic>
        <p:nvPicPr>
          <p:cNvPr id="5" name="Content Placeholder 4">
            <a:extLst>
              <a:ext uri="{FF2B5EF4-FFF2-40B4-BE49-F238E27FC236}">
                <a16:creationId xmlns:a16="http://schemas.microsoft.com/office/drawing/2014/main" id="{DE886FEF-CDE5-452F-8FD4-320BD20707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2099" y="1600200"/>
            <a:ext cx="7679801" cy="4525963"/>
          </a:xfrm>
        </p:spPr>
      </p:pic>
    </p:spTree>
    <p:extLst>
      <p:ext uri="{BB962C8B-B14F-4D97-AF65-F5344CB8AC3E}">
        <p14:creationId xmlns:p14="http://schemas.microsoft.com/office/powerpoint/2010/main" val="164816686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D0CE13EB-C77C-42E3-80EE-9909BD620130}"/>
              </a:ext>
            </a:extLst>
          </p:cNvPr>
          <p:cNvSpPr>
            <a:spLocks noGrp="1" noChangeArrowheads="1"/>
          </p:cNvSpPr>
          <p:nvPr>
            <p:ph type="title"/>
          </p:nvPr>
        </p:nvSpPr>
        <p:spPr>
          <a:xfrm>
            <a:off x="304800" y="304800"/>
            <a:ext cx="8229600" cy="1143000"/>
          </a:xfrm>
        </p:spPr>
        <p:txBody>
          <a:bodyPr/>
          <a:lstStyle/>
          <a:p>
            <a:pPr eaLnBrk="1" hangingPunct="1"/>
            <a:r>
              <a:rPr lang="en-US" altLang="en-US"/>
              <a:t>indexOf()</a:t>
            </a:r>
          </a:p>
        </p:txBody>
      </p:sp>
      <p:sp>
        <p:nvSpPr>
          <p:cNvPr id="53251" name="Rectangle 3">
            <a:extLst>
              <a:ext uri="{FF2B5EF4-FFF2-40B4-BE49-F238E27FC236}">
                <a16:creationId xmlns:a16="http://schemas.microsoft.com/office/drawing/2014/main" id="{76E8A2C0-3536-4F50-A883-B9E2BFBBD88E}"/>
              </a:ext>
            </a:extLst>
          </p:cNvPr>
          <p:cNvSpPr>
            <a:spLocks noGrp="1" noChangeArrowheads="1"/>
          </p:cNvSpPr>
          <p:nvPr>
            <p:ph type="body" idx="1"/>
          </p:nvPr>
        </p:nvSpPr>
        <p:spPr>
          <a:xfrm>
            <a:off x="804863" y="2030413"/>
            <a:ext cx="7772400" cy="4802187"/>
          </a:xfrm>
        </p:spPr>
        <p:txBody>
          <a:bodyPr/>
          <a:lstStyle/>
          <a:p>
            <a:pPr eaLnBrk="1" hangingPunct="1">
              <a:buFont typeface="Wingdings" panose="05000000000000000000" pitchFamily="2" charset="2"/>
              <a:buNone/>
            </a:pPr>
            <a:r>
              <a:rPr lang="en-US" altLang="en-US" sz="2400" dirty="0"/>
              <a:t>String name =“President George Washington";</a:t>
            </a:r>
          </a:p>
          <a:p>
            <a:pPr eaLnBrk="1" hangingPunct="1">
              <a:buFont typeface="Wingdings" panose="05000000000000000000" pitchFamily="2" charset="2"/>
              <a:buNone/>
            </a:pPr>
            <a:endParaRPr lang="en-US" altLang="en-US" sz="2400" dirty="0"/>
          </a:p>
          <a:p>
            <a:pPr eaLnBrk="1" hangingPunct="1">
              <a:buFont typeface="Wingdings" panose="05000000000000000000" pitchFamily="2" charset="2"/>
              <a:buNone/>
            </a:pPr>
            <a:r>
              <a:rPr lang="en-US" altLang="en-US" sz="2400" dirty="0" err="1"/>
              <a:t>name.indexOf</a:t>
            </a:r>
            <a:r>
              <a:rPr lang="en-US" altLang="en-US" sz="2400" dirty="0"/>
              <a:t> (‘P');		      0</a:t>
            </a:r>
          </a:p>
          <a:p>
            <a:pPr eaLnBrk="1" hangingPunct="1">
              <a:buFont typeface="Wingdings" panose="05000000000000000000" pitchFamily="2" charset="2"/>
              <a:buNone/>
            </a:pPr>
            <a:r>
              <a:rPr lang="en-US" altLang="en-US" sz="2400" dirty="0" err="1"/>
              <a:t>name.indexOf</a:t>
            </a:r>
            <a:r>
              <a:rPr lang="en-US" altLang="en-US" sz="2400" dirty="0"/>
              <a:t> (‘e');		      2</a:t>
            </a:r>
          </a:p>
          <a:p>
            <a:pPr eaLnBrk="1" hangingPunct="1">
              <a:buFont typeface="Wingdings" panose="05000000000000000000" pitchFamily="2" charset="2"/>
              <a:buNone/>
            </a:pPr>
            <a:r>
              <a:rPr lang="en-US" altLang="en-US" sz="2400" dirty="0" err="1"/>
              <a:t>name.indexOf</a:t>
            </a:r>
            <a:r>
              <a:rPr lang="en-US" altLang="en-US" sz="2400" dirty="0"/>
              <a:t> (“George");	    10</a:t>
            </a:r>
          </a:p>
          <a:p>
            <a:pPr eaLnBrk="1" hangingPunct="1">
              <a:buFont typeface="Wingdings" panose="05000000000000000000" pitchFamily="2" charset="2"/>
              <a:buNone/>
            </a:pPr>
            <a:r>
              <a:rPr lang="en-US" altLang="en-US" sz="2400" dirty="0" err="1"/>
              <a:t>name.indexOf</a:t>
            </a:r>
            <a:r>
              <a:rPr lang="en-US" altLang="en-US" sz="2400" dirty="0"/>
              <a:t> (‘e', 3);		      6   </a:t>
            </a:r>
          </a:p>
          <a:p>
            <a:pPr eaLnBrk="1" hangingPunct="1">
              <a:buFont typeface="Wingdings" panose="05000000000000000000" pitchFamily="2" charset="2"/>
              <a:buNone/>
            </a:pPr>
            <a:endParaRPr lang="en-US" altLang="en-US" sz="2400" dirty="0"/>
          </a:p>
          <a:p>
            <a:pPr eaLnBrk="1" hangingPunct="1">
              <a:buFont typeface="Wingdings" panose="05000000000000000000" pitchFamily="2" charset="2"/>
              <a:buNone/>
            </a:pPr>
            <a:r>
              <a:rPr lang="en-US" altLang="en-US" sz="2400" dirty="0" err="1"/>
              <a:t>name.indexOf</a:t>
            </a:r>
            <a:r>
              <a:rPr lang="en-US" altLang="en-US" sz="2400" dirty="0"/>
              <a:t> (“Bob");	    </a:t>
            </a:r>
            <a:r>
              <a:rPr lang="en-US" altLang="en-US" sz="2400" dirty="0">
                <a:latin typeface="Courier New" panose="02070309020205020404" pitchFamily="49" charset="0"/>
              </a:rPr>
              <a:t>-</a:t>
            </a:r>
            <a:r>
              <a:rPr lang="en-US" altLang="en-US" sz="2400" dirty="0"/>
              <a:t>1</a:t>
            </a:r>
          </a:p>
        </p:txBody>
      </p:sp>
      <p:sp>
        <p:nvSpPr>
          <p:cNvPr id="53252" name="Line 4">
            <a:extLst>
              <a:ext uri="{FF2B5EF4-FFF2-40B4-BE49-F238E27FC236}">
                <a16:creationId xmlns:a16="http://schemas.microsoft.com/office/drawing/2014/main" id="{DFC17187-09BD-4180-8285-750B75C5DB87}"/>
              </a:ext>
            </a:extLst>
          </p:cNvPr>
          <p:cNvSpPr>
            <a:spLocks noChangeShapeType="1"/>
          </p:cNvSpPr>
          <p:nvPr/>
        </p:nvSpPr>
        <p:spPr bwMode="auto">
          <a:xfrm flipV="1">
            <a:off x="4419600" y="1816100"/>
            <a:ext cx="0" cy="312738"/>
          </a:xfrm>
          <a:prstGeom prst="line">
            <a:avLst/>
          </a:prstGeom>
          <a:noFill/>
          <a:ln w="9525">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3" name="Line 5">
            <a:extLst>
              <a:ext uri="{FF2B5EF4-FFF2-40B4-BE49-F238E27FC236}">
                <a16:creationId xmlns:a16="http://schemas.microsoft.com/office/drawing/2014/main" id="{112F8CD0-D0A1-48C2-AF14-5D04D2890C58}"/>
              </a:ext>
            </a:extLst>
          </p:cNvPr>
          <p:cNvSpPr>
            <a:spLocks noChangeShapeType="1"/>
          </p:cNvSpPr>
          <p:nvPr/>
        </p:nvSpPr>
        <p:spPr bwMode="auto">
          <a:xfrm flipV="1">
            <a:off x="5214938" y="1811338"/>
            <a:ext cx="0" cy="312737"/>
          </a:xfrm>
          <a:prstGeom prst="line">
            <a:avLst/>
          </a:prstGeom>
          <a:noFill/>
          <a:ln w="9525">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4" name="Line 6">
            <a:extLst>
              <a:ext uri="{FF2B5EF4-FFF2-40B4-BE49-F238E27FC236}">
                <a16:creationId xmlns:a16="http://schemas.microsoft.com/office/drawing/2014/main" id="{4339A3EA-E1B9-4351-87A5-3D23DFAB09C4}"/>
              </a:ext>
            </a:extLst>
          </p:cNvPr>
          <p:cNvSpPr>
            <a:spLocks noChangeShapeType="1"/>
          </p:cNvSpPr>
          <p:nvPr/>
        </p:nvSpPr>
        <p:spPr bwMode="auto">
          <a:xfrm flipV="1">
            <a:off x="3886200" y="1811338"/>
            <a:ext cx="0" cy="312737"/>
          </a:xfrm>
          <a:prstGeom prst="line">
            <a:avLst/>
          </a:prstGeom>
          <a:noFill/>
          <a:ln w="9525">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5" name="Text Box 7">
            <a:extLst>
              <a:ext uri="{FF2B5EF4-FFF2-40B4-BE49-F238E27FC236}">
                <a16:creationId xmlns:a16="http://schemas.microsoft.com/office/drawing/2014/main" id="{151C9CAD-5A1E-4604-8FAC-3FA7F15D2124}"/>
              </a:ext>
            </a:extLst>
          </p:cNvPr>
          <p:cNvSpPr txBox="1">
            <a:spLocks noChangeArrowheads="1"/>
          </p:cNvSpPr>
          <p:nvPr/>
        </p:nvSpPr>
        <p:spPr bwMode="auto">
          <a:xfrm>
            <a:off x="4652963" y="2590800"/>
            <a:ext cx="147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solidFill>
                  <a:schemeClr val="tx2"/>
                </a:solidFill>
              </a:rPr>
              <a:t>Returns:</a:t>
            </a:r>
          </a:p>
        </p:txBody>
      </p:sp>
      <p:sp>
        <p:nvSpPr>
          <p:cNvPr id="53256" name="Line 8">
            <a:extLst>
              <a:ext uri="{FF2B5EF4-FFF2-40B4-BE49-F238E27FC236}">
                <a16:creationId xmlns:a16="http://schemas.microsoft.com/office/drawing/2014/main" id="{CAA229D3-8D6C-4C66-9997-C36A9D5915B5}"/>
              </a:ext>
            </a:extLst>
          </p:cNvPr>
          <p:cNvSpPr>
            <a:spLocks noChangeShapeType="1"/>
          </p:cNvSpPr>
          <p:nvPr/>
        </p:nvSpPr>
        <p:spPr bwMode="auto">
          <a:xfrm flipV="1">
            <a:off x="3063875" y="1811338"/>
            <a:ext cx="0" cy="312737"/>
          </a:xfrm>
          <a:prstGeom prst="line">
            <a:avLst/>
          </a:prstGeom>
          <a:noFill/>
          <a:ln w="9525">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7" name="Text Box 9">
            <a:extLst>
              <a:ext uri="{FF2B5EF4-FFF2-40B4-BE49-F238E27FC236}">
                <a16:creationId xmlns:a16="http://schemas.microsoft.com/office/drawing/2014/main" id="{6599DE57-B435-450B-92B4-9B00E52E00B5}"/>
              </a:ext>
            </a:extLst>
          </p:cNvPr>
          <p:cNvSpPr txBox="1">
            <a:spLocks noChangeArrowheads="1"/>
          </p:cNvSpPr>
          <p:nvPr/>
        </p:nvSpPr>
        <p:spPr bwMode="auto">
          <a:xfrm>
            <a:off x="5903913" y="5099050"/>
            <a:ext cx="2466975" cy="4572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t>   </a:t>
            </a:r>
            <a:r>
              <a:rPr lang="en-US" altLang="en-US" sz="2400">
                <a:solidFill>
                  <a:schemeClr val="bg1"/>
                </a:solidFill>
              </a:rPr>
              <a:t>(not found)</a:t>
            </a:r>
          </a:p>
        </p:txBody>
      </p:sp>
      <p:sp>
        <p:nvSpPr>
          <p:cNvPr id="53258" name="Text Box 10">
            <a:extLst>
              <a:ext uri="{FF2B5EF4-FFF2-40B4-BE49-F238E27FC236}">
                <a16:creationId xmlns:a16="http://schemas.microsoft.com/office/drawing/2014/main" id="{7FAAA3B9-86F6-445D-A7CB-F341FADB589B}"/>
              </a:ext>
            </a:extLst>
          </p:cNvPr>
          <p:cNvSpPr txBox="1">
            <a:spLocks noChangeArrowheads="1"/>
          </p:cNvSpPr>
          <p:nvPr/>
        </p:nvSpPr>
        <p:spPr bwMode="auto">
          <a:xfrm>
            <a:off x="5891213" y="4064000"/>
            <a:ext cx="2463800" cy="8302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solidFill>
                  <a:schemeClr val="bg1"/>
                </a:solidFill>
              </a:rPr>
              <a:t>(starts searching at position 3)</a:t>
            </a:r>
          </a:p>
        </p:txBody>
      </p:sp>
      <p:sp>
        <p:nvSpPr>
          <p:cNvPr id="53259" name="Line 11">
            <a:extLst>
              <a:ext uri="{FF2B5EF4-FFF2-40B4-BE49-F238E27FC236}">
                <a16:creationId xmlns:a16="http://schemas.microsoft.com/office/drawing/2014/main" id="{6ED4A2A8-4E8D-4A4F-8B03-C2A8DA92329B}"/>
              </a:ext>
            </a:extLst>
          </p:cNvPr>
          <p:cNvSpPr>
            <a:spLocks noChangeShapeType="1"/>
          </p:cNvSpPr>
          <p:nvPr/>
        </p:nvSpPr>
        <p:spPr bwMode="auto">
          <a:xfrm>
            <a:off x="5270500" y="5262563"/>
            <a:ext cx="633413"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3260" name="Group 12">
            <a:extLst>
              <a:ext uri="{FF2B5EF4-FFF2-40B4-BE49-F238E27FC236}">
                <a16:creationId xmlns:a16="http://schemas.microsoft.com/office/drawing/2014/main" id="{EF900E8C-3CBD-488D-8F9C-BD0BA96CA98C}"/>
              </a:ext>
            </a:extLst>
          </p:cNvPr>
          <p:cNvGrpSpPr>
            <a:grpSpLocks/>
          </p:cNvGrpSpPr>
          <p:nvPr/>
        </p:nvGrpSpPr>
        <p:grpSpPr bwMode="auto">
          <a:xfrm>
            <a:off x="3376613" y="4605338"/>
            <a:ext cx="2506662" cy="149225"/>
            <a:chOff x="2343" y="3049"/>
            <a:chExt cx="1469" cy="94"/>
          </a:xfrm>
        </p:grpSpPr>
        <p:sp>
          <p:nvSpPr>
            <p:cNvPr id="53263" name="Line 13">
              <a:extLst>
                <a:ext uri="{FF2B5EF4-FFF2-40B4-BE49-F238E27FC236}">
                  <a16:creationId xmlns:a16="http://schemas.microsoft.com/office/drawing/2014/main" id="{CA374793-5015-47A0-B6E9-37FEEDEFEF7E}"/>
                </a:ext>
              </a:extLst>
            </p:cNvPr>
            <p:cNvSpPr>
              <a:spLocks noChangeShapeType="1"/>
            </p:cNvSpPr>
            <p:nvPr/>
          </p:nvSpPr>
          <p:spPr bwMode="auto">
            <a:xfrm>
              <a:off x="2343" y="3143"/>
              <a:ext cx="1469"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4" name="Line 14">
              <a:extLst>
                <a:ext uri="{FF2B5EF4-FFF2-40B4-BE49-F238E27FC236}">
                  <a16:creationId xmlns:a16="http://schemas.microsoft.com/office/drawing/2014/main" id="{933E2C21-52E3-42D8-A925-10530041CE4F}"/>
                </a:ext>
              </a:extLst>
            </p:cNvPr>
            <p:cNvSpPr>
              <a:spLocks noChangeShapeType="1"/>
            </p:cNvSpPr>
            <p:nvPr/>
          </p:nvSpPr>
          <p:spPr bwMode="auto">
            <a:xfrm flipV="1">
              <a:off x="2343" y="3049"/>
              <a:ext cx="0" cy="94"/>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3261" name="Text Box 15">
            <a:extLst>
              <a:ext uri="{FF2B5EF4-FFF2-40B4-BE49-F238E27FC236}">
                <a16:creationId xmlns:a16="http://schemas.microsoft.com/office/drawing/2014/main" id="{C21F1AF5-97F5-449D-8419-77E950F9AE57}"/>
              </a:ext>
            </a:extLst>
          </p:cNvPr>
          <p:cNvSpPr txBox="1">
            <a:spLocks noChangeArrowheads="1"/>
          </p:cNvSpPr>
          <p:nvPr/>
        </p:nvSpPr>
        <p:spPr bwMode="auto">
          <a:xfrm>
            <a:off x="2816225" y="1498600"/>
            <a:ext cx="3711575" cy="39687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solidFill>
                  <a:schemeClr val="bg1"/>
                </a:solidFill>
              </a:rPr>
              <a:t> index positions</a:t>
            </a:r>
            <a:endParaRPr lang="en-US" altLang="en-US" sz="2400">
              <a:solidFill>
                <a:schemeClr val="bg1"/>
              </a:solidFill>
              <a:latin typeface="Courier New" panose="02070309020205020404" pitchFamily="49" charset="0"/>
            </a:endParaRPr>
          </a:p>
        </p:txBody>
      </p:sp>
      <p:sp>
        <p:nvSpPr>
          <p:cNvPr id="53262" name="Line 16">
            <a:extLst>
              <a:ext uri="{FF2B5EF4-FFF2-40B4-BE49-F238E27FC236}">
                <a16:creationId xmlns:a16="http://schemas.microsoft.com/office/drawing/2014/main" id="{401362E8-200A-4755-BF18-F52327AE7367}"/>
              </a:ext>
            </a:extLst>
          </p:cNvPr>
          <p:cNvSpPr>
            <a:spLocks noChangeShapeType="1"/>
          </p:cNvSpPr>
          <p:nvPr/>
        </p:nvSpPr>
        <p:spPr bwMode="auto">
          <a:xfrm flipV="1">
            <a:off x="3330575" y="1824038"/>
            <a:ext cx="0" cy="312737"/>
          </a:xfrm>
          <a:prstGeom prst="line">
            <a:avLst/>
          </a:prstGeom>
          <a:noFill/>
          <a:ln w="9525">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A0A446AB-B018-4DC2-8602-8A58D9E342CD}"/>
              </a:ext>
            </a:extLst>
          </p:cNvPr>
          <p:cNvSpPr>
            <a:spLocks noGrp="1" noChangeArrowheads="1"/>
          </p:cNvSpPr>
          <p:nvPr>
            <p:ph type="title"/>
          </p:nvPr>
        </p:nvSpPr>
        <p:spPr/>
        <p:txBody>
          <a:bodyPr/>
          <a:lstStyle/>
          <a:p>
            <a:pPr eaLnBrk="1" hangingPunct="1"/>
            <a:r>
              <a:rPr lang="en-US" altLang="en-US" b="1" dirty="0"/>
              <a:t>equals()/</a:t>
            </a:r>
            <a:r>
              <a:rPr lang="en-US" altLang="en-US" b="1" dirty="0" err="1"/>
              <a:t>equalsIgnoreCase</a:t>
            </a:r>
            <a:r>
              <a:rPr lang="en-US" altLang="en-US" b="1" dirty="0"/>
              <a:t>()</a:t>
            </a:r>
            <a:endParaRPr lang="en-US" altLang="en-US" dirty="0"/>
          </a:p>
        </p:txBody>
      </p:sp>
      <p:sp>
        <p:nvSpPr>
          <p:cNvPr id="54275" name="Rectangle 3">
            <a:extLst>
              <a:ext uri="{FF2B5EF4-FFF2-40B4-BE49-F238E27FC236}">
                <a16:creationId xmlns:a16="http://schemas.microsoft.com/office/drawing/2014/main" id="{485D59A5-6D93-42E0-96FB-85FC1A09DAAF}"/>
              </a:ext>
            </a:extLst>
          </p:cNvPr>
          <p:cNvSpPr>
            <a:spLocks noGrp="1" noChangeArrowheads="1"/>
          </p:cNvSpPr>
          <p:nvPr>
            <p:ph type="body" idx="1"/>
          </p:nvPr>
        </p:nvSpPr>
        <p:spPr>
          <a:xfrm>
            <a:off x="873125" y="1866900"/>
            <a:ext cx="7661275" cy="4295775"/>
          </a:xfrm>
        </p:spPr>
        <p:txBody>
          <a:bodyPr/>
          <a:lstStyle/>
          <a:p>
            <a:pPr eaLnBrk="1" hangingPunct="1">
              <a:spcBef>
                <a:spcPct val="0"/>
              </a:spcBef>
              <a:buFont typeface="Wingdings" panose="05000000000000000000" pitchFamily="2" charset="2"/>
              <a:buNone/>
            </a:pPr>
            <a:r>
              <a:rPr lang="en-US" altLang="en-US" sz="2400" dirty="0" err="1"/>
              <a:t>boolean</a:t>
            </a:r>
            <a:r>
              <a:rPr lang="en-US" altLang="en-US" sz="2400" dirty="0"/>
              <a:t> b = word1.</a:t>
            </a:r>
            <a:r>
              <a:rPr lang="en-US" altLang="en-US" sz="2400" b="1" dirty="0"/>
              <a:t>equals</a:t>
            </a:r>
            <a:r>
              <a:rPr lang="en-US" altLang="en-US" sz="2400" dirty="0"/>
              <a:t>(word2);</a:t>
            </a:r>
          </a:p>
          <a:p>
            <a:pPr lvl="1" eaLnBrk="1" hangingPunct="1">
              <a:spcBef>
                <a:spcPct val="0"/>
              </a:spcBef>
              <a:buFont typeface="Wingdings" panose="05000000000000000000" pitchFamily="2" charset="2"/>
              <a:buNone/>
            </a:pPr>
            <a:r>
              <a:rPr lang="en-US" altLang="en-US" sz="2400" dirty="0"/>
              <a:t>	returns </a:t>
            </a:r>
            <a:r>
              <a:rPr lang="en-US" altLang="en-US" sz="2400" b="1" dirty="0"/>
              <a:t>true</a:t>
            </a:r>
            <a:r>
              <a:rPr lang="en-US" altLang="en-US" sz="2400" dirty="0"/>
              <a:t> if the string </a:t>
            </a:r>
            <a:r>
              <a:rPr lang="en-US" altLang="en-US" sz="2400" b="1" dirty="0"/>
              <a:t>word1</a:t>
            </a:r>
            <a:r>
              <a:rPr lang="en-US" altLang="en-US" sz="2400" dirty="0"/>
              <a:t> is equal to </a:t>
            </a:r>
            <a:r>
              <a:rPr lang="en-US" altLang="en-US" sz="2400" b="1" dirty="0"/>
              <a:t>word2</a:t>
            </a:r>
          </a:p>
          <a:p>
            <a:pPr eaLnBrk="1" hangingPunct="1">
              <a:spcBef>
                <a:spcPct val="50000"/>
              </a:spcBef>
              <a:buFont typeface="Wingdings" panose="05000000000000000000" pitchFamily="2" charset="2"/>
              <a:buNone/>
            </a:pPr>
            <a:r>
              <a:rPr lang="en-US" altLang="en-US" sz="2400" dirty="0" err="1"/>
              <a:t>boolean</a:t>
            </a:r>
            <a:r>
              <a:rPr lang="en-US" altLang="en-US" sz="2400" dirty="0"/>
              <a:t> b = word1.</a:t>
            </a:r>
            <a:r>
              <a:rPr lang="en-US" altLang="en-US" sz="2400" b="1" dirty="0"/>
              <a:t>equalsIgnoreCase</a:t>
            </a:r>
            <a:r>
              <a:rPr lang="en-US" altLang="en-US" sz="2400" dirty="0"/>
              <a:t>(word2);</a:t>
            </a:r>
          </a:p>
          <a:p>
            <a:pPr lvl="1" eaLnBrk="1" hangingPunct="1">
              <a:spcBef>
                <a:spcPct val="0"/>
              </a:spcBef>
              <a:buFont typeface="Wingdings" panose="05000000000000000000" pitchFamily="2" charset="2"/>
              <a:buNone/>
            </a:pPr>
            <a:r>
              <a:rPr lang="en-US" altLang="en-US" sz="2400" dirty="0"/>
              <a:t>	returns </a:t>
            </a:r>
            <a:r>
              <a:rPr lang="en-US" altLang="en-US" sz="2400" b="1" dirty="0"/>
              <a:t>true</a:t>
            </a:r>
            <a:r>
              <a:rPr lang="en-US" altLang="en-US" sz="2400" dirty="0"/>
              <a:t> if the string </a:t>
            </a:r>
            <a:r>
              <a:rPr lang="en-US" altLang="en-US" sz="2400" b="1" dirty="0"/>
              <a:t>word1</a:t>
            </a:r>
            <a:r>
              <a:rPr lang="en-US" altLang="en-US" sz="2400" dirty="0"/>
              <a:t> matches </a:t>
            </a:r>
            <a:r>
              <a:rPr lang="en-US" altLang="en-US" sz="2400" b="1" dirty="0"/>
              <a:t>word2</a:t>
            </a:r>
            <a:r>
              <a:rPr lang="en-US" altLang="en-US" sz="2400" dirty="0"/>
              <a:t>, case-blind</a:t>
            </a:r>
          </a:p>
        </p:txBody>
      </p:sp>
      <p:sp>
        <p:nvSpPr>
          <p:cNvPr id="54276" name="Text Box 4">
            <a:extLst>
              <a:ext uri="{FF2B5EF4-FFF2-40B4-BE49-F238E27FC236}">
                <a16:creationId xmlns:a16="http://schemas.microsoft.com/office/drawing/2014/main" id="{2024485A-9B3A-480C-A73F-D15FCB1A2942}"/>
              </a:ext>
            </a:extLst>
          </p:cNvPr>
          <p:cNvSpPr txBox="1">
            <a:spLocks noChangeArrowheads="1"/>
          </p:cNvSpPr>
          <p:nvPr/>
        </p:nvSpPr>
        <p:spPr bwMode="auto">
          <a:xfrm>
            <a:off x="957263" y="4146550"/>
            <a:ext cx="7605712" cy="10064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a:latin typeface="Lucida Console" panose="020B0609040504020204" pitchFamily="49" charset="0"/>
              </a:rPr>
              <a:t>b = “</a:t>
            </a:r>
            <a:r>
              <a:rPr lang="en-US" altLang="en-US" sz="2000" b="1" dirty="0" err="1">
                <a:latin typeface="Lucida Console" panose="020B0609040504020204" pitchFamily="49" charset="0"/>
              </a:rPr>
              <a:t>Raiders”.equals</a:t>
            </a:r>
            <a:r>
              <a:rPr lang="en-US" altLang="en-US" sz="2000" b="1" dirty="0">
                <a:latin typeface="Lucida Console" panose="020B0609040504020204" pitchFamily="49" charset="0"/>
              </a:rPr>
              <a:t>(“Raiders”);//true</a:t>
            </a:r>
          </a:p>
          <a:p>
            <a:pPr eaLnBrk="1" hangingPunct="1"/>
            <a:r>
              <a:rPr lang="en-US" altLang="en-US" sz="2000" b="1" dirty="0">
                <a:latin typeface="Lucida Console" panose="020B0609040504020204" pitchFamily="49" charset="0"/>
              </a:rPr>
              <a:t>b = “</a:t>
            </a:r>
            <a:r>
              <a:rPr lang="en-US" altLang="en-US" sz="2000" b="1" dirty="0" err="1">
                <a:latin typeface="Lucida Console" panose="020B0609040504020204" pitchFamily="49" charset="0"/>
              </a:rPr>
              <a:t>Raiders”.equals</a:t>
            </a:r>
            <a:r>
              <a:rPr lang="en-US" altLang="en-US" sz="2000" b="1" dirty="0">
                <a:latin typeface="Lucida Console" panose="020B0609040504020204" pitchFamily="49" charset="0"/>
              </a:rPr>
              <a:t>(“raiders”);//false</a:t>
            </a:r>
            <a:br>
              <a:rPr lang="en-US" altLang="en-US" sz="2000" b="1" dirty="0">
                <a:latin typeface="Lucida Console" panose="020B0609040504020204" pitchFamily="49" charset="0"/>
              </a:rPr>
            </a:br>
            <a:r>
              <a:rPr lang="en-US" altLang="en-US" sz="2000" b="1" dirty="0">
                <a:latin typeface="Lucida Console" panose="020B0609040504020204" pitchFamily="49" charset="0"/>
              </a:rPr>
              <a:t>b = “Raiders”.</a:t>
            </a:r>
            <a:r>
              <a:rPr lang="en-US" altLang="en-US" sz="2000" b="1" dirty="0" err="1">
                <a:latin typeface="Lucida Console" panose="020B0609040504020204" pitchFamily="49" charset="0"/>
              </a:rPr>
              <a:t>equalsIgnoreCase</a:t>
            </a:r>
            <a:r>
              <a:rPr lang="en-US" altLang="en-US" sz="2000" b="1" dirty="0">
                <a:latin typeface="Lucida Console" panose="020B0609040504020204" pitchFamily="49" charset="0"/>
              </a:rPr>
              <a:t>(“raiders”);//true</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FB4A2D39-CF29-46B7-9024-5A86AF597BDB}"/>
              </a:ext>
            </a:extLst>
          </p:cNvPr>
          <p:cNvSpPr>
            <a:spLocks noGrp="1"/>
          </p:cNvSpPr>
          <p:nvPr>
            <p:ph type="title"/>
          </p:nvPr>
        </p:nvSpPr>
        <p:spPr/>
        <p:txBody>
          <a:bodyPr>
            <a:normAutofit fontScale="90000"/>
          </a:bodyPr>
          <a:lstStyle/>
          <a:p>
            <a:br>
              <a:rPr lang="en-US" altLang="en-US" sz="3200" dirty="0"/>
            </a:br>
            <a:br>
              <a:rPr lang="en-US" altLang="en-US" sz="3200" dirty="0"/>
            </a:br>
            <a:r>
              <a:rPr lang="en-US" altLang="en-US" sz="3200" dirty="0"/>
              <a:t>Difference between == and .equals() method in Java</a:t>
            </a:r>
            <a:br>
              <a:rPr lang="en-US" altLang="en-US" sz="3200" dirty="0"/>
            </a:br>
            <a:endParaRPr lang="en-US" altLang="en-US" sz="3200" dirty="0"/>
          </a:p>
        </p:txBody>
      </p:sp>
      <p:sp>
        <p:nvSpPr>
          <p:cNvPr id="55299" name="Content Placeholder 2">
            <a:extLst>
              <a:ext uri="{FF2B5EF4-FFF2-40B4-BE49-F238E27FC236}">
                <a16:creationId xmlns:a16="http://schemas.microsoft.com/office/drawing/2014/main" id="{7561B022-F4C2-45DF-9EBC-EC6C2A9630BD}"/>
              </a:ext>
            </a:extLst>
          </p:cNvPr>
          <p:cNvSpPr>
            <a:spLocks noGrp="1"/>
          </p:cNvSpPr>
          <p:nvPr>
            <p:ph idx="1"/>
          </p:nvPr>
        </p:nvSpPr>
        <p:spPr/>
        <p:txBody>
          <a:bodyPr/>
          <a:lstStyle/>
          <a:p>
            <a:r>
              <a:rPr lang="en-US" altLang="en-US"/>
              <a:t>equals() is a method and == is a operator</a:t>
            </a:r>
          </a:p>
          <a:p>
            <a:r>
              <a:rPr lang="en-US" altLang="en-US"/>
              <a:t>use == operators for reference comparison (</a:t>
            </a:r>
            <a:r>
              <a:rPr lang="en-US" altLang="en-US" b="1"/>
              <a:t>address comparison</a:t>
            </a:r>
            <a:r>
              <a:rPr lang="en-US" altLang="en-US"/>
              <a:t>) and .equals() method for </a:t>
            </a:r>
            <a:r>
              <a:rPr lang="en-US" altLang="en-US" b="1"/>
              <a:t>content comparison</a:t>
            </a:r>
            <a:r>
              <a:rPr lang="en-US" altLang="en-US"/>
              <a:t>. </a:t>
            </a:r>
          </a:p>
          <a:p>
            <a:r>
              <a:rPr lang="en-US" altLang="en-US"/>
              <a:t>In simple words, == checks if both objects point to the same memory location whereas .equals() evaluates to the comparison of values in the objects</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2E626E6B-0D0B-46D9-ADF5-6F8E3576C8FD}"/>
              </a:ext>
            </a:extLst>
          </p:cNvPr>
          <p:cNvSpPr>
            <a:spLocks noGrp="1" noChangeArrowheads="1"/>
          </p:cNvSpPr>
          <p:nvPr>
            <p:ph type="title"/>
          </p:nvPr>
        </p:nvSpPr>
        <p:spPr/>
        <p:txBody>
          <a:bodyPr/>
          <a:lstStyle/>
          <a:p>
            <a:pPr eaLnBrk="1" hangingPunct="1"/>
            <a:r>
              <a:rPr lang="en-US" altLang="en-US" b="1"/>
              <a:t>compareTo()</a:t>
            </a:r>
            <a:endParaRPr lang="en-US" altLang="en-US"/>
          </a:p>
        </p:txBody>
      </p:sp>
      <p:sp>
        <p:nvSpPr>
          <p:cNvPr id="57347" name="Rectangle 3">
            <a:extLst>
              <a:ext uri="{FF2B5EF4-FFF2-40B4-BE49-F238E27FC236}">
                <a16:creationId xmlns:a16="http://schemas.microsoft.com/office/drawing/2014/main" id="{4C28C9C7-A8B5-4738-9CE6-A1E8CEE243DD}"/>
              </a:ext>
            </a:extLst>
          </p:cNvPr>
          <p:cNvSpPr>
            <a:spLocks noGrp="1" noChangeArrowheads="1"/>
          </p:cNvSpPr>
          <p:nvPr>
            <p:ph type="body" idx="1"/>
          </p:nvPr>
        </p:nvSpPr>
        <p:spPr>
          <a:xfrm>
            <a:off x="873125" y="1524000"/>
            <a:ext cx="7661275" cy="2286000"/>
          </a:xfrm>
        </p:spPr>
        <p:txBody>
          <a:bodyPr/>
          <a:lstStyle/>
          <a:p>
            <a:pPr eaLnBrk="1" hangingPunct="1">
              <a:spcBef>
                <a:spcPct val="50000"/>
              </a:spcBef>
              <a:buFont typeface="Wingdings" panose="05000000000000000000" pitchFamily="2" charset="2"/>
              <a:buNone/>
            </a:pPr>
            <a:r>
              <a:rPr lang="en-US" altLang="en-US" sz="2400" dirty="0"/>
              <a:t>int diff = word1.</a:t>
            </a:r>
            <a:r>
              <a:rPr lang="en-US" altLang="en-US" sz="2400" b="1" dirty="0"/>
              <a:t>compareTo</a:t>
            </a:r>
            <a:r>
              <a:rPr lang="en-US" altLang="en-US" sz="2400" dirty="0"/>
              <a:t>(word2);</a:t>
            </a:r>
          </a:p>
          <a:p>
            <a:pPr lvl="1" eaLnBrk="1" hangingPunct="1">
              <a:spcBef>
                <a:spcPct val="0"/>
              </a:spcBef>
              <a:buFont typeface="Wingdings" panose="05000000000000000000" pitchFamily="2" charset="2"/>
              <a:buNone/>
            </a:pPr>
            <a:r>
              <a:rPr lang="en-US" altLang="en-US" sz="2400" dirty="0"/>
              <a:t>	returns the “difference” </a:t>
            </a:r>
            <a:r>
              <a:rPr lang="en-US" altLang="en-US" sz="2400" b="1" dirty="0"/>
              <a:t>word1</a:t>
            </a:r>
            <a:r>
              <a:rPr lang="en-US" altLang="en-US" sz="2400" dirty="0"/>
              <a:t> </a:t>
            </a:r>
            <a:r>
              <a:rPr lang="en-US" altLang="en-US" sz="2400" b="1" dirty="0">
                <a:latin typeface="Courier New" panose="02070309020205020404" pitchFamily="49" charset="0"/>
              </a:rPr>
              <a:t>-</a:t>
            </a:r>
            <a:r>
              <a:rPr lang="en-US" altLang="en-US" sz="2400" dirty="0"/>
              <a:t> </a:t>
            </a:r>
            <a:r>
              <a:rPr lang="en-US" altLang="en-US" sz="2400" b="1" dirty="0"/>
              <a:t>word2</a:t>
            </a:r>
          </a:p>
          <a:p>
            <a:r>
              <a:rPr lang="en-US" altLang="en-US" sz="2400" b="1" dirty="0"/>
              <a:t>if</a:t>
            </a:r>
            <a:r>
              <a:rPr lang="en-US" altLang="en-US" sz="2400" dirty="0"/>
              <a:t> string1 &gt; string2, it returns positive number  </a:t>
            </a:r>
          </a:p>
          <a:p>
            <a:r>
              <a:rPr lang="en-US" altLang="en-US" sz="2400" b="1" dirty="0"/>
              <a:t>if</a:t>
            </a:r>
            <a:r>
              <a:rPr lang="en-US" altLang="en-US" sz="2400" dirty="0"/>
              <a:t> string1 &lt; string2, it returns negative number  </a:t>
            </a:r>
          </a:p>
          <a:p>
            <a:r>
              <a:rPr lang="en-US" altLang="en-US" sz="2400" b="1" dirty="0"/>
              <a:t>if</a:t>
            </a:r>
            <a:r>
              <a:rPr lang="en-US" altLang="en-US" sz="2400" dirty="0"/>
              <a:t> string1 == string2, it returns 0  </a:t>
            </a:r>
          </a:p>
        </p:txBody>
      </p:sp>
      <p:sp>
        <p:nvSpPr>
          <p:cNvPr id="57348" name="Rectangle 3">
            <a:extLst>
              <a:ext uri="{FF2B5EF4-FFF2-40B4-BE49-F238E27FC236}">
                <a16:creationId xmlns:a16="http://schemas.microsoft.com/office/drawing/2014/main" id="{5D3A0919-2A27-4490-B570-A3BCC36EF82E}"/>
              </a:ext>
            </a:extLst>
          </p:cNvPr>
          <p:cNvSpPr>
            <a:spLocks noChangeArrowheads="1"/>
          </p:cNvSpPr>
          <p:nvPr/>
        </p:nvSpPr>
        <p:spPr bwMode="auto">
          <a:xfrm>
            <a:off x="457200" y="3810000"/>
            <a:ext cx="85344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dirty="0"/>
              <a:t>The </a:t>
            </a:r>
            <a:r>
              <a:rPr lang="en-US" altLang="en-US" sz="2400" b="1" dirty="0"/>
              <a:t>java string </a:t>
            </a:r>
            <a:r>
              <a:rPr lang="en-US" altLang="en-US" sz="2400" b="1" dirty="0" err="1"/>
              <a:t>compareTo</a:t>
            </a:r>
            <a:r>
              <a:rPr lang="en-US" altLang="en-US" sz="2400" b="1" dirty="0"/>
              <a:t>()</a:t>
            </a:r>
            <a:r>
              <a:rPr lang="en-US" altLang="en-US" sz="2400" dirty="0"/>
              <a:t> method compares the given string with current string . It returns positive number, negative number or 0.</a:t>
            </a:r>
          </a:p>
          <a:p>
            <a:pPr eaLnBrk="1" hangingPunct="1"/>
            <a:r>
              <a:rPr lang="en-US" altLang="en-US" sz="2400" dirty="0"/>
              <a:t>It compares strings on the basis of Unicode value of each character in the strings.</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C98150D0-6382-442C-8D4E-7A2098A19C49}"/>
              </a:ext>
            </a:extLst>
          </p:cNvPr>
          <p:cNvSpPr>
            <a:spLocks noGrp="1" noChangeArrowheads="1"/>
          </p:cNvSpPr>
          <p:nvPr>
            <p:ph type="title"/>
          </p:nvPr>
        </p:nvSpPr>
        <p:spPr/>
        <p:txBody>
          <a:bodyPr/>
          <a:lstStyle/>
          <a:p>
            <a:pPr eaLnBrk="1" hangingPunct="1"/>
            <a:r>
              <a:rPr lang="en-US" altLang="en-US"/>
              <a:t>Comparison Examples</a:t>
            </a:r>
          </a:p>
        </p:txBody>
      </p:sp>
      <p:sp>
        <p:nvSpPr>
          <p:cNvPr id="58371" name="Text Box 13">
            <a:extLst>
              <a:ext uri="{FF2B5EF4-FFF2-40B4-BE49-F238E27FC236}">
                <a16:creationId xmlns:a16="http://schemas.microsoft.com/office/drawing/2014/main" id="{28BFF5BA-3282-403A-9DA6-4B3536A765AB}"/>
              </a:ext>
            </a:extLst>
          </p:cNvPr>
          <p:cNvSpPr txBox="1">
            <a:spLocks noChangeArrowheads="1"/>
          </p:cNvSpPr>
          <p:nvPr/>
        </p:nvSpPr>
        <p:spPr bwMode="auto">
          <a:xfrm>
            <a:off x="919163" y="1809750"/>
            <a:ext cx="7605712" cy="16160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latin typeface="Lucida Console" panose="020B0609040504020204" pitchFamily="49" charset="0"/>
              </a:rPr>
              <a:t>//negative differences</a:t>
            </a:r>
          </a:p>
          <a:p>
            <a:pPr eaLnBrk="1" hangingPunct="1"/>
            <a:r>
              <a:rPr lang="en-US" altLang="en-US" sz="2000" b="1">
                <a:latin typeface="Lucida Console" panose="020B0609040504020204" pitchFamily="49" charset="0"/>
              </a:rPr>
              <a:t>diff = “apple”.compareTo(“berry”);//a before b</a:t>
            </a:r>
          </a:p>
          <a:p>
            <a:pPr eaLnBrk="1" hangingPunct="1"/>
            <a:r>
              <a:rPr lang="en-US" altLang="en-US" sz="2000" b="1">
                <a:latin typeface="Lucida Console" panose="020B0609040504020204" pitchFamily="49" charset="0"/>
              </a:rPr>
              <a:t>diff = “Zebra”.compareTo(“apple”);//Z before a</a:t>
            </a:r>
          </a:p>
          <a:p>
            <a:pPr eaLnBrk="1" hangingPunct="1"/>
            <a:r>
              <a:rPr lang="en-US" altLang="en-US" sz="2000" b="1">
                <a:latin typeface="Lucida Console" panose="020B0609040504020204" pitchFamily="49" charset="0"/>
              </a:rPr>
              <a:t>diff = “dig”.compareTo(“dug”);//i before u</a:t>
            </a:r>
          </a:p>
          <a:p>
            <a:pPr eaLnBrk="1" hangingPunct="1"/>
            <a:r>
              <a:rPr lang="en-US" altLang="en-US" sz="2000" b="1">
                <a:latin typeface="Lucida Console" panose="020B0609040504020204" pitchFamily="49" charset="0"/>
              </a:rPr>
              <a:t>diff = “dig”.compareTo(“digs”);//dig is shorter</a:t>
            </a:r>
          </a:p>
        </p:txBody>
      </p:sp>
      <p:sp>
        <p:nvSpPr>
          <p:cNvPr id="58372" name="Text Box 15">
            <a:extLst>
              <a:ext uri="{FF2B5EF4-FFF2-40B4-BE49-F238E27FC236}">
                <a16:creationId xmlns:a16="http://schemas.microsoft.com/office/drawing/2014/main" id="{E9255095-29CE-4758-9856-B01CBDA64735}"/>
              </a:ext>
            </a:extLst>
          </p:cNvPr>
          <p:cNvSpPr txBox="1">
            <a:spLocks noChangeArrowheads="1"/>
          </p:cNvSpPr>
          <p:nvPr/>
        </p:nvSpPr>
        <p:spPr bwMode="auto">
          <a:xfrm>
            <a:off x="957263" y="3575050"/>
            <a:ext cx="7605712" cy="10064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a:latin typeface="Lucida Console" panose="020B0609040504020204" pitchFamily="49" charset="0"/>
              </a:rPr>
              <a:t>//zero differences</a:t>
            </a:r>
          </a:p>
          <a:p>
            <a:pPr eaLnBrk="1" hangingPunct="1"/>
            <a:r>
              <a:rPr lang="en-US" altLang="en-US" sz="2000" b="1" dirty="0">
                <a:latin typeface="Lucida Console" panose="020B0609040504020204" pitchFamily="49" charset="0"/>
              </a:rPr>
              <a:t>diff = “apple”.</a:t>
            </a:r>
            <a:r>
              <a:rPr lang="en-US" altLang="en-US" sz="2000" b="1" dirty="0" err="1">
                <a:latin typeface="Lucida Console" panose="020B0609040504020204" pitchFamily="49" charset="0"/>
              </a:rPr>
              <a:t>compareTo</a:t>
            </a:r>
            <a:r>
              <a:rPr lang="en-US" altLang="en-US" sz="2000" b="1" dirty="0">
                <a:latin typeface="Lucida Console" panose="020B0609040504020204" pitchFamily="49" charset="0"/>
              </a:rPr>
              <a:t>(“apple”);//equal</a:t>
            </a:r>
          </a:p>
          <a:p>
            <a:pPr eaLnBrk="1" hangingPunct="1"/>
            <a:r>
              <a:rPr lang="en-US" altLang="en-US" sz="2000" b="1" dirty="0">
                <a:latin typeface="Lucida Console" panose="020B0609040504020204" pitchFamily="49" charset="0"/>
              </a:rPr>
              <a:t>diff = “dig”.</a:t>
            </a:r>
            <a:r>
              <a:rPr lang="en-US" altLang="en-US" sz="2000" b="1" dirty="0" err="1">
                <a:latin typeface="Lucida Console" panose="020B0609040504020204" pitchFamily="49" charset="0"/>
              </a:rPr>
              <a:t>compareToIgnoreCase</a:t>
            </a:r>
            <a:r>
              <a:rPr lang="en-US" altLang="en-US" sz="2000" b="1" dirty="0">
                <a:latin typeface="Lucida Console" panose="020B0609040504020204" pitchFamily="49" charset="0"/>
              </a:rPr>
              <a:t>(“DIG”);//equal</a:t>
            </a:r>
          </a:p>
        </p:txBody>
      </p:sp>
      <p:sp>
        <p:nvSpPr>
          <p:cNvPr id="58373" name="Text Box 16">
            <a:extLst>
              <a:ext uri="{FF2B5EF4-FFF2-40B4-BE49-F238E27FC236}">
                <a16:creationId xmlns:a16="http://schemas.microsoft.com/office/drawing/2014/main" id="{1E20961D-C4D9-4BBC-AE45-219A0B635A2A}"/>
              </a:ext>
            </a:extLst>
          </p:cNvPr>
          <p:cNvSpPr txBox="1">
            <a:spLocks noChangeArrowheads="1"/>
          </p:cNvSpPr>
          <p:nvPr/>
        </p:nvSpPr>
        <p:spPr bwMode="auto">
          <a:xfrm>
            <a:off x="957263" y="4768850"/>
            <a:ext cx="7605712" cy="16160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a:latin typeface="Lucida Console" panose="020B0609040504020204" pitchFamily="49" charset="0"/>
              </a:rPr>
              <a:t>//positive differences</a:t>
            </a:r>
          </a:p>
          <a:p>
            <a:pPr eaLnBrk="1" hangingPunct="1"/>
            <a:r>
              <a:rPr lang="en-US" altLang="en-US" sz="2000" b="1" dirty="0">
                <a:latin typeface="Lucida Console" panose="020B0609040504020204" pitchFamily="49" charset="0"/>
              </a:rPr>
              <a:t>diff = “berry”.</a:t>
            </a:r>
            <a:r>
              <a:rPr lang="en-US" altLang="en-US" sz="2000" b="1" dirty="0" err="1">
                <a:latin typeface="Lucida Console" panose="020B0609040504020204" pitchFamily="49" charset="0"/>
              </a:rPr>
              <a:t>compareTo</a:t>
            </a:r>
            <a:r>
              <a:rPr lang="en-US" altLang="en-US" sz="2000" b="1" dirty="0">
                <a:latin typeface="Lucida Console" panose="020B0609040504020204" pitchFamily="49" charset="0"/>
              </a:rPr>
              <a:t>(“apple”);//b after a</a:t>
            </a:r>
          </a:p>
          <a:p>
            <a:pPr eaLnBrk="1" hangingPunct="1"/>
            <a:r>
              <a:rPr lang="en-US" altLang="en-US" sz="2000" b="1" dirty="0">
                <a:latin typeface="Lucida Console" panose="020B0609040504020204" pitchFamily="49" charset="0"/>
              </a:rPr>
              <a:t>diff = “apple”.</a:t>
            </a:r>
            <a:r>
              <a:rPr lang="en-US" altLang="en-US" sz="2000" b="1" dirty="0" err="1">
                <a:latin typeface="Lucida Console" panose="020B0609040504020204" pitchFamily="49" charset="0"/>
              </a:rPr>
              <a:t>compareTo</a:t>
            </a:r>
            <a:r>
              <a:rPr lang="en-US" altLang="en-US" sz="2000" b="1" dirty="0">
                <a:latin typeface="Lucida Console" panose="020B0609040504020204" pitchFamily="49" charset="0"/>
              </a:rPr>
              <a:t>(“Apple”);//a after A</a:t>
            </a:r>
          </a:p>
          <a:p>
            <a:pPr eaLnBrk="1" hangingPunct="1"/>
            <a:r>
              <a:rPr lang="en-US" altLang="en-US" sz="2000" b="1" dirty="0">
                <a:latin typeface="Lucida Console" panose="020B0609040504020204" pitchFamily="49" charset="0"/>
              </a:rPr>
              <a:t>diff = “BIT”.</a:t>
            </a:r>
            <a:r>
              <a:rPr lang="en-US" altLang="en-US" sz="2000" b="1" dirty="0" err="1">
                <a:latin typeface="Lucida Console" panose="020B0609040504020204" pitchFamily="49" charset="0"/>
              </a:rPr>
              <a:t>compareTo</a:t>
            </a:r>
            <a:r>
              <a:rPr lang="en-US" altLang="en-US" sz="2000" b="1" dirty="0">
                <a:latin typeface="Lucida Console" panose="020B0609040504020204" pitchFamily="49" charset="0"/>
              </a:rPr>
              <a:t>(“BIG”);//T after G</a:t>
            </a:r>
          </a:p>
          <a:p>
            <a:pPr eaLnBrk="1" hangingPunct="1"/>
            <a:r>
              <a:rPr lang="en-US" altLang="en-US" sz="2000" b="1" dirty="0">
                <a:latin typeface="Lucida Console" panose="020B0609040504020204" pitchFamily="49" charset="0"/>
              </a:rPr>
              <a:t>diff = “huge”.</a:t>
            </a:r>
            <a:r>
              <a:rPr lang="en-US" altLang="en-US" sz="2000" b="1" dirty="0" err="1">
                <a:latin typeface="Lucida Console" panose="020B0609040504020204" pitchFamily="49" charset="0"/>
              </a:rPr>
              <a:t>compareTo</a:t>
            </a:r>
            <a:r>
              <a:rPr lang="en-US" altLang="en-US" sz="2000" b="1" dirty="0">
                <a:latin typeface="Lucida Console" panose="020B0609040504020204" pitchFamily="49" charset="0"/>
              </a:rPr>
              <a:t>(“hug”);//huge is longer</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A72E2A43-4961-441D-986C-C193FD9F06DA}"/>
              </a:ext>
            </a:extLst>
          </p:cNvPr>
          <p:cNvSpPr>
            <a:spLocks noGrp="1" noChangeArrowheads="1"/>
          </p:cNvSpPr>
          <p:nvPr>
            <p:ph type="title"/>
          </p:nvPr>
        </p:nvSpPr>
        <p:spPr/>
        <p:txBody>
          <a:bodyPr/>
          <a:lstStyle/>
          <a:p>
            <a:pPr eaLnBrk="1" hangingPunct="1"/>
            <a:r>
              <a:rPr lang="en-US" altLang="en-US"/>
              <a:t>Methods — Changing Case</a:t>
            </a:r>
          </a:p>
        </p:txBody>
      </p:sp>
      <p:sp>
        <p:nvSpPr>
          <p:cNvPr id="62467" name="Rectangle 3">
            <a:extLst>
              <a:ext uri="{FF2B5EF4-FFF2-40B4-BE49-F238E27FC236}">
                <a16:creationId xmlns:a16="http://schemas.microsoft.com/office/drawing/2014/main" id="{9B14EC48-E33F-4DE3-B03E-B3653D1FA79B}"/>
              </a:ext>
            </a:extLst>
          </p:cNvPr>
          <p:cNvSpPr>
            <a:spLocks noGrp="1" noChangeArrowheads="1"/>
          </p:cNvSpPr>
          <p:nvPr>
            <p:ph type="body" idx="1"/>
          </p:nvPr>
        </p:nvSpPr>
        <p:spPr>
          <a:xfrm>
            <a:off x="893763" y="1752600"/>
            <a:ext cx="7397750" cy="4652963"/>
          </a:xfrm>
        </p:spPr>
        <p:txBody>
          <a:bodyPr/>
          <a:lstStyle/>
          <a:p>
            <a:pPr eaLnBrk="1" hangingPunct="1">
              <a:spcBef>
                <a:spcPct val="50000"/>
              </a:spcBef>
              <a:buClr>
                <a:schemeClr val="tx1"/>
              </a:buClr>
              <a:buFont typeface="Wingdings" panose="05000000000000000000" pitchFamily="2" charset="2"/>
              <a:buNone/>
            </a:pPr>
            <a:r>
              <a:rPr lang="en-US" altLang="en-US" sz="2400"/>
              <a:t>String word2 = word1.</a:t>
            </a:r>
            <a:r>
              <a:rPr lang="en-US" altLang="en-US" sz="2400" b="1"/>
              <a:t>toUpperCase</a:t>
            </a:r>
            <a:r>
              <a:rPr lang="en-US" altLang="en-US" sz="2400"/>
              <a:t>();</a:t>
            </a:r>
          </a:p>
          <a:p>
            <a:pPr eaLnBrk="1" hangingPunct="1">
              <a:spcBef>
                <a:spcPct val="0"/>
              </a:spcBef>
              <a:buClr>
                <a:schemeClr val="tx1"/>
              </a:buClr>
              <a:buFont typeface="Wingdings" panose="05000000000000000000" pitchFamily="2" charset="2"/>
              <a:buNone/>
            </a:pPr>
            <a:r>
              <a:rPr lang="en-US" altLang="en-US" sz="2400"/>
              <a:t>String word3 = word1.</a:t>
            </a:r>
            <a:r>
              <a:rPr lang="en-US" altLang="en-US" sz="2400" b="1"/>
              <a:t>toLowerCase</a:t>
            </a:r>
            <a:r>
              <a:rPr lang="en-US" altLang="en-US" sz="2400"/>
              <a:t>();</a:t>
            </a:r>
          </a:p>
          <a:p>
            <a:pPr lvl="1" eaLnBrk="1" hangingPunct="1">
              <a:spcBef>
                <a:spcPct val="0"/>
              </a:spcBef>
              <a:buFont typeface="Wingdings" panose="05000000000000000000" pitchFamily="2" charset="2"/>
              <a:buNone/>
            </a:pPr>
            <a:r>
              <a:rPr lang="en-US" altLang="en-US" sz="2400"/>
              <a:t>	returns a new string formed from </a:t>
            </a:r>
            <a:r>
              <a:rPr lang="en-US" altLang="en-US" sz="2400" b="1"/>
              <a:t>word1</a:t>
            </a:r>
            <a:r>
              <a:rPr lang="en-US" altLang="en-US" sz="2400"/>
              <a:t> by converting its characters to upper (lower) case</a:t>
            </a:r>
          </a:p>
        </p:txBody>
      </p:sp>
      <p:sp>
        <p:nvSpPr>
          <p:cNvPr id="62468" name="Text Box 4">
            <a:extLst>
              <a:ext uri="{FF2B5EF4-FFF2-40B4-BE49-F238E27FC236}">
                <a16:creationId xmlns:a16="http://schemas.microsoft.com/office/drawing/2014/main" id="{24A794AC-B168-401A-B474-5471EBC0F4F7}"/>
              </a:ext>
            </a:extLst>
          </p:cNvPr>
          <p:cNvSpPr txBox="1">
            <a:spLocks noChangeArrowheads="1"/>
          </p:cNvSpPr>
          <p:nvPr/>
        </p:nvSpPr>
        <p:spPr bwMode="auto">
          <a:xfrm>
            <a:off x="1062038" y="3622675"/>
            <a:ext cx="6838950" cy="15525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t>String word1 = “HeLLo“;</a:t>
            </a:r>
          </a:p>
          <a:p>
            <a:pPr eaLnBrk="1" hangingPunct="1"/>
            <a:r>
              <a:rPr lang="en-US" altLang="en-US" sz="2400"/>
              <a:t>String word2 = word1.toUpperCase();//”HELLO”</a:t>
            </a:r>
          </a:p>
          <a:p>
            <a:pPr eaLnBrk="1" hangingPunct="1"/>
            <a:r>
              <a:rPr lang="en-US" altLang="en-US" sz="2400"/>
              <a:t>String word3 = word1.toLowerCase();//”hello”</a:t>
            </a:r>
          </a:p>
          <a:p>
            <a:pPr eaLnBrk="1" hangingPunct="1"/>
            <a:r>
              <a:rPr lang="en-US" altLang="en-US" sz="2400"/>
              <a:t>//word1 is still “HeLLo“</a:t>
            </a:r>
          </a:p>
        </p:txBody>
      </p:sp>
    </p:spTree>
    <p:extLst>
      <p:ext uri="{BB962C8B-B14F-4D97-AF65-F5344CB8AC3E}">
        <p14:creationId xmlns:p14="http://schemas.microsoft.com/office/powerpoint/2010/main" val="427909786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97520520-00C9-414E-B490-63534C327297}"/>
              </a:ext>
            </a:extLst>
          </p:cNvPr>
          <p:cNvSpPr>
            <a:spLocks noGrp="1" noChangeArrowheads="1"/>
          </p:cNvSpPr>
          <p:nvPr>
            <p:ph type="title"/>
          </p:nvPr>
        </p:nvSpPr>
        <p:spPr/>
        <p:txBody>
          <a:bodyPr/>
          <a:lstStyle/>
          <a:p>
            <a:pPr eaLnBrk="1" hangingPunct="1"/>
            <a:r>
              <a:rPr lang="en-US" altLang="en-US"/>
              <a:t>trim()</a:t>
            </a:r>
          </a:p>
        </p:txBody>
      </p:sp>
      <p:sp>
        <p:nvSpPr>
          <p:cNvPr id="59395" name="Rectangle 3">
            <a:extLst>
              <a:ext uri="{FF2B5EF4-FFF2-40B4-BE49-F238E27FC236}">
                <a16:creationId xmlns:a16="http://schemas.microsoft.com/office/drawing/2014/main" id="{07D942CC-64DF-4D8F-A80E-FB982002C724}"/>
              </a:ext>
            </a:extLst>
          </p:cNvPr>
          <p:cNvSpPr>
            <a:spLocks noGrp="1" noChangeArrowheads="1"/>
          </p:cNvSpPr>
          <p:nvPr>
            <p:ph type="body" idx="1"/>
          </p:nvPr>
        </p:nvSpPr>
        <p:spPr>
          <a:xfrm>
            <a:off x="893763" y="1752600"/>
            <a:ext cx="7397750" cy="4652963"/>
          </a:xfrm>
        </p:spPr>
        <p:txBody>
          <a:bodyPr/>
          <a:lstStyle/>
          <a:p>
            <a:pPr eaLnBrk="1" hangingPunct="1">
              <a:spcBef>
                <a:spcPct val="0"/>
              </a:spcBef>
              <a:buClr>
                <a:schemeClr val="tx1"/>
              </a:buClr>
              <a:buFont typeface="Wingdings" panose="05000000000000000000" pitchFamily="2" charset="2"/>
              <a:buNone/>
            </a:pPr>
            <a:r>
              <a:rPr lang="en-US" altLang="en-US" sz="2400"/>
              <a:t>    removing white space at both ends</a:t>
            </a:r>
            <a:br>
              <a:rPr lang="en-US" altLang="en-US" sz="2400"/>
            </a:br>
            <a:r>
              <a:rPr lang="en-US" altLang="en-US" sz="2400"/>
              <a:t>does not affect whites space in  the middle</a:t>
            </a:r>
          </a:p>
          <a:p>
            <a:pPr lvl="1" eaLnBrk="1" hangingPunct="1">
              <a:spcBef>
                <a:spcPct val="0"/>
              </a:spcBef>
              <a:buClr>
                <a:schemeClr val="tx1"/>
              </a:buClr>
              <a:buFont typeface="Wingdings" panose="05000000000000000000" pitchFamily="2" charset="2"/>
              <a:buNone/>
            </a:pPr>
            <a:r>
              <a:rPr lang="en-US" altLang="en-US" sz="2400"/>
              <a:t>Example:</a:t>
            </a:r>
          </a:p>
          <a:p>
            <a:pPr eaLnBrk="1" hangingPunct="1">
              <a:spcBef>
                <a:spcPct val="50000"/>
              </a:spcBef>
              <a:buClr>
                <a:schemeClr val="tx1"/>
              </a:buClr>
              <a:buFont typeface="Wingdings" panose="05000000000000000000" pitchFamily="2" charset="2"/>
              <a:buNone/>
            </a:pPr>
            <a:endParaRPr lang="en-US" altLang="en-US" sz="2400"/>
          </a:p>
        </p:txBody>
      </p:sp>
      <p:sp>
        <p:nvSpPr>
          <p:cNvPr id="59396" name="Text Box 4">
            <a:extLst>
              <a:ext uri="{FF2B5EF4-FFF2-40B4-BE49-F238E27FC236}">
                <a16:creationId xmlns:a16="http://schemas.microsoft.com/office/drawing/2014/main" id="{FE65C986-6CD8-419C-B4AD-0DE6AEF2577B}"/>
              </a:ext>
            </a:extLst>
          </p:cNvPr>
          <p:cNvSpPr txBox="1">
            <a:spLocks noChangeArrowheads="1"/>
          </p:cNvSpPr>
          <p:nvPr/>
        </p:nvSpPr>
        <p:spPr bwMode="auto">
          <a:xfrm>
            <a:off x="852488" y="3449638"/>
            <a:ext cx="7378700" cy="15700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t>String word1 = “ Hi Kumar “;</a:t>
            </a:r>
          </a:p>
          <a:p>
            <a:pPr eaLnBrk="1" hangingPunct="1"/>
            <a:r>
              <a:rPr lang="en-US" altLang="en-US" sz="2400"/>
              <a:t>String word2 = word1.trim();</a:t>
            </a:r>
          </a:p>
          <a:p>
            <a:pPr eaLnBrk="1" hangingPunct="1"/>
            <a:r>
              <a:rPr lang="en-US" altLang="en-US" sz="2400"/>
              <a:t>//word2 is “Hi Kumar” – no spaces on either end</a:t>
            </a:r>
          </a:p>
          <a:p>
            <a:pPr eaLnBrk="1" hangingPunct="1"/>
            <a:r>
              <a:rPr lang="en-US" altLang="en-US" sz="2400"/>
              <a:t>//word1 is still “ Hi Kumar “ – with middle spaces</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F808AE1A-9CEE-4ADF-8A08-21293D29444E}"/>
              </a:ext>
            </a:extLst>
          </p:cNvPr>
          <p:cNvSpPr>
            <a:spLocks noGrp="1" noChangeArrowheads="1"/>
          </p:cNvSpPr>
          <p:nvPr>
            <p:ph type="title"/>
          </p:nvPr>
        </p:nvSpPr>
        <p:spPr>
          <a:xfrm>
            <a:off x="457200" y="274638"/>
            <a:ext cx="8229600" cy="411162"/>
          </a:xfrm>
        </p:spPr>
        <p:txBody>
          <a:bodyPr>
            <a:normAutofit fontScale="90000"/>
          </a:bodyPr>
          <a:lstStyle/>
          <a:p>
            <a:pPr eaLnBrk="1" hangingPunct="1"/>
            <a:r>
              <a:rPr lang="en-US" altLang="en-US" dirty="0"/>
              <a:t>replace()</a:t>
            </a:r>
          </a:p>
        </p:txBody>
      </p:sp>
      <p:sp>
        <p:nvSpPr>
          <p:cNvPr id="60419" name="Rectangle 3">
            <a:extLst>
              <a:ext uri="{FF2B5EF4-FFF2-40B4-BE49-F238E27FC236}">
                <a16:creationId xmlns:a16="http://schemas.microsoft.com/office/drawing/2014/main" id="{9DCB00AC-858A-4E9E-9BAA-0EA087138E63}"/>
              </a:ext>
            </a:extLst>
          </p:cNvPr>
          <p:cNvSpPr>
            <a:spLocks noGrp="1" noChangeArrowheads="1"/>
          </p:cNvSpPr>
          <p:nvPr>
            <p:ph type="body" idx="1"/>
          </p:nvPr>
        </p:nvSpPr>
        <p:spPr>
          <a:xfrm>
            <a:off x="381000" y="762000"/>
            <a:ext cx="8077200" cy="5643563"/>
          </a:xfrm>
        </p:spPr>
        <p:txBody>
          <a:bodyPr>
            <a:normAutofit lnSpcReduction="10000"/>
          </a:bodyPr>
          <a:lstStyle/>
          <a:p>
            <a:pPr eaLnBrk="1" hangingPunct="1">
              <a:spcBef>
                <a:spcPct val="50000"/>
              </a:spcBef>
              <a:buClr>
                <a:schemeClr val="tx1"/>
              </a:buClr>
              <a:buFont typeface="Wingdings" panose="05000000000000000000" pitchFamily="2" charset="2"/>
              <a:buNone/>
            </a:pPr>
            <a:r>
              <a:rPr lang="en-US" altLang="en-US" sz="2400" dirty="0"/>
              <a:t>   method returns a string replacing all the old char or </a:t>
            </a:r>
            <a:r>
              <a:rPr lang="en-US" altLang="en-US" sz="2400" dirty="0" err="1"/>
              <a:t>CharSequence</a:t>
            </a:r>
            <a:r>
              <a:rPr lang="en-US" altLang="en-US" sz="2400" dirty="0"/>
              <a:t> to new char or </a:t>
            </a:r>
            <a:r>
              <a:rPr lang="en-US" altLang="en-US" sz="2400" dirty="0" err="1"/>
              <a:t>CharSequence</a:t>
            </a:r>
            <a:r>
              <a:rPr lang="en-US" altLang="en-US" sz="2400" dirty="0"/>
              <a:t>.</a:t>
            </a:r>
          </a:p>
          <a:p>
            <a:pPr>
              <a:buFont typeface="Arial" panose="020B0604020202020204" pitchFamily="34" charset="0"/>
              <a:buNone/>
            </a:pPr>
            <a:r>
              <a:rPr lang="en-US" altLang="en-US" sz="2400" dirty="0"/>
              <a:t>Syntax:</a:t>
            </a:r>
          </a:p>
          <a:p>
            <a:pPr>
              <a:buFont typeface="Arial" panose="020B0604020202020204" pitchFamily="34" charset="0"/>
              <a:buNone/>
            </a:pPr>
            <a:r>
              <a:rPr lang="en-US" altLang="en-US" sz="2400" dirty="0"/>
              <a:t>String replace(</a:t>
            </a:r>
            <a:r>
              <a:rPr lang="en-US" altLang="en-US" sz="2400" b="1" dirty="0"/>
              <a:t>char</a:t>
            </a:r>
            <a:r>
              <a:rPr lang="en-US" altLang="en-US" sz="2400" dirty="0"/>
              <a:t> </a:t>
            </a:r>
            <a:r>
              <a:rPr lang="en-US" altLang="en-US" sz="2400" dirty="0" err="1"/>
              <a:t>oldChar</a:t>
            </a:r>
            <a:r>
              <a:rPr lang="en-US" altLang="en-US" sz="2400" dirty="0"/>
              <a:t>, </a:t>
            </a:r>
            <a:r>
              <a:rPr lang="en-US" altLang="en-US" sz="2400" b="1" dirty="0"/>
              <a:t>char</a:t>
            </a:r>
            <a:r>
              <a:rPr lang="en-US" altLang="en-US" sz="2400" dirty="0"/>
              <a:t> </a:t>
            </a:r>
            <a:r>
              <a:rPr lang="en-US" altLang="en-US" sz="2400" dirty="0" err="1"/>
              <a:t>newChar</a:t>
            </a:r>
            <a:r>
              <a:rPr lang="en-US" altLang="en-US" sz="2400" dirty="0"/>
              <a:t>)  </a:t>
            </a:r>
          </a:p>
          <a:p>
            <a:pPr>
              <a:buFont typeface="Arial" panose="020B0604020202020204" pitchFamily="34" charset="0"/>
              <a:buNone/>
            </a:pPr>
            <a:r>
              <a:rPr lang="en-US" altLang="en-US" sz="2400" dirty="0"/>
              <a:t> String replace(</a:t>
            </a:r>
            <a:r>
              <a:rPr lang="en-US" altLang="en-US" sz="2400" dirty="0" err="1"/>
              <a:t>CharSequence</a:t>
            </a:r>
            <a:r>
              <a:rPr lang="en-US" altLang="en-US" sz="2400" dirty="0"/>
              <a:t> target, </a:t>
            </a:r>
            <a:r>
              <a:rPr lang="en-US" altLang="en-US" sz="2400" dirty="0" err="1"/>
              <a:t>CharSequence</a:t>
            </a:r>
            <a:r>
              <a:rPr lang="en-US" altLang="en-US" sz="2400" dirty="0"/>
              <a:t> replacement)  </a:t>
            </a:r>
          </a:p>
          <a:p>
            <a:pPr eaLnBrk="1" hangingPunct="1">
              <a:spcBef>
                <a:spcPct val="50000"/>
              </a:spcBef>
              <a:buClr>
                <a:schemeClr val="tx1"/>
              </a:buClr>
              <a:buFont typeface="Wingdings" panose="05000000000000000000" pitchFamily="2" charset="2"/>
              <a:buNone/>
            </a:pPr>
            <a:r>
              <a:rPr lang="en-US" altLang="en-US" sz="2400" dirty="0">
                <a:hlinkClick r:id="rId3" action="ppaction://hlinkfile"/>
              </a:rPr>
              <a:t>Example:</a:t>
            </a:r>
            <a:endParaRPr lang="en-US" altLang="en-US" sz="2400" dirty="0"/>
          </a:p>
          <a:p>
            <a:pPr eaLnBrk="1" hangingPunct="1">
              <a:spcBef>
                <a:spcPct val="50000"/>
              </a:spcBef>
              <a:buClr>
                <a:schemeClr val="tx1"/>
              </a:buClr>
              <a:buFont typeface="Wingdings" panose="05000000000000000000" pitchFamily="2" charset="2"/>
              <a:buNone/>
            </a:pPr>
            <a:r>
              <a:rPr lang="en-US" altLang="en-US" sz="2400" b="1" dirty="0"/>
              <a:t>     </a:t>
            </a:r>
            <a:r>
              <a:rPr lang="en-US" altLang="en-US" sz="2000" b="1" dirty="0"/>
              <a:t>String str1="hello </a:t>
            </a:r>
            <a:r>
              <a:rPr lang="en-US" altLang="en-US" sz="2000" b="1" dirty="0" err="1"/>
              <a:t>hello</a:t>
            </a:r>
            <a:r>
              <a:rPr lang="en-US" altLang="en-US" sz="2000" b="1" dirty="0"/>
              <a:t> </a:t>
            </a:r>
            <a:r>
              <a:rPr lang="en-US" altLang="en-US" sz="2000" b="1" dirty="0" err="1"/>
              <a:t>hello</a:t>
            </a:r>
            <a:r>
              <a:rPr lang="en-US" altLang="en-US" sz="2000" b="1" dirty="0"/>
              <a:t>";</a:t>
            </a:r>
          </a:p>
          <a:p>
            <a:pPr eaLnBrk="1" hangingPunct="1">
              <a:spcBef>
                <a:spcPct val="50000"/>
              </a:spcBef>
              <a:buClr>
                <a:schemeClr val="tx1"/>
              </a:buClr>
              <a:buFont typeface="Wingdings" panose="05000000000000000000" pitchFamily="2" charset="2"/>
              <a:buNone/>
            </a:pPr>
            <a:r>
              <a:rPr lang="en-US" altLang="en-US" sz="2000" b="1" dirty="0"/>
              <a:t>       String str2="hello </a:t>
            </a:r>
            <a:r>
              <a:rPr lang="en-US" altLang="en-US" sz="2000" b="1" dirty="0" err="1"/>
              <a:t>hello</a:t>
            </a:r>
            <a:r>
              <a:rPr lang="en-US" altLang="en-US" sz="2000" b="1" dirty="0"/>
              <a:t> </a:t>
            </a:r>
            <a:r>
              <a:rPr lang="en-US" altLang="en-US" sz="2000" b="1" dirty="0" err="1"/>
              <a:t>hello</a:t>
            </a:r>
            <a:r>
              <a:rPr lang="en-US" altLang="en-US" sz="2000" b="1" dirty="0"/>
              <a:t>";</a:t>
            </a:r>
          </a:p>
          <a:p>
            <a:pPr eaLnBrk="1" hangingPunct="1">
              <a:spcBef>
                <a:spcPct val="50000"/>
              </a:spcBef>
              <a:buClr>
                <a:schemeClr val="tx1"/>
              </a:buClr>
              <a:buFont typeface="Wingdings" panose="05000000000000000000" pitchFamily="2" charset="2"/>
              <a:buNone/>
            </a:pPr>
            <a:r>
              <a:rPr lang="en-US" altLang="en-US" sz="2000" b="1" dirty="0"/>
              <a:t>       str1=str1.replace('h', 'H');</a:t>
            </a:r>
          </a:p>
          <a:p>
            <a:pPr eaLnBrk="1" hangingPunct="1">
              <a:spcBef>
                <a:spcPct val="50000"/>
              </a:spcBef>
              <a:buClr>
                <a:schemeClr val="tx1"/>
              </a:buClr>
              <a:buFont typeface="Wingdings" panose="05000000000000000000" pitchFamily="2" charset="2"/>
              <a:buNone/>
            </a:pPr>
            <a:r>
              <a:rPr lang="en-US" altLang="en-US" sz="2000" b="1" dirty="0"/>
              <a:t>       str2=str2.replace("hello", "hi");</a:t>
            </a:r>
          </a:p>
          <a:p>
            <a:pPr eaLnBrk="1" hangingPunct="1">
              <a:spcBef>
                <a:spcPct val="50000"/>
              </a:spcBef>
              <a:buClr>
                <a:schemeClr val="tx1"/>
              </a:buClr>
              <a:buFont typeface="Wingdings" panose="05000000000000000000" pitchFamily="2" charset="2"/>
              <a:buNone/>
            </a:pPr>
            <a:r>
              <a:rPr lang="en-US" altLang="en-US" sz="2000" b="1" dirty="0"/>
              <a:t>       </a:t>
            </a:r>
            <a:r>
              <a:rPr lang="en-US" altLang="en-US" sz="2000" b="1" dirty="0" err="1"/>
              <a:t>System.out.println</a:t>
            </a:r>
            <a:r>
              <a:rPr lang="en-US" altLang="en-US" sz="2000" b="1" dirty="0"/>
              <a:t>(str1);</a:t>
            </a:r>
          </a:p>
          <a:p>
            <a:pPr eaLnBrk="1" hangingPunct="1">
              <a:spcBef>
                <a:spcPct val="50000"/>
              </a:spcBef>
              <a:buClr>
                <a:schemeClr val="tx1"/>
              </a:buClr>
              <a:buFont typeface="Wingdings" panose="05000000000000000000" pitchFamily="2" charset="2"/>
              <a:buNone/>
            </a:pPr>
            <a:r>
              <a:rPr lang="en-US" altLang="en-US" sz="2000" b="1" dirty="0"/>
              <a:t>       </a:t>
            </a:r>
            <a:r>
              <a:rPr lang="en-US" altLang="en-US" sz="2000" b="1" dirty="0" err="1"/>
              <a:t>System.out.println</a:t>
            </a:r>
            <a:r>
              <a:rPr lang="en-US" altLang="en-US" sz="2000" b="1" dirty="0"/>
              <a:t>(str2);</a:t>
            </a:r>
            <a:endParaRPr lang="en-US" altLang="en-US" sz="2400" b="1"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06D4501E-ED8B-4837-B79C-F0795440E192}"/>
              </a:ext>
            </a:extLst>
          </p:cNvPr>
          <p:cNvSpPr>
            <a:spLocks noGrp="1"/>
          </p:cNvSpPr>
          <p:nvPr>
            <p:ph type="title"/>
          </p:nvPr>
        </p:nvSpPr>
        <p:spPr>
          <a:xfrm>
            <a:off x="457200" y="274638"/>
            <a:ext cx="8229600" cy="563562"/>
          </a:xfrm>
        </p:spPr>
        <p:txBody>
          <a:bodyPr>
            <a:normAutofit fontScale="90000"/>
          </a:bodyPr>
          <a:lstStyle/>
          <a:p>
            <a:r>
              <a:rPr lang="en-US" altLang="en-US"/>
              <a:t>replaceAll()</a:t>
            </a:r>
          </a:p>
        </p:txBody>
      </p:sp>
      <p:sp>
        <p:nvSpPr>
          <p:cNvPr id="61443" name="Content Placeholder 2">
            <a:extLst>
              <a:ext uri="{FF2B5EF4-FFF2-40B4-BE49-F238E27FC236}">
                <a16:creationId xmlns:a16="http://schemas.microsoft.com/office/drawing/2014/main" id="{BFDA57AF-48D9-4FCA-AB47-A8E7DA6C7691}"/>
              </a:ext>
            </a:extLst>
          </p:cNvPr>
          <p:cNvSpPr>
            <a:spLocks noGrp="1"/>
          </p:cNvSpPr>
          <p:nvPr>
            <p:ph idx="1"/>
          </p:nvPr>
        </p:nvSpPr>
        <p:spPr>
          <a:xfrm>
            <a:off x="457200" y="1066800"/>
            <a:ext cx="8229600" cy="5059363"/>
          </a:xfrm>
        </p:spPr>
        <p:txBody>
          <a:bodyPr/>
          <a:lstStyle/>
          <a:p>
            <a:r>
              <a:rPr lang="en-US" altLang="en-US" sz="2800" dirty="0"/>
              <a:t>The </a:t>
            </a:r>
            <a:r>
              <a:rPr lang="en-US" altLang="en-US" sz="2800" b="1" dirty="0"/>
              <a:t>java string </a:t>
            </a:r>
            <a:r>
              <a:rPr lang="en-US" altLang="en-US" sz="2800" b="1" dirty="0" err="1"/>
              <a:t>replaceAll</a:t>
            </a:r>
            <a:r>
              <a:rPr lang="en-US" altLang="en-US" sz="2800" b="1" dirty="0"/>
              <a:t>()</a:t>
            </a:r>
            <a:r>
              <a:rPr lang="en-US" altLang="en-US" sz="2800" dirty="0"/>
              <a:t> method returns a string replacing all the sequence of characters matching regular expression and replacement string.</a:t>
            </a:r>
          </a:p>
          <a:p>
            <a:pPr>
              <a:buFont typeface="Arial" panose="020B0604020202020204" pitchFamily="34" charset="0"/>
              <a:buNone/>
            </a:pPr>
            <a:r>
              <a:rPr lang="en-US" altLang="en-US" dirty="0"/>
              <a:t>Syntax: </a:t>
            </a:r>
            <a:r>
              <a:rPr lang="en-US" altLang="en-US" sz="2800" dirty="0"/>
              <a:t>String </a:t>
            </a:r>
            <a:r>
              <a:rPr lang="en-US" altLang="en-US" sz="2800" dirty="0" err="1"/>
              <a:t>replaceAll</a:t>
            </a:r>
            <a:r>
              <a:rPr lang="en-US" altLang="en-US" sz="2800" dirty="0"/>
              <a:t>(String regex, String replacement)  </a:t>
            </a:r>
            <a:endParaRPr lang="en-US" altLang="en-US" dirty="0"/>
          </a:p>
          <a:p>
            <a:pPr>
              <a:buFont typeface="Arial" panose="020B0604020202020204" pitchFamily="34" charset="0"/>
              <a:buNone/>
            </a:pPr>
            <a:r>
              <a:rPr lang="en-US" altLang="en-US" dirty="0"/>
              <a:t> </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0FA3D7-10B1-4A80-A3FB-D465201FC63B}"/>
              </a:ext>
            </a:extLst>
          </p:cNvPr>
          <p:cNvSpPr>
            <a:spLocks noGrp="1"/>
          </p:cNvSpPr>
          <p:nvPr>
            <p:ph idx="1"/>
          </p:nvPr>
        </p:nvSpPr>
        <p:spPr>
          <a:xfrm>
            <a:off x="457200" y="533400"/>
            <a:ext cx="8229600" cy="5592763"/>
          </a:xfrm>
        </p:spPr>
        <p:txBody>
          <a:bodyPr/>
          <a:lstStyle/>
          <a:p>
            <a:pPr>
              <a:buFont typeface="Arial" panose="020B0604020202020204" pitchFamily="34" charset="0"/>
              <a:buNone/>
            </a:pPr>
            <a:r>
              <a:rPr lang="en-US" altLang="en-US" sz="2400" dirty="0"/>
              <a:t>Example:</a:t>
            </a:r>
          </a:p>
          <a:p>
            <a:pPr>
              <a:buFont typeface="Arial" panose="020B0604020202020204" pitchFamily="34" charset="0"/>
              <a:buNone/>
            </a:pPr>
            <a:r>
              <a:rPr lang="en-US" sz="2400" b="1" dirty="0"/>
              <a:t>replace all occurrences of white spaces in a string:</a:t>
            </a:r>
            <a:endParaRPr lang="en-US" altLang="en-US" sz="2400" b="1" dirty="0"/>
          </a:p>
          <a:p>
            <a:pPr marL="0" indent="0">
              <a:buNone/>
            </a:pPr>
            <a:r>
              <a:rPr lang="en-US" sz="2400" dirty="0"/>
              <a:t>String str = "how to do in java provides java reading materials";</a:t>
            </a:r>
          </a:p>
          <a:p>
            <a:pPr marL="0" indent="0">
              <a:buNone/>
            </a:pPr>
            <a:r>
              <a:rPr lang="en-US" sz="2400" dirty="0"/>
              <a:t>String </a:t>
            </a:r>
            <a:r>
              <a:rPr lang="en-US" sz="2400" dirty="0" err="1"/>
              <a:t>newStr</a:t>
            </a:r>
            <a:r>
              <a:rPr lang="en-US" sz="2400" dirty="0"/>
              <a:t> = </a:t>
            </a:r>
            <a:r>
              <a:rPr lang="en-US" sz="2400" dirty="0" err="1"/>
              <a:t>str.replaceAll</a:t>
            </a:r>
            <a:r>
              <a:rPr lang="en-US" sz="2400" dirty="0"/>
              <a:t>(“\\s", "");   </a:t>
            </a:r>
          </a:p>
          <a:p>
            <a:pPr marL="0" indent="0">
              <a:buNone/>
            </a:pPr>
            <a:r>
              <a:rPr lang="en-US" sz="2400" dirty="0" err="1"/>
              <a:t>System.out.println</a:t>
            </a:r>
            <a:r>
              <a:rPr lang="en-US" sz="2400" dirty="0"/>
              <a:t>(</a:t>
            </a:r>
            <a:r>
              <a:rPr lang="en-US" sz="2400" dirty="0" err="1"/>
              <a:t>newStr</a:t>
            </a:r>
            <a:r>
              <a:rPr lang="en-US" sz="2400" dirty="0"/>
              <a:t>);</a:t>
            </a:r>
          </a:p>
        </p:txBody>
      </p:sp>
    </p:spTree>
    <p:extLst>
      <p:ext uri="{BB962C8B-B14F-4D97-AF65-F5344CB8AC3E}">
        <p14:creationId xmlns:p14="http://schemas.microsoft.com/office/powerpoint/2010/main" val="439774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1DAE1-E486-40EC-B950-BFFCDCABE87A}"/>
              </a:ext>
            </a:extLst>
          </p:cNvPr>
          <p:cNvSpPr>
            <a:spLocks noGrp="1"/>
          </p:cNvSpPr>
          <p:nvPr>
            <p:ph type="title"/>
          </p:nvPr>
        </p:nvSpPr>
        <p:spPr>
          <a:xfrm>
            <a:off x="457200" y="274638"/>
            <a:ext cx="8229600" cy="639762"/>
          </a:xfrm>
        </p:spPr>
        <p:txBody>
          <a:bodyPr>
            <a:noAutofit/>
          </a:bodyPr>
          <a:lstStyle/>
          <a:p>
            <a:pPr algn="l"/>
            <a:r>
              <a:rPr lang="en-US" sz="3200" b="0" i="0" dirty="0">
                <a:solidFill>
                  <a:schemeClr val="tx2"/>
                </a:solidFill>
                <a:effectLst/>
              </a:rPr>
              <a:t>Variables:</a:t>
            </a:r>
            <a:endParaRPr lang="en-US" sz="3200" dirty="0">
              <a:solidFill>
                <a:schemeClr val="tx2"/>
              </a:solidFill>
            </a:endParaRPr>
          </a:p>
        </p:txBody>
      </p:sp>
      <p:pic>
        <p:nvPicPr>
          <p:cNvPr id="4" name="Picture 2" descr="var.png">
            <a:extLst>
              <a:ext uri="{FF2B5EF4-FFF2-40B4-BE49-F238E27FC236}">
                <a16:creationId xmlns:a16="http://schemas.microsoft.com/office/drawing/2014/main" id="{86FD06F5-BD03-46C8-A062-E5A0567BA6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14625" y="345608"/>
            <a:ext cx="4714875" cy="217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varTypes.png">
            <a:extLst>
              <a:ext uri="{FF2B5EF4-FFF2-40B4-BE49-F238E27FC236}">
                <a16:creationId xmlns:a16="http://schemas.microsoft.com/office/drawing/2014/main" id="{10DC8AB4-14D3-43CD-91FC-BF55780237D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589866"/>
            <a:ext cx="4857750" cy="3704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918411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B547E134-9A86-4B74-ADE9-7D63D6940461}"/>
              </a:ext>
            </a:extLst>
          </p:cNvPr>
          <p:cNvSpPr>
            <a:spLocks noGrp="1"/>
          </p:cNvSpPr>
          <p:nvPr>
            <p:ph type="title"/>
          </p:nvPr>
        </p:nvSpPr>
        <p:spPr/>
        <p:txBody>
          <a:bodyPr>
            <a:normAutofit fontScale="90000"/>
          </a:bodyPr>
          <a:lstStyle/>
          <a:p>
            <a:r>
              <a:rPr lang="en-US" altLang="en-US"/>
              <a:t>StringBuffer class</a:t>
            </a:r>
            <a:br>
              <a:rPr lang="en-US" altLang="en-US"/>
            </a:br>
            <a:endParaRPr lang="en-US" altLang="en-US"/>
          </a:p>
        </p:txBody>
      </p:sp>
      <p:sp>
        <p:nvSpPr>
          <p:cNvPr id="66563" name="Content Placeholder 2">
            <a:extLst>
              <a:ext uri="{FF2B5EF4-FFF2-40B4-BE49-F238E27FC236}">
                <a16:creationId xmlns:a16="http://schemas.microsoft.com/office/drawing/2014/main" id="{E8887319-3818-4FBC-B1FC-16C8BCD6DA30}"/>
              </a:ext>
            </a:extLst>
          </p:cNvPr>
          <p:cNvSpPr>
            <a:spLocks noGrp="1"/>
          </p:cNvSpPr>
          <p:nvPr>
            <p:ph idx="1"/>
          </p:nvPr>
        </p:nvSpPr>
        <p:spPr>
          <a:xfrm>
            <a:off x="457200" y="914400"/>
            <a:ext cx="8229600" cy="5211763"/>
          </a:xfrm>
        </p:spPr>
        <p:txBody>
          <a:bodyPr/>
          <a:lstStyle/>
          <a:p>
            <a:pPr eaLnBrk="1" hangingPunct="1"/>
            <a:r>
              <a:rPr lang="en-US" altLang="en-US" dirty="0" err="1"/>
              <a:t>StringBuffer</a:t>
            </a:r>
            <a:r>
              <a:rPr lang="en-US" altLang="en-US" b="1" dirty="0"/>
              <a:t> </a:t>
            </a:r>
            <a:r>
              <a:rPr lang="en-US" altLang="en-US" dirty="0"/>
              <a:t>is mutable means one can change the value of the object .</a:t>
            </a:r>
          </a:p>
          <a:p>
            <a:pPr eaLnBrk="1" hangingPunct="1"/>
            <a:r>
              <a:rPr lang="en-US" altLang="en-US" dirty="0"/>
              <a:t> The object created through </a:t>
            </a:r>
            <a:r>
              <a:rPr lang="en-US" altLang="en-US" dirty="0" err="1"/>
              <a:t>StringBuffer</a:t>
            </a:r>
            <a:r>
              <a:rPr lang="en-US" altLang="en-US" dirty="0"/>
              <a:t> is stored in the heap . </a:t>
            </a:r>
          </a:p>
          <a:p>
            <a:pPr eaLnBrk="1" hangingPunct="1"/>
            <a:r>
              <a:rPr lang="en-US" altLang="en-US" dirty="0"/>
              <a:t>each method in </a:t>
            </a:r>
            <a:r>
              <a:rPr lang="en-US" altLang="en-US" dirty="0" err="1"/>
              <a:t>StringBuffer</a:t>
            </a:r>
            <a:r>
              <a:rPr lang="en-US" altLang="en-US" dirty="0"/>
              <a:t> is synchronized that is </a:t>
            </a:r>
            <a:r>
              <a:rPr lang="en-US" altLang="en-US" dirty="0" err="1"/>
              <a:t>StringBuffer</a:t>
            </a:r>
            <a:r>
              <a:rPr lang="en-US" altLang="en-US" dirty="0"/>
              <a:t> is thread safe due to this it does not allow  two threads to simultaneously access the same method . Each method can be accessed by one thread at a time .</a:t>
            </a:r>
            <a:br>
              <a:rPr lang="en-US" altLang="en-US" dirty="0"/>
            </a:br>
            <a:endParaRPr lang="en-US" alt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1AF0995-B6D9-4220-BF33-9842E71EC09B}"/>
              </a:ext>
            </a:extLst>
          </p:cNvPr>
          <p:cNvGraphicFramePr>
            <a:graphicFrameLocks noGrp="1"/>
          </p:cNvGraphicFramePr>
          <p:nvPr/>
        </p:nvGraphicFramePr>
        <p:xfrm>
          <a:off x="381000" y="1295400"/>
          <a:ext cx="8458200" cy="2714948"/>
        </p:xfrm>
        <a:graphic>
          <a:graphicData uri="http://schemas.openxmlformats.org/drawingml/2006/table">
            <a:tbl>
              <a:tblPr/>
              <a:tblGrid>
                <a:gridCol w="4229100">
                  <a:extLst>
                    <a:ext uri="{9D8B030D-6E8A-4147-A177-3AD203B41FA5}">
                      <a16:colId xmlns:a16="http://schemas.microsoft.com/office/drawing/2014/main" val="20000"/>
                    </a:ext>
                  </a:extLst>
                </a:gridCol>
                <a:gridCol w="4229100">
                  <a:extLst>
                    <a:ext uri="{9D8B030D-6E8A-4147-A177-3AD203B41FA5}">
                      <a16:colId xmlns:a16="http://schemas.microsoft.com/office/drawing/2014/main" val="20001"/>
                    </a:ext>
                  </a:extLst>
                </a:gridCol>
              </a:tblGrid>
              <a:tr h="570189">
                <a:tc>
                  <a:txBody>
                    <a:bodyPr/>
                    <a:lstStyle/>
                    <a:p>
                      <a:pPr algn="l" fontAlgn="t"/>
                      <a:r>
                        <a:rPr lang="en-US" sz="1600" b="1" dirty="0">
                          <a:solidFill>
                            <a:srgbClr val="000000"/>
                          </a:solidFill>
                          <a:latin typeface="verdana"/>
                        </a:rPr>
                        <a:t>StringBuffer </a:t>
                      </a:r>
                      <a:endParaRPr lang="en-US" sz="1600" b="1" dirty="0">
                        <a:solidFill>
                          <a:srgbClr val="000000"/>
                        </a:solidFill>
                        <a:latin typeface="times new roman"/>
                      </a:endParaRPr>
                    </a:p>
                  </a:txBody>
                  <a:tcPr marL="84180" marR="84180" marT="84169" marB="84169">
                    <a:lnL w="9525" cap="flat" cmpd="sng" algn="ctr">
                      <a:solidFill>
                        <a:srgbClr val="60CA28"/>
                      </a:solidFill>
                      <a:prstDash val="solid"/>
                      <a:round/>
                      <a:headEnd type="none" w="med" len="med"/>
                      <a:tailEnd type="none" w="med" len="med"/>
                    </a:lnL>
                    <a:lnR w="9525" cap="flat" cmpd="sng" algn="ctr">
                      <a:solidFill>
                        <a:srgbClr val="60CA28"/>
                      </a:solidFill>
                      <a:prstDash val="solid"/>
                      <a:round/>
                      <a:headEnd type="none" w="med" len="med"/>
                      <a:tailEnd type="none" w="med" len="med"/>
                    </a:lnR>
                    <a:lnT w="9525" cap="flat" cmpd="sng" algn="ctr">
                      <a:solidFill>
                        <a:srgbClr val="60CA2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solidFill>
                            <a:srgbClr val="000000"/>
                          </a:solidFill>
                          <a:latin typeface="times new roman"/>
                        </a:rPr>
                        <a:t>StringBuilder</a:t>
                      </a:r>
                    </a:p>
                    <a:p>
                      <a:endParaRPr lang="en-US" sz="1300" dirty="0"/>
                    </a:p>
                  </a:txBody>
                  <a:tcPr marL="67344" marR="67344" marT="33668" marB="33668">
                    <a:lnL w="9525" cap="flat" cmpd="sng" algn="ctr">
                      <a:solidFill>
                        <a:srgbClr val="60CA28"/>
                      </a:solidFill>
                      <a:prstDash val="solid"/>
                      <a:round/>
                      <a:headEnd type="none" w="med" len="med"/>
                      <a:tailEnd type="none" w="med" len="med"/>
                    </a:lnL>
                    <a:lnB w="9525"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10000"/>
                  </a:ext>
                </a:extLst>
              </a:tr>
              <a:tr h="1483644">
                <a:tc>
                  <a:txBody>
                    <a:bodyPr/>
                    <a:lstStyle/>
                    <a:p>
                      <a:pPr algn="l" fontAlgn="t"/>
                      <a:r>
                        <a:rPr lang="en-US" sz="1800" dirty="0">
                          <a:solidFill>
                            <a:srgbClr val="000000"/>
                          </a:solidFill>
                          <a:latin typeface="verdana"/>
                        </a:rPr>
                        <a:t>StringBuffer is </a:t>
                      </a:r>
                      <a:r>
                        <a:rPr lang="en-US" sz="1800" i="1" dirty="0">
                          <a:solidFill>
                            <a:srgbClr val="000000"/>
                          </a:solidFill>
                          <a:latin typeface="verdana"/>
                        </a:rPr>
                        <a:t>synchronized</a:t>
                      </a:r>
                      <a:r>
                        <a:rPr lang="en-US" sz="1800" dirty="0">
                          <a:solidFill>
                            <a:srgbClr val="000000"/>
                          </a:solidFill>
                          <a:latin typeface="verdana"/>
                        </a:rPr>
                        <a:t> i.e. thread safe. It means two threads can't call the methods of StringBuffer simultaneously.</a:t>
                      </a:r>
                    </a:p>
                  </a:txBody>
                  <a:tcPr marL="56120" marR="56120" marT="56113" marB="561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latin typeface="verdana"/>
                        </a:rPr>
                        <a:t>StringBuilder is </a:t>
                      </a:r>
                      <a:r>
                        <a:rPr lang="en-US" sz="1800" i="1" dirty="0">
                          <a:solidFill>
                            <a:srgbClr val="000000"/>
                          </a:solidFill>
                          <a:latin typeface="verdana"/>
                        </a:rPr>
                        <a:t>non-synchronized</a:t>
                      </a:r>
                      <a:r>
                        <a:rPr lang="en-US" sz="1800" dirty="0">
                          <a:solidFill>
                            <a:srgbClr val="000000"/>
                          </a:solidFill>
                          <a:latin typeface="verdana"/>
                        </a:rPr>
                        <a:t> i.e. not thread safe. It means two threads can call the methods of StringBuilder simultaneously.</a:t>
                      </a:r>
                    </a:p>
                  </a:txBody>
                  <a:tcPr marL="56120" marR="56120" marT="56113" marB="561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60793">
                <a:tc>
                  <a:txBody>
                    <a:bodyPr/>
                    <a:lstStyle/>
                    <a:p>
                      <a:pPr algn="l" fontAlgn="t"/>
                      <a:r>
                        <a:rPr lang="en-US" sz="1800">
                          <a:solidFill>
                            <a:srgbClr val="000000"/>
                          </a:solidFill>
                          <a:latin typeface="verdana"/>
                        </a:rPr>
                        <a:t>StringBuffer is </a:t>
                      </a:r>
                      <a:r>
                        <a:rPr lang="en-US" sz="1800" i="1">
                          <a:solidFill>
                            <a:srgbClr val="000000"/>
                          </a:solidFill>
                          <a:latin typeface="verdana"/>
                        </a:rPr>
                        <a:t>less efficient</a:t>
                      </a:r>
                      <a:r>
                        <a:rPr lang="en-US" sz="1800">
                          <a:solidFill>
                            <a:srgbClr val="000000"/>
                          </a:solidFill>
                          <a:latin typeface="verdana"/>
                        </a:rPr>
                        <a:t> than StringBuilder.</a:t>
                      </a:r>
                    </a:p>
                  </a:txBody>
                  <a:tcPr marL="56120" marR="56120" marT="56113" marB="561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latin typeface="verdana"/>
                        </a:rPr>
                        <a:t>StringBuilder is </a:t>
                      </a:r>
                      <a:r>
                        <a:rPr lang="en-US" sz="1800" i="1" dirty="0">
                          <a:solidFill>
                            <a:srgbClr val="000000"/>
                          </a:solidFill>
                          <a:latin typeface="verdana"/>
                        </a:rPr>
                        <a:t>more efficient</a:t>
                      </a:r>
                      <a:r>
                        <a:rPr lang="en-US" sz="1800" dirty="0">
                          <a:solidFill>
                            <a:srgbClr val="000000"/>
                          </a:solidFill>
                          <a:latin typeface="verdana"/>
                        </a:rPr>
                        <a:t> than StringBuffer.</a:t>
                      </a:r>
                    </a:p>
                  </a:txBody>
                  <a:tcPr marL="56120" marR="56120" marT="56113" marB="561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bl>
          </a:graphicData>
        </a:graphic>
      </p:graphicFrame>
      <p:sp>
        <p:nvSpPr>
          <p:cNvPr id="67604" name="TextBox 4">
            <a:extLst>
              <a:ext uri="{FF2B5EF4-FFF2-40B4-BE49-F238E27FC236}">
                <a16:creationId xmlns:a16="http://schemas.microsoft.com/office/drawing/2014/main" id="{B9DCD3A6-A9E5-400B-8ED9-7AE18181217A}"/>
              </a:ext>
            </a:extLst>
          </p:cNvPr>
          <p:cNvSpPr txBox="1">
            <a:spLocks noChangeArrowheads="1"/>
          </p:cNvSpPr>
          <p:nvPr/>
        </p:nvSpPr>
        <p:spPr bwMode="auto">
          <a:xfrm>
            <a:off x="685800" y="381000"/>
            <a:ext cx="822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t>Differences between StringBuffer and StringBuilder</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F8D9B4F0-1D59-41AA-A594-A6DD90DC425D}"/>
              </a:ext>
            </a:extLst>
          </p:cNvPr>
          <p:cNvSpPr>
            <a:spLocks noGrp="1"/>
          </p:cNvSpPr>
          <p:nvPr>
            <p:ph type="title"/>
          </p:nvPr>
        </p:nvSpPr>
        <p:spPr>
          <a:xfrm>
            <a:off x="0" y="274638"/>
            <a:ext cx="8686800" cy="1143000"/>
          </a:xfrm>
        </p:spPr>
        <p:txBody>
          <a:bodyPr/>
          <a:lstStyle/>
          <a:p>
            <a:r>
              <a:rPr lang="en-US" altLang="en-US" sz="3600"/>
              <a:t>methods of StringBuffer/StringBuilder class </a:t>
            </a:r>
          </a:p>
        </p:txBody>
      </p:sp>
      <p:sp>
        <p:nvSpPr>
          <p:cNvPr id="68611" name="Content Placeholder 2">
            <a:extLst>
              <a:ext uri="{FF2B5EF4-FFF2-40B4-BE49-F238E27FC236}">
                <a16:creationId xmlns:a16="http://schemas.microsoft.com/office/drawing/2014/main" id="{FB7695BE-29F1-4D42-A395-BFE6C21E5F76}"/>
              </a:ext>
            </a:extLst>
          </p:cNvPr>
          <p:cNvSpPr>
            <a:spLocks noGrp="1"/>
          </p:cNvSpPr>
          <p:nvPr>
            <p:ph idx="1"/>
          </p:nvPr>
        </p:nvSpPr>
        <p:spPr>
          <a:xfrm>
            <a:off x="457200" y="1371600"/>
            <a:ext cx="8229600" cy="4754563"/>
          </a:xfrm>
        </p:spPr>
        <p:txBody>
          <a:bodyPr>
            <a:normAutofit lnSpcReduction="10000"/>
          </a:bodyPr>
          <a:lstStyle/>
          <a:p>
            <a:r>
              <a:rPr lang="en-US" altLang="en-US" sz="2800" b="1" i="1"/>
              <a:t> append()</a:t>
            </a:r>
          </a:p>
          <a:p>
            <a:r>
              <a:rPr lang="en-US" altLang="en-US" sz="2800" b="1" i="1"/>
              <a:t>capacity()</a:t>
            </a:r>
          </a:p>
          <a:p>
            <a:r>
              <a:rPr lang="en-US" altLang="en-US" sz="2800" b="1"/>
              <a:t>ensureCapacity()</a:t>
            </a:r>
            <a:r>
              <a:rPr lang="en-US" altLang="en-US" sz="2800"/>
              <a:t> </a:t>
            </a:r>
            <a:endParaRPr lang="en-US" altLang="en-US" sz="2800" b="1" i="1"/>
          </a:p>
          <a:p>
            <a:r>
              <a:rPr lang="en-US" altLang="en-US" sz="2800" b="1" i="1"/>
              <a:t>insert()</a:t>
            </a:r>
          </a:p>
          <a:p>
            <a:r>
              <a:rPr lang="en-US" altLang="en-US" sz="2800" b="1"/>
              <a:t>reverse()</a:t>
            </a:r>
          </a:p>
          <a:p>
            <a:r>
              <a:rPr lang="en-US" altLang="en-US" sz="2800" b="1"/>
              <a:t>replace()</a:t>
            </a:r>
          </a:p>
          <a:p>
            <a:r>
              <a:rPr lang="en-US" altLang="en-US" sz="2800" b="1"/>
              <a:t>length()</a:t>
            </a:r>
            <a:r>
              <a:rPr lang="en-US" altLang="en-US" sz="2800"/>
              <a:t> </a:t>
            </a:r>
          </a:p>
          <a:p>
            <a:r>
              <a:rPr lang="en-US" altLang="en-US" sz="2800" b="1"/>
              <a:t>delete()</a:t>
            </a:r>
          </a:p>
          <a:p>
            <a:r>
              <a:rPr lang="en-US" altLang="en-US" sz="2800" b="1"/>
              <a:t>deleteCharAt()</a:t>
            </a:r>
          </a:p>
          <a:p>
            <a:r>
              <a:rPr lang="en-US" altLang="en-US" sz="2800" b="1"/>
              <a:t>substring() </a:t>
            </a:r>
          </a:p>
          <a:p>
            <a:endParaRPr lang="en-US" altLang="en-US" sz="2800" b="1"/>
          </a:p>
          <a:p>
            <a:endParaRPr lang="en-US" altLang="en-US" sz="2800" b="1" i="1"/>
          </a:p>
          <a:p>
            <a:endParaRPr lang="en-US" altLang="en-US" sz="280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B5D27711-06C8-49E4-B2F7-59C2DEFC06B4}"/>
              </a:ext>
            </a:extLst>
          </p:cNvPr>
          <p:cNvSpPr>
            <a:spLocks noGrp="1"/>
          </p:cNvSpPr>
          <p:nvPr>
            <p:ph type="title"/>
          </p:nvPr>
        </p:nvSpPr>
        <p:spPr/>
        <p:txBody>
          <a:bodyPr/>
          <a:lstStyle/>
          <a:p>
            <a:pPr algn="l"/>
            <a:r>
              <a:rPr lang="en-US" altLang="en-US" b="1" i="1"/>
              <a:t>append()</a:t>
            </a:r>
            <a:endParaRPr lang="en-US" altLang="en-US"/>
          </a:p>
        </p:txBody>
      </p:sp>
      <p:sp>
        <p:nvSpPr>
          <p:cNvPr id="69635" name="Content Placeholder 2">
            <a:extLst>
              <a:ext uri="{FF2B5EF4-FFF2-40B4-BE49-F238E27FC236}">
                <a16:creationId xmlns:a16="http://schemas.microsoft.com/office/drawing/2014/main" id="{17D1FC80-2215-4B63-A83E-CDFA548A90D0}"/>
              </a:ext>
            </a:extLst>
          </p:cNvPr>
          <p:cNvSpPr>
            <a:spLocks noGrp="1"/>
          </p:cNvSpPr>
          <p:nvPr>
            <p:ph idx="1"/>
          </p:nvPr>
        </p:nvSpPr>
        <p:spPr/>
        <p:txBody>
          <a:bodyPr/>
          <a:lstStyle/>
          <a:p>
            <a:r>
              <a:rPr lang="en-US" altLang="en-US"/>
              <a:t>is used to append the string from one string to another string like concat. </a:t>
            </a:r>
          </a:p>
          <a:p>
            <a:pPr>
              <a:buFont typeface="Arial" panose="020B0604020202020204" pitchFamily="34" charset="0"/>
              <a:buNone/>
            </a:pPr>
            <a:r>
              <a:rPr lang="en-US" altLang="en-US"/>
              <a:t>Syntax:</a:t>
            </a:r>
          </a:p>
          <a:p>
            <a:pPr>
              <a:buFont typeface="Arial" panose="020B0604020202020204" pitchFamily="34" charset="0"/>
              <a:buNone/>
            </a:pPr>
            <a:r>
              <a:rPr lang="en-US" altLang="en-US"/>
              <a:t>StringBufferClassReference.append(any type)</a:t>
            </a:r>
          </a:p>
          <a:p>
            <a:pPr>
              <a:buFont typeface="Arial" panose="020B0604020202020204" pitchFamily="34" charset="0"/>
              <a:buNone/>
            </a:pPr>
            <a:r>
              <a:rPr lang="en-US" altLang="en-US"/>
              <a:t>Any type:-  </a:t>
            </a:r>
          </a:p>
          <a:p>
            <a:pPr>
              <a:buFont typeface="Arial" panose="020B0604020202020204" pitchFamily="34" charset="0"/>
              <a:buNone/>
            </a:pPr>
            <a:r>
              <a:rPr lang="en-US" altLang="en-US"/>
              <a:t> append(char), append(boolean), append(int), append(float), append(double) etc.</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57C6F6EE-0596-4D6B-BD69-83F0ACBD56CE}"/>
              </a:ext>
            </a:extLst>
          </p:cNvPr>
          <p:cNvSpPr>
            <a:spLocks noGrp="1"/>
          </p:cNvSpPr>
          <p:nvPr>
            <p:ph type="title"/>
          </p:nvPr>
        </p:nvSpPr>
        <p:spPr/>
        <p:txBody>
          <a:bodyPr>
            <a:normAutofit fontScale="90000"/>
          </a:bodyPr>
          <a:lstStyle/>
          <a:p>
            <a:r>
              <a:rPr lang="en-US" altLang="en-US" b="1" i="1"/>
              <a:t>capacity()</a:t>
            </a:r>
            <a:br>
              <a:rPr lang="en-US" altLang="en-US" b="1" i="1"/>
            </a:br>
            <a:endParaRPr lang="en-US" altLang="en-US"/>
          </a:p>
        </p:txBody>
      </p:sp>
      <p:sp>
        <p:nvSpPr>
          <p:cNvPr id="70659" name="Content Placeholder 2">
            <a:extLst>
              <a:ext uri="{FF2B5EF4-FFF2-40B4-BE49-F238E27FC236}">
                <a16:creationId xmlns:a16="http://schemas.microsoft.com/office/drawing/2014/main" id="{AD80E47E-4F23-4657-B641-37A172A38B7D}"/>
              </a:ext>
            </a:extLst>
          </p:cNvPr>
          <p:cNvSpPr>
            <a:spLocks noGrp="1"/>
          </p:cNvSpPr>
          <p:nvPr>
            <p:ph idx="1"/>
          </p:nvPr>
        </p:nvSpPr>
        <p:spPr/>
        <p:txBody>
          <a:bodyPr/>
          <a:lstStyle/>
          <a:p>
            <a:r>
              <a:rPr lang="en-US" altLang="en-US"/>
              <a:t>is used to return the current capacity of buffer.</a:t>
            </a:r>
          </a:p>
          <a:p>
            <a:r>
              <a:rPr lang="en-US" altLang="en-US"/>
              <a:t>The default capacity of the buffer is 16.</a:t>
            </a:r>
          </a:p>
          <a:p>
            <a:r>
              <a:rPr lang="en-US" altLang="en-US"/>
              <a:t> If the number of character increases from its current capacity, it increases the capacity by (oldcapacity*2)+2.</a:t>
            </a:r>
          </a:p>
          <a:p>
            <a:r>
              <a:rPr lang="en-US" altLang="en-US"/>
              <a:t> For example if your current capacity is 16, it will be (16*2)+2=34.</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ntent Placeholder 2">
            <a:extLst>
              <a:ext uri="{FF2B5EF4-FFF2-40B4-BE49-F238E27FC236}">
                <a16:creationId xmlns:a16="http://schemas.microsoft.com/office/drawing/2014/main" id="{BE29C626-4556-4D06-9FC6-17EAF8EED67E}"/>
              </a:ext>
            </a:extLst>
          </p:cNvPr>
          <p:cNvSpPr>
            <a:spLocks noGrp="1"/>
          </p:cNvSpPr>
          <p:nvPr>
            <p:ph idx="1"/>
          </p:nvPr>
        </p:nvSpPr>
        <p:spPr>
          <a:xfrm>
            <a:off x="457200" y="457200"/>
            <a:ext cx="8229600" cy="5668963"/>
          </a:xfrm>
        </p:spPr>
        <p:txBody>
          <a:bodyPr/>
          <a:lstStyle/>
          <a:p>
            <a:pPr>
              <a:buFont typeface="Arial" panose="020B0604020202020204" pitchFamily="34" charset="0"/>
              <a:buNone/>
            </a:pPr>
            <a:r>
              <a:rPr lang="en-US" altLang="en-US"/>
              <a:t>Condition1:</a:t>
            </a:r>
          </a:p>
          <a:p>
            <a:pPr>
              <a:buFont typeface="Arial" panose="020B0604020202020204" pitchFamily="34" charset="0"/>
              <a:buNone/>
            </a:pPr>
            <a:r>
              <a:rPr lang="en-US" altLang="en-US"/>
              <a:t>StringBuffer sb=new StringBuffer(); </a:t>
            </a:r>
          </a:p>
          <a:p>
            <a:pPr>
              <a:buFont typeface="Arial" panose="020B0604020202020204" pitchFamily="34" charset="0"/>
              <a:buNone/>
            </a:pPr>
            <a:r>
              <a:rPr lang="en-US" altLang="en-US" sz="2800"/>
              <a:t>System.out.println("Current Capacity:"+sb.capacity());</a:t>
            </a:r>
          </a:p>
          <a:p>
            <a:pPr>
              <a:buFont typeface="Arial" panose="020B0604020202020204" pitchFamily="34" charset="0"/>
              <a:buNone/>
            </a:pPr>
            <a:r>
              <a:rPr lang="en-US" altLang="en-US" sz="2800"/>
              <a:t>// Current Capacity:16</a:t>
            </a:r>
          </a:p>
          <a:p>
            <a:pPr>
              <a:buFont typeface="Arial" panose="020B0604020202020204" pitchFamily="34" charset="0"/>
              <a:buNone/>
            </a:pPr>
            <a:r>
              <a:rPr lang="en-US" altLang="en-US" sz="2800"/>
              <a:t>Condition2:</a:t>
            </a:r>
          </a:p>
          <a:p>
            <a:pPr>
              <a:buFont typeface="Arial" panose="020B0604020202020204" pitchFamily="34" charset="0"/>
              <a:buNone/>
            </a:pPr>
            <a:r>
              <a:rPr lang="en-US" altLang="en-US" sz="2800"/>
              <a:t>StringBuffer sb=new StringBuffer(“hello”); </a:t>
            </a:r>
          </a:p>
          <a:p>
            <a:pPr>
              <a:buFont typeface="Arial" panose="020B0604020202020204" pitchFamily="34" charset="0"/>
              <a:buNone/>
            </a:pPr>
            <a:r>
              <a:rPr lang="en-US" altLang="en-US" sz="2800"/>
              <a:t>System.out.println("Current Capacity:"+sb.capacity());</a:t>
            </a:r>
          </a:p>
          <a:p>
            <a:pPr>
              <a:buFont typeface="Arial" panose="020B0604020202020204" pitchFamily="34" charset="0"/>
              <a:buNone/>
            </a:pPr>
            <a:r>
              <a:rPr lang="en-US" altLang="en-US" sz="2800"/>
              <a:t>// Current Capacity:21</a:t>
            </a:r>
          </a:p>
          <a:p>
            <a:pPr>
              <a:buFont typeface="Arial" panose="020B0604020202020204" pitchFamily="34" charset="0"/>
              <a:buNone/>
            </a:pPr>
            <a:endParaRPr lang="en-US" altLang="en-US" sz="2800"/>
          </a:p>
          <a:p>
            <a:pPr>
              <a:buFont typeface="Arial" panose="020B0604020202020204" pitchFamily="34" charset="0"/>
              <a:buNone/>
            </a:pPr>
            <a:endParaRPr lang="en-US" altLang="en-US" sz="2800"/>
          </a:p>
          <a:p>
            <a:pPr>
              <a:buFont typeface="Arial" panose="020B0604020202020204" pitchFamily="34" charset="0"/>
              <a:buNone/>
            </a:pPr>
            <a:endParaRPr lang="en-US" altLang="en-US" sz="2800"/>
          </a:p>
          <a:p>
            <a:pPr>
              <a:buFont typeface="Arial" panose="020B0604020202020204" pitchFamily="34" charset="0"/>
              <a:buNone/>
            </a:pPr>
            <a:endParaRPr lang="en-US" altLang="en-US" sz="28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1474A484-0C0F-43DA-AC1A-80148D739333}"/>
              </a:ext>
            </a:extLst>
          </p:cNvPr>
          <p:cNvSpPr>
            <a:spLocks noGrp="1"/>
          </p:cNvSpPr>
          <p:nvPr>
            <p:ph type="title"/>
          </p:nvPr>
        </p:nvSpPr>
        <p:spPr/>
        <p:txBody>
          <a:bodyPr>
            <a:normAutofit fontScale="90000"/>
          </a:bodyPr>
          <a:lstStyle/>
          <a:p>
            <a:r>
              <a:rPr lang="en-US" altLang="en-US" b="1"/>
              <a:t>ensureCapacity()</a:t>
            </a:r>
            <a:r>
              <a:rPr lang="en-US" altLang="en-US"/>
              <a:t> </a:t>
            </a:r>
            <a:br>
              <a:rPr lang="en-US" altLang="en-US" b="1" i="1"/>
            </a:br>
            <a:endParaRPr lang="en-US" altLang="en-US"/>
          </a:p>
        </p:txBody>
      </p:sp>
      <p:sp>
        <p:nvSpPr>
          <p:cNvPr id="72707" name="Content Placeholder 2">
            <a:extLst>
              <a:ext uri="{FF2B5EF4-FFF2-40B4-BE49-F238E27FC236}">
                <a16:creationId xmlns:a16="http://schemas.microsoft.com/office/drawing/2014/main" id="{4742925C-89CB-4927-BE16-97AD7E862953}"/>
              </a:ext>
            </a:extLst>
          </p:cNvPr>
          <p:cNvSpPr>
            <a:spLocks noGrp="1"/>
          </p:cNvSpPr>
          <p:nvPr>
            <p:ph idx="1"/>
          </p:nvPr>
        </p:nvSpPr>
        <p:spPr>
          <a:xfrm>
            <a:off x="457200" y="1143000"/>
            <a:ext cx="8229600" cy="4983163"/>
          </a:xfrm>
        </p:spPr>
        <p:txBody>
          <a:bodyPr/>
          <a:lstStyle/>
          <a:p>
            <a:r>
              <a:rPr lang="en-US" altLang="en-US"/>
              <a:t>It ensures that the given capacity is the minimum to the current capacity. If it is greater than the current capacity, it increases the capacity by (oldcapacity*2)+2.</a:t>
            </a:r>
          </a:p>
          <a:p>
            <a:pPr>
              <a:buFont typeface="Arial" panose="020B0604020202020204" pitchFamily="34" charset="0"/>
              <a:buNone/>
            </a:pPr>
            <a:r>
              <a:rPr lang="en-US" altLang="en-US"/>
              <a:t>Ex:</a:t>
            </a:r>
          </a:p>
          <a:p>
            <a:pPr>
              <a:buFont typeface="Arial" panose="020B0604020202020204" pitchFamily="34" charset="0"/>
              <a:buNone/>
            </a:pPr>
            <a:r>
              <a:rPr lang="en-US" altLang="en-US"/>
              <a:t>If current capacity is:70</a:t>
            </a:r>
          </a:p>
          <a:p>
            <a:pPr>
              <a:buFont typeface="Arial" panose="020B0604020202020204" pitchFamily="34" charset="0"/>
              <a:buNone/>
            </a:pPr>
            <a:r>
              <a:rPr lang="en-US" altLang="en-US"/>
              <a:t>sb.ensureCapacity(70); // no change</a:t>
            </a:r>
          </a:p>
          <a:p>
            <a:pPr>
              <a:buFont typeface="Arial" panose="020B0604020202020204" pitchFamily="34" charset="0"/>
              <a:buNone/>
            </a:pPr>
            <a:r>
              <a:rPr lang="en-US" altLang="en-US"/>
              <a:t>But </a:t>
            </a:r>
          </a:p>
          <a:p>
            <a:pPr>
              <a:buFont typeface="Arial" panose="020B0604020202020204" pitchFamily="34" charset="0"/>
              <a:buNone/>
            </a:pPr>
            <a:r>
              <a:rPr lang="en-US" altLang="en-US"/>
              <a:t>sb.ensureCapacity(71); // cahnge now 142</a:t>
            </a:r>
          </a:p>
          <a:p>
            <a:pPr>
              <a:buFont typeface="Arial" panose="020B0604020202020204" pitchFamily="34" charset="0"/>
              <a:buNone/>
            </a:pPr>
            <a:endParaRPr lang="en-US"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0D5CEADF-5DAB-45DD-A4B4-55EB13625CC0}"/>
              </a:ext>
            </a:extLst>
          </p:cNvPr>
          <p:cNvSpPr>
            <a:spLocks noGrp="1"/>
          </p:cNvSpPr>
          <p:nvPr>
            <p:ph type="title"/>
          </p:nvPr>
        </p:nvSpPr>
        <p:spPr>
          <a:xfrm>
            <a:off x="457200" y="274638"/>
            <a:ext cx="8229600" cy="715962"/>
          </a:xfrm>
        </p:spPr>
        <p:txBody>
          <a:bodyPr>
            <a:normAutofit fontScale="90000"/>
          </a:bodyPr>
          <a:lstStyle/>
          <a:p>
            <a:pPr algn="l"/>
            <a:br>
              <a:rPr lang="en-US" altLang="en-US" b="1" i="1"/>
            </a:br>
            <a:r>
              <a:rPr lang="en-US" altLang="en-US" b="1" i="1"/>
              <a:t>insert()</a:t>
            </a:r>
            <a:br>
              <a:rPr lang="en-US" altLang="en-US" b="1" i="1"/>
            </a:br>
            <a:endParaRPr lang="en-US" altLang="en-US"/>
          </a:p>
        </p:txBody>
      </p:sp>
      <p:sp>
        <p:nvSpPr>
          <p:cNvPr id="73731" name="Content Placeholder 2">
            <a:extLst>
              <a:ext uri="{FF2B5EF4-FFF2-40B4-BE49-F238E27FC236}">
                <a16:creationId xmlns:a16="http://schemas.microsoft.com/office/drawing/2014/main" id="{C299CAA0-7594-43A6-98AB-49D3CCC4E694}"/>
              </a:ext>
            </a:extLst>
          </p:cNvPr>
          <p:cNvSpPr>
            <a:spLocks noGrp="1"/>
          </p:cNvSpPr>
          <p:nvPr>
            <p:ph idx="1"/>
          </p:nvPr>
        </p:nvSpPr>
        <p:spPr>
          <a:xfrm>
            <a:off x="457200" y="1219200"/>
            <a:ext cx="8229600" cy="4906963"/>
          </a:xfrm>
        </p:spPr>
        <p:txBody>
          <a:bodyPr/>
          <a:lstStyle/>
          <a:p>
            <a:r>
              <a:rPr lang="en-US" altLang="en-US"/>
              <a:t>It is used to inserts the string at the specified position.</a:t>
            </a:r>
          </a:p>
          <a:p>
            <a:pPr>
              <a:buFont typeface="Arial" panose="020B0604020202020204" pitchFamily="34" charset="0"/>
              <a:buNone/>
            </a:pPr>
            <a:r>
              <a:rPr lang="en-US" altLang="en-US"/>
              <a:t>Syntax:</a:t>
            </a:r>
          </a:p>
          <a:p>
            <a:pPr>
              <a:buFont typeface="Arial" panose="020B0604020202020204" pitchFamily="34" charset="0"/>
              <a:buNone/>
            </a:pPr>
            <a:r>
              <a:rPr lang="en-US" altLang="en-US"/>
              <a:t>StringBufferClassReference.insert(pos,string)</a:t>
            </a:r>
          </a:p>
          <a:p>
            <a:pPr>
              <a:buFont typeface="Arial" panose="020B0604020202020204" pitchFamily="34" charset="0"/>
              <a:buNone/>
            </a:pPr>
            <a:endParaRPr lang="en-US" altLang="en-US"/>
          </a:p>
          <a:p>
            <a:pPr>
              <a:buFont typeface="Arial" panose="020B0604020202020204" pitchFamily="34" charset="0"/>
              <a:buNone/>
            </a:pPr>
            <a:r>
              <a:rPr lang="en-US" altLang="en-US"/>
              <a:t>It is used to reverses the current string</a:t>
            </a:r>
          </a:p>
          <a:p>
            <a:pPr>
              <a:buFont typeface="Arial" panose="020B0604020202020204" pitchFamily="34" charset="0"/>
              <a:buNone/>
            </a:pPr>
            <a:r>
              <a:rPr lang="en-US" altLang="en-US"/>
              <a:t>Syntax:</a:t>
            </a:r>
          </a:p>
          <a:p>
            <a:pPr>
              <a:buFont typeface="Arial" panose="020B0604020202020204" pitchFamily="34" charset="0"/>
              <a:buNone/>
            </a:pPr>
            <a:r>
              <a:rPr lang="en-US" altLang="en-US"/>
              <a:t>StringBufferClassReference.reverse()</a:t>
            </a:r>
          </a:p>
          <a:p>
            <a:pPr>
              <a:buFont typeface="Arial" panose="020B0604020202020204" pitchFamily="34" charset="0"/>
              <a:buNone/>
            </a:pPr>
            <a:endParaRPr lang="en-US" altLang="en-US"/>
          </a:p>
          <a:p>
            <a:pPr>
              <a:buFont typeface="Arial" panose="020B0604020202020204" pitchFamily="34" charset="0"/>
              <a:buNone/>
            </a:pPr>
            <a:endParaRPr lang="en-US" altLang="en-US"/>
          </a:p>
          <a:p>
            <a:pPr>
              <a:buFont typeface="Arial" panose="020B0604020202020204" pitchFamily="34" charset="0"/>
              <a:buNone/>
            </a:pPr>
            <a:endParaRPr lang="en-US" altLang="en-US"/>
          </a:p>
        </p:txBody>
      </p:sp>
      <p:sp>
        <p:nvSpPr>
          <p:cNvPr id="4" name="Title 1">
            <a:extLst>
              <a:ext uri="{FF2B5EF4-FFF2-40B4-BE49-F238E27FC236}">
                <a16:creationId xmlns:a16="http://schemas.microsoft.com/office/drawing/2014/main" id="{8383620C-82B3-441A-A9E1-0DAC7CE38559}"/>
              </a:ext>
            </a:extLst>
          </p:cNvPr>
          <p:cNvSpPr txBox="1">
            <a:spLocks/>
          </p:cNvSpPr>
          <p:nvPr/>
        </p:nvSpPr>
        <p:spPr bwMode="auto">
          <a:xfrm>
            <a:off x="457200" y="3429000"/>
            <a:ext cx="8229600" cy="715963"/>
          </a:xfrm>
          <a:prstGeom prst="rect">
            <a:avLst/>
          </a:prstGeom>
          <a:noFill/>
          <a:ln w="9525">
            <a:noFill/>
            <a:miter lim="800000"/>
            <a:headEnd/>
            <a:tailEnd/>
          </a:ln>
        </p:spPr>
        <p:txBody>
          <a:bodyPr anchor="ctr"/>
          <a:lstStyle/>
          <a:p>
            <a:pPr eaLnBrk="0" hangingPunct="0">
              <a:defRPr/>
            </a:pPr>
            <a:br>
              <a:rPr lang="en-US" sz="4400" b="1" i="1" dirty="0">
                <a:latin typeface="+mj-lt"/>
                <a:ea typeface="+mj-ea"/>
                <a:cs typeface="+mj-cs"/>
              </a:rPr>
            </a:br>
            <a:r>
              <a:rPr lang="en-US" sz="4400" b="1" i="1" dirty="0">
                <a:latin typeface="+mj-lt"/>
                <a:ea typeface="+mj-ea"/>
                <a:cs typeface="+mj-cs"/>
              </a:rPr>
              <a:t>reverse()</a:t>
            </a:r>
            <a:br>
              <a:rPr lang="en-US" sz="4400" b="1" i="1" dirty="0">
                <a:latin typeface="+mj-lt"/>
                <a:ea typeface="+mj-ea"/>
                <a:cs typeface="+mj-cs"/>
              </a:rPr>
            </a:br>
            <a:endParaRPr lang="en-US" sz="4400" dirty="0">
              <a:latin typeface="+mj-lt"/>
              <a:ea typeface="+mj-ea"/>
              <a:cs typeface="+mj-cs"/>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ntent Placeholder 2">
            <a:extLst>
              <a:ext uri="{FF2B5EF4-FFF2-40B4-BE49-F238E27FC236}">
                <a16:creationId xmlns:a16="http://schemas.microsoft.com/office/drawing/2014/main" id="{B0D1ADE6-10D7-4124-B760-A4D61C767162}"/>
              </a:ext>
            </a:extLst>
          </p:cNvPr>
          <p:cNvSpPr>
            <a:spLocks noGrp="1"/>
          </p:cNvSpPr>
          <p:nvPr>
            <p:ph idx="1"/>
          </p:nvPr>
        </p:nvSpPr>
        <p:spPr>
          <a:xfrm>
            <a:off x="457200" y="457200"/>
            <a:ext cx="8534400" cy="5668963"/>
          </a:xfrm>
        </p:spPr>
        <p:txBody>
          <a:bodyPr>
            <a:normAutofit fontScale="92500" lnSpcReduction="10000"/>
          </a:bodyPr>
          <a:lstStyle/>
          <a:p>
            <a:r>
              <a:rPr lang="en-US" altLang="en-US" b="1"/>
              <a:t>replace():</a:t>
            </a:r>
          </a:p>
          <a:p>
            <a:pPr>
              <a:buFont typeface="Arial" panose="020B0604020202020204" pitchFamily="34" charset="0"/>
              <a:buNone/>
            </a:pPr>
            <a:r>
              <a:rPr lang="en-US" altLang="en-US"/>
              <a:t>replaces the string from the specified startingIndex and endingIndex.</a:t>
            </a:r>
          </a:p>
          <a:p>
            <a:pPr>
              <a:buFont typeface="Arial" panose="020B0604020202020204" pitchFamily="34" charset="0"/>
              <a:buNone/>
            </a:pPr>
            <a:r>
              <a:rPr lang="en-US" altLang="en-US" b="1"/>
              <a:t>Syntax:</a:t>
            </a:r>
          </a:p>
          <a:p>
            <a:pPr>
              <a:buFont typeface="Arial" panose="020B0604020202020204" pitchFamily="34" charset="0"/>
              <a:buNone/>
            </a:pPr>
            <a:r>
              <a:rPr lang="en-US" altLang="en-US"/>
              <a:t>StringBufferClassReference.replace(startingIndex, endingIndex, newstring)</a:t>
            </a:r>
          </a:p>
          <a:p>
            <a:pPr>
              <a:buFont typeface="Arial" panose="020B0604020202020204" pitchFamily="34" charset="0"/>
              <a:buNone/>
            </a:pPr>
            <a:r>
              <a:rPr lang="en-US" altLang="en-US"/>
              <a:t>e.g:</a:t>
            </a:r>
          </a:p>
          <a:p>
            <a:pPr>
              <a:buFont typeface="Arial" panose="020B0604020202020204" pitchFamily="34" charset="0"/>
              <a:buNone/>
            </a:pPr>
            <a:endParaRPr lang="en-US" altLang="en-US"/>
          </a:p>
          <a:p>
            <a:pPr>
              <a:buFont typeface="Arial" panose="020B0604020202020204" pitchFamily="34" charset="0"/>
              <a:buNone/>
            </a:pPr>
            <a:r>
              <a:rPr lang="en-US" altLang="en-US"/>
              <a:t>StringBuffer sb=</a:t>
            </a:r>
            <a:r>
              <a:rPr lang="en-US" altLang="en-US" b="1"/>
              <a:t>new</a:t>
            </a:r>
            <a:r>
              <a:rPr lang="en-US" altLang="en-US"/>
              <a:t> StringBuffer("Hello");  </a:t>
            </a:r>
          </a:p>
          <a:p>
            <a:pPr>
              <a:buFont typeface="Arial" panose="020B0604020202020204" pitchFamily="34" charset="0"/>
              <a:buNone/>
            </a:pPr>
            <a:r>
              <a:rPr lang="en-US" altLang="en-US"/>
              <a:t>sb.replace(1,3,“kumar");  </a:t>
            </a:r>
          </a:p>
          <a:p>
            <a:pPr>
              <a:buFont typeface="Arial" panose="020B0604020202020204" pitchFamily="34" charset="0"/>
              <a:buNone/>
            </a:pPr>
            <a:r>
              <a:rPr lang="en-US" altLang="en-US"/>
              <a:t>System.out.println(sb);//Hkumarlo  </a:t>
            </a:r>
          </a:p>
          <a:p>
            <a:pPr>
              <a:buFont typeface="Arial" panose="020B0604020202020204" pitchFamily="34" charset="0"/>
              <a:buNone/>
            </a:pPr>
            <a:endParaRPr lang="en-US" alt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ntent Placeholder 2">
            <a:extLst>
              <a:ext uri="{FF2B5EF4-FFF2-40B4-BE49-F238E27FC236}">
                <a16:creationId xmlns:a16="http://schemas.microsoft.com/office/drawing/2014/main" id="{4ECA9236-F8DF-4FAD-AD9C-F0363F8717FA}"/>
              </a:ext>
            </a:extLst>
          </p:cNvPr>
          <p:cNvSpPr>
            <a:spLocks noGrp="1"/>
          </p:cNvSpPr>
          <p:nvPr>
            <p:ph idx="1"/>
          </p:nvPr>
        </p:nvSpPr>
        <p:spPr>
          <a:xfrm>
            <a:off x="457200" y="457200"/>
            <a:ext cx="8229600" cy="6172200"/>
          </a:xfrm>
        </p:spPr>
        <p:txBody>
          <a:bodyPr/>
          <a:lstStyle/>
          <a:p>
            <a:r>
              <a:rPr lang="en-US" altLang="en-US" b="1"/>
              <a:t>length()</a:t>
            </a:r>
            <a:r>
              <a:rPr lang="en-US" altLang="en-US"/>
              <a:t> : to find the length of current string</a:t>
            </a:r>
          </a:p>
          <a:p>
            <a:pPr>
              <a:buFont typeface="Arial" panose="020B0604020202020204" pitchFamily="34" charset="0"/>
              <a:buNone/>
            </a:pPr>
            <a:r>
              <a:rPr lang="en-US" altLang="en-US"/>
              <a:t>Syntax:</a:t>
            </a:r>
          </a:p>
          <a:p>
            <a:pPr>
              <a:buFont typeface="Arial" panose="020B0604020202020204" pitchFamily="34" charset="0"/>
              <a:buNone/>
            </a:pPr>
            <a:r>
              <a:rPr lang="en-US" altLang="en-US"/>
              <a:t>StringBufferClassReference.length()</a:t>
            </a:r>
          </a:p>
          <a:p>
            <a:r>
              <a:rPr lang="en-US" altLang="en-US" b="1"/>
              <a:t>delete(): </a:t>
            </a:r>
            <a:r>
              <a:rPr lang="en-US" altLang="en-US"/>
              <a:t>deletes the string from the specified startingIndex to endingIndex.</a:t>
            </a:r>
          </a:p>
          <a:p>
            <a:pPr>
              <a:buFont typeface="Arial" panose="020B0604020202020204" pitchFamily="34" charset="0"/>
              <a:buNone/>
            </a:pPr>
            <a:r>
              <a:rPr lang="en-US" altLang="en-US" b="1"/>
              <a:t>Syntax:</a:t>
            </a:r>
            <a:r>
              <a:rPr lang="en-US" altLang="en-US"/>
              <a:t>StringBufferClassReference.delete(startingIndex,endingIndex)</a:t>
            </a:r>
            <a:endParaRPr lang="en-US" altLang="en-US" b="1"/>
          </a:p>
          <a:p>
            <a:pPr>
              <a:buFont typeface="Arial" panose="020B0604020202020204" pitchFamily="34" charset="0"/>
              <a:buNone/>
            </a:pPr>
            <a:r>
              <a:rPr lang="en-US" altLang="en-US"/>
              <a:t>e.g:</a:t>
            </a:r>
          </a:p>
          <a:p>
            <a:pPr>
              <a:buFont typeface="Arial" panose="020B0604020202020204" pitchFamily="34" charset="0"/>
              <a:buNone/>
            </a:pPr>
            <a:r>
              <a:rPr lang="en-US" altLang="en-US" sz="2400"/>
              <a:t>StringBuffer sb=</a:t>
            </a:r>
            <a:r>
              <a:rPr lang="en-US" altLang="en-US" sz="2400" b="1"/>
              <a:t>new</a:t>
            </a:r>
            <a:r>
              <a:rPr lang="en-US" altLang="en-US" sz="2400"/>
              <a:t> StringBuffer("Hello");  </a:t>
            </a:r>
          </a:p>
          <a:p>
            <a:pPr>
              <a:buFont typeface="Arial" panose="020B0604020202020204" pitchFamily="34" charset="0"/>
              <a:buNone/>
            </a:pPr>
            <a:r>
              <a:rPr lang="en-US" altLang="en-US" sz="2400"/>
              <a:t>sb.delete(1,3);  </a:t>
            </a:r>
          </a:p>
          <a:p>
            <a:pPr>
              <a:buFont typeface="Arial" panose="020B0604020202020204" pitchFamily="34" charset="0"/>
              <a:buNone/>
            </a:pPr>
            <a:r>
              <a:rPr lang="en-US" altLang="en-US" sz="2400"/>
              <a:t>System.out.println(sb);//Hlo  </a:t>
            </a:r>
          </a:p>
          <a:p>
            <a:pPr>
              <a:buFont typeface="Arial" panose="020B0604020202020204" pitchFamily="34" charset="0"/>
              <a:buNone/>
            </a:pPr>
            <a:endParaRPr lang="en-US" altLang="en-US"/>
          </a:p>
          <a:p>
            <a:pPr>
              <a:buFont typeface="Arial" panose="020B0604020202020204" pitchFamily="34" charset="0"/>
              <a:buNone/>
            </a:pPr>
            <a:endParaRPr lang="en-US" altLang="en-US"/>
          </a:p>
        </p:txBody>
      </p:sp>
    </p:spTree>
  </p:cSld>
  <p:clrMapOvr>
    <a:masterClrMapping/>
  </p:clrMapOvr>
</p:sld>
</file>

<file path=ppt/theme/theme1.xml><?xml version="1.0" encoding="utf-8"?>
<a:theme xmlns:a="http://schemas.openxmlformats.org/drawingml/2006/main" name="Lpu theme final with copyright(S)">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Lpu theme final with copyright(S)</Template>
  <TotalTime>5970</TotalTime>
  <Words>4821</Words>
  <Application>Microsoft Office PowerPoint</Application>
  <PresentationFormat>On-screen Show (4:3)</PresentationFormat>
  <Paragraphs>1001</Paragraphs>
  <Slides>118</Slides>
  <Notes>7</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0</vt:i4>
      </vt:variant>
      <vt:variant>
        <vt:lpstr>Slide Titles</vt:lpstr>
      </vt:variant>
      <vt:variant>
        <vt:i4>118</vt:i4>
      </vt:variant>
    </vt:vector>
  </HeadingPairs>
  <TitlesOfParts>
    <vt:vector size="130" baseType="lpstr">
      <vt:lpstr>Arial</vt:lpstr>
      <vt:lpstr>Arial</vt:lpstr>
      <vt:lpstr>Arial Rounded MT Bold</vt:lpstr>
      <vt:lpstr>Calibri</vt:lpstr>
      <vt:lpstr>Courier New</vt:lpstr>
      <vt:lpstr>Lucida Console</vt:lpstr>
      <vt:lpstr>Segoe UI</vt:lpstr>
      <vt:lpstr>Tahoma</vt:lpstr>
      <vt:lpstr>times new roman</vt:lpstr>
      <vt:lpstr>verdana</vt:lpstr>
      <vt:lpstr>Wingdings</vt:lpstr>
      <vt:lpstr>Lpu theme final with copyright(S)</vt:lpstr>
      <vt:lpstr>Introduction about the java programming development tools</vt:lpstr>
      <vt:lpstr>PowerPoint Presentation</vt:lpstr>
      <vt:lpstr>PowerPoint Presentation</vt:lpstr>
      <vt:lpstr>PowerPoint Presentation</vt:lpstr>
      <vt:lpstr>PowerPoint Presentation</vt:lpstr>
      <vt:lpstr>PowerPoint Presentation</vt:lpstr>
      <vt:lpstr>PowerPoint Presentation</vt:lpstr>
      <vt:lpstr>Java keywords: reserve words</vt:lpstr>
      <vt:lpstr>Variables:</vt:lpstr>
      <vt:lpstr>Instance vs static </vt:lpstr>
      <vt:lpstr>   Data types in Java  </vt:lpstr>
      <vt:lpstr>To find size of datatypes</vt:lpstr>
      <vt:lpstr>PowerPoint Presentation</vt:lpstr>
      <vt:lpstr>PowerPoint Presentation</vt:lpstr>
      <vt:lpstr> Important :what is autoboxing and unboxing?</vt:lpstr>
      <vt:lpstr> In both which one is correct and why? </vt:lpstr>
      <vt:lpstr>PowerPoint Presentation</vt:lpstr>
      <vt:lpstr>PowerPoint Presentation</vt:lpstr>
      <vt:lpstr>Operators</vt:lpstr>
      <vt:lpstr>PowerPoint Presentation</vt:lpstr>
      <vt:lpstr>Arithmetic operators</vt:lpstr>
      <vt:lpstr> Assignment Operators </vt:lpstr>
      <vt:lpstr>Comparison operators</vt:lpstr>
      <vt:lpstr> Logical operators </vt:lpstr>
      <vt:lpstr> Bitwise operators </vt:lpstr>
      <vt:lpstr> AND Operator (&amp;) </vt:lpstr>
      <vt:lpstr>Steps to solve:-</vt:lpstr>
      <vt:lpstr>PowerPoint Presentation</vt:lpstr>
      <vt:lpstr> OR Operator (|) </vt:lpstr>
      <vt:lpstr>Steps to solve:-</vt:lpstr>
      <vt:lpstr>PowerPoint Presentation</vt:lpstr>
      <vt:lpstr> XOR Operator (^) </vt:lpstr>
      <vt:lpstr>Steps to solve:-</vt:lpstr>
      <vt:lpstr>PowerPoint Presentation</vt:lpstr>
      <vt:lpstr> Left Shift Operator(&lt;&lt;) </vt:lpstr>
      <vt:lpstr> Right Shift Operator(&gt;&gt;) </vt:lpstr>
      <vt:lpstr> Unary Operators in Java </vt:lpstr>
      <vt:lpstr> Ternary Operator </vt:lpstr>
      <vt:lpstr>Control Statements:</vt:lpstr>
      <vt:lpstr>if/else constructs</vt:lpstr>
      <vt:lpstr>switch statement</vt:lpstr>
      <vt:lpstr> looping controls, nested loops </vt:lpstr>
      <vt:lpstr>Enhanced For loop</vt:lpstr>
      <vt:lpstr>Example:</vt:lpstr>
      <vt:lpstr> Does Java support goto? </vt:lpstr>
      <vt:lpstr>inner and nested classes</vt:lpstr>
      <vt:lpstr>PowerPoint Presentation</vt:lpstr>
      <vt:lpstr>Difference between Normal inner class and Static nested class </vt:lpstr>
      <vt:lpstr>Array</vt:lpstr>
      <vt:lpstr>PowerPoint Presentation</vt:lpstr>
      <vt:lpstr>PowerPoint Presentation</vt:lpstr>
      <vt:lpstr>Single Dimensional Array</vt:lpstr>
      <vt:lpstr>PowerPoint Presentation</vt:lpstr>
      <vt:lpstr>Examples</vt:lpstr>
      <vt:lpstr>Enhanced For loop</vt:lpstr>
      <vt:lpstr>Example:</vt:lpstr>
      <vt:lpstr>Array length  </vt:lpstr>
      <vt:lpstr>Two-dimensional arrays  </vt:lpstr>
      <vt:lpstr>Enhanced for loop for 2D array</vt:lpstr>
      <vt:lpstr>Jagged array</vt:lpstr>
      <vt:lpstr>Enhanced for loop for 2D array</vt:lpstr>
      <vt:lpstr> 3 d array: </vt:lpstr>
      <vt:lpstr>PowerPoint Presentation</vt:lpstr>
      <vt:lpstr>PowerPoint Presentation</vt:lpstr>
      <vt:lpstr>PowerPoint Presentation</vt:lpstr>
      <vt:lpstr>4 D Array</vt:lpstr>
      <vt:lpstr> String Class</vt:lpstr>
      <vt:lpstr>string is immutable in java:</vt:lpstr>
      <vt:lpstr>PowerPoint Presentation</vt:lpstr>
      <vt:lpstr>  Why string objects are immutable in java? </vt:lpstr>
      <vt:lpstr>PowerPoint Presentation</vt:lpstr>
      <vt:lpstr>string literal:</vt:lpstr>
      <vt:lpstr> By new keyword: </vt:lpstr>
      <vt:lpstr>PowerPoint Presentation</vt:lpstr>
      <vt:lpstr>Methods in String class:</vt:lpstr>
      <vt:lpstr>length(), charAt()</vt:lpstr>
      <vt:lpstr>Substring()</vt:lpstr>
      <vt:lpstr>Concatenation()</vt:lpstr>
      <vt:lpstr>PowerPoint Presentation</vt:lpstr>
      <vt:lpstr>indexOf()</vt:lpstr>
      <vt:lpstr>equals()/equalsIgnoreCase()</vt:lpstr>
      <vt:lpstr>  Difference between == and .equals() method in Java </vt:lpstr>
      <vt:lpstr>compareTo()</vt:lpstr>
      <vt:lpstr>Comparison Examples</vt:lpstr>
      <vt:lpstr>Methods — Changing Case</vt:lpstr>
      <vt:lpstr>trim()</vt:lpstr>
      <vt:lpstr>replace()</vt:lpstr>
      <vt:lpstr>replaceAll()</vt:lpstr>
      <vt:lpstr>PowerPoint Presentation</vt:lpstr>
      <vt:lpstr>StringBuffer class </vt:lpstr>
      <vt:lpstr>PowerPoint Presentation</vt:lpstr>
      <vt:lpstr>methods of StringBuffer/StringBuilder class </vt:lpstr>
      <vt:lpstr>append()</vt:lpstr>
      <vt:lpstr>capacity() </vt:lpstr>
      <vt:lpstr>PowerPoint Presentation</vt:lpstr>
      <vt:lpstr>ensureCapacity()  </vt:lpstr>
      <vt:lpstr> insert() </vt:lpstr>
      <vt:lpstr>PowerPoint Presentation</vt:lpstr>
      <vt:lpstr>PowerPoint Presentation</vt:lpstr>
      <vt:lpstr>PowerPoint Presentation</vt:lpstr>
      <vt:lpstr>substring()</vt:lpstr>
      <vt:lpstr>How to define class?</vt:lpstr>
      <vt:lpstr> Syntax to declare a class: </vt:lpstr>
      <vt:lpstr>access control in Java</vt:lpstr>
      <vt:lpstr>PowerPoint Presentation</vt:lpstr>
      <vt:lpstr>Constructor</vt:lpstr>
      <vt:lpstr>overview of inheritance</vt:lpstr>
      <vt:lpstr>How to achieve encapsulation in JAVA?</vt:lpstr>
      <vt:lpstr>Inheritance Types:</vt:lpstr>
      <vt:lpstr>Single inheritance: </vt:lpstr>
      <vt:lpstr>Multilevel inheritance: </vt:lpstr>
      <vt:lpstr>Hierarchical inheritance: </vt:lpstr>
      <vt:lpstr>Important Notes:-</vt:lpstr>
      <vt:lpstr>Super keyword</vt:lpstr>
      <vt:lpstr>interface</vt:lpstr>
      <vt:lpstr>Abstract Class</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dc:creator>
  <cp:lastModifiedBy>hp</cp:lastModifiedBy>
  <cp:revision>218</cp:revision>
  <cp:lastPrinted>2022-05-16T10:48:32Z</cp:lastPrinted>
  <dcterms:created xsi:type="dcterms:W3CDTF">2014-05-25T11:13:57Z</dcterms:created>
  <dcterms:modified xsi:type="dcterms:W3CDTF">2022-09-02T06:41:29Z</dcterms:modified>
</cp:coreProperties>
</file>