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 b="def" i="def"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 b="def" i="def"/>
      <a:tcStyle>
        <a:tcBdr/>
        <a:fill>
          <a:solidFill>
            <a:srgbClr val="E6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C00000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C00000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C00000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C00000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C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6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8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traight Connector 13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traight Connector 15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" name="TextBox 16"/>
          <p:cNvSpPr txBox="1"/>
          <p:nvPr/>
        </p:nvSpPr>
        <p:spPr>
          <a:xfrm>
            <a:off x="4614489" y="5562599"/>
            <a:ext cx="4480561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                         Created By: 		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Prince Arora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(SCA), LPU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" name="Next Class:"/>
          <p:cNvSpPr txBox="1"/>
          <p:nvPr>
            <p:ph type="title" hasCustomPrompt="1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Next Class: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Body Level One…"/>
          <p:cNvSpPr txBox="1"/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0" y="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priorityqueue-add-method-in-java/" TargetMode="External"/><Relationship Id="rId3" Type="http://schemas.openxmlformats.org/officeDocument/2006/relationships/hyperlink" Target="https://www.geeksforgeeks.org/priorityqueue-remove-method-in-java/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8/docs/api/java/util/ArrayList.html#add-E-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>
            <p:ph type="ctrTitle" idx="4294967295"/>
          </p:nvPr>
        </p:nvSpPr>
        <p:spPr>
          <a:xfrm>
            <a:off x="685800" y="180657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CAP615</a:t>
            </a:r>
            <a:br/>
            <a:r>
              <a:t>PROGRAMMING IN JAVA</a:t>
            </a:r>
          </a:p>
        </p:txBody>
      </p:sp>
      <p:sp>
        <p:nvSpPr>
          <p:cNvPr id="86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Unit-2</a:t>
            </a:r>
          </a:p>
        </p:txBody>
      </p:sp>
      <p:pic>
        <p:nvPicPr>
          <p:cNvPr id="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3736" y="4558727"/>
            <a:ext cx="2295526" cy="2295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304799"/>
            <a:ext cx="8305800" cy="58213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  <a:defRPr b="1"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3. size():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to find the size of an ArrayList using the size() method.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Syntax: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arrayListObj.size()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Ex: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List.size()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4. get():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 access the element at a particular index in an ArrayList using the get() method.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Syntax: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arrayListObj.get(0)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Ex: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List.get(0)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304799"/>
            <a:ext cx="8229600" cy="58213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500"/>
            </a:pPr>
            <a:r>
              <a:t>5. Set():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to modify the element at a particular index in an ArrayList using the set() method.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Syntax: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arrayListObj.set(index,element)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Ex: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List.set(4, “java”)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500"/>
            </a:pPr>
            <a:r>
              <a:t>6. isEmpty():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To check if an ArrayList is empty using the isEmpty() method.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It will return true or false</a:t>
            </a:r>
            <a:endParaRPr sz="29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500"/>
            </a:pPr>
            <a:r>
              <a:t>List.isEmpty()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457200" y="152399"/>
            <a:ext cx="8229600" cy="59737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  <a:defRPr b="1"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7. contains():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This method returns true if this list contains the specified element.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Ex: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boolean retval = arrlist.contains(10);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8. remove():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to remove the element at a given index in an ArrayList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Syntax: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arrayListObj.remove(int index)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9</a:t>
            </a:r>
            <a:r>
              <a:rPr b="0"/>
              <a:t>. </a:t>
            </a:r>
            <a:r>
              <a:t>removeAll():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to remove all the elements from an ArrayList.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10. indexOf():</a:t>
            </a:r>
          </a:p>
          <a:p>
            <a:pPr>
              <a:buSzTx/>
              <a:buNone/>
            </a:pPr>
            <a:r>
              <a:t>The indexOf() method of ArrayList returns the index of the first occurrence of the specified element in this list, or -1 if this list does not contain the element.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Iterator interface</a:t>
            </a:r>
            <a:r>
              <a:rPr b="0"/>
              <a:t> 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 Iterator is an interface that iterates the elements.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2900"/>
            </a:pPr>
            <a:r>
              <a:t>Iterator</a:t>
            </a:r>
            <a:r>
              <a:rPr b="0"/>
              <a:t> can traverse elements in a collection only in </a:t>
            </a:r>
            <a:r>
              <a:t>forward direction</a:t>
            </a:r>
            <a:r>
              <a:rPr b="0"/>
              <a:t>.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 It is used to traverse the list and modify the elements. </a:t>
            </a:r>
            <a:r>
              <a:rPr b="1"/>
              <a:t>Iterator interface </a:t>
            </a:r>
            <a:r>
              <a:t>has three methods: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b="1" sz="2500"/>
            </a:pPr>
            <a:r>
              <a:t>public boolean hasNext()</a:t>
            </a:r>
            <a:r>
              <a:rPr b="0"/>
              <a:t> – This method returns true if the iterator has more elements.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b="1" sz="2500"/>
            </a:pPr>
            <a:r>
              <a:t>public object next()</a:t>
            </a:r>
            <a:r>
              <a:rPr b="0"/>
              <a:t> – It returns the element and moves the cursor pointer to the next element.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b="1" sz="2500"/>
            </a:pPr>
            <a:r>
              <a:t>public void remove()</a:t>
            </a:r>
            <a:r>
              <a:rPr b="0"/>
              <a:t> – This method removes the last elements returned by the iterator.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ListIterator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ListIterator is an interface in a </a:t>
            </a:r>
            <a:r>
              <a:rPr b="1"/>
              <a:t>Collection framework</a:t>
            </a:r>
            <a:r>
              <a:t>, and it extends the </a:t>
            </a:r>
            <a:r>
              <a:rPr b="1"/>
              <a:t>Iterator</a:t>
            </a:r>
            <a:r>
              <a:t> interface. </a:t>
            </a:r>
          </a:p>
          <a:p>
            <a:pPr>
              <a:spcBef>
                <a:spcPts val="600"/>
              </a:spcBef>
              <a:defRPr b="1" sz="2800"/>
            </a:pPr>
            <a:r>
              <a:t>Using ListIterator</a:t>
            </a:r>
            <a:r>
              <a:rPr b="0"/>
              <a:t>, you can traverse the elements of the collection in both </a:t>
            </a:r>
            <a:r>
              <a:t>forward</a:t>
            </a:r>
            <a:r>
              <a:rPr b="0"/>
              <a:t> and </a:t>
            </a:r>
            <a:r>
              <a:t>backwards</a:t>
            </a:r>
            <a:r>
              <a:rPr b="0"/>
              <a:t> directions.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ublic class JavaIteratorExample {…"/>
          <p:cNvSpPr txBox="1"/>
          <p:nvPr/>
        </p:nvSpPr>
        <p:spPr>
          <a:xfrm>
            <a:off x="1764991" y="392219"/>
            <a:ext cx="5663206" cy="646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public class JavaIteratorExample {  </a:t>
            </a:r>
          </a:p>
          <a:p>
            <a:pPr/>
            <a:r>
              <a:t>    public static void main(String[] args)  </a:t>
            </a:r>
          </a:p>
          <a:p>
            <a:pPr/>
            <a:r>
              <a:t>    {  </a:t>
            </a:r>
          </a:p>
          <a:p>
            <a:pPr/>
            <a:r>
              <a:t>        ArrayList&lt;String&gt; cityNames = new ArrayList&lt;String&gt;();  </a:t>
            </a:r>
          </a:p>
          <a:p>
            <a:pPr/>
            <a:r>
              <a:t>    </a:t>
            </a:r>
          </a:p>
          <a:p>
            <a:pPr/>
            <a:r>
              <a:t>        cityNames.add("Delhi");  </a:t>
            </a:r>
          </a:p>
          <a:p>
            <a:pPr/>
            <a:r>
              <a:t>        cityNames.add("Mumbai");  </a:t>
            </a:r>
          </a:p>
          <a:p>
            <a:pPr/>
            <a:r>
              <a:t>        cityNames.add("Kolkata");  </a:t>
            </a:r>
          </a:p>
          <a:p>
            <a:pPr/>
            <a:r>
              <a:t>        cityNames.add("Chandigarh");  </a:t>
            </a:r>
          </a:p>
          <a:p>
            <a:pPr/>
            <a:r>
              <a:t>        cityNames.add("Noida");  </a:t>
            </a:r>
          </a:p>
          <a:p>
            <a:pPr/>
            <a:r>
              <a:t>       // Iterator to iterate the cityNames  </a:t>
            </a:r>
          </a:p>
          <a:p>
            <a:pPr/>
            <a:r>
              <a:t>        Iterator iterator = cityNames.iterator();  </a:t>
            </a:r>
          </a:p>
          <a:p>
            <a:pPr/>
            <a:r>
              <a:t>    </a:t>
            </a:r>
          </a:p>
          <a:p>
            <a:pPr/>
            <a:r>
              <a:t>        System.out.println("CityNames elements : ");  </a:t>
            </a:r>
          </a:p>
          <a:p>
            <a:pPr/>
            <a:r>
              <a:t>    </a:t>
            </a:r>
          </a:p>
          <a:p>
            <a:pPr/>
            <a:r>
              <a:t>        while (iterator.hasNext())  </a:t>
            </a:r>
          </a:p>
          <a:p>
            <a:pPr/>
            <a:r>
              <a:t>            System.out.print(iterator.next() + " ");  </a:t>
            </a:r>
          </a:p>
          <a:p>
            <a:pPr/>
            <a:r>
              <a:t>    </a:t>
            </a:r>
          </a:p>
          <a:p>
            <a:pPr/>
            <a:r>
              <a:t>        System.out.println();  </a:t>
            </a:r>
          </a:p>
          <a:p>
            <a:pPr/>
            <a:r>
              <a:t>    }  </a:t>
            </a:r>
          </a:p>
          <a:p>
            <a:pPr/>
            <a:r>
              <a:t>}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Methods in ListIterator 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2000"/>
            </a:pPr>
          </a:p>
          <a:p>
            <a:pPr>
              <a:spcBef>
                <a:spcPts val="400"/>
              </a:spcBef>
              <a:defRPr b="1" sz="2000"/>
            </a:pPr>
            <a:r>
              <a:t>boolean hasNext( )</a:t>
            </a:r>
            <a:r>
              <a:rPr b="0"/>
              <a:t>: It returns true if the list has a next element.</a:t>
            </a:r>
            <a:endParaRPr b="0"/>
          </a:p>
          <a:p>
            <a:pPr>
              <a:spcBef>
                <a:spcPts val="400"/>
              </a:spcBef>
              <a:defRPr b="1" sz="2000"/>
            </a:pPr>
            <a:r>
              <a:t>boolean hasPrevious( )</a:t>
            </a:r>
            <a:r>
              <a:rPr b="0"/>
              <a:t>: It returns true if the list has a previous element.</a:t>
            </a:r>
            <a:endParaRPr b="0"/>
          </a:p>
          <a:p>
            <a:pPr>
              <a:spcBef>
                <a:spcPts val="400"/>
              </a:spcBef>
              <a:defRPr b="1" sz="2000"/>
            </a:pPr>
            <a:r>
              <a:t>next( )</a:t>
            </a:r>
            <a:r>
              <a:rPr b="0"/>
              <a:t>: It returns the next element of the list. It throws ‘NoSuchElementException’ if there is no next element in the list.</a:t>
            </a:r>
            <a:endParaRPr b="0"/>
          </a:p>
          <a:p>
            <a:pPr>
              <a:spcBef>
                <a:spcPts val="400"/>
              </a:spcBef>
              <a:defRPr b="1" sz="2000"/>
            </a:pPr>
            <a:r>
              <a:t>previous( )</a:t>
            </a:r>
            <a:r>
              <a:rPr b="0"/>
              <a:t>: It returns the previous element of the list. It throws ‘NoSuchElementException’ if there is no previous element.</a:t>
            </a:r>
            <a:endParaRPr b="0"/>
          </a:p>
          <a:p>
            <a:pPr>
              <a:spcBef>
                <a:spcPts val="400"/>
              </a:spcBef>
              <a:defRPr b="1" sz="2000"/>
            </a:pPr>
            <a:r>
              <a:t>void remove( )</a:t>
            </a:r>
            <a:r>
              <a:rPr b="0"/>
              <a:t>: It removes the current element from the list. It throws ‘IllegalStateException’ if this function is called before next( ) or previous( ) is invoked.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457200" y="274638"/>
            <a:ext cx="8229600" cy="723742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FF0000"/>
                </a:solidFill>
              </a:defRPr>
            </a:lvl1pPr>
          </a:lstStyle>
          <a:p>
            <a:pPr/>
            <a:r>
              <a:t>Linkedlist class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LinkedList class uses a doubly linked list to store the elements.</a:t>
            </a:r>
          </a:p>
          <a:p>
            <a:pPr marL="0" indent="0">
              <a:buSzTx/>
              <a:buNone/>
            </a:pPr>
            <a:r>
              <a:t>Methods:</a:t>
            </a:r>
          </a:p>
        </p:txBody>
      </p:sp>
      <p:graphicFrame>
        <p:nvGraphicFramePr>
          <p:cNvPr id="152" name="Table 3"/>
          <p:cNvGraphicFramePr/>
          <p:nvPr/>
        </p:nvGraphicFramePr>
        <p:xfrm>
          <a:off x="457200" y="3223100"/>
          <a:ext cx="8229600" cy="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void addFirst(E e)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insert the given element at the beginning of a list.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void addLast(E e)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append the given element to the end of a list.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Table 5"/>
          <p:cNvGraphicFramePr/>
          <p:nvPr/>
        </p:nvGraphicFramePr>
        <p:xfrm>
          <a:off x="457200" y="4579461"/>
          <a:ext cx="8229600" cy="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getFirst()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return the first element in a list.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getLast()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return the last element in a list.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3"/>
          <p:cNvGraphicFramePr/>
          <p:nvPr/>
        </p:nvGraphicFramePr>
        <p:xfrm>
          <a:off x="304800" y="914400"/>
          <a:ext cx="8305800" cy="52117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52900"/>
                <a:gridCol w="4152900"/>
              </a:tblGrid>
              <a:tr h="3111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peek()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the first element of a list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peekFirst()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the first element of a list or returns null if a list is empty.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peekLast()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the last element of a list or returns null if a list is empty.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poll()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and removes the first element of a list.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pollFirst()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and removes the first element of a list, or returns null if a list is empty.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pollLast()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retrieves and removes the last element of a list, or returns null if a list is empty.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pop()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pops an element from the stack represented by a list.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void push(E e)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pushes an element onto the stack represented by a list.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remove()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retrieve and removes the first element of a list.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remove(int index)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 is used to remove the element at the specified position in a list.</a:t>
                      </a:r>
                    </a:p>
                  </a:txBody>
                  <a:tcPr marL="33776" marR="33776" marT="33776" marB="3377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6" name="TextBox 5"/>
          <p:cNvSpPr txBox="1"/>
          <p:nvPr/>
        </p:nvSpPr>
        <p:spPr>
          <a:xfrm>
            <a:off x="350520" y="496578"/>
            <a:ext cx="448748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Linkedlist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FF0000"/>
                </a:solidFill>
              </a:defRPr>
            </a:pPr>
            <a:r>
              <a:t>Collection Framework </a:t>
            </a:r>
            <a:br/>
            <a:r>
              <a:t>topics covered: </a:t>
            </a:r>
          </a:p>
        </p:txBody>
      </p:sp>
      <p:sp>
        <p:nvSpPr>
          <p:cNvPr id="9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Char char="✓"/>
            </a:pPr>
            <a:r>
              <a:t>ArrayList class,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ListIterator interface,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 Linkedlist class,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TreeSet class,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PriorityQueue class,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comparable and comparator,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Properties class, </a:t>
            </a:r>
          </a:p>
          <a:p>
            <a:pPr>
              <a:lnSpc>
                <a:spcPct val="90000"/>
              </a:lnSpc>
              <a:buFontTx/>
              <a:buChar char="✓"/>
            </a:pPr>
            <a:r>
              <a:t>Lambda expressions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TreeSet class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417637"/>
            <a:ext cx="8229600" cy="47085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TreeSet class implements the Set interface that uses a tree for storage.</a:t>
            </a:r>
          </a:p>
          <a:p>
            <a:pPr>
              <a:spcBef>
                <a:spcPts val="600"/>
              </a:spcBef>
              <a:buFontTx/>
              <a:buChar char="✓"/>
              <a:defRPr sz="2800"/>
            </a:pPr>
            <a:r>
              <a:t>The objects of the TreeSet class are stored in ascending order.</a:t>
            </a:r>
          </a:p>
          <a:p>
            <a:pPr>
              <a:spcBef>
                <a:spcPts val="600"/>
              </a:spcBef>
              <a:buFontTx/>
              <a:buChar char="✓"/>
              <a:defRPr sz="2800"/>
            </a:pPr>
            <a:r>
              <a:t>Java TreeSet class contains unique elements means does not allow duplicate elements</a:t>
            </a:r>
          </a:p>
          <a:p>
            <a:pPr>
              <a:spcBef>
                <a:spcPts val="600"/>
              </a:spcBef>
              <a:buFontTx/>
              <a:buChar char="✓"/>
              <a:defRPr sz="2800"/>
            </a:pPr>
            <a:r>
              <a:t>Java TreeSet class doesn't allow null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/>
            <a:r>
              <a:t>Methods of TreeSet class: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add(Object o):</a:t>
            </a:r>
            <a:r>
              <a:rPr>
                <a:solidFill>
                  <a:schemeClr val="accent1"/>
                </a:solidFill>
              </a:rPr>
              <a:t>	This method will add the specified element according to the same sorting order mentioned during the creation of the TreeSet.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addAll(Collection c):</a:t>
            </a:r>
            <a:r>
              <a:rPr>
                <a:solidFill>
                  <a:schemeClr val="accent1"/>
                </a:solidFill>
              </a:rPr>
              <a:t>	This method will add all elements of the specified Collection to the set. Elements in the Collection should be homogeneous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clear():</a:t>
            </a:r>
            <a:r>
              <a:rPr>
                <a:solidFill>
                  <a:schemeClr val="accent1"/>
                </a:solidFill>
              </a:rPr>
              <a:t>	This method will remove all the elements.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contains(Object o):</a:t>
            </a:r>
            <a:r>
              <a:rPr>
                <a:solidFill>
                  <a:schemeClr val="accent1"/>
                </a:solidFill>
              </a:rPr>
              <a:t>	This method will return true if a given element is present in TreeSet else it will return false.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first():</a:t>
            </a:r>
            <a:r>
              <a:rPr>
                <a:solidFill>
                  <a:schemeClr val="accent1"/>
                </a:solidFill>
              </a:rPr>
              <a:t>	This method will return the first element in TreeSet if TreeSet is not null else it will throw NoSuchElementException.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last():</a:t>
            </a:r>
            <a:r>
              <a:rPr>
                <a:solidFill>
                  <a:schemeClr val="accent1"/>
                </a:solidFill>
              </a:rPr>
              <a:t>	This method will return the last element in TreeSet if TreeSet is not null else it will throw NoSuchElementException.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0000"/>
                </a:solidFill>
              </a:defRPr>
            </a:pPr>
            <a:r>
              <a:t>size():</a:t>
            </a:r>
            <a:r>
              <a:rPr>
                <a:solidFill>
                  <a:schemeClr val="accent1"/>
                </a:solidFill>
              </a:rPr>
              <a:t>	This method is used to return the size of the set or the number of elements present in the 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/>
          <p:nvPr>
            <p:ph type="body" idx="1"/>
          </p:nvPr>
        </p:nvSpPr>
        <p:spPr>
          <a:xfrm>
            <a:off x="457200" y="457200"/>
            <a:ext cx="8229600" cy="6400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import java.util.*;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public class Main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{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public static void main(String[] args)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{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		TreeSet&lt;String&gt; t1=new TreeSet&lt;String&gt;();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t1.add("Kumar");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t1.add("Vishal");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t1.add("Rahul");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t1.add("Abhinav");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t1.add("Vishal");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for(String str:t1)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{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    System.out.println(str);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	}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	}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PriorityQueue Class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457200" y="1417637"/>
            <a:ext cx="8229600" cy="4708526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A PriorityQueue is used when the objects are supposed to be processed based on the priority. It is known that a Queue follows the First-In-First-Out algorithm.</a:t>
            </a:r>
          </a:p>
          <a:p>
            <a:pPr marL="0" indent="0" algn="just">
              <a:lnSpc>
                <a:spcPct val="80000"/>
              </a:lnSpc>
              <a:spcBef>
                <a:spcPts val="500"/>
              </a:spcBef>
              <a:buSzTx/>
              <a:buNone/>
              <a:defRPr b="1" sz="2200"/>
            </a:pPr>
            <a:r>
              <a:t>Operations on PriorityQueue:</a:t>
            </a:r>
          </a:p>
          <a:p>
            <a:pPr marL="514350" indent="-514350" algn="just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b="1" sz="2200"/>
            </a:pPr>
            <a:r>
              <a:t>Adding Elements:</a:t>
            </a:r>
            <a:r>
              <a:rPr b="0"/>
              <a:t> In order to add an element in a priority queue, we can use the </a:t>
            </a:r>
            <a:r>
              <a:rPr b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add()</a:t>
            </a:r>
            <a:r>
              <a:rPr b="0"/>
              <a:t> method.</a:t>
            </a:r>
          </a:p>
          <a:p>
            <a:pPr marL="514350" indent="-514350" algn="just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b="1" sz="2200"/>
            </a:pPr>
            <a:r>
              <a:t>Removing Elements:</a:t>
            </a:r>
            <a:r>
              <a:rPr b="0"/>
              <a:t> In order to remove an element from a priority queue, we can use the </a:t>
            </a:r>
            <a:r>
              <a:rPr b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remove()</a:t>
            </a:r>
            <a:r>
              <a:rPr b="0"/>
              <a:t> method.</a:t>
            </a:r>
          </a:p>
          <a:p>
            <a:pPr marL="514350" indent="-514350" algn="just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b="1" sz="2200"/>
            </a:pPr>
            <a:r>
              <a:t>Accessing the elements: </a:t>
            </a:r>
            <a:r>
              <a:rPr b="0"/>
              <a:t>Since Queue follows the First In First Out principle, we can access only the head of the queue.</a:t>
            </a:r>
          </a:p>
          <a:p>
            <a:pPr marL="514350" indent="-514350" algn="just">
              <a:lnSpc>
                <a:spcPct val="80000"/>
              </a:lnSpc>
              <a:spcBef>
                <a:spcPts val="500"/>
              </a:spcBef>
              <a:buFontTx/>
              <a:buAutoNum type="arabicPeriod" startAt="1"/>
              <a:defRPr b="1" sz="2200"/>
            </a:pPr>
            <a:r>
              <a:t>Iterating the PriorityQueue: </a:t>
            </a:r>
            <a:r>
              <a:rPr b="0"/>
              <a:t>There are multiple ways to iterate through the PriorityQueue. The most famous way is converting the queue to the array and traversing using the for loop.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/>
            <a:r>
              <a:t>Example:</a:t>
            </a:r>
          </a:p>
        </p:txBody>
      </p:sp>
      <p:sp>
        <p:nvSpPr>
          <p:cNvPr id="170" name="Content Placeholder 2"/>
          <p:cNvSpPr txBox="1"/>
          <p:nvPr>
            <p:ph type="body" idx="1"/>
          </p:nvPr>
        </p:nvSpPr>
        <p:spPr>
          <a:xfrm>
            <a:off x="457200" y="1417637"/>
            <a:ext cx="8229600" cy="47085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PriorityQueue&lt;String&gt; pq = new PriorityQueue&lt;&gt;();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pq.add("Samsung");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pq.add("Nokia");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pq.add("RealMe");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  Iterator iterator = pq.iterator();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  while (iterator.hasNext()) 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	{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    System.out.print(iterator.next() + " ");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        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"/>
          <p:cNvGraphicFramePr/>
          <p:nvPr/>
        </p:nvGraphicFramePr>
        <p:xfrm>
          <a:off x="598667" y="476249"/>
          <a:ext cx="6350001" cy="2790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650486"/>
              </a:tblGrid>
              <a:tr h="27905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b="1">
                          <a:solidFill>
                            <a:srgbClr val="006699"/>
                          </a:solidFill>
                        </a:rPr>
                        <a:t>class</a:t>
                      </a:r>
                      <a:r>
                        <a:rPr sz="1666"/>
                        <a:t> </a:t>
                      </a:r>
                      <a:r>
                        <a:t>PriorityQueueDemo {</a:t>
                      </a:r>
                      <a:endParaRPr sz="1666"/>
                    </a:p>
                    <a:p>
                      <a:pPr algn="l" defTabSz="457200">
                        <a:lnSpc>
                          <a:spcPts val="37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</a:t>
                      </a:r>
                      <a:r>
                        <a:rPr sz="1666"/>
                        <a:t> 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</a:t>
                      </a:r>
                      <a:r>
                        <a:t>// Main Method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7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</a:t>
                      </a:r>
                      <a:r>
                        <a:rPr b="1">
                          <a:solidFill>
                            <a:srgbClr val="006699"/>
                          </a:solidFill>
                        </a:rPr>
                        <a:t>public</a:t>
                      </a:r>
                      <a:r>
                        <a:rPr sz="1666"/>
                        <a:t> </a:t>
                      </a:r>
                      <a:r>
                        <a:rPr b="1">
                          <a:solidFill>
                            <a:srgbClr val="006699"/>
                          </a:solidFill>
                        </a:rPr>
                        <a:t>static</a:t>
                      </a:r>
                      <a:r>
                        <a:rPr sz="1666"/>
                        <a:t> </a:t>
                      </a:r>
                      <a:r>
                        <a:rPr b="1">
                          <a:solidFill>
                            <a:srgbClr val="006699"/>
                          </a:solidFill>
                        </a:rPr>
                        <a:t>void</a:t>
                      </a:r>
                      <a:r>
                        <a:rPr sz="1666"/>
                        <a:t> </a:t>
                      </a:r>
                      <a:r>
                        <a:t>main(String args[])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{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Creating empty priority queue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7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PriorityQueue&lt;Integer&gt; pQueue = </a:t>
                      </a:r>
                      <a:r>
                        <a:rPr b="1">
                          <a:solidFill>
                            <a:srgbClr val="006699"/>
                          </a:solidFill>
                        </a:rPr>
                        <a:t>new</a:t>
                      </a:r>
                      <a:r>
                        <a:rPr sz="1666"/>
                        <a:t> </a:t>
                      </a:r>
                      <a:r>
                        <a:t>PriorityQueue&lt;Integer&gt;();</a:t>
                      </a:r>
                      <a:endParaRPr sz="1666"/>
                    </a:p>
                    <a:p>
                      <a:pPr algn="l" defTabSz="457200">
                        <a:lnSpc>
                          <a:spcPts val="4000"/>
                        </a:lnSpc>
                        <a:defRPr sz="16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466"/>
                        <a:t> </a:t>
                      </a:r>
                      <a:r>
                        <a:t> 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Adding items to the pQueue using add()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pQueue.add(</a:t>
                      </a:r>
                      <a:r>
                        <a:rPr>
                          <a:solidFill>
                            <a:srgbClr val="009900"/>
                          </a:solidFill>
                        </a:rPr>
                        <a:t>10</a:t>
                      </a:r>
                      <a:r>
                        <a:t>);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pQueue.add(</a:t>
                      </a:r>
                      <a:r>
                        <a:rPr>
                          <a:solidFill>
                            <a:srgbClr val="009900"/>
                          </a:solidFill>
                        </a:rPr>
                        <a:t>20</a:t>
                      </a:r>
                      <a:r>
                        <a:t>);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pQueue.add(</a:t>
                      </a:r>
                      <a:r>
                        <a:rPr>
                          <a:solidFill>
                            <a:srgbClr val="009900"/>
                          </a:solidFill>
                        </a:rPr>
                        <a:t>15</a:t>
                      </a:r>
                      <a:r>
                        <a:t>);</a:t>
                      </a:r>
                      <a:endParaRPr sz="1666"/>
                    </a:p>
                    <a:p>
                      <a:pPr algn="l" defTabSz="457200">
                        <a:lnSpc>
                          <a:spcPts val="4000"/>
                        </a:lnSpc>
                        <a:defRPr sz="16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466"/>
                        <a:t> </a:t>
                      </a:r>
                      <a:r>
                        <a:t> 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Printing the top element of PriorityQueue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System.out.println(pQueue.peek());</a:t>
                      </a:r>
                      <a:endParaRPr sz="1666"/>
                    </a:p>
                    <a:p>
                      <a:pPr algn="l" defTabSz="457200">
                        <a:lnSpc>
                          <a:spcPts val="4000"/>
                        </a:lnSpc>
                        <a:defRPr sz="16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466"/>
                        <a:t> </a:t>
                      </a:r>
                      <a:r>
                        <a:t> 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Printing the top element and removing it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from the PriorityQueue container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System.out.println(pQueue.poll());</a:t>
                      </a:r>
                      <a:endParaRPr sz="1666"/>
                    </a:p>
                    <a:p>
                      <a:pPr algn="l" defTabSz="457200">
                        <a:lnSpc>
                          <a:spcPts val="4000"/>
                        </a:lnSpc>
                        <a:defRPr sz="16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466"/>
                        <a:t> </a:t>
                      </a:r>
                      <a:r>
                        <a:t> 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solidFill>
                            <a:srgbClr val="0082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        </a:t>
                      </a:r>
                      <a:r>
                        <a:t>// Printing the top element again</a:t>
                      </a:r>
                      <a:endParaRPr sz="1666">
                        <a:solidFill>
                          <a:srgbClr val="000000"/>
                        </a:solidFill>
                      </a:endParaRPr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    System.out.println(pQueue.peek());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    }</a:t>
                      </a:r>
                      <a:endParaRPr sz="1666"/>
                    </a:p>
                    <a:p>
                      <a:pPr algn="l" defTabSz="457200">
                        <a:lnSpc>
                          <a:spcPts val="3500"/>
                        </a:lnSpc>
                        <a:defRPr sz="1466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}</a:t>
                      </a:r>
                    </a:p>
                  </a:txBody>
                  <a:tcPr marL="127000" marR="127000" marT="177800" marB="177800" anchor="t" anchorCtr="0" horzOverflow="overflow">
                    <a:lnL w="12700">
                      <a:solidFill>
                        <a:srgbClr val="DFDFDF"/>
                      </a:solidFill>
                      <a:miter lim="400000"/>
                    </a:lnL>
                    <a:lnR w="12700">
                      <a:solidFill>
                        <a:srgbClr val="DFDFDF"/>
                      </a:solidFill>
                      <a:miter lim="400000"/>
                    </a:lnR>
                    <a:lnT w="12700">
                      <a:solidFill>
                        <a:srgbClr val="DFDFDF"/>
                      </a:solidFill>
                      <a:miter lim="400000"/>
                    </a:lnT>
                    <a:lnB w="12700">
                      <a:solidFill>
                        <a:srgbClr val="DFDFD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Output…"/>
          <p:cNvSpPr txBox="1"/>
          <p:nvPr/>
        </p:nvSpPr>
        <p:spPr>
          <a:xfrm>
            <a:off x="7785745" y="4372541"/>
            <a:ext cx="811509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17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Output</a:t>
            </a:r>
          </a:p>
          <a:p>
            <a:pPr defTabSz="457200">
              <a:defRPr sz="16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10</a:t>
            </a:r>
          </a:p>
          <a:p>
            <a:pPr defTabSz="457200">
              <a:defRPr sz="16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10</a:t>
            </a:r>
          </a:p>
          <a:p>
            <a:pPr defTabSz="457200">
              <a:defRPr sz="1600">
                <a:solidFill>
                  <a:srgbClr val="2732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Comparable and Comparator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Comparable and Comparator both are interfaces and can be used to sort collection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 3"/>
          <p:cNvGraphicFramePr/>
          <p:nvPr/>
        </p:nvGraphicFramePr>
        <p:xfrm>
          <a:off x="457200" y="762000"/>
          <a:ext cx="8229600" cy="37378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64840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80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48752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1) Comparable provides a </a:t>
                      </a:r>
                      <a:r>
                        <a:rPr b="1"/>
                        <a:t>single sorting sequence</a:t>
                      </a:r>
                      <a:r>
                        <a:t>. In other words, we can sort the collection on the basis of a single element such as id, name, and price.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The Comparator provides </a:t>
                      </a:r>
                      <a:r>
                        <a:rPr b="1"/>
                        <a:t>multiple sorting sequences</a:t>
                      </a:r>
                      <a:r>
                        <a:t>. In other words, we can sort the collection on the basis of multiple elements such as id, name, and price etc.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00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2) Comparable provides </a:t>
                      </a:r>
                      <a:r>
                        <a:rPr b="1"/>
                        <a:t>compareTo() method</a:t>
                      </a:r>
                      <a:r>
                        <a:t> to sort elements.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Comparator provides </a:t>
                      </a:r>
                      <a:r>
                        <a:rPr b="1"/>
                        <a:t>compare() method</a:t>
                      </a:r>
                      <a:r>
                        <a:t> to sort elements.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8009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3) Comparable is present in </a:t>
                      </a:r>
                      <a:r>
                        <a:rPr b="1"/>
                        <a:t>java.lang</a:t>
                      </a:r>
                      <a:r>
                        <a:t> package.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 Comparator is present in the </a:t>
                      </a:r>
                      <a:r>
                        <a:rPr b="1"/>
                        <a:t>java.util</a:t>
                      </a:r>
                      <a:r>
                        <a:t> package.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83" name="Image Gallery"/>
          <p:cNvGrpSpPr/>
          <p:nvPr/>
        </p:nvGrpSpPr>
        <p:grpSpPr>
          <a:xfrm>
            <a:off x="128820" y="1735695"/>
            <a:ext cx="8533387" cy="4625466"/>
            <a:chOff x="0" y="0"/>
            <a:chExt cx="8533386" cy="4625465"/>
          </a:xfrm>
        </p:grpSpPr>
        <p:pic>
          <p:nvPicPr>
            <p:cNvPr id="181" name="Screenshot 2023-02-15 at 2.38.49 PM.png" descr="Screenshot 2023-02-15 at 2.38.49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045" r="0" b="6680"/>
            <a:stretch>
              <a:fillRect/>
            </a:stretch>
          </p:blipFill>
          <p:spPr>
            <a:xfrm>
              <a:off x="226367" y="0"/>
              <a:ext cx="8080652" cy="4155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Type to enter a caption."/>
            <p:cNvSpPr/>
            <p:nvPr/>
          </p:nvSpPr>
          <p:spPr>
            <a:xfrm>
              <a:off x="0" y="4231418"/>
              <a:ext cx="8533387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mport java.util.*;…"/>
          <p:cNvSpPr txBox="1"/>
          <p:nvPr/>
        </p:nvSpPr>
        <p:spPr>
          <a:xfrm>
            <a:off x="574323" y="456198"/>
            <a:ext cx="6451804" cy="668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java.util.*;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java.io.*;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class</a:t>
            </a:r>
            <a:r>
              <a:t> Student </a:t>
            </a:r>
            <a:r>
              <a:rPr b="1">
                <a:solidFill>
                  <a:srgbClr val="006699"/>
                </a:solidFill>
              </a:rPr>
              <a:t>implements</a:t>
            </a:r>
            <a:r>
              <a:t> Comparable&lt;Student&gt;{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int</a:t>
            </a:r>
            <a:r>
              <a:t> rollno;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String name;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int</a:t>
            </a:r>
            <a:r>
              <a:t> age;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Student(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rollno,String name,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age){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.rollno=rollno;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.name=name;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.age=age;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compareTo(Student st){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if</a:t>
            </a:r>
            <a:r>
              <a:t>(age==st.age)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</a:t>
            </a:r>
            <a:r>
              <a:rPr b="0">
                <a:solidFill>
                  <a:srgbClr val="C00000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else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if</a:t>
            </a:r>
            <a:r>
              <a:t>(age&gt;st.age)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</a:t>
            </a:r>
            <a:r>
              <a:rPr b="0">
                <a:solidFill>
                  <a:srgbClr val="C00000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else</a:t>
            </a:r>
            <a:r>
              <a:rPr b="0">
                <a:solidFill>
                  <a:srgbClr val="000000"/>
                </a:solidFill>
              </a:rPr>
              <a:t>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-</a:t>
            </a:r>
            <a:r>
              <a:rPr b="0">
                <a:solidFill>
                  <a:srgbClr val="C00000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  <p:sp>
        <p:nvSpPr>
          <p:cNvPr id="186" name="compareTo method is…"/>
          <p:cNvSpPr txBox="1"/>
          <p:nvPr/>
        </p:nvSpPr>
        <p:spPr>
          <a:xfrm>
            <a:off x="5568458" y="1674103"/>
            <a:ext cx="2486024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compareTo method is </a:t>
            </a:r>
          </a:p>
          <a:p>
            <a:pPr/>
            <a:r>
              <a:t>used to sort the elements</a:t>
            </a:r>
          </a:p>
          <a:p>
            <a:pPr/>
            <a:r>
              <a:t> of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</a:t>
            </a:r>
          </a:p>
        </p:txBody>
      </p:sp>
      <p:sp>
        <p:nvSpPr>
          <p:cNvPr id="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group of individual objects.</a:t>
            </a:r>
          </a:p>
          <a:p>
            <a:pPr>
              <a:buSzTx/>
              <a:buNone/>
            </a:pPr>
            <a:r>
              <a:t>Student S1=new</a:t>
            </a:r>
          </a:p>
          <a:p>
            <a:pPr>
              <a:buSzTx/>
              <a:buNone/>
            </a:pPr>
            <a:r>
              <a:t> Student()</a:t>
            </a:r>
          </a:p>
        </p:txBody>
      </p:sp>
      <p:sp>
        <p:nvSpPr>
          <p:cNvPr id="94" name="Oval 3"/>
          <p:cNvSpPr/>
          <p:nvPr/>
        </p:nvSpPr>
        <p:spPr>
          <a:xfrm>
            <a:off x="3352800" y="2209799"/>
            <a:ext cx="4038600" cy="373380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B519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7" name="Rectangle 4"/>
          <p:cNvGrpSpPr/>
          <p:nvPr/>
        </p:nvGrpSpPr>
        <p:grpSpPr>
          <a:xfrm>
            <a:off x="4267200" y="2895600"/>
            <a:ext cx="609600" cy="533400"/>
            <a:chOff x="0" y="0"/>
            <a:chExt cx="609600" cy="5334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S1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100" name="Rectangle 5"/>
          <p:cNvGrpSpPr/>
          <p:nvPr/>
        </p:nvGrpSpPr>
        <p:grpSpPr>
          <a:xfrm>
            <a:off x="5638800" y="2895600"/>
            <a:ext cx="609600" cy="533400"/>
            <a:chOff x="0" y="0"/>
            <a:chExt cx="609600" cy="533400"/>
          </a:xfrm>
        </p:grpSpPr>
        <p:sp>
          <p:nvSpPr>
            <p:cNvPr id="98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S2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S2</a:t>
              </a:r>
            </a:p>
          </p:txBody>
        </p:sp>
      </p:grpSp>
      <p:grpSp>
        <p:nvGrpSpPr>
          <p:cNvPr id="103" name="Rectangle 6"/>
          <p:cNvGrpSpPr/>
          <p:nvPr/>
        </p:nvGrpSpPr>
        <p:grpSpPr>
          <a:xfrm>
            <a:off x="4267200" y="3733800"/>
            <a:ext cx="609600" cy="533400"/>
            <a:chOff x="0" y="0"/>
            <a:chExt cx="609600" cy="533400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S3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S3</a:t>
              </a:r>
            </a:p>
          </p:txBody>
        </p:sp>
      </p:grpSp>
      <p:grpSp>
        <p:nvGrpSpPr>
          <p:cNvPr id="106" name="Rectangle 7"/>
          <p:cNvGrpSpPr/>
          <p:nvPr/>
        </p:nvGrpSpPr>
        <p:grpSpPr>
          <a:xfrm>
            <a:off x="5715000" y="3733800"/>
            <a:ext cx="609600" cy="533400"/>
            <a:chOff x="0" y="0"/>
            <a:chExt cx="609600" cy="533400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S4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S4</a:t>
              </a:r>
            </a:p>
          </p:txBody>
        </p:sp>
      </p:grpSp>
      <p:grpSp>
        <p:nvGrpSpPr>
          <p:cNvPr id="109" name="Rectangle 8"/>
          <p:cNvGrpSpPr/>
          <p:nvPr/>
        </p:nvGrpSpPr>
        <p:grpSpPr>
          <a:xfrm>
            <a:off x="4267200" y="4648200"/>
            <a:ext cx="609600" cy="533400"/>
            <a:chOff x="0" y="0"/>
            <a:chExt cx="609600" cy="533400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S5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S5</a:t>
              </a:r>
            </a:p>
          </p:txBody>
        </p:sp>
      </p:grpSp>
      <p:grpSp>
        <p:nvGrpSpPr>
          <p:cNvPr id="112" name="Rectangle 9"/>
          <p:cNvGrpSpPr/>
          <p:nvPr/>
        </p:nvGrpSpPr>
        <p:grpSpPr>
          <a:xfrm>
            <a:off x="5791200" y="4648200"/>
            <a:ext cx="609600" cy="533400"/>
            <a:chOff x="0" y="0"/>
            <a:chExt cx="609600" cy="533400"/>
          </a:xfrm>
        </p:grpSpPr>
        <p:sp>
          <p:nvSpPr>
            <p:cNvPr id="110" name="Rectangle"/>
            <p:cNvSpPr/>
            <p:nvPr/>
          </p:nvSpPr>
          <p:spPr>
            <a:xfrm>
              <a:off x="0" y="0"/>
              <a:ext cx="609600" cy="5334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B51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S6"/>
            <p:cNvSpPr txBox="1"/>
            <p:nvPr/>
          </p:nvSpPr>
          <p:spPr>
            <a:xfrm>
              <a:off x="45719" y="100156"/>
              <a:ext cx="51816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S6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ublic class TestSort3{…"/>
          <p:cNvSpPr txBox="1"/>
          <p:nvPr/>
        </p:nvSpPr>
        <p:spPr>
          <a:xfrm>
            <a:off x="1498963" y="935617"/>
            <a:ext cx="5356285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class</a:t>
            </a:r>
            <a:r>
              <a:t> TestSort3{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static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main(String args[]){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ArrayList&lt;Student&gt; al=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ArrayList&lt;Student&gt;();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101</a:t>
            </a:r>
            <a:r>
              <a:t>,</a:t>
            </a:r>
            <a:r>
              <a:rPr>
                <a:solidFill>
                  <a:srgbClr val="0000FF"/>
                </a:solidFill>
              </a:rPr>
              <a:t>"Vijay"</a:t>
            </a:r>
            <a:r>
              <a:t>,</a:t>
            </a:r>
            <a:r>
              <a:rPr>
                <a:solidFill>
                  <a:srgbClr val="C00000"/>
                </a:solidFill>
              </a:rPr>
              <a:t>23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106</a:t>
            </a:r>
            <a:r>
              <a:t>,</a:t>
            </a:r>
            <a:r>
              <a:rPr>
                <a:solidFill>
                  <a:srgbClr val="0000FF"/>
                </a:solidFill>
              </a:rPr>
              <a:t>"Ajay"</a:t>
            </a:r>
            <a:r>
              <a:t>,</a:t>
            </a:r>
            <a:r>
              <a:rPr>
                <a:solidFill>
                  <a:srgbClr val="C00000"/>
                </a:solidFill>
              </a:rPr>
              <a:t>27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105</a:t>
            </a:r>
            <a:r>
              <a:t>,</a:t>
            </a:r>
            <a:r>
              <a:rPr>
                <a:solidFill>
                  <a:srgbClr val="0000FF"/>
                </a:solidFill>
              </a:rPr>
              <a:t>"Jai"</a:t>
            </a:r>
            <a:r>
              <a:t>,</a:t>
            </a:r>
            <a:r>
              <a:rPr>
                <a:solidFill>
                  <a:srgbClr val="C00000"/>
                </a:solidFill>
              </a:rPr>
              <a:t>21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Collections.sort(al);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for</a:t>
            </a:r>
            <a:r>
              <a:t>(Student st:al){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System.out.println(st.rollno+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+st.name+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+st.age);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lass Student{…"/>
          <p:cNvSpPr txBox="1"/>
          <p:nvPr/>
        </p:nvSpPr>
        <p:spPr>
          <a:xfrm>
            <a:off x="376303" y="1341663"/>
            <a:ext cx="4231839" cy="350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class</a:t>
            </a:r>
            <a:r>
              <a:t> Student{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int</a:t>
            </a:r>
            <a:r>
              <a:t> rollno;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String name;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int</a:t>
            </a:r>
            <a:r>
              <a:t> age;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Student(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rollno,String name,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age){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.rollno=rollno;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.name=name;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this</a:t>
            </a:r>
            <a:r>
              <a:t>.age=age;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mport java.util.*;…"/>
          <p:cNvSpPr txBox="1"/>
          <p:nvPr/>
        </p:nvSpPr>
        <p:spPr>
          <a:xfrm>
            <a:off x="1337932" y="1060057"/>
            <a:ext cx="5994262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java.util.*;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class</a:t>
            </a:r>
            <a:r>
              <a:t> AgeComparator </a:t>
            </a:r>
            <a:r>
              <a:rPr b="1">
                <a:solidFill>
                  <a:srgbClr val="006699"/>
                </a:solidFill>
              </a:rPr>
              <a:t>implements</a:t>
            </a:r>
            <a:r>
              <a:t> Comparator&lt;Student&gt;{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compare(Student s1,Student s2){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if</a:t>
            </a:r>
            <a:r>
              <a:t>(s1.age==s2.age)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</a:t>
            </a:r>
            <a:r>
              <a:rPr b="0">
                <a:solidFill>
                  <a:srgbClr val="C00000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else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if</a:t>
            </a:r>
            <a:r>
              <a:t>(s1.age&gt;s2.age)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</a:t>
            </a:r>
            <a:r>
              <a:rPr b="0">
                <a:solidFill>
                  <a:srgbClr val="C00000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else</a:t>
            </a:r>
            <a:r>
              <a:rPr b="0">
                <a:solidFill>
                  <a:srgbClr val="000000"/>
                </a:solidFill>
              </a:rPr>
              <a:t>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solidFill>
                  <a:srgbClr val="000000"/>
                </a:solidFill>
              </a:rPr>
              <a:t> -</a:t>
            </a:r>
            <a:r>
              <a:rPr b="0">
                <a:solidFill>
                  <a:srgbClr val="C00000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;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6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mport java.util.*;…"/>
          <p:cNvSpPr txBox="1"/>
          <p:nvPr/>
        </p:nvSpPr>
        <p:spPr>
          <a:xfrm>
            <a:off x="909021" y="-229871"/>
            <a:ext cx="6992492" cy="73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java.util.*;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import</a:t>
            </a:r>
            <a:r>
              <a:t> java.io.*;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class</a:t>
            </a:r>
            <a:r>
              <a:t> TestComparator{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static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main(String args[]){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//Creating a list of students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ArrayList&lt;Student&gt; al=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ArrayList&lt;Student&gt;();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10</a:t>
            </a:r>
            <a:r>
              <a:t>,</a:t>
            </a:r>
            <a:r>
              <a:rPr>
                <a:solidFill>
                  <a:srgbClr val="0000FF"/>
                </a:solidFill>
              </a:rPr>
              <a:t>"Amit"</a:t>
            </a:r>
            <a:r>
              <a:t>,</a:t>
            </a:r>
            <a:r>
              <a:rPr>
                <a:solidFill>
                  <a:srgbClr val="C00000"/>
                </a:solidFill>
              </a:rPr>
              <a:t>23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16</a:t>
            </a:r>
            <a:r>
              <a:t>,</a:t>
            </a:r>
            <a:r>
              <a:rPr>
                <a:solidFill>
                  <a:srgbClr val="0000FF"/>
                </a:solidFill>
              </a:rPr>
              <a:t>"Ajay"</a:t>
            </a:r>
            <a:r>
              <a:t>,</a:t>
            </a:r>
            <a:r>
              <a:rPr>
                <a:solidFill>
                  <a:srgbClr val="C00000"/>
                </a:solidFill>
              </a:rPr>
              <a:t>27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al.add(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Student(</a:t>
            </a:r>
            <a:r>
              <a:rPr>
                <a:solidFill>
                  <a:srgbClr val="C00000"/>
                </a:solidFill>
              </a:rPr>
              <a:t>15</a:t>
            </a:r>
            <a:r>
              <a:t>,</a:t>
            </a:r>
            <a:r>
              <a:rPr>
                <a:solidFill>
                  <a:srgbClr val="0000FF"/>
                </a:solidFill>
              </a:rPr>
              <a:t>"Jatin"</a:t>
            </a:r>
            <a:r>
              <a:t>,</a:t>
            </a:r>
            <a:r>
              <a:rPr>
                <a:solidFill>
                  <a:srgbClr val="C00000"/>
                </a:solidFill>
              </a:rPr>
              <a:t>21</a:t>
            </a:r>
            <a:r>
              <a:t>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System.out.println(</a:t>
            </a:r>
            <a:r>
              <a:rPr>
                <a:solidFill>
                  <a:srgbClr val="0000FF"/>
                </a:solidFill>
              </a:rPr>
              <a:t>"Sorting by Name"</a:t>
            </a:r>
            <a:r>
              <a:t>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//Using NameComparator to sort the elements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Collections.sort(al,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NameComparator());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//Traversing the elements of list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for</a:t>
            </a:r>
            <a:r>
              <a:t>(Student st: al){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System.out.println(st.rollno+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+st.name+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+st.age);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System.out.println(</a:t>
            </a:r>
            <a:r>
              <a:rPr>
                <a:solidFill>
                  <a:srgbClr val="0000FF"/>
                </a:solidFill>
              </a:rPr>
              <a:t>"sorting by Age"</a:t>
            </a:r>
            <a:r>
              <a:t>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//Using AgeComparator to sort the elements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Collections.sort(al,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AgeComparator());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//Travering the list again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for</a:t>
            </a:r>
            <a:r>
              <a:t>(Student st: al){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System.out.println(st.rollno+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+st.name+</a:t>
            </a:r>
            <a:r>
              <a:rPr>
                <a:solidFill>
                  <a:srgbClr val="0000FF"/>
                </a:solidFill>
              </a:rPr>
              <a:t>" "</a:t>
            </a:r>
            <a:r>
              <a:t>+st.age); }  }  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ent Placeholder 2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Properties class in Java</a:t>
            </a:r>
          </a:p>
          <a:p>
            <a:pPr marL="0" indent="0">
              <a:buSzTx/>
              <a:buNone/>
            </a:pPr>
            <a:r>
              <a:t>The </a:t>
            </a:r>
            <a:r>
              <a:rPr b="1"/>
              <a:t>properties</a:t>
            </a:r>
            <a:r>
              <a:t> object contains key and value pair both as a string.</a:t>
            </a:r>
          </a:p>
          <a:p>
            <a:pPr marL="0" indent="0">
              <a:buSzTx/>
              <a:buNone/>
              <a:defRPr b="1"/>
            </a:pPr>
            <a:r>
              <a:t>An Advantage of the properties file</a:t>
            </a:r>
          </a:p>
          <a:p>
            <a:pPr marL="0" indent="0" algn="just">
              <a:buSzTx/>
              <a:buNone/>
            </a:pPr>
            <a:r>
              <a:t>Recompilation is not required if the information is changed from a properties file: If any information is changed from the properties file, you don't need to recompile the java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*******************************************************************************/…"/>
          <p:cNvSpPr txBox="1"/>
          <p:nvPr/>
        </p:nvSpPr>
        <p:spPr>
          <a:xfrm>
            <a:off x="22716" y="1217756"/>
            <a:ext cx="9098568" cy="4422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*******************************************************************************/</a:t>
            </a:r>
          </a:p>
          <a:p>
            <a:pPr/>
            <a:r>
              <a:t>import java.util.*;  </a:t>
            </a:r>
          </a:p>
          <a:p>
            <a:pPr/>
            <a:r>
              <a:t>import java.io.*;  </a:t>
            </a:r>
          </a:p>
          <a:p>
            <a:pPr/>
            <a:r>
              <a:t>public class Main {  </a:t>
            </a:r>
          </a:p>
          <a:p>
            <a:pPr/>
            <a:r>
              <a:t>public static void main(String[] args)throws Exception{  </a:t>
            </a:r>
          </a:p>
          <a:p>
            <a:pPr/>
            <a:r>
              <a:t>  </a:t>
            </a:r>
          </a:p>
          <a:p>
            <a:pPr/>
            <a:r>
              <a:t>Properties p=new Properties();  </a:t>
            </a:r>
          </a:p>
          <a:p>
            <a:pPr/>
            <a:r>
              <a:t>p.setProperty("Name","Prince Arora");  </a:t>
            </a:r>
          </a:p>
          <a:p>
            <a:pPr/>
            <a:r>
              <a:t>p.setProperty("email","princearorabca@gmail.com");  </a:t>
            </a:r>
          </a:p>
          <a:p>
            <a:pPr/>
            <a:r>
              <a:t>  </a:t>
            </a:r>
          </a:p>
          <a:p>
            <a:pPr/>
            <a:r>
              <a:t>p.store(new FileWriter("info.properties"),"Java Properties Example");  </a:t>
            </a:r>
          </a:p>
          <a:p>
            <a:pPr/>
            <a:r>
              <a:t>  </a:t>
            </a:r>
          </a:p>
          <a:p>
            <a:pPr/>
            <a:r>
              <a:t>}  </a:t>
            </a:r>
          </a:p>
          <a:p>
            <a:pPr/>
            <a:r>
              <a:t>}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 algn="l">
              <a:defRPr sz="3900"/>
            </a:lvl1pPr>
          </a:lstStyle>
          <a:p>
            <a:pPr/>
            <a:r>
              <a:t>Lambda expressions</a:t>
            </a:r>
          </a:p>
        </p:txBody>
      </p:sp>
      <p:sp>
        <p:nvSpPr>
          <p:cNvPr id="201" name="Content Placeholder 2"/>
          <p:cNvSpPr txBox="1"/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/>
            <a:r>
              <a:t>In programming, a Lambda expression (or function) is just an anonymous function, i.e., a function with no name</a:t>
            </a:r>
          </a:p>
          <a:p>
            <a:pPr/>
            <a:r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SzTx/>
              <a:buNone/>
            </a:pPr>
            <a:r>
              <a:t>Note: An interface which has only one abstract method is called functional interface.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sz="2457"/>
            </a:pPr>
            <a:br/>
            <a:r>
              <a:t>Lambda Expression Syntax</a:t>
            </a:r>
            <a:br/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(argument-list) -&gt; {body};  </a:t>
            </a:r>
          </a:p>
          <a:p>
            <a:pPr>
              <a:buSzTx/>
              <a:buNone/>
              <a:defRPr b="1"/>
            </a:pPr>
            <a:r>
              <a:t>1) Argument-list:</a:t>
            </a:r>
            <a:r>
              <a:rPr b="0"/>
              <a:t> It can be empty or non-empty</a:t>
            </a:r>
            <a:endParaRPr b="0"/>
          </a:p>
          <a:p>
            <a:pPr>
              <a:buSzTx/>
              <a:buNone/>
              <a:defRPr b="1"/>
            </a:pPr>
            <a:r>
              <a:t>2) Arrow-token:</a:t>
            </a:r>
            <a:r>
              <a:rPr b="0"/>
              <a:t> It is used to link arguments-list and body of expression.</a:t>
            </a:r>
            <a:endParaRPr b="0"/>
          </a:p>
          <a:p>
            <a:pPr>
              <a:buSzTx/>
              <a:buNone/>
              <a:defRPr b="1"/>
            </a:pPr>
            <a:r>
              <a:t>3) Body:</a:t>
            </a:r>
            <a:r>
              <a:rPr b="0"/>
              <a:t> It contains expressions and statements for lambda expression.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nterface Drawable{…"/>
          <p:cNvSpPr txBox="1"/>
          <p:nvPr/>
        </p:nvSpPr>
        <p:spPr>
          <a:xfrm>
            <a:off x="982087" y="1040130"/>
            <a:ext cx="7179826" cy="477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 Drawable{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draw();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class</a:t>
            </a:r>
            <a:r>
              <a:t> LambdaExpressionExample 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static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main(String[] args) 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width=</a:t>
            </a:r>
            <a:r>
              <a:rPr>
                <a:solidFill>
                  <a:srgbClr val="C00000"/>
                </a:solidFill>
              </a:rPr>
              <a:t>10</a:t>
            </a:r>
            <a:r>
              <a:t>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        </a:t>
            </a:r>
            <a:r>
              <a:t>//without lambda, Drawable implementation using anonymous class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Drawable d=</a:t>
            </a:r>
            <a:r>
              <a:rPr b="1">
                <a:solidFill>
                  <a:srgbClr val="006699"/>
                </a:solidFill>
              </a:rPr>
              <a:t>new</a:t>
            </a:r>
            <a:r>
              <a:t> Drawable(){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    </a:t>
            </a: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draw(){System.out.println(</a:t>
            </a:r>
            <a:r>
              <a:rPr>
                <a:solidFill>
                  <a:srgbClr val="0000FF"/>
                </a:solidFill>
              </a:rPr>
              <a:t>"Drawing "</a:t>
            </a:r>
            <a:r>
              <a:t>+width);}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};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d.draw();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erface Drawable{…"/>
          <p:cNvSpPr txBox="1"/>
          <p:nvPr/>
        </p:nvSpPr>
        <p:spPr>
          <a:xfrm>
            <a:off x="1945520" y="1153418"/>
            <a:ext cx="4708883" cy="509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b="1" sz="1600">
                <a:solidFill>
                  <a:srgbClr val="00669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interface</a:t>
            </a:r>
            <a:r>
              <a:rPr b="0">
                <a:solidFill>
                  <a:srgbClr val="000000"/>
                </a:solidFill>
              </a:rPr>
              <a:t> Drawable{  </a:t>
            </a:r>
            <a:endParaRPr b="0"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draw();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class</a:t>
            </a:r>
            <a:r>
              <a:t> LambdaExpressionExample2 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</a:t>
            </a:r>
            <a:r>
              <a:rPr b="1">
                <a:solidFill>
                  <a:srgbClr val="006699"/>
                </a:solidFill>
              </a:rPr>
              <a:t>public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static</a:t>
            </a:r>
            <a:r>
              <a:t> </a:t>
            </a:r>
            <a:r>
              <a:rPr b="1">
                <a:solidFill>
                  <a:srgbClr val="006699"/>
                </a:solidFill>
              </a:rPr>
              <a:t>void</a:t>
            </a:r>
            <a:r>
              <a:t> main(String[] args) 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</a:t>
            </a:r>
            <a:r>
              <a:rPr b="1">
                <a:solidFill>
                  <a:srgbClr val="006699"/>
                </a:solidFill>
              </a:rPr>
              <a:t>int</a:t>
            </a:r>
            <a:r>
              <a:t> width=</a:t>
            </a:r>
            <a:r>
              <a:rPr>
                <a:solidFill>
                  <a:srgbClr val="C00000"/>
                </a:solidFill>
              </a:rPr>
              <a:t>10</a:t>
            </a:r>
            <a:r>
              <a:t>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solidFill>
                  <a:srgbClr val="0082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        </a:t>
            </a:r>
            <a:r>
              <a:t>//with lambda</a:t>
            </a:r>
            <a:r>
              <a:rPr>
                <a:solidFill>
                  <a:srgbClr val="000000"/>
                </a:solidFill>
              </a:rPr>
              <a:t>  </a:t>
            </a:r>
            <a:endParaRPr>
              <a:solidFill>
                <a:srgbClr val="000000"/>
              </a:solidFill>
            </a:endParaRP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Drawable d2=()-&gt;{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    System.out.println(</a:t>
            </a:r>
            <a:r>
              <a:rPr>
                <a:solidFill>
                  <a:srgbClr val="0000FF"/>
                </a:solidFill>
              </a:rPr>
              <a:t>"Drawing "</a:t>
            </a:r>
            <a:r>
              <a:t>+width);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};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    d2.draw();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    }  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000000"/>
              </a:buClr>
              <a:buSzPct val="100000"/>
              <a:buFont typeface="Times-Roman"/>
              <a:buAutoNum type="arabicPeriod" startAt="1"/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} 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6072">
              <a:defRPr sz="2457"/>
            </a:pPr>
            <a:br/>
            <a:r>
              <a:t>Collection framework</a:t>
            </a:r>
            <a:br/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Several classes and interfaces which can be used</a:t>
            </a:r>
          </a:p>
          <a:p>
            <a:pPr>
              <a:buSzTx/>
              <a:buNone/>
            </a:pPr>
            <a:r>
              <a:t>a group of objects.</a:t>
            </a:r>
          </a:p>
          <a:p>
            <a:pPr>
              <a:buSzTx/>
              <a:buNone/>
            </a:pPr>
            <a:r>
              <a:t>Package: util</a:t>
            </a:r>
          </a:p>
          <a:p>
            <a:pPr>
              <a:buSzTx/>
              <a:buNone/>
            </a:pPr>
            <a:r>
              <a:t>import  java.util.*;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erface printable{…"/>
          <p:cNvSpPr txBox="1"/>
          <p:nvPr/>
        </p:nvSpPr>
        <p:spPr>
          <a:xfrm>
            <a:off x="2336733" y="1509856"/>
            <a:ext cx="4470534" cy="383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interface printable{</a:t>
            </a:r>
          </a:p>
          <a:p>
            <a:pPr/>
            <a:r>
              <a:t>void print();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class A6 implements printable{</a:t>
            </a:r>
          </a:p>
          <a:p>
            <a:pPr/>
            <a:r>
              <a:t>public void print(){System.out.println("Hello");}</a:t>
            </a:r>
          </a:p>
          <a:p>
            <a:pPr/>
          </a:p>
          <a:p>
            <a:pPr/>
            <a:r>
              <a:t>public static void main(String args[]){</a:t>
            </a:r>
          </a:p>
          <a:p>
            <a:pPr/>
            <a:r>
              <a:t>A6 obj = new A6();</a:t>
            </a:r>
          </a:p>
          <a:p>
            <a:pPr/>
            <a:r>
              <a:t>obj.print();</a:t>
            </a:r>
          </a:p>
          <a:p>
            <a:pPr/>
            <a:r>
              <a:t>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684213" y="3933825"/>
            <a:ext cx="7154861" cy="14763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pPr/>
            <a:br/>
          </a:p>
        </p:txBody>
      </p:sp>
      <p:sp>
        <p:nvSpPr>
          <p:cNvPr id="213" name="Straight Connector 3"/>
          <p:cNvSpPr/>
          <p:nvPr/>
        </p:nvSpPr>
        <p:spPr>
          <a:xfrm>
            <a:off x="755650" y="40767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14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85725"/>
            <a:ext cx="1676400" cy="6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650" y="636587"/>
            <a:ext cx="1808164" cy="3297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6928"/>
            <a:ext cx="9144000" cy="686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</a:pPr>
            <a:r>
              <a:t>Keyword: extends and implements</a:t>
            </a:r>
          </a:p>
          <a:p>
            <a:pPr>
              <a:lnSpc>
                <a:spcPct val="90000"/>
              </a:lnSpc>
            </a:pPr>
            <a:r>
              <a:t>Used in case of inheritance:</a:t>
            </a:r>
          </a:p>
          <a:p>
            <a:pPr>
              <a:lnSpc>
                <a:spcPct val="90000"/>
              </a:lnSpc>
            </a:pPr>
            <a:r>
              <a:t>Class to class-  extends</a:t>
            </a:r>
          </a:p>
          <a:p>
            <a:pPr>
              <a:lnSpc>
                <a:spcPct val="90000"/>
              </a:lnSpc>
              <a:buSzTx/>
              <a:buNone/>
            </a:pPr>
            <a:r>
              <a:t>(class classA extends  classB)</a:t>
            </a:r>
          </a:p>
          <a:p>
            <a:pPr>
              <a:lnSpc>
                <a:spcPct val="90000"/>
              </a:lnSpc>
            </a:pPr>
            <a:r>
              <a:t>Interface to interface: extends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interface I1 extends I2</a:t>
            </a:r>
          </a:p>
          <a:p>
            <a:pPr>
              <a:lnSpc>
                <a:spcPct val="90000"/>
              </a:lnSpc>
            </a:pPr>
            <a:r>
              <a:t>Class to interface: implements</a:t>
            </a:r>
          </a:p>
          <a:p>
            <a:pPr>
              <a:lnSpc>
                <a:spcPct val="90000"/>
              </a:lnSpc>
              <a:buSzTx/>
              <a:buNone/>
            </a:pPr>
            <a:r>
              <a:t>(class classA implements interfaceA)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ArrayList</a:t>
            </a:r>
            <a:r>
              <a:rPr b="0"/>
              <a:t> class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ArrayList</a:t>
            </a:r>
            <a:r>
              <a:rPr b="0"/>
              <a:t> class uses a concept of </a:t>
            </a:r>
            <a:r>
              <a:rPr b="0" i="1"/>
              <a:t>dynamic array </a:t>
            </a:r>
            <a:r>
              <a:rPr b="0"/>
              <a:t>for storing the elements.</a:t>
            </a:r>
            <a:endParaRPr b="0"/>
          </a:p>
          <a:p>
            <a:pPr/>
            <a:r>
              <a:t> It is like an array, with </a:t>
            </a:r>
            <a:r>
              <a:rPr i="1"/>
              <a:t>no size limit</a:t>
            </a:r>
            <a:r>
              <a:t>. We can add or remove elements anytime.</a:t>
            </a:r>
          </a:p>
          <a:p>
            <a:pPr/>
            <a:r>
              <a:t>It is found in the </a:t>
            </a:r>
            <a:r>
              <a:rPr i="1"/>
              <a:t>java.util</a:t>
            </a:r>
            <a:r>
              <a:t> package</a:t>
            </a:r>
          </a:p>
          <a:p>
            <a:pPr/>
            <a:r>
              <a:t>ArrayList class can contain duplicate elements also.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ArrayList al=new ArrayList();</a:t>
            </a:r>
          </a:p>
          <a:p>
            <a:pPr>
              <a:buSzTx/>
              <a:buNone/>
            </a:pPr>
            <a:r>
              <a:t>//creating old non-generic arraylist  </a:t>
            </a:r>
          </a:p>
          <a:p>
            <a:pPr>
              <a:buSzTx/>
              <a:buNone/>
              <a:defRPr b="1"/>
            </a:pPr>
            <a:r>
              <a:t>ArrayList&lt;String&gt; al=new ArrayList&lt;String&gt;();</a:t>
            </a:r>
          </a:p>
          <a:p>
            <a:pPr>
              <a:buSzTx/>
              <a:buNone/>
            </a:pPr>
            <a:r>
              <a:t>//creating new generic arraylist  </a:t>
            </a:r>
          </a:p>
          <a:p>
            <a:pPr>
              <a:buSzTx/>
              <a:buNone/>
            </a:pPr>
            <a:r>
              <a:t>Java new generic collection allows you to have only one type of object in a collection. Now it is type safe so typecasting is not required at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</p:spPr>
        <p:txBody>
          <a:bodyPr/>
          <a:lstStyle>
            <a:lvl1pPr algn="l">
              <a:defRPr sz="3900"/>
            </a:lvl1pPr>
          </a:lstStyle>
          <a:p>
            <a:pPr/>
            <a:r>
              <a:t>Methods in ArrayList: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457200" y="838200"/>
            <a:ext cx="8229600" cy="5867400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500"/>
              </a:spcBef>
              <a:buFontTx/>
              <a:buAutoNum type="arabicPeriod" startAt="1"/>
              <a:defRPr b="1" sz="2400"/>
            </a:pPr>
            <a:r>
              <a:t>Add():</a:t>
            </a:r>
          </a:p>
          <a:p>
            <a:pPr marL="514350" indent="-514350">
              <a:spcBef>
                <a:spcPts val="500"/>
              </a:spcBef>
              <a:buSzTx/>
              <a:buNone/>
              <a:defRPr b="1" sz="2400"/>
            </a:pPr>
            <a:r>
              <a:t>Add new elements to an ArrayList using the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add()</a:t>
            </a:r>
            <a:r>
              <a:t> method.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Syntax: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arrayListObj.add(arrayListElement)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Ex: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List.add(“java”)</a:t>
            </a:r>
          </a:p>
          <a:p>
            <a:pPr marL="514350" indent="-514350">
              <a:spcBef>
                <a:spcPts val="500"/>
              </a:spcBef>
              <a:buSzTx/>
              <a:buNone/>
              <a:defRPr b="1" sz="2400"/>
            </a:pPr>
            <a:r>
              <a:t>2. Adding an element at a particular index in an ArrayList.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Syntax: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arrayListObj.add(arrayListIndex, arrayListElement)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Ex:</a:t>
            </a:r>
          </a:p>
          <a:p>
            <a:pPr marL="514350" indent="-514350">
              <a:spcBef>
                <a:spcPts val="500"/>
              </a:spcBef>
              <a:buSzTx/>
              <a:buNone/>
              <a:defRPr sz="2400"/>
            </a:pPr>
            <a:r>
              <a:t>List.add(2, “java”)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