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 b="def" i="def"/>
      <a:tcStyle>
        <a:tcBdr/>
        <a:fill>
          <a:solidFill>
            <a:srgbClr val="E6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1"/>
          </a:solidFill>
        </a:fill>
      </a:tcStyle>
    </a:wholeTbl>
    <a:band2H>
      <a:tcTxStyle b="def" i="def"/>
      <a:tcStyle>
        <a:tcBdr/>
        <a:fill>
          <a:solidFill>
            <a:srgbClr val="E6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C00000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C00000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C00000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C00000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C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6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8"/>
          <p:cNvSpPr/>
          <p:nvPr/>
        </p:nvSpPr>
        <p:spPr>
          <a:xfrm>
            <a:off x="839322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traight Connector 13"/>
          <p:cNvSpPr/>
          <p:nvPr/>
        </p:nvSpPr>
        <p:spPr>
          <a:xfrm>
            <a:off x="1043608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traight Connector 15"/>
          <p:cNvSpPr/>
          <p:nvPr/>
        </p:nvSpPr>
        <p:spPr>
          <a:xfrm>
            <a:off x="1043608" y="3352800"/>
            <a:ext cx="7056785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" name="TextBox 16"/>
          <p:cNvSpPr txBox="1"/>
          <p:nvPr/>
        </p:nvSpPr>
        <p:spPr>
          <a:xfrm>
            <a:off x="4601789" y="5562599"/>
            <a:ext cx="4480561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Created By: 		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Prince Arora</a:t>
            </a:r>
          </a:p>
          <a:p>
            <a:pPr algn="r">
              <a:defRPr sz="2000">
                <a:solidFill>
                  <a:srgbClr val="00206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		(SCA), LPU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" name="Next Class:"/>
          <p:cNvSpPr txBox="1"/>
          <p:nvPr>
            <p:ph type="title" hasCustomPrompt="1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pPr/>
            <a:r>
              <a:t>Next Class: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Body Level One…"/>
          <p:cNvSpPr txBox="1"/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b="1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0" y="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18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4" y="0"/>
            <a:ext cx="9124951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//../javaex/SynchronizationEx.java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>
            <p:ph type="ctrTitle" idx="4294967295"/>
          </p:nvPr>
        </p:nvSpPr>
        <p:spPr>
          <a:xfrm>
            <a:off x="685800" y="180657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CAP615</a:t>
            </a:r>
            <a:br/>
            <a:r>
              <a:t>PROGRAMMING IN JAVA</a:t>
            </a:r>
          </a:p>
        </p:txBody>
      </p:sp>
      <p:sp>
        <p:nvSpPr>
          <p:cNvPr id="91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Unit-3</a:t>
            </a:r>
          </a:p>
        </p:txBody>
      </p:sp>
      <p:pic>
        <p:nvPicPr>
          <p:cNvPr id="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3736" y="4558727"/>
            <a:ext cx="2295526" cy="2295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896111">
              <a:defRPr sz="2450"/>
            </a:pPr>
            <a:br/>
            <a:r>
              <a:t>The life cycle of the thread in java is controlled by JVM. The java thread states are as follows: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Basically there are four state: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New Born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Runnable/Running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Non-Runnable/Blocked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Terminated/Dead</a:t>
            </a:r>
          </a:p>
        </p:txBody>
      </p:sp>
      <p:sp>
        <p:nvSpPr>
          <p:cNvPr id="163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876300"/>
            <a:ext cx="777240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en we extend Thread class, we can’t extend any other class even we require and When we implement Runnable, we can save a space for our class to extend any other class in future or now.…"/>
          <p:cNvSpPr txBox="1"/>
          <p:nvPr/>
        </p:nvSpPr>
        <p:spPr>
          <a:xfrm>
            <a:off x="462328" y="1728745"/>
            <a:ext cx="7862328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lnSpc>
                <a:spcPts val="4600"/>
              </a:lnSpc>
              <a:buClr>
                <a:srgbClr val="273239"/>
              </a:buClr>
              <a:buSzPct val="100000"/>
              <a:buFont typeface="Helvetica"/>
              <a:buChar char="•"/>
              <a:defRPr sz="17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When we extend Thread class, we can’t extend any other class even we require and When we implement Runnable, we can save a space for our class to extend any other class in future or now.</a:t>
            </a:r>
          </a:p>
          <a:p>
            <a:pPr marL="457200" indent="-317500" defTabSz="457200">
              <a:lnSpc>
                <a:spcPts val="4600"/>
              </a:lnSpc>
              <a:buClr>
                <a:srgbClr val="273239"/>
              </a:buClr>
              <a:buSzPct val="100000"/>
              <a:buFont typeface="Helvetica"/>
              <a:buChar char="•"/>
              <a:defRPr sz="1700">
                <a:solidFill>
                  <a:srgbClr val="27323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When we extend Thread class, each of our thread creates unique object and associate with it. When we implements Runnable, it shares the same object to multiple threads.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20623">
              <a:defRPr b="1" sz="1794"/>
            </a:pPr>
            <a:br/>
            <a:br/>
            <a:r>
              <a:t>1 Newborn State</a:t>
            </a:r>
            <a:br/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we create a thread it will be in Newborn State.</a:t>
            </a:r>
          </a:p>
          <a:p>
            <a:pPr/>
            <a:r>
              <a:t>The thread is just created still its not running.</a:t>
            </a:r>
          </a:p>
          <a:p>
            <a:pPr/>
            <a:r>
              <a:t>We can move it to running mode by invoking the start() method and it can be killed by using stop() method.</a:t>
            </a:r>
          </a:p>
        </p:txBody>
      </p:sp>
      <p:sp>
        <p:nvSpPr>
          <p:cNvPr id="172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576072">
              <a:defRPr b="1" sz="2457"/>
            </a:pPr>
            <a:br/>
            <a:r>
              <a:t>2 Runnable State</a:t>
            </a:r>
            <a:br/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It means that thread is now ready for running and its waiting to give control.</a:t>
            </a:r>
          </a:p>
          <a:p>
            <a:pPr>
              <a:spcBef>
                <a:spcPts val="600"/>
              </a:spcBef>
              <a:defRPr sz="2900"/>
            </a:pPr>
            <a:r>
              <a:t>We can move control to another thread by yield() method.</a:t>
            </a:r>
          </a:p>
          <a:p>
            <a:pPr algn="just">
              <a:spcBef>
                <a:spcPts val="600"/>
              </a:spcBef>
              <a:defRPr sz="2900"/>
            </a:pPr>
            <a:r>
              <a:t>A thread that is ready to run is moved to runnable state. In this state, a thread might actually be running or it might be ready run at any instant of time. It is the responsibility of the </a:t>
            </a:r>
            <a:r>
              <a:rPr b="1"/>
              <a:t>thread scheduler </a:t>
            </a:r>
            <a:r>
              <a:t>to give the thread, time to run.</a:t>
            </a:r>
          </a:p>
        </p:txBody>
      </p:sp>
      <p:sp>
        <p:nvSpPr>
          <p:cNvPr id="176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576072">
              <a:defRPr b="1" sz="2457"/>
            </a:pPr>
            <a:br/>
            <a:r>
              <a:t>3 Running State</a:t>
            </a:r>
            <a:br/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It means thread is in its execution mode becaause the control of cpu is given to that particular thread.</a:t>
            </a:r>
          </a:p>
          <a:p>
            <a:pPr/>
            <a:r>
              <a:t>It can be move in three different situation from running mode.</a:t>
            </a:r>
          </a:p>
        </p:txBody>
      </p:sp>
      <p:sp>
        <p:nvSpPr>
          <p:cNvPr id="180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576072">
              <a:defRPr b="1" sz="2457"/>
            </a:pPr>
            <a:br/>
            <a:r>
              <a:t>4 Blocked State</a:t>
            </a:r>
            <a:br/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 thread is called in Blocked State when it is not allowed to entering in Runnable State or Running State.</a:t>
            </a:r>
          </a:p>
          <a:p>
            <a:pPr/>
            <a:r>
              <a:t>It happens when thread is in waiting mode, suspended or in sleeping mode.</a:t>
            </a:r>
          </a:p>
        </p:txBody>
      </p:sp>
      <p:sp>
        <p:nvSpPr>
          <p:cNvPr id="184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576072">
              <a:defRPr b="1" sz="2457"/>
            </a:pPr>
            <a:br/>
            <a:r>
              <a:t>5 Dead State</a:t>
            </a:r>
            <a:br/>
          </a:p>
        </p:txBody>
      </p:sp>
      <p:sp>
        <p:nvSpPr>
          <p:cNvPr id="18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When a thread is completed executing its run() method the life cycle of that particular thread is end.</a:t>
            </a:r>
          </a:p>
          <a:p>
            <a:pPr/>
            <a:r>
              <a:t>We can kill thread by invoking stop() method for that particular thread and send it to be in Dead State.</a:t>
            </a:r>
          </a:p>
        </p:txBody>
      </p:sp>
      <p:sp>
        <p:nvSpPr>
          <p:cNvPr id="188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synchronization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 multithread program where multiple threads try to access the same resources then problem occurs..</a:t>
            </a:r>
          </a:p>
          <a:p>
            <a:pPr/>
            <a:r>
              <a:t>To overcome this concept of thread synchronization came.</a:t>
            </a:r>
          </a:p>
          <a:p>
            <a:pPr/>
            <a:r>
              <a:t>problem without Synchronization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Example</a:t>
            </a:r>
          </a:p>
        </p:txBody>
      </p:sp>
      <p:sp>
        <p:nvSpPr>
          <p:cNvPr id="192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Interthread communication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Interthread communication is important when you develop an application where two or more threads exchange some information.</a:t>
            </a:r>
          </a:p>
          <a:p>
            <a:pPr/>
            <a:r>
              <a:t>There are three methods which makes thread communication possible: </a:t>
            </a:r>
          </a:p>
          <a:p>
            <a:pPr marL="0" indent="0">
              <a:buSzTx/>
              <a:buNone/>
              <a:defRPr b="1"/>
            </a:pPr>
            <a:r>
              <a:t>wait(), notify() and notifyAll()</a:t>
            </a:r>
            <a:br/>
            <a:r>
              <a:rPr b="0"/>
              <a:t>--</a:t>
            </a:r>
            <a:r>
              <a:rPr b="0" sz="2800"/>
              <a:t>All these methods belong to object class as final </a:t>
            </a:r>
            <a:endParaRPr b="0" sz="2800"/>
          </a:p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--They must be used within a synchronized block only.</a:t>
            </a:r>
          </a:p>
        </p:txBody>
      </p:sp>
      <p:sp>
        <p:nvSpPr>
          <p:cNvPr id="196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Topics Covered….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implementing multithreading,</a:t>
            </a:r>
          </a:p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life cycle of a thread, </a:t>
            </a:r>
          </a:p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thread communication,</a:t>
            </a:r>
          </a:p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suspending, resuming, </a:t>
            </a:r>
          </a:p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deadlock and stopping threads, </a:t>
            </a:r>
          </a:p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thread synchronization, </a:t>
            </a:r>
          </a:p>
          <a:p>
            <a:pPr>
              <a:buFontTx/>
              <a:buChar char="✓"/>
              <a:defRPr>
                <a:solidFill>
                  <a:srgbClr val="000000"/>
                </a:solidFill>
              </a:defRPr>
            </a:pPr>
            <a:r>
              <a:t>handling exceptions during multithreading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wait()-</a:t>
            </a:r>
            <a:r>
              <a:rPr b="0"/>
              <a:t>It tells the calling thread to release the lock and go to sleep until some other thread enters the same monitor and calls notify().</a:t>
            </a:r>
            <a:endParaRPr b="0"/>
          </a:p>
          <a:p>
            <a:pPr>
              <a:defRPr b="1"/>
            </a:pPr>
            <a:r>
              <a:t>notify()-</a:t>
            </a:r>
            <a:r>
              <a:rPr b="0"/>
              <a:t>It wakes up one single thread that called wait() on the same object. </a:t>
            </a:r>
            <a:endParaRPr b="0"/>
          </a:p>
          <a:p>
            <a:pPr>
              <a:defRPr b="1"/>
            </a:pPr>
            <a:r>
              <a:t>notifyAll()-</a:t>
            </a:r>
            <a:r>
              <a:rPr b="0"/>
              <a:t>It wakes up all the threads that called wait() on the same object.</a:t>
            </a:r>
            <a:endParaRPr b="0"/>
          </a:p>
          <a:p>
            <a:pPr marL="0" indent="0">
              <a:buSzTx/>
              <a:buNone/>
            </a:pPr>
            <a:r>
              <a:t>Example</a:t>
            </a:r>
          </a:p>
        </p:txBody>
      </p:sp>
      <p:sp>
        <p:nvSpPr>
          <p:cNvPr id="199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Priority</a:t>
            </a:r>
          </a:p>
        </p:txBody>
      </p:sp>
      <p:sp>
        <p:nvSpPr>
          <p:cNvPr id="203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In Java, each thread is assigned priority, which affects the order in which it is scheduled for running. The threads so far had same default priority (NORM_PRIORITY) and they are served using FCFS policy.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Java allows users to change priority:</a:t>
            </a:r>
            <a:endParaRPr sz="2800"/>
          </a:p>
          <a:p>
            <a:pPr lvl="2" marL="1143000" indent="-228600">
              <a:spcBef>
                <a:spcPts val="400"/>
              </a:spcBef>
              <a:defRPr sz="2000"/>
            </a:pPr>
            <a:r>
              <a:t>Threadobject.setPriority(intNumber)</a:t>
            </a:r>
            <a:endParaRPr sz="2400"/>
          </a:p>
          <a:p>
            <a:pPr lvl="3" marL="1600200" indent="-228600">
              <a:spcBef>
                <a:spcPts val="400"/>
              </a:spcBef>
              <a:defRPr sz="1800"/>
            </a:pPr>
            <a:r>
              <a:t>MIN_PRIORITY = 1</a:t>
            </a:r>
            <a:endParaRPr sz="2000"/>
          </a:p>
          <a:p>
            <a:pPr lvl="3" marL="1600200" indent="-228600">
              <a:spcBef>
                <a:spcPts val="400"/>
              </a:spcBef>
              <a:defRPr sz="1800"/>
            </a:pPr>
            <a:r>
              <a:t>NORM_PRIORITY=5</a:t>
            </a:r>
            <a:endParaRPr sz="2000"/>
          </a:p>
          <a:p>
            <a:pPr lvl="3" marL="1600200" indent="-228600">
              <a:spcBef>
                <a:spcPts val="400"/>
              </a:spcBef>
              <a:defRPr sz="1800"/>
            </a:pPr>
            <a:r>
              <a:t>MAX_PRIORITY=10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Priority Example</a:t>
            </a:r>
          </a:p>
        </p:txBody>
      </p:sp>
      <p:sp>
        <p:nvSpPr>
          <p:cNvPr id="20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lnSpc>
                <a:spcPct val="80000"/>
              </a:lnSpc>
              <a:spcBef>
                <a:spcPts val="300"/>
              </a:spcBef>
              <a:buSzTx/>
              <a:buNone/>
              <a:defRPr sz="1316"/>
            </a:pPr>
            <a:r>
              <a:t>class</a:t>
            </a:r>
            <a:r>
              <a:rPr sz="1128"/>
              <a:t> A extends Thread</a:t>
            </a:r>
            <a:endParaRPr sz="1128"/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{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public void run()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{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System.out.println("Thread A started");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for(int i=1;i&lt;=4;i++)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{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      System.out.println("\t From ThreadA: i= "+i);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}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 System.out.println("Exit from A");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}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}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class B extends Thread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{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public void run()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{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System.out.println("Thread B started");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for(int j=1;j&lt;=4;j++)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{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      System.out.println("\t From ThreadB: j= "+j);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}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        System.out.println("Exit from B");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         }</a:t>
            </a:r>
          </a:p>
          <a:p>
            <a:pPr marL="322325" indent="-322325" defTabSz="859536">
              <a:lnSpc>
                <a:spcPct val="80000"/>
              </a:lnSpc>
              <a:spcBef>
                <a:spcPts val="200"/>
              </a:spcBef>
              <a:buSzTx/>
              <a:buNone/>
              <a:defRPr sz="1128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 Placeholder 3"/>
          <p:cNvSpPr txBox="1"/>
          <p:nvPr>
            <p:ph type="sldNum" sz="quarter" idx="4294967295"/>
          </p:nvPr>
        </p:nvSpPr>
        <p:spPr>
          <a:xfrm>
            <a:off x="6553200" y="6406785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Priority Example</a:t>
            </a:r>
          </a:p>
        </p:txBody>
      </p:sp>
      <p:sp>
        <p:nvSpPr>
          <p:cNvPr id="21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class C extends Thread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{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public void run()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{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System.out.println("Thread C started");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for(int k=1;k&lt;=4;k++)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{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 System.out.println("\t From ThreadC: k= "+k);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}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System.out.println("Exit from C");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}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}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class ThreadPriority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{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public static void main(String args[])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{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 A threadA=new A();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 B threadB=new B();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 C threadC=new C();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threadC.setPriority(Thread.MAX_PRIORITY);</a:t>
            </a:r>
            <a:endParaRPr>
              <a:solidFill>
                <a:schemeClr val="accent2"/>
              </a:solidFill>
            </a:endParaRP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>
                <a:solidFill>
                  <a:schemeClr val="accent2"/>
                </a:solidFill>
              </a:defRPr>
            </a:pPr>
            <a:r>
              <a:t>                    threadB.setPriority(threadA.getPriority()+1);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>
                <a:solidFill>
                  <a:schemeClr val="accent2"/>
                </a:solidFill>
              </a:defRPr>
            </a:pPr>
            <a:r>
              <a:t>                    threadA.setPriority(Thread.MIN_PRIORITY);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System.out.println("Started Thread A");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threadA.start();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System.out.println("Started Thread B");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threadB.start();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System.out.println("Started Thread C");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threadC.start();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          System.out.println("End of main thread");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           }</a:t>
            </a:r>
          </a:p>
          <a:p>
            <a:pPr marL="339470" indent="-339470" defTabSz="905255">
              <a:lnSpc>
                <a:spcPct val="72000"/>
              </a:lnSpc>
              <a:spcBef>
                <a:spcPts val="200"/>
              </a:spcBef>
              <a:buSzTx/>
              <a:buNone/>
              <a:defRPr sz="989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-76200" y="609599"/>
            <a:ext cx="8763000" cy="808040"/>
          </a:xfrm>
          <a:prstGeom prst="rect">
            <a:avLst/>
          </a:prstGeom>
        </p:spPr>
        <p:txBody>
          <a:bodyPr/>
          <a:lstStyle/>
          <a:p>
            <a:pPr defTabSz="475487">
              <a:defRPr b="1" sz="1664"/>
            </a:pPr>
            <a:br/>
            <a:r>
              <a:t>Exception Handling where exceptions may occur</a:t>
            </a:r>
            <a:br/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457200" y="1600200"/>
            <a:ext cx="8458200" cy="4873625"/>
          </a:xfrm>
          <a:prstGeom prst="rect">
            <a:avLst/>
          </a:prstGeom>
        </p:spPr>
        <p:txBody>
          <a:bodyPr/>
          <a:lstStyle/>
          <a:p>
            <a:pPr/>
            <a:r>
              <a:t>int a=50/0;//ArithmeticException</a:t>
            </a:r>
          </a:p>
          <a:p>
            <a:pPr/>
            <a:r>
              <a:t>String s=null; System.out.println(s.length());//NullPointerException</a:t>
            </a:r>
          </a:p>
          <a:p>
            <a:pPr>
              <a:buSzTx/>
              <a:buNone/>
            </a:pPr>
            <a:r>
              <a:t>String s="abc"; </a:t>
            </a:r>
          </a:p>
          <a:p>
            <a:pPr>
              <a:buSzTx/>
              <a:buNone/>
            </a:pPr>
            <a:r>
              <a:t>int i=Integer.parseInt(s);//NumberFormatException</a:t>
            </a:r>
          </a:p>
          <a:p>
            <a:pPr/>
            <a:r>
              <a:t>int a[]=new int[5]; a[10]=50; //ArrayIndexOutOfBoundsException</a:t>
            </a:r>
          </a:p>
        </p:txBody>
      </p:sp>
      <p:sp>
        <p:nvSpPr>
          <p:cNvPr id="215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3">
              <a:defRPr b="1" sz="1794"/>
            </a:pPr>
            <a:br/>
            <a:br/>
            <a:r>
              <a:t>Five keywords used in Exception handling:</a:t>
            </a:r>
            <a:br/>
          </a:p>
        </p:txBody>
      </p:sp>
      <p:sp>
        <p:nvSpPr>
          <p:cNvPr id="2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try</a:t>
            </a:r>
          </a:p>
          <a:p>
            <a:pPr/>
            <a:r>
              <a:t>catch</a:t>
            </a:r>
          </a:p>
          <a:p>
            <a:pPr/>
            <a:r>
              <a:t>finally</a:t>
            </a:r>
          </a:p>
          <a:p>
            <a:pPr/>
            <a:r>
              <a:t>throw</a:t>
            </a:r>
          </a:p>
          <a:p>
            <a:pPr/>
            <a:r>
              <a:t>throws</a:t>
            </a:r>
          </a:p>
        </p:txBody>
      </p:sp>
      <p:sp>
        <p:nvSpPr>
          <p:cNvPr id="219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576072">
              <a:defRPr b="1" sz="2457"/>
            </a:pPr>
            <a:br/>
            <a:r>
              <a:t>finally block</a:t>
            </a:r>
            <a:br/>
          </a:p>
        </p:txBody>
      </p:sp>
      <p:sp>
        <p:nvSpPr>
          <p:cNvPr id="2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finally block is a block that is always executed. It is mainly used to perform some important tasks such as closing connection, stream etc. </a:t>
            </a:r>
          </a:p>
          <a:p>
            <a:pPr>
              <a:defRPr b="1"/>
            </a:pPr>
            <a:r>
              <a:t>Rule: </a:t>
            </a:r>
            <a:r>
              <a:rPr b="0"/>
              <a:t>For each try block there can be zero or more catch blocks, but only one finally block.</a:t>
            </a:r>
          </a:p>
        </p:txBody>
      </p:sp>
      <p:sp>
        <p:nvSpPr>
          <p:cNvPr id="223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6072">
              <a:defRPr b="1" sz="2457"/>
            </a:pPr>
            <a:br/>
            <a:r>
              <a:t>Throw/throws keyword</a:t>
            </a:r>
            <a:br/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If a method does not handle a checked exception, the method must declare it using the </a:t>
            </a:r>
            <a:r>
              <a:rPr b="1"/>
              <a:t>throws </a:t>
            </a:r>
            <a:r>
              <a:t>keyword. The throws keyword appears at the end of a method's signature. </a:t>
            </a:r>
          </a:p>
          <a:p>
            <a:pPr/>
            <a:r>
              <a:t>The throw keyword is used to explictily throw an exception. We can throw either checked or uncheked exception. The throw keyword is mainly used to throw custom exception.</a:t>
            </a:r>
          </a:p>
        </p:txBody>
      </p:sp>
      <p:sp>
        <p:nvSpPr>
          <p:cNvPr id="227" name="Slide Number Placeholder 3"/>
          <p:cNvSpPr txBox="1"/>
          <p:nvPr>
            <p:ph type="sldNum" sz="quarter" idx="4294967295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684213" y="3933825"/>
            <a:ext cx="7154861" cy="147637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00000"/>
                </a:solidFill>
              </a:defRPr>
            </a:lvl1pPr>
          </a:lstStyle>
          <a:p>
            <a:pPr/>
            <a:br/>
          </a:p>
        </p:txBody>
      </p:sp>
      <p:sp>
        <p:nvSpPr>
          <p:cNvPr id="230" name="Straight Connector 3"/>
          <p:cNvSpPr/>
          <p:nvPr/>
        </p:nvSpPr>
        <p:spPr>
          <a:xfrm>
            <a:off x="755650" y="4076700"/>
            <a:ext cx="7056438" cy="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31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400" y="85725"/>
            <a:ext cx="1676400" cy="67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650" y="636587"/>
            <a:ext cx="1808164" cy="3297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2"/>
          <p:cNvSpPr txBox="1"/>
          <p:nvPr>
            <p:ph type="body" idx="1"/>
          </p:nvPr>
        </p:nvSpPr>
        <p:spPr>
          <a:xfrm>
            <a:off x="457200" y="1066800"/>
            <a:ext cx="8686800" cy="50593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Tx/>
              <a:buChar char="✓"/>
              <a:defRPr sz="2800">
                <a:solidFill>
                  <a:srgbClr val="000000"/>
                </a:solidFill>
              </a:defRPr>
            </a:pPr>
            <a:r>
              <a:t>Multithreading in java is a process of executing multiple threads simultaneously.</a:t>
            </a:r>
          </a:p>
          <a:p>
            <a:pPr>
              <a:spcBef>
                <a:spcPts val="600"/>
              </a:spcBef>
              <a:buFontTx/>
              <a:buChar char="✓"/>
              <a:defRPr sz="2800">
                <a:solidFill>
                  <a:srgbClr val="000000"/>
                </a:solidFill>
              </a:defRPr>
            </a:pPr>
            <a:r>
              <a:t>Multithreading is used to achieve multitasking.</a:t>
            </a:r>
          </a:p>
          <a:p>
            <a:pPr>
              <a:spcBef>
                <a:spcPts val="600"/>
              </a:spcBef>
              <a:buFontTx/>
              <a:buChar char="✓"/>
              <a:defRPr sz="2800">
                <a:solidFill>
                  <a:srgbClr val="000000"/>
                </a:solidFill>
              </a:defRPr>
            </a:pPr>
            <a:r>
              <a:t>Threads are independent, so it doesn't affect other threads if an exception occurs in a single thread.</a:t>
            </a:r>
          </a:p>
          <a:p>
            <a:pPr>
              <a:spcBef>
                <a:spcPts val="600"/>
              </a:spcBef>
              <a:buFontTx/>
              <a:buChar char="✓"/>
              <a:defRPr sz="2800">
                <a:solidFill>
                  <a:srgbClr val="000000"/>
                </a:solidFill>
              </a:defRPr>
            </a:pPr>
            <a:r>
              <a:t>It doesn't block the user because threads are independent and you can perform multiple operations at the same time.</a:t>
            </a:r>
          </a:p>
          <a:p>
            <a:pPr>
              <a:spcBef>
                <a:spcPts val="600"/>
              </a:spcBef>
              <a:buFontTx/>
              <a:buChar char="✓"/>
              <a:defRPr sz="2800">
                <a:solidFill>
                  <a:srgbClr val="000000"/>
                </a:solidFill>
              </a:defRPr>
            </a:pPr>
            <a:r>
              <a:t>You can perform many operations together, so it saves time.</a:t>
            </a:r>
          </a:p>
        </p:txBody>
      </p:sp>
      <p:sp>
        <p:nvSpPr>
          <p:cNvPr id="98" name="Slide Number Placeholder 3"/>
          <p:cNvSpPr txBox="1"/>
          <p:nvPr>
            <p:ph type="sldNum" sz="quarter" idx="4294967295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" name="Rectangle 1"/>
          <p:cNvSpPr txBox="1"/>
          <p:nvPr/>
        </p:nvSpPr>
        <p:spPr>
          <a:xfrm>
            <a:off x="2712719" y="493784"/>
            <a:ext cx="3276934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u="sng">
                <a:solidFill>
                  <a:srgbClr val="C00000"/>
                </a:solidFill>
              </a:defRPr>
            </a:lvl1pPr>
          </a:lstStyle>
          <a:p>
            <a:pPr/>
            <a:r>
              <a:t>Multithreading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1"/>
          <p:cNvSpPr txBox="1"/>
          <p:nvPr>
            <p:ph type="sldNum" sz="quarter" idx="4294967295"/>
          </p:nvPr>
        </p:nvSpPr>
        <p:spPr>
          <a:xfrm>
            <a:off x="8710216" y="6490816"/>
            <a:ext cx="205185" cy="2909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b"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2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495800"/>
            <a:ext cx="671513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 Box 5"/>
          <p:cNvSpPr txBox="1"/>
          <p:nvPr/>
        </p:nvSpPr>
        <p:spPr>
          <a:xfrm>
            <a:off x="198479" y="415561"/>
            <a:ext cx="8699417" cy="88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 anchor="ctr">
            <a:spAutoFit/>
          </a:bodyPr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Web/Internet Applications:</a:t>
            </a:r>
            <a:br/>
            <a:r>
              <a:t>Serving Many Users Simultaneously</a:t>
            </a:r>
          </a:p>
        </p:txBody>
      </p:sp>
      <p:pic>
        <p:nvPicPr>
          <p:cNvPr id="10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1447800"/>
            <a:ext cx="1195388" cy="1824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Object 10" descr="Object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971800"/>
            <a:ext cx="1122363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Freeform 12"/>
          <p:cNvSpPr/>
          <p:nvPr/>
        </p:nvSpPr>
        <p:spPr>
          <a:xfrm>
            <a:off x="2659009" y="4273549"/>
            <a:ext cx="1328792" cy="668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99" y="0"/>
                </a:moveTo>
                <a:cubicBezTo>
                  <a:pt x="21599" y="17"/>
                  <a:pt x="21600" y="34"/>
                  <a:pt x="21600" y="52"/>
                </a:cubicBezTo>
                <a:cubicBezTo>
                  <a:pt x="21600" y="11952"/>
                  <a:pt x="13192" y="21600"/>
                  <a:pt x="2820" y="21600"/>
                </a:cubicBezTo>
                <a:cubicBezTo>
                  <a:pt x="1876" y="21600"/>
                  <a:pt x="934" y="21518"/>
                  <a:pt x="0" y="21356"/>
                </a:cubicBezTo>
              </a:path>
            </a:pathLst>
          </a:custGeom>
          <a:ln w="127080">
            <a:solidFill>
              <a:srgbClr val="FAFD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" name="Oval 13"/>
          <p:cNvSpPr/>
          <p:nvPr/>
        </p:nvSpPr>
        <p:spPr>
          <a:xfrm>
            <a:off x="4049712" y="2917825"/>
            <a:ext cx="4133851" cy="2339976"/>
          </a:xfrm>
          <a:prstGeom prst="ellipse">
            <a:avLst/>
          </a:prstGeom>
          <a:solidFill>
            <a:srgbClr val="000000"/>
          </a:solidFill>
          <a:ln w="127080">
            <a:solidFill>
              <a:srgbClr val="FAFD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8" name="Object 14" descr="Object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8163" y="2324100"/>
            <a:ext cx="1143001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Object 15" descr="Object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2563" y="3797300"/>
            <a:ext cx="808038" cy="123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Object 16" descr="Object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68962" y="4495800"/>
            <a:ext cx="1287463" cy="153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AutoShape 17"/>
          <p:cNvSpPr/>
          <p:nvPr/>
        </p:nvSpPr>
        <p:spPr>
          <a:xfrm rot="11340000">
            <a:off x="2163763" y="4787900"/>
            <a:ext cx="590551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" name="Rectangle 18"/>
          <p:cNvSpPr txBox="1"/>
          <p:nvPr/>
        </p:nvSpPr>
        <p:spPr>
          <a:xfrm>
            <a:off x="2667043" y="3111500"/>
            <a:ext cx="1355641" cy="761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400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Internet Server</a:t>
            </a:r>
          </a:p>
        </p:txBody>
      </p:sp>
      <p:sp>
        <p:nvSpPr>
          <p:cNvPr id="113" name="Rectangle 19"/>
          <p:cNvSpPr txBox="1"/>
          <p:nvPr/>
        </p:nvSpPr>
        <p:spPr>
          <a:xfrm>
            <a:off x="7207293" y="1905000"/>
            <a:ext cx="1294714" cy="41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400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PC client</a:t>
            </a:r>
          </a:p>
        </p:txBody>
      </p:sp>
      <p:sp>
        <p:nvSpPr>
          <p:cNvPr id="114" name="Rectangle 20"/>
          <p:cNvSpPr txBox="1"/>
          <p:nvPr/>
        </p:nvSpPr>
        <p:spPr>
          <a:xfrm>
            <a:off x="5136753" y="3949700"/>
            <a:ext cx="2297468" cy="36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000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Local Area Network</a:t>
            </a:r>
          </a:p>
        </p:txBody>
      </p:sp>
      <p:pic>
        <p:nvPicPr>
          <p:cNvPr id="115" name="Object 21" descr="Object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67087" y="3522662"/>
            <a:ext cx="1760538" cy="1095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roup 22"/>
          <p:cNvGrpSpPr/>
          <p:nvPr/>
        </p:nvGrpSpPr>
        <p:grpSpPr>
          <a:xfrm>
            <a:off x="609599" y="3200400"/>
            <a:ext cx="1782764" cy="1981201"/>
            <a:chOff x="0" y="0"/>
            <a:chExt cx="1782762" cy="1981200"/>
          </a:xfrm>
        </p:grpSpPr>
        <p:sp>
          <p:nvSpPr>
            <p:cNvPr id="116" name="Oval 23"/>
            <p:cNvSpPr/>
            <p:nvPr/>
          </p:nvSpPr>
          <p:spPr>
            <a:xfrm>
              <a:off x="0" y="0"/>
              <a:ext cx="1782763" cy="1981200"/>
            </a:xfrm>
            <a:prstGeom prst="ellipse">
              <a:avLst/>
            </a:prstGeom>
            <a:solidFill>
              <a:srgbClr val="A2C1FE"/>
            </a:solidFill>
            <a:ln w="126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8" name="Group 24"/>
            <p:cNvGrpSpPr/>
            <p:nvPr/>
          </p:nvGrpSpPr>
          <p:grpSpPr>
            <a:xfrm>
              <a:off x="9525" y="217487"/>
              <a:ext cx="1663415" cy="1487306"/>
              <a:chOff x="0" y="0"/>
              <a:chExt cx="1663414" cy="1487304"/>
            </a:xfrm>
          </p:grpSpPr>
          <p:sp>
            <p:nvSpPr>
              <p:cNvPr id="117" name="Freeform 25"/>
              <p:cNvSpPr/>
              <p:nvPr/>
            </p:nvSpPr>
            <p:spPr>
              <a:xfrm>
                <a:off x="0" y="577850"/>
                <a:ext cx="547401" cy="790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107" y="1743"/>
                    </a:moveTo>
                    <a:lnTo>
                      <a:pt x="2737" y="2761"/>
                    </a:lnTo>
                    <a:lnTo>
                      <a:pt x="2219" y="3100"/>
                    </a:lnTo>
                    <a:lnTo>
                      <a:pt x="1479" y="3390"/>
                    </a:lnTo>
                    <a:lnTo>
                      <a:pt x="1110" y="3971"/>
                    </a:lnTo>
                    <a:lnTo>
                      <a:pt x="518" y="4891"/>
                    </a:lnTo>
                    <a:lnTo>
                      <a:pt x="518" y="5473"/>
                    </a:lnTo>
                    <a:lnTo>
                      <a:pt x="296" y="6296"/>
                    </a:lnTo>
                    <a:lnTo>
                      <a:pt x="0" y="7313"/>
                    </a:lnTo>
                    <a:lnTo>
                      <a:pt x="888" y="8330"/>
                    </a:lnTo>
                    <a:lnTo>
                      <a:pt x="1775" y="9250"/>
                    </a:lnTo>
                    <a:lnTo>
                      <a:pt x="2737" y="10219"/>
                    </a:lnTo>
                    <a:lnTo>
                      <a:pt x="3181" y="9735"/>
                    </a:lnTo>
                    <a:lnTo>
                      <a:pt x="6510" y="9735"/>
                    </a:lnTo>
                    <a:lnTo>
                      <a:pt x="8211" y="10316"/>
                    </a:lnTo>
                    <a:lnTo>
                      <a:pt x="8137" y="11672"/>
                    </a:lnTo>
                    <a:lnTo>
                      <a:pt x="9173" y="13609"/>
                    </a:lnTo>
                    <a:lnTo>
                      <a:pt x="9321" y="13900"/>
                    </a:lnTo>
                    <a:lnTo>
                      <a:pt x="9173" y="14432"/>
                    </a:lnTo>
                    <a:lnTo>
                      <a:pt x="9616" y="15013"/>
                    </a:lnTo>
                    <a:lnTo>
                      <a:pt x="8877" y="16321"/>
                    </a:lnTo>
                    <a:lnTo>
                      <a:pt x="9395" y="17435"/>
                    </a:lnTo>
                    <a:lnTo>
                      <a:pt x="9912" y="18452"/>
                    </a:lnTo>
                    <a:lnTo>
                      <a:pt x="10282" y="19566"/>
                    </a:lnTo>
                    <a:lnTo>
                      <a:pt x="10874" y="20680"/>
                    </a:lnTo>
                    <a:lnTo>
                      <a:pt x="11392" y="21600"/>
                    </a:lnTo>
                    <a:lnTo>
                      <a:pt x="12501" y="21455"/>
                    </a:lnTo>
                    <a:lnTo>
                      <a:pt x="14499" y="20631"/>
                    </a:lnTo>
                    <a:lnTo>
                      <a:pt x="15312" y="19711"/>
                    </a:lnTo>
                    <a:lnTo>
                      <a:pt x="15312" y="19033"/>
                    </a:lnTo>
                    <a:lnTo>
                      <a:pt x="15978" y="18646"/>
                    </a:lnTo>
                    <a:lnTo>
                      <a:pt x="16422" y="18355"/>
                    </a:lnTo>
                    <a:lnTo>
                      <a:pt x="16274" y="17871"/>
                    </a:lnTo>
                    <a:lnTo>
                      <a:pt x="16200" y="17435"/>
                    </a:lnTo>
                    <a:lnTo>
                      <a:pt x="17827" y="15934"/>
                    </a:lnTo>
                    <a:lnTo>
                      <a:pt x="18197" y="14578"/>
                    </a:lnTo>
                    <a:lnTo>
                      <a:pt x="17827" y="14190"/>
                    </a:lnTo>
                    <a:lnTo>
                      <a:pt x="17901" y="13803"/>
                    </a:lnTo>
                    <a:lnTo>
                      <a:pt x="17605" y="13270"/>
                    </a:lnTo>
                    <a:lnTo>
                      <a:pt x="18715" y="12059"/>
                    </a:lnTo>
                    <a:lnTo>
                      <a:pt x="18715" y="11430"/>
                    </a:lnTo>
                    <a:lnTo>
                      <a:pt x="20490" y="10461"/>
                    </a:lnTo>
                    <a:lnTo>
                      <a:pt x="21600" y="7700"/>
                    </a:lnTo>
                    <a:lnTo>
                      <a:pt x="19899" y="8330"/>
                    </a:lnTo>
                    <a:lnTo>
                      <a:pt x="18567" y="7943"/>
                    </a:lnTo>
                    <a:lnTo>
                      <a:pt x="18715" y="7265"/>
                    </a:lnTo>
                    <a:lnTo>
                      <a:pt x="17310" y="6538"/>
                    </a:lnTo>
                    <a:lnTo>
                      <a:pt x="16718" y="4891"/>
                    </a:lnTo>
                    <a:lnTo>
                      <a:pt x="15312" y="3342"/>
                    </a:lnTo>
                    <a:lnTo>
                      <a:pt x="15386" y="2518"/>
                    </a:lnTo>
                    <a:lnTo>
                      <a:pt x="15386" y="2373"/>
                    </a:lnTo>
                    <a:lnTo>
                      <a:pt x="14573" y="2373"/>
                    </a:lnTo>
                    <a:lnTo>
                      <a:pt x="14129" y="2518"/>
                    </a:lnTo>
                    <a:lnTo>
                      <a:pt x="12205" y="1937"/>
                    </a:lnTo>
                    <a:lnTo>
                      <a:pt x="11170" y="2906"/>
                    </a:lnTo>
                    <a:lnTo>
                      <a:pt x="10430" y="2179"/>
                    </a:lnTo>
                    <a:lnTo>
                      <a:pt x="10134" y="1840"/>
                    </a:lnTo>
                    <a:lnTo>
                      <a:pt x="9099" y="1743"/>
                    </a:lnTo>
                    <a:lnTo>
                      <a:pt x="9025" y="533"/>
                    </a:lnTo>
                    <a:lnTo>
                      <a:pt x="7471" y="726"/>
                    </a:lnTo>
                    <a:lnTo>
                      <a:pt x="5178" y="0"/>
                    </a:lnTo>
                    <a:lnTo>
                      <a:pt x="4734" y="630"/>
                    </a:lnTo>
                    <a:lnTo>
                      <a:pt x="3921" y="1162"/>
                    </a:lnTo>
                    <a:lnTo>
                      <a:pt x="3107" y="1743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8" name="Freeform 26"/>
              <p:cNvSpPr/>
              <p:nvPr/>
            </p:nvSpPr>
            <p:spPr>
              <a:xfrm>
                <a:off x="1571624" y="1244600"/>
                <a:ext cx="91791" cy="1458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547" y="0"/>
                    </a:moveTo>
                    <a:lnTo>
                      <a:pt x="13665" y="7376"/>
                    </a:lnTo>
                    <a:lnTo>
                      <a:pt x="6171" y="12380"/>
                    </a:lnTo>
                    <a:lnTo>
                      <a:pt x="1763" y="16332"/>
                    </a:lnTo>
                    <a:lnTo>
                      <a:pt x="0" y="18176"/>
                    </a:lnTo>
                    <a:lnTo>
                      <a:pt x="1763" y="19493"/>
                    </a:lnTo>
                    <a:lnTo>
                      <a:pt x="6171" y="21600"/>
                    </a:lnTo>
                    <a:lnTo>
                      <a:pt x="10139" y="16595"/>
                    </a:lnTo>
                    <a:lnTo>
                      <a:pt x="16310" y="12380"/>
                    </a:lnTo>
                    <a:lnTo>
                      <a:pt x="19837" y="8429"/>
                    </a:lnTo>
                    <a:lnTo>
                      <a:pt x="21600" y="5268"/>
                    </a:lnTo>
                    <a:lnTo>
                      <a:pt x="20278" y="3424"/>
                    </a:lnTo>
                    <a:lnTo>
                      <a:pt x="14547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9" name="Freeform 27"/>
              <p:cNvSpPr/>
              <p:nvPr/>
            </p:nvSpPr>
            <p:spPr>
              <a:xfrm>
                <a:off x="1228724" y="1133475"/>
                <a:ext cx="290229" cy="299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190" y="128"/>
                    </a:moveTo>
                    <a:lnTo>
                      <a:pt x="14772" y="1278"/>
                    </a:lnTo>
                    <a:lnTo>
                      <a:pt x="14772" y="1534"/>
                    </a:lnTo>
                    <a:lnTo>
                      <a:pt x="15050" y="2045"/>
                    </a:lnTo>
                    <a:lnTo>
                      <a:pt x="15050" y="3195"/>
                    </a:lnTo>
                    <a:lnTo>
                      <a:pt x="14772" y="3707"/>
                    </a:lnTo>
                    <a:lnTo>
                      <a:pt x="14214" y="3962"/>
                    </a:lnTo>
                    <a:lnTo>
                      <a:pt x="13517" y="3451"/>
                    </a:lnTo>
                    <a:lnTo>
                      <a:pt x="13378" y="2173"/>
                    </a:lnTo>
                    <a:lnTo>
                      <a:pt x="12542" y="256"/>
                    </a:lnTo>
                    <a:lnTo>
                      <a:pt x="11427" y="383"/>
                    </a:lnTo>
                    <a:lnTo>
                      <a:pt x="10173" y="0"/>
                    </a:lnTo>
                    <a:lnTo>
                      <a:pt x="10173" y="1022"/>
                    </a:lnTo>
                    <a:lnTo>
                      <a:pt x="9337" y="1022"/>
                    </a:lnTo>
                    <a:lnTo>
                      <a:pt x="8779" y="2173"/>
                    </a:lnTo>
                    <a:lnTo>
                      <a:pt x="8083" y="2301"/>
                    </a:lnTo>
                    <a:lnTo>
                      <a:pt x="7525" y="2428"/>
                    </a:lnTo>
                    <a:lnTo>
                      <a:pt x="6828" y="2045"/>
                    </a:lnTo>
                    <a:lnTo>
                      <a:pt x="5435" y="3451"/>
                    </a:lnTo>
                    <a:lnTo>
                      <a:pt x="5295" y="3962"/>
                    </a:lnTo>
                    <a:lnTo>
                      <a:pt x="4877" y="3579"/>
                    </a:lnTo>
                    <a:lnTo>
                      <a:pt x="4738" y="4090"/>
                    </a:lnTo>
                    <a:lnTo>
                      <a:pt x="4738" y="4601"/>
                    </a:lnTo>
                    <a:lnTo>
                      <a:pt x="3902" y="5751"/>
                    </a:lnTo>
                    <a:lnTo>
                      <a:pt x="3066" y="6135"/>
                    </a:lnTo>
                    <a:lnTo>
                      <a:pt x="1533" y="6518"/>
                    </a:lnTo>
                    <a:lnTo>
                      <a:pt x="418" y="7285"/>
                    </a:lnTo>
                    <a:lnTo>
                      <a:pt x="0" y="9202"/>
                    </a:lnTo>
                    <a:lnTo>
                      <a:pt x="418" y="11631"/>
                    </a:lnTo>
                    <a:lnTo>
                      <a:pt x="697" y="11759"/>
                    </a:lnTo>
                    <a:lnTo>
                      <a:pt x="697" y="11886"/>
                    </a:lnTo>
                    <a:lnTo>
                      <a:pt x="418" y="12525"/>
                    </a:lnTo>
                    <a:lnTo>
                      <a:pt x="1115" y="14443"/>
                    </a:lnTo>
                    <a:lnTo>
                      <a:pt x="1254" y="15337"/>
                    </a:lnTo>
                    <a:lnTo>
                      <a:pt x="1115" y="16615"/>
                    </a:lnTo>
                    <a:lnTo>
                      <a:pt x="2648" y="17382"/>
                    </a:lnTo>
                    <a:lnTo>
                      <a:pt x="3763" y="16615"/>
                    </a:lnTo>
                    <a:lnTo>
                      <a:pt x="5853" y="16615"/>
                    </a:lnTo>
                    <a:lnTo>
                      <a:pt x="5574" y="16104"/>
                    </a:lnTo>
                    <a:lnTo>
                      <a:pt x="7525" y="15465"/>
                    </a:lnTo>
                    <a:lnTo>
                      <a:pt x="8083" y="15465"/>
                    </a:lnTo>
                    <a:lnTo>
                      <a:pt x="8083" y="15082"/>
                    </a:lnTo>
                    <a:lnTo>
                      <a:pt x="8779" y="14954"/>
                    </a:lnTo>
                    <a:lnTo>
                      <a:pt x="10312" y="15465"/>
                    </a:lnTo>
                    <a:lnTo>
                      <a:pt x="11148" y="15465"/>
                    </a:lnTo>
                    <a:lnTo>
                      <a:pt x="11427" y="16871"/>
                    </a:lnTo>
                    <a:lnTo>
                      <a:pt x="11985" y="16871"/>
                    </a:lnTo>
                    <a:lnTo>
                      <a:pt x="11985" y="17893"/>
                    </a:lnTo>
                    <a:lnTo>
                      <a:pt x="13517" y="18021"/>
                    </a:lnTo>
                    <a:lnTo>
                      <a:pt x="14214" y="18660"/>
                    </a:lnTo>
                    <a:lnTo>
                      <a:pt x="14214" y="19938"/>
                    </a:lnTo>
                    <a:lnTo>
                      <a:pt x="16305" y="20833"/>
                    </a:lnTo>
                    <a:lnTo>
                      <a:pt x="16723" y="21600"/>
                    </a:lnTo>
                    <a:lnTo>
                      <a:pt x="17280" y="21472"/>
                    </a:lnTo>
                    <a:lnTo>
                      <a:pt x="18255" y="20578"/>
                    </a:lnTo>
                    <a:lnTo>
                      <a:pt x="18952" y="20066"/>
                    </a:lnTo>
                    <a:lnTo>
                      <a:pt x="19788" y="20066"/>
                    </a:lnTo>
                    <a:lnTo>
                      <a:pt x="19928" y="18021"/>
                    </a:lnTo>
                    <a:lnTo>
                      <a:pt x="20346" y="16232"/>
                    </a:lnTo>
                    <a:lnTo>
                      <a:pt x="21182" y="15209"/>
                    </a:lnTo>
                    <a:lnTo>
                      <a:pt x="21600" y="13804"/>
                    </a:lnTo>
                    <a:lnTo>
                      <a:pt x="21461" y="11375"/>
                    </a:lnTo>
                    <a:lnTo>
                      <a:pt x="21182" y="9841"/>
                    </a:lnTo>
                    <a:lnTo>
                      <a:pt x="19928" y="8819"/>
                    </a:lnTo>
                    <a:lnTo>
                      <a:pt x="19928" y="7924"/>
                    </a:lnTo>
                    <a:lnTo>
                      <a:pt x="19370" y="7157"/>
                    </a:lnTo>
                    <a:lnTo>
                      <a:pt x="18952" y="6518"/>
                    </a:lnTo>
                    <a:lnTo>
                      <a:pt x="17837" y="5879"/>
                    </a:lnTo>
                    <a:lnTo>
                      <a:pt x="17698" y="4601"/>
                    </a:lnTo>
                    <a:lnTo>
                      <a:pt x="17141" y="2940"/>
                    </a:lnTo>
                    <a:lnTo>
                      <a:pt x="16583" y="1534"/>
                    </a:lnTo>
                    <a:lnTo>
                      <a:pt x="15608" y="0"/>
                    </a:lnTo>
                    <a:lnTo>
                      <a:pt x="15190" y="128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0" name="Freeform 28"/>
              <p:cNvSpPr/>
              <p:nvPr/>
            </p:nvSpPr>
            <p:spPr>
              <a:xfrm>
                <a:off x="1303337" y="985837"/>
                <a:ext cx="152111" cy="137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333" y="5262"/>
                    </a:lnTo>
                    <a:lnTo>
                      <a:pt x="8533" y="12738"/>
                    </a:lnTo>
                    <a:lnTo>
                      <a:pt x="13067" y="11354"/>
                    </a:lnTo>
                    <a:lnTo>
                      <a:pt x="21600" y="21600"/>
                    </a:lnTo>
                    <a:lnTo>
                      <a:pt x="16800" y="11077"/>
                    </a:lnTo>
                    <a:lnTo>
                      <a:pt x="16800" y="9138"/>
                    </a:lnTo>
                    <a:lnTo>
                      <a:pt x="17600" y="6646"/>
                    </a:lnTo>
                    <a:lnTo>
                      <a:pt x="8267" y="22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1" name="Freeform 29"/>
              <p:cNvSpPr/>
              <p:nvPr/>
            </p:nvSpPr>
            <p:spPr>
              <a:xfrm>
                <a:off x="1142999" y="936625"/>
                <a:ext cx="90197" cy="13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0" y="0"/>
                    </a:moveTo>
                    <a:lnTo>
                      <a:pt x="7650" y="11084"/>
                    </a:lnTo>
                    <a:lnTo>
                      <a:pt x="0" y="11368"/>
                    </a:lnTo>
                    <a:lnTo>
                      <a:pt x="2250" y="19326"/>
                    </a:lnTo>
                    <a:lnTo>
                      <a:pt x="18000" y="21600"/>
                    </a:lnTo>
                    <a:lnTo>
                      <a:pt x="21600" y="6253"/>
                    </a:lnTo>
                    <a:lnTo>
                      <a:pt x="1620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2" name="Freeform 30"/>
              <p:cNvSpPr/>
              <p:nvPr/>
            </p:nvSpPr>
            <p:spPr>
              <a:xfrm>
                <a:off x="1019174" y="1027112"/>
                <a:ext cx="101313" cy="823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2400" y="21140"/>
                    </a:lnTo>
                    <a:lnTo>
                      <a:pt x="19600" y="21600"/>
                    </a:lnTo>
                    <a:lnTo>
                      <a:pt x="21600" y="14706"/>
                    </a:lnTo>
                    <a:lnTo>
                      <a:pt x="9200" y="32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3" name="Freeform 31"/>
              <p:cNvSpPr/>
              <p:nvPr/>
            </p:nvSpPr>
            <p:spPr>
              <a:xfrm>
                <a:off x="1112837" y="1111250"/>
                <a:ext cx="174339" cy="53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4413" y="21600"/>
                    </a:lnTo>
                    <a:lnTo>
                      <a:pt x="21600" y="8640"/>
                    </a:lnTo>
                    <a:lnTo>
                      <a:pt x="5342" y="108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4" name="Freeform 32"/>
              <p:cNvSpPr/>
              <p:nvPr/>
            </p:nvSpPr>
            <p:spPr>
              <a:xfrm>
                <a:off x="1454149" y="1443037"/>
                <a:ext cx="28279" cy="44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760" y="0"/>
                    </a:moveTo>
                    <a:lnTo>
                      <a:pt x="0" y="0"/>
                    </a:lnTo>
                    <a:lnTo>
                      <a:pt x="0" y="5184"/>
                    </a:lnTo>
                    <a:lnTo>
                      <a:pt x="5760" y="8640"/>
                    </a:lnTo>
                    <a:lnTo>
                      <a:pt x="5760" y="16416"/>
                    </a:lnTo>
                    <a:lnTo>
                      <a:pt x="15840" y="21600"/>
                    </a:lnTo>
                    <a:lnTo>
                      <a:pt x="20160" y="18144"/>
                    </a:lnTo>
                    <a:lnTo>
                      <a:pt x="20160" y="13824"/>
                    </a:lnTo>
                    <a:lnTo>
                      <a:pt x="21600" y="10368"/>
                    </a:lnTo>
                    <a:lnTo>
                      <a:pt x="21600" y="1728"/>
                    </a:lnTo>
                    <a:lnTo>
                      <a:pt x="11520" y="3456"/>
                    </a:lnTo>
                    <a:lnTo>
                      <a:pt x="576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5" name="Freeform 33"/>
              <p:cNvSpPr/>
              <p:nvPr/>
            </p:nvSpPr>
            <p:spPr>
              <a:xfrm>
                <a:off x="1269999" y="420687"/>
                <a:ext cx="123542" cy="215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400" y="0"/>
                    </a:moveTo>
                    <a:lnTo>
                      <a:pt x="14400" y="2833"/>
                    </a:lnTo>
                    <a:lnTo>
                      <a:pt x="12764" y="4426"/>
                    </a:lnTo>
                    <a:lnTo>
                      <a:pt x="13091" y="7436"/>
                    </a:lnTo>
                    <a:lnTo>
                      <a:pt x="10800" y="11331"/>
                    </a:lnTo>
                    <a:lnTo>
                      <a:pt x="7527" y="14518"/>
                    </a:lnTo>
                    <a:lnTo>
                      <a:pt x="1309" y="17528"/>
                    </a:lnTo>
                    <a:lnTo>
                      <a:pt x="0" y="21600"/>
                    </a:lnTo>
                    <a:lnTo>
                      <a:pt x="2618" y="21600"/>
                    </a:lnTo>
                    <a:lnTo>
                      <a:pt x="3273" y="17882"/>
                    </a:lnTo>
                    <a:lnTo>
                      <a:pt x="10473" y="17528"/>
                    </a:lnTo>
                    <a:lnTo>
                      <a:pt x="16364" y="14872"/>
                    </a:lnTo>
                    <a:lnTo>
                      <a:pt x="16364" y="9738"/>
                    </a:lnTo>
                    <a:lnTo>
                      <a:pt x="17673" y="7613"/>
                    </a:lnTo>
                    <a:lnTo>
                      <a:pt x="14727" y="4780"/>
                    </a:lnTo>
                    <a:lnTo>
                      <a:pt x="19309" y="3541"/>
                    </a:lnTo>
                    <a:lnTo>
                      <a:pt x="21600" y="708"/>
                    </a:lnTo>
                    <a:lnTo>
                      <a:pt x="16364" y="1416"/>
                    </a:lnTo>
                    <a:lnTo>
                      <a:pt x="1440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Freeform 34"/>
              <p:cNvSpPr/>
              <p:nvPr/>
            </p:nvSpPr>
            <p:spPr>
              <a:xfrm>
                <a:off x="1222374" y="728662"/>
                <a:ext cx="18763" cy="31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960" y="0"/>
                    </a:moveTo>
                    <a:lnTo>
                      <a:pt x="21600" y="8400"/>
                    </a:lnTo>
                    <a:lnTo>
                      <a:pt x="8640" y="20400"/>
                    </a:lnTo>
                    <a:lnTo>
                      <a:pt x="0" y="21600"/>
                    </a:lnTo>
                    <a:lnTo>
                      <a:pt x="6480" y="9600"/>
                    </a:lnTo>
                    <a:lnTo>
                      <a:pt x="1296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7" name="Freeform 35"/>
              <p:cNvSpPr/>
              <p:nvPr/>
            </p:nvSpPr>
            <p:spPr>
              <a:xfrm>
                <a:off x="1243012" y="774700"/>
                <a:ext cx="25189" cy="45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257" y="0"/>
                    </a:moveTo>
                    <a:lnTo>
                      <a:pt x="15429" y="7477"/>
                    </a:lnTo>
                    <a:lnTo>
                      <a:pt x="7714" y="11631"/>
                    </a:lnTo>
                    <a:lnTo>
                      <a:pt x="9257" y="13292"/>
                    </a:lnTo>
                    <a:lnTo>
                      <a:pt x="21600" y="17446"/>
                    </a:lnTo>
                    <a:lnTo>
                      <a:pt x="21600" y="20769"/>
                    </a:lnTo>
                    <a:lnTo>
                      <a:pt x="13886" y="17446"/>
                    </a:lnTo>
                    <a:lnTo>
                      <a:pt x="4629" y="21600"/>
                    </a:lnTo>
                    <a:lnTo>
                      <a:pt x="0" y="16615"/>
                    </a:lnTo>
                    <a:lnTo>
                      <a:pt x="4629" y="14123"/>
                    </a:lnTo>
                    <a:lnTo>
                      <a:pt x="0" y="10800"/>
                    </a:lnTo>
                    <a:lnTo>
                      <a:pt x="9257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8" name="Freeform 36"/>
              <p:cNvSpPr/>
              <p:nvPr/>
            </p:nvSpPr>
            <p:spPr>
              <a:xfrm>
                <a:off x="1269999" y="827087"/>
                <a:ext cx="15524" cy="23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100" y="0"/>
                    </a:moveTo>
                    <a:lnTo>
                      <a:pt x="0" y="8308"/>
                    </a:lnTo>
                    <a:lnTo>
                      <a:pt x="16200" y="21600"/>
                    </a:lnTo>
                    <a:lnTo>
                      <a:pt x="21600" y="18277"/>
                    </a:lnTo>
                    <a:lnTo>
                      <a:pt x="810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Freeform 37"/>
              <p:cNvSpPr/>
              <p:nvPr/>
            </p:nvSpPr>
            <p:spPr>
              <a:xfrm>
                <a:off x="1247576" y="827087"/>
                <a:ext cx="12701" cy="14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400" y="21600"/>
                    </a:lnTo>
                    <a:lnTo>
                      <a:pt x="0" y="13500"/>
                    </a:lnTo>
                    <a:lnTo>
                      <a:pt x="2160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Freeform 38"/>
              <p:cNvSpPr/>
              <p:nvPr/>
            </p:nvSpPr>
            <p:spPr>
              <a:xfrm>
                <a:off x="846137" y="973137"/>
                <a:ext cx="28278" cy="58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080" y="0"/>
                    </a:moveTo>
                    <a:lnTo>
                      <a:pt x="0" y="10473"/>
                    </a:lnTo>
                    <a:lnTo>
                      <a:pt x="10080" y="21600"/>
                    </a:lnTo>
                    <a:lnTo>
                      <a:pt x="21600" y="12436"/>
                    </a:lnTo>
                    <a:lnTo>
                      <a:pt x="1008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1" name="Freeform 39"/>
              <p:cNvSpPr/>
              <p:nvPr/>
            </p:nvSpPr>
            <p:spPr>
              <a:xfrm>
                <a:off x="168274" y="328612"/>
                <a:ext cx="50518" cy="91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00" y="0"/>
                    </a:moveTo>
                    <a:lnTo>
                      <a:pt x="12000" y="0"/>
                    </a:lnTo>
                    <a:lnTo>
                      <a:pt x="10400" y="1246"/>
                    </a:lnTo>
                    <a:lnTo>
                      <a:pt x="7200" y="2908"/>
                    </a:lnTo>
                    <a:lnTo>
                      <a:pt x="7200" y="9138"/>
                    </a:lnTo>
                    <a:lnTo>
                      <a:pt x="10400" y="10385"/>
                    </a:lnTo>
                    <a:lnTo>
                      <a:pt x="10400" y="12877"/>
                    </a:lnTo>
                    <a:lnTo>
                      <a:pt x="8000" y="13292"/>
                    </a:lnTo>
                    <a:lnTo>
                      <a:pt x="4800" y="15369"/>
                    </a:lnTo>
                    <a:lnTo>
                      <a:pt x="4800" y="18277"/>
                    </a:lnTo>
                    <a:lnTo>
                      <a:pt x="0" y="21600"/>
                    </a:lnTo>
                    <a:lnTo>
                      <a:pt x="15200" y="21600"/>
                    </a:lnTo>
                    <a:lnTo>
                      <a:pt x="21600" y="17446"/>
                    </a:lnTo>
                    <a:lnTo>
                      <a:pt x="15200" y="14123"/>
                    </a:lnTo>
                    <a:lnTo>
                      <a:pt x="15200" y="4569"/>
                    </a:lnTo>
                    <a:lnTo>
                      <a:pt x="18400" y="2908"/>
                    </a:lnTo>
                    <a:lnTo>
                      <a:pt x="13600" y="2908"/>
                    </a:lnTo>
                    <a:lnTo>
                      <a:pt x="1680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2" name="Freeform 40"/>
              <p:cNvSpPr/>
              <p:nvPr/>
            </p:nvSpPr>
            <p:spPr>
              <a:xfrm>
                <a:off x="149224" y="355600"/>
                <a:ext cx="31487" cy="39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29" y="982"/>
                    </a:moveTo>
                    <a:lnTo>
                      <a:pt x="15247" y="0"/>
                    </a:lnTo>
                    <a:lnTo>
                      <a:pt x="8894" y="6873"/>
                    </a:lnTo>
                    <a:lnTo>
                      <a:pt x="0" y="14727"/>
                    </a:lnTo>
                    <a:lnTo>
                      <a:pt x="0" y="21600"/>
                    </a:lnTo>
                    <a:lnTo>
                      <a:pt x="11435" y="21600"/>
                    </a:lnTo>
                    <a:lnTo>
                      <a:pt x="17788" y="15709"/>
                    </a:lnTo>
                    <a:lnTo>
                      <a:pt x="16518" y="7855"/>
                    </a:lnTo>
                    <a:lnTo>
                      <a:pt x="21600" y="6873"/>
                    </a:lnTo>
                    <a:lnTo>
                      <a:pt x="20329" y="982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3" name="Freeform 41"/>
              <p:cNvSpPr/>
              <p:nvPr/>
            </p:nvSpPr>
            <p:spPr>
              <a:xfrm>
                <a:off x="469899" y="1108075"/>
                <a:ext cx="34688" cy="141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53" y="0"/>
                    </a:moveTo>
                    <a:lnTo>
                      <a:pt x="11368" y="5400"/>
                    </a:lnTo>
                    <a:lnTo>
                      <a:pt x="0" y="7290"/>
                    </a:lnTo>
                    <a:lnTo>
                      <a:pt x="3411" y="10530"/>
                    </a:lnTo>
                    <a:lnTo>
                      <a:pt x="3411" y="12960"/>
                    </a:lnTo>
                    <a:lnTo>
                      <a:pt x="0" y="15930"/>
                    </a:lnTo>
                    <a:lnTo>
                      <a:pt x="0" y="21600"/>
                    </a:lnTo>
                    <a:lnTo>
                      <a:pt x="15916" y="19440"/>
                    </a:lnTo>
                    <a:lnTo>
                      <a:pt x="20463" y="12420"/>
                    </a:lnTo>
                    <a:lnTo>
                      <a:pt x="21600" y="8370"/>
                    </a:lnTo>
                    <a:lnTo>
                      <a:pt x="17053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4" name="Freeform 42"/>
              <p:cNvSpPr/>
              <p:nvPr/>
            </p:nvSpPr>
            <p:spPr>
              <a:xfrm>
                <a:off x="231576" y="523875"/>
                <a:ext cx="12701" cy="14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700"/>
                    </a:moveTo>
                    <a:lnTo>
                      <a:pt x="0" y="21600"/>
                    </a:lnTo>
                    <a:lnTo>
                      <a:pt x="21600" y="10800"/>
                    </a:lnTo>
                    <a:lnTo>
                      <a:pt x="21600" y="0"/>
                    </a:lnTo>
                    <a:lnTo>
                      <a:pt x="0" y="270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5" name="Freeform 43"/>
              <p:cNvSpPr/>
              <p:nvPr/>
            </p:nvSpPr>
            <p:spPr>
              <a:xfrm>
                <a:off x="232409" y="541337"/>
                <a:ext cx="12701" cy="2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200" y="0"/>
                    </a:moveTo>
                    <a:lnTo>
                      <a:pt x="0" y="8640"/>
                    </a:lnTo>
                    <a:lnTo>
                      <a:pt x="0" y="21600"/>
                    </a:lnTo>
                    <a:lnTo>
                      <a:pt x="21600" y="20160"/>
                    </a:lnTo>
                    <a:lnTo>
                      <a:pt x="1620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Freeform 44"/>
              <p:cNvSpPr/>
              <p:nvPr/>
            </p:nvSpPr>
            <p:spPr>
              <a:xfrm>
                <a:off x="261937" y="584200"/>
                <a:ext cx="18762" cy="15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440" y="0"/>
                    </a:ln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Freeform 45"/>
              <p:cNvSpPr/>
              <p:nvPr/>
            </p:nvSpPr>
            <p:spPr>
              <a:xfrm>
                <a:off x="115887" y="0"/>
                <a:ext cx="1436403" cy="1031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435" y="3786"/>
                    </a:moveTo>
                    <a:lnTo>
                      <a:pt x="8589" y="2932"/>
                    </a:lnTo>
                    <a:lnTo>
                      <a:pt x="10279" y="1781"/>
                    </a:lnTo>
                    <a:lnTo>
                      <a:pt x="10251" y="482"/>
                    </a:lnTo>
                    <a:lnTo>
                      <a:pt x="11603" y="223"/>
                    </a:lnTo>
                    <a:lnTo>
                      <a:pt x="12419" y="816"/>
                    </a:lnTo>
                    <a:lnTo>
                      <a:pt x="13996" y="0"/>
                    </a:lnTo>
                    <a:lnTo>
                      <a:pt x="14391" y="223"/>
                    </a:lnTo>
                    <a:lnTo>
                      <a:pt x="14700" y="482"/>
                    </a:lnTo>
                    <a:lnTo>
                      <a:pt x="15376" y="1633"/>
                    </a:lnTo>
                    <a:lnTo>
                      <a:pt x="15742" y="2338"/>
                    </a:lnTo>
                    <a:lnTo>
                      <a:pt x="16981" y="2078"/>
                    </a:lnTo>
                    <a:lnTo>
                      <a:pt x="17263" y="2041"/>
                    </a:lnTo>
                    <a:lnTo>
                      <a:pt x="18023" y="2672"/>
                    </a:lnTo>
                    <a:lnTo>
                      <a:pt x="18868" y="2635"/>
                    </a:lnTo>
                    <a:lnTo>
                      <a:pt x="20107" y="2598"/>
                    </a:lnTo>
                    <a:lnTo>
                      <a:pt x="21403" y="3118"/>
                    </a:lnTo>
                    <a:lnTo>
                      <a:pt x="21600" y="3340"/>
                    </a:lnTo>
                    <a:lnTo>
                      <a:pt x="21600" y="3786"/>
                    </a:lnTo>
                    <a:lnTo>
                      <a:pt x="21516" y="4379"/>
                    </a:lnTo>
                    <a:lnTo>
                      <a:pt x="20727" y="4862"/>
                    </a:lnTo>
                    <a:lnTo>
                      <a:pt x="20192" y="5196"/>
                    </a:lnTo>
                    <a:lnTo>
                      <a:pt x="20361" y="5790"/>
                    </a:lnTo>
                    <a:lnTo>
                      <a:pt x="19826" y="6198"/>
                    </a:lnTo>
                    <a:lnTo>
                      <a:pt x="19769" y="7014"/>
                    </a:lnTo>
                    <a:lnTo>
                      <a:pt x="19826" y="7497"/>
                    </a:lnTo>
                    <a:lnTo>
                      <a:pt x="19234" y="8610"/>
                    </a:lnTo>
                    <a:lnTo>
                      <a:pt x="19094" y="7905"/>
                    </a:lnTo>
                    <a:lnTo>
                      <a:pt x="19094" y="7534"/>
                    </a:lnTo>
                    <a:lnTo>
                      <a:pt x="19347" y="6866"/>
                    </a:lnTo>
                    <a:lnTo>
                      <a:pt x="19291" y="5233"/>
                    </a:lnTo>
                    <a:lnTo>
                      <a:pt x="18756" y="6198"/>
                    </a:lnTo>
                    <a:lnTo>
                      <a:pt x="18305" y="6643"/>
                    </a:lnTo>
                    <a:lnTo>
                      <a:pt x="18023" y="5901"/>
                    </a:lnTo>
                    <a:lnTo>
                      <a:pt x="17770" y="6866"/>
                    </a:lnTo>
                    <a:lnTo>
                      <a:pt x="17686" y="7720"/>
                    </a:lnTo>
                    <a:lnTo>
                      <a:pt x="17967" y="7720"/>
                    </a:lnTo>
                    <a:lnTo>
                      <a:pt x="17911" y="8610"/>
                    </a:lnTo>
                    <a:lnTo>
                      <a:pt x="17686" y="9909"/>
                    </a:lnTo>
                    <a:lnTo>
                      <a:pt x="17488" y="10280"/>
                    </a:lnTo>
                    <a:lnTo>
                      <a:pt x="17263" y="10689"/>
                    </a:lnTo>
                    <a:lnTo>
                      <a:pt x="17122" y="10948"/>
                    </a:lnTo>
                    <a:lnTo>
                      <a:pt x="17348" y="11394"/>
                    </a:lnTo>
                    <a:lnTo>
                      <a:pt x="17460" y="11654"/>
                    </a:lnTo>
                    <a:lnTo>
                      <a:pt x="17348" y="12210"/>
                    </a:lnTo>
                    <a:lnTo>
                      <a:pt x="17207" y="12396"/>
                    </a:lnTo>
                    <a:lnTo>
                      <a:pt x="17150" y="12025"/>
                    </a:lnTo>
                    <a:lnTo>
                      <a:pt x="17122" y="11654"/>
                    </a:lnTo>
                    <a:lnTo>
                      <a:pt x="16869" y="11282"/>
                    </a:lnTo>
                    <a:lnTo>
                      <a:pt x="16362" y="11654"/>
                    </a:lnTo>
                    <a:lnTo>
                      <a:pt x="16813" y="13175"/>
                    </a:lnTo>
                    <a:lnTo>
                      <a:pt x="16897" y="13769"/>
                    </a:lnTo>
                    <a:lnTo>
                      <a:pt x="16813" y="14623"/>
                    </a:lnTo>
                    <a:lnTo>
                      <a:pt x="16390" y="16033"/>
                    </a:lnTo>
                    <a:lnTo>
                      <a:pt x="15630" y="16478"/>
                    </a:lnTo>
                    <a:lnTo>
                      <a:pt x="15461" y="16553"/>
                    </a:lnTo>
                    <a:lnTo>
                      <a:pt x="14841" y="16478"/>
                    </a:lnTo>
                    <a:lnTo>
                      <a:pt x="15151" y="17295"/>
                    </a:lnTo>
                    <a:lnTo>
                      <a:pt x="15235" y="18520"/>
                    </a:lnTo>
                    <a:lnTo>
                      <a:pt x="14700" y="19893"/>
                    </a:lnTo>
                    <a:lnTo>
                      <a:pt x="14081" y="19113"/>
                    </a:lnTo>
                    <a:lnTo>
                      <a:pt x="13996" y="19893"/>
                    </a:lnTo>
                    <a:lnTo>
                      <a:pt x="14475" y="20635"/>
                    </a:lnTo>
                    <a:lnTo>
                      <a:pt x="14841" y="21600"/>
                    </a:lnTo>
                    <a:lnTo>
                      <a:pt x="14193" y="21006"/>
                    </a:lnTo>
                    <a:lnTo>
                      <a:pt x="13433" y="17592"/>
                    </a:lnTo>
                    <a:lnTo>
                      <a:pt x="12476" y="16701"/>
                    </a:lnTo>
                    <a:lnTo>
                      <a:pt x="11884" y="16775"/>
                    </a:lnTo>
                    <a:lnTo>
                      <a:pt x="10983" y="18705"/>
                    </a:lnTo>
                    <a:lnTo>
                      <a:pt x="11096" y="19485"/>
                    </a:lnTo>
                    <a:lnTo>
                      <a:pt x="10786" y="20784"/>
                    </a:lnTo>
                    <a:lnTo>
                      <a:pt x="10476" y="20821"/>
                    </a:lnTo>
                    <a:lnTo>
                      <a:pt x="9490" y="17926"/>
                    </a:lnTo>
                    <a:lnTo>
                      <a:pt x="9462" y="16701"/>
                    </a:lnTo>
                    <a:lnTo>
                      <a:pt x="9265" y="17146"/>
                    </a:lnTo>
                    <a:lnTo>
                      <a:pt x="8617" y="17146"/>
                    </a:lnTo>
                    <a:lnTo>
                      <a:pt x="8955" y="16330"/>
                    </a:lnTo>
                    <a:lnTo>
                      <a:pt x="7970" y="15439"/>
                    </a:lnTo>
                    <a:lnTo>
                      <a:pt x="6984" y="15365"/>
                    </a:lnTo>
                    <a:lnTo>
                      <a:pt x="5998" y="14437"/>
                    </a:lnTo>
                    <a:lnTo>
                      <a:pt x="5970" y="15365"/>
                    </a:lnTo>
                    <a:lnTo>
                      <a:pt x="6336" y="15810"/>
                    </a:lnTo>
                    <a:lnTo>
                      <a:pt x="6759" y="16256"/>
                    </a:lnTo>
                    <a:lnTo>
                      <a:pt x="7012" y="16219"/>
                    </a:lnTo>
                    <a:lnTo>
                      <a:pt x="6224" y="17406"/>
                    </a:lnTo>
                    <a:lnTo>
                      <a:pt x="5773" y="17592"/>
                    </a:lnTo>
                    <a:lnTo>
                      <a:pt x="5435" y="17740"/>
                    </a:lnTo>
                    <a:lnTo>
                      <a:pt x="5435" y="16998"/>
                    </a:lnTo>
                    <a:lnTo>
                      <a:pt x="4872" y="15736"/>
                    </a:lnTo>
                    <a:lnTo>
                      <a:pt x="4393" y="14845"/>
                    </a:lnTo>
                    <a:lnTo>
                      <a:pt x="4168" y="14289"/>
                    </a:lnTo>
                    <a:lnTo>
                      <a:pt x="4112" y="13918"/>
                    </a:lnTo>
                    <a:lnTo>
                      <a:pt x="4478" y="13509"/>
                    </a:lnTo>
                    <a:lnTo>
                      <a:pt x="4787" y="13138"/>
                    </a:lnTo>
                    <a:lnTo>
                      <a:pt x="4675" y="12173"/>
                    </a:lnTo>
                    <a:lnTo>
                      <a:pt x="4478" y="12507"/>
                    </a:lnTo>
                    <a:lnTo>
                      <a:pt x="3943" y="12507"/>
                    </a:lnTo>
                    <a:lnTo>
                      <a:pt x="3689" y="12099"/>
                    </a:lnTo>
                    <a:lnTo>
                      <a:pt x="3689" y="11654"/>
                    </a:lnTo>
                    <a:lnTo>
                      <a:pt x="3830" y="11654"/>
                    </a:lnTo>
                    <a:lnTo>
                      <a:pt x="3999" y="11431"/>
                    </a:lnTo>
                    <a:lnTo>
                      <a:pt x="4112" y="11431"/>
                    </a:lnTo>
                    <a:lnTo>
                      <a:pt x="4337" y="11097"/>
                    </a:lnTo>
                    <a:lnTo>
                      <a:pt x="4675" y="11097"/>
                    </a:lnTo>
                    <a:lnTo>
                      <a:pt x="4985" y="10837"/>
                    </a:lnTo>
                    <a:lnTo>
                      <a:pt x="4675" y="10318"/>
                    </a:lnTo>
                    <a:lnTo>
                      <a:pt x="4619" y="10318"/>
                    </a:lnTo>
                    <a:lnTo>
                      <a:pt x="4619" y="9612"/>
                    </a:lnTo>
                    <a:lnTo>
                      <a:pt x="4393" y="10095"/>
                    </a:lnTo>
                    <a:lnTo>
                      <a:pt x="4478" y="10206"/>
                    </a:lnTo>
                    <a:lnTo>
                      <a:pt x="4562" y="10206"/>
                    </a:lnTo>
                    <a:lnTo>
                      <a:pt x="4506" y="10280"/>
                    </a:lnTo>
                    <a:lnTo>
                      <a:pt x="4450" y="10318"/>
                    </a:lnTo>
                    <a:lnTo>
                      <a:pt x="4281" y="10503"/>
                    </a:lnTo>
                    <a:lnTo>
                      <a:pt x="4168" y="10280"/>
                    </a:lnTo>
                    <a:lnTo>
                      <a:pt x="4252" y="10132"/>
                    </a:lnTo>
                    <a:lnTo>
                      <a:pt x="4112" y="10132"/>
                    </a:lnTo>
                    <a:lnTo>
                      <a:pt x="4027" y="10058"/>
                    </a:lnTo>
                    <a:lnTo>
                      <a:pt x="3830" y="10318"/>
                    </a:lnTo>
                    <a:lnTo>
                      <a:pt x="3830" y="10911"/>
                    </a:lnTo>
                    <a:lnTo>
                      <a:pt x="3746" y="11097"/>
                    </a:lnTo>
                    <a:lnTo>
                      <a:pt x="3914" y="11468"/>
                    </a:lnTo>
                    <a:lnTo>
                      <a:pt x="3802" y="11468"/>
                    </a:lnTo>
                    <a:lnTo>
                      <a:pt x="3689" y="11579"/>
                    </a:lnTo>
                    <a:lnTo>
                      <a:pt x="3520" y="11579"/>
                    </a:lnTo>
                    <a:lnTo>
                      <a:pt x="3351" y="11876"/>
                    </a:lnTo>
                    <a:lnTo>
                      <a:pt x="3492" y="12173"/>
                    </a:lnTo>
                    <a:lnTo>
                      <a:pt x="3295" y="12544"/>
                    </a:lnTo>
                    <a:lnTo>
                      <a:pt x="3070" y="12285"/>
                    </a:lnTo>
                    <a:lnTo>
                      <a:pt x="3154" y="12173"/>
                    </a:lnTo>
                    <a:lnTo>
                      <a:pt x="2957" y="11802"/>
                    </a:lnTo>
                    <a:lnTo>
                      <a:pt x="2957" y="11505"/>
                    </a:lnTo>
                    <a:lnTo>
                      <a:pt x="2760" y="11134"/>
                    </a:lnTo>
                    <a:lnTo>
                      <a:pt x="2422" y="10577"/>
                    </a:lnTo>
                    <a:lnTo>
                      <a:pt x="2422" y="10392"/>
                    </a:lnTo>
                    <a:lnTo>
                      <a:pt x="2281" y="10392"/>
                    </a:lnTo>
                    <a:lnTo>
                      <a:pt x="2281" y="10689"/>
                    </a:lnTo>
                    <a:lnTo>
                      <a:pt x="2535" y="11245"/>
                    </a:lnTo>
                    <a:lnTo>
                      <a:pt x="2816" y="11765"/>
                    </a:lnTo>
                    <a:lnTo>
                      <a:pt x="2760" y="11839"/>
                    </a:lnTo>
                    <a:lnTo>
                      <a:pt x="2704" y="11691"/>
                    </a:lnTo>
                    <a:lnTo>
                      <a:pt x="2619" y="11802"/>
                    </a:lnTo>
                    <a:lnTo>
                      <a:pt x="2704" y="11988"/>
                    </a:lnTo>
                    <a:lnTo>
                      <a:pt x="2591" y="12210"/>
                    </a:lnTo>
                    <a:lnTo>
                      <a:pt x="2591" y="11839"/>
                    </a:lnTo>
                    <a:lnTo>
                      <a:pt x="2309" y="11394"/>
                    </a:lnTo>
                    <a:lnTo>
                      <a:pt x="2056" y="10986"/>
                    </a:lnTo>
                    <a:lnTo>
                      <a:pt x="2084" y="10763"/>
                    </a:lnTo>
                    <a:lnTo>
                      <a:pt x="1943" y="10577"/>
                    </a:lnTo>
                    <a:lnTo>
                      <a:pt x="1859" y="10726"/>
                    </a:lnTo>
                    <a:lnTo>
                      <a:pt x="1324" y="10726"/>
                    </a:lnTo>
                    <a:lnTo>
                      <a:pt x="676" y="11913"/>
                    </a:lnTo>
                    <a:lnTo>
                      <a:pt x="253" y="11913"/>
                    </a:lnTo>
                    <a:lnTo>
                      <a:pt x="28" y="11505"/>
                    </a:lnTo>
                    <a:lnTo>
                      <a:pt x="0" y="10874"/>
                    </a:lnTo>
                    <a:lnTo>
                      <a:pt x="141" y="10577"/>
                    </a:lnTo>
                    <a:lnTo>
                      <a:pt x="141" y="10095"/>
                    </a:lnTo>
                    <a:lnTo>
                      <a:pt x="563" y="10058"/>
                    </a:lnTo>
                    <a:lnTo>
                      <a:pt x="789" y="10503"/>
                    </a:lnTo>
                    <a:lnTo>
                      <a:pt x="986" y="10095"/>
                    </a:lnTo>
                    <a:lnTo>
                      <a:pt x="986" y="9464"/>
                    </a:lnTo>
                    <a:lnTo>
                      <a:pt x="789" y="9056"/>
                    </a:lnTo>
                    <a:lnTo>
                      <a:pt x="1380" y="9056"/>
                    </a:lnTo>
                    <a:lnTo>
                      <a:pt x="1521" y="8796"/>
                    </a:lnTo>
                    <a:lnTo>
                      <a:pt x="1605" y="8759"/>
                    </a:lnTo>
                    <a:lnTo>
                      <a:pt x="1859" y="8351"/>
                    </a:lnTo>
                    <a:lnTo>
                      <a:pt x="2084" y="8351"/>
                    </a:lnTo>
                    <a:lnTo>
                      <a:pt x="2112" y="7720"/>
                    </a:lnTo>
                    <a:lnTo>
                      <a:pt x="2281" y="7423"/>
                    </a:lnTo>
                    <a:lnTo>
                      <a:pt x="2281" y="7720"/>
                    </a:lnTo>
                    <a:lnTo>
                      <a:pt x="2422" y="7979"/>
                    </a:lnTo>
                    <a:lnTo>
                      <a:pt x="2422" y="8091"/>
                    </a:lnTo>
                    <a:lnTo>
                      <a:pt x="2281" y="8351"/>
                    </a:lnTo>
                    <a:lnTo>
                      <a:pt x="2535" y="8351"/>
                    </a:lnTo>
                    <a:lnTo>
                      <a:pt x="2591" y="8425"/>
                    </a:lnTo>
                    <a:lnTo>
                      <a:pt x="2816" y="8128"/>
                    </a:lnTo>
                    <a:lnTo>
                      <a:pt x="2957" y="8388"/>
                    </a:lnTo>
                    <a:lnTo>
                      <a:pt x="3041" y="8202"/>
                    </a:lnTo>
                    <a:lnTo>
                      <a:pt x="3154" y="8016"/>
                    </a:lnTo>
                    <a:lnTo>
                      <a:pt x="3154" y="7534"/>
                    </a:lnTo>
                    <a:lnTo>
                      <a:pt x="3351" y="7831"/>
                    </a:lnTo>
                    <a:lnTo>
                      <a:pt x="3351" y="7200"/>
                    </a:lnTo>
                    <a:lnTo>
                      <a:pt x="3633" y="7200"/>
                    </a:lnTo>
                    <a:lnTo>
                      <a:pt x="3689" y="6977"/>
                    </a:lnTo>
                    <a:lnTo>
                      <a:pt x="3182" y="6977"/>
                    </a:lnTo>
                    <a:lnTo>
                      <a:pt x="3070" y="6792"/>
                    </a:lnTo>
                    <a:lnTo>
                      <a:pt x="3070" y="6346"/>
                    </a:lnTo>
                    <a:lnTo>
                      <a:pt x="3520" y="5456"/>
                    </a:lnTo>
                    <a:lnTo>
                      <a:pt x="3492" y="5122"/>
                    </a:lnTo>
                    <a:lnTo>
                      <a:pt x="3182" y="5530"/>
                    </a:lnTo>
                    <a:lnTo>
                      <a:pt x="2957" y="5938"/>
                    </a:lnTo>
                    <a:lnTo>
                      <a:pt x="2760" y="6346"/>
                    </a:lnTo>
                    <a:lnTo>
                      <a:pt x="2816" y="6829"/>
                    </a:lnTo>
                    <a:lnTo>
                      <a:pt x="2929" y="7052"/>
                    </a:lnTo>
                    <a:lnTo>
                      <a:pt x="2760" y="7348"/>
                    </a:lnTo>
                    <a:lnTo>
                      <a:pt x="2732" y="7720"/>
                    </a:lnTo>
                    <a:lnTo>
                      <a:pt x="2591" y="8016"/>
                    </a:lnTo>
                    <a:lnTo>
                      <a:pt x="2422" y="8054"/>
                    </a:lnTo>
                    <a:lnTo>
                      <a:pt x="2422" y="7311"/>
                    </a:lnTo>
                    <a:lnTo>
                      <a:pt x="2309" y="7126"/>
                    </a:lnTo>
                    <a:lnTo>
                      <a:pt x="2168" y="7311"/>
                    </a:lnTo>
                    <a:lnTo>
                      <a:pt x="1971" y="7311"/>
                    </a:lnTo>
                    <a:lnTo>
                      <a:pt x="1999" y="6346"/>
                    </a:lnTo>
                    <a:lnTo>
                      <a:pt x="2112" y="6124"/>
                    </a:lnTo>
                    <a:lnTo>
                      <a:pt x="2422" y="5567"/>
                    </a:lnTo>
                    <a:lnTo>
                      <a:pt x="2816" y="4862"/>
                    </a:lnTo>
                    <a:lnTo>
                      <a:pt x="3070" y="4379"/>
                    </a:lnTo>
                    <a:lnTo>
                      <a:pt x="3802" y="3748"/>
                    </a:lnTo>
                    <a:lnTo>
                      <a:pt x="4478" y="4491"/>
                    </a:lnTo>
                    <a:lnTo>
                      <a:pt x="4562" y="5047"/>
                    </a:lnTo>
                    <a:lnTo>
                      <a:pt x="4393" y="5085"/>
                    </a:lnTo>
                    <a:lnTo>
                      <a:pt x="4140" y="5010"/>
                    </a:lnTo>
                    <a:lnTo>
                      <a:pt x="4478" y="5678"/>
                    </a:lnTo>
                    <a:lnTo>
                      <a:pt x="5238" y="5196"/>
                    </a:lnTo>
                    <a:lnTo>
                      <a:pt x="5914" y="4825"/>
                    </a:lnTo>
                    <a:lnTo>
                      <a:pt x="5689" y="4157"/>
                    </a:lnTo>
                    <a:lnTo>
                      <a:pt x="6308" y="3080"/>
                    </a:lnTo>
                    <a:lnTo>
                      <a:pt x="6731" y="3118"/>
                    </a:lnTo>
                    <a:lnTo>
                      <a:pt x="6336" y="3489"/>
                    </a:lnTo>
                    <a:lnTo>
                      <a:pt x="6083" y="4120"/>
                    </a:lnTo>
                    <a:lnTo>
                      <a:pt x="5998" y="4454"/>
                    </a:lnTo>
                    <a:lnTo>
                      <a:pt x="5998" y="4862"/>
                    </a:lnTo>
                    <a:lnTo>
                      <a:pt x="6252" y="5085"/>
                    </a:lnTo>
                    <a:lnTo>
                      <a:pt x="6618" y="5456"/>
                    </a:lnTo>
                    <a:lnTo>
                      <a:pt x="7435" y="3786"/>
                    </a:lnTo>
                  </a:path>
                </a:pathLst>
              </a:custGeom>
              <a:solidFill>
                <a:srgbClr val="008000"/>
              </a:solidFill>
              <a:ln w="126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0" name="Rectangle 46"/>
          <p:cNvSpPr txBox="1"/>
          <p:nvPr/>
        </p:nvSpPr>
        <p:spPr>
          <a:xfrm>
            <a:off x="6781843" y="5705475"/>
            <a:ext cx="715878" cy="41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sz="2400">
                <a:solidFill>
                  <a:srgbClr val="FC01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Creating threads in Java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4163" indent="-284163">
              <a:lnSpc>
                <a:spcPct val="90000"/>
              </a:lnSpc>
              <a:buClr>
                <a:srgbClr val="FFCF01"/>
              </a:buClr>
              <a:buSzPct val="60000"/>
              <a:buFontTx/>
              <a:buChar char="■"/>
              <a:tabLst>
                <a:tab pos="850900" algn="l"/>
                <a:tab pos="1765300" algn="l"/>
                <a:tab pos="2679700" algn="l"/>
                <a:tab pos="3594100" algn="l"/>
                <a:tab pos="4508500" algn="l"/>
                <a:tab pos="5422900" algn="l"/>
                <a:tab pos="6337300" algn="l"/>
                <a:tab pos="7251700" algn="l"/>
                <a:tab pos="8166100" algn="l"/>
                <a:tab pos="9080500" algn="l"/>
                <a:tab pos="9994900" algn="l"/>
              </a:tabLst>
              <a:defRPr>
                <a:solidFill>
                  <a:srgbClr val="000000"/>
                </a:solidFill>
              </a:defRPr>
            </a:pPr>
            <a:r>
              <a:t>Create a class that extends the Thread class</a:t>
            </a:r>
          </a:p>
          <a:p>
            <a:pPr marL="284163" indent="-284163">
              <a:lnSpc>
                <a:spcPct val="90000"/>
              </a:lnSpc>
              <a:buClr>
                <a:srgbClr val="FFCF01"/>
              </a:buClr>
              <a:buSzPct val="60000"/>
              <a:buFontTx/>
              <a:buChar char="■"/>
              <a:tabLst>
                <a:tab pos="850900" algn="l"/>
                <a:tab pos="1765300" algn="l"/>
                <a:tab pos="2679700" algn="l"/>
                <a:tab pos="3594100" algn="l"/>
                <a:tab pos="4508500" algn="l"/>
                <a:tab pos="5422900" algn="l"/>
                <a:tab pos="6337300" algn="l"/>
                <a:tab pos="7251700" algn="l"/>
                <a:tab pos="8166100" algn="l"/>
                <a:tab pos="9080500" algn="l"/>
                <a:tab pos="9994900" algn="l"/>
              </a:tabLst>
              <a:defRPr>
                <a:solidFill>
                  <a:srgbClr val="000000"/>
                </a:solidFill>
              </a:defRPr>
            </a:pPr>
            <a:r>
              <a:t>Create a class that implements the Runnable interface</a:t>
            </a:r>
          </a:p>
        </p:txBody>
      </p:sp>
      <p:sp>
        <p:nvSpPr>
          <p:cNvPr id="144" name="Slide Number Placeholder 3"/>
          <p:cNvSpPr txBox="1"/>
          <p:nvPr>
            <p:ph type="sldNum" sz="quarter" idx="4294967295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0" y="914400"/>
            <a:ext cx="8686800" cy="503238"/>
          </a:xfrm>
          <a:prstGeom prst="rect">
            <a:avLst/>
          </a:prstGeom>
        </p:spPr>
        <p:txBody>
          <a:bodyPr/>
          <a:lstStyle/>
          <a:p>
            <a:pPr algn="l" defTabSz="429768">
              <a:defRPr sz="1504"/>
            </a:pPr>
            <a:r>
              <a:t>Create a class by extending Thread class and override run() method:</a:t>
            </a:r>
            <a:br/>
            <a:r>
              <a:t> 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	  class MyThread extends Thread</a:t>
            </a:r>
          </a:p>
          <a:p>
            <a:pPr>
              <a:buSzTx/>
              <a:buNone/>
            </a:pPr>
            <a:r>
              <a:t>	  {</a:t>
            </a:r>
          </a:p>
          <a:p>
            <a:pPr>
              <a:buSzTx/>
              <a:buNone/>
            </a:pPr>
            <a:r>
              <a:t>    	 public void run()</a:t>
            </a:r>
          </a:p>
          <a:p>
            <a:pPr>
              <a:buSzTx/>
              <a:buNone/>
            </a:pPr>
            <a:r>
              <a:t>  	 	{</a:t>
            </a:r>
          </a:p>
          <a:p>
            <a:pPr>
              <a:buSzTx/>
              <a:buNone/>
            </a:pPr>
            <a:r>
              <a:t>     	   // thread body of execution</a:t>
            </a:r>
          </a:p>
          <a:p>
            <a:pPr>
              <a:buSzTx/>
              <a:buNone/>
            </a:pPr>
            <a:r>
              <a:t>  	 	}</a:t>
            </a:r>
          </a:p>
          <a:p>
            <a:pPr>
              <a:buSzTx/>
              <a:buNone/>
            </a:pPr>
            <a:r>
              <a:t>    }</a:t>
            </a:r>
          </a:p>
        </p:txBody>
      </p:sp>
      <p:sp>
        <p:nvSpPr>
          <p:cNvPr id="148" name="Slide Number Placeholder 3"/>
          <p:cNvSpPr txBox="1"/>
          <p:nvPr>
            <p:ph type="sldNum" sz="quarter" idx="4294967295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/>
            </a:pPr>
            <a:r>
              <a:t>Create a thread:</a:t>
            </a:r>
          </a:p>
          <a:p>
            <a:pPr>
              <a:buSzTx/>
              <a:buNone/>
            </a:pPr>
            <a:r>
              <a:t>   MyThread thr1 = new MyThread();</a:t>
            </a:r>
          </a:p>
          <a:p>
            <a:pPr>
              <a:buSzTx/>
              <a:buNone/>
              <a:defRPr b="1"/>
            </a:pPr>
            <a:r>
              <a:t>Start Execution of threads:</a:t>
            </a:r>
          </a:p>
          <a:p>
            <a:pPr>
              <a:buSzTx/>
              <a:buNone/>
            </a:pPr>
            <a:r>
              <a:t>   thr1.start();</a:t>
            </a:r>
          </a:p>
          <a:p>
            <a:pPr>
              <a:buSzTx/>
              <a:buNone/>
              <a:defRPr b="1"/>
            </a:pPr>
            <a:r>
              <a:t>Create and Execute:</a:t>
            </a:r>
          </a:p>
          <a:p>
            <a:pPr>
              <a:buSzTx/>
              <a:buNone/>
            </a:pPr>
            <a:r>
              <a:t>   new MyThread().start();</a:t>
            </a:r>
          </a:p>
        </p:txBody>
      </p:sp>
      <p:sp>
        <p:nvSpPr>
          <p:cNvPr id="152" name="Slide Number Placeholder 3"/>
          <p:cNvSpPr txBox="1"/>
          <p:nvPr>
            <p:ph type="sldNum" sz="quarter" idx="4294967295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804672">
              <a:defRPr sz="2464"/>
            </a:pPr>
            <a:br/>
            <a:r>
              <a:t>Create a class that implements the interface Runnable and override run() method:</a:t>
            </a:r>
          </a:p>
        </p:txBody>
      </p:sp>
      <p:sp>
        <p:nvSpPr>
          <p:cNvPr id="155" name="Content Placeholder 2"/>
          <p:cNvSpPr txBox="1"/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class MyThread implements Runnable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.....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public void run()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{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 // thread body of execution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}</a:t>
            </a:r>
          </a:p>
        </p:txBody>
      </p:sp>
      <p:sp>
        <p:nvSpPr>
          <p:cNvPr id="156" name="Slide Number Placeholder 3"/>
          <p:cNvSpPr txBox="1"/>
          <p:nvPr>
            <p:ph type="sldNum" sz="quarter" idx="4294967295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ntent Placeholder 2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/>
            </a:pPr>
            <a:r>
              <a:t>Creating Object:</a:t>
            </a:r>
          </a:p>
          <a:p>
            <a:pPr>
              <a:buSzTx/>
              <a:buNone/>
            </a:pPr>
            <a:r>
              <a:t>    MyThread myObject = new MyThread();</a:t>
            </a:r>
          </a:p>
          <a:p>
            <a:pPr>
              <a:buSzTx/>
              <a:buNone/>
              <a:defRPr b="1"/>
            </a:pPr>
            <a:r>
              <a:t>Creating Thread Object:</a:t>
            </a:r>
          </a:p>
          <a:p>
            <a:pPr>
              <a:buSzTx/>
              <a:buNone/>
            </a:pPr>
            <a:r>
              <a:t>        Thread thr1 = new Thread( myObject );</a:t>
            </a:r>
          </a:p>
          <a:p>
            <a:pPr>
              <a:buSzTx/>
              <a:buNone/>
              <a:defRPr b="1"/>
            </a:pPr>
            <a:r>
              <a:t>Start Execution:</a:t>
            </a:r>
          </a:p>
          <a:p>
            <a:pPr>
              <a:buSzTx/>
              <a:buNone/>
            </a:pPr>
            <a:r>
              <a:t>    thr1.start();</a:t>
            </a:r>
          </a:p>
        </p:txBody>
      </p:sp>
      <p:sp>
        <p:nvSpPr>
          <p:cNvPr id="159" name="Slide Number Placeholder 3"/>
          <p:cNvSpPr txBox="1"/>
          <p:nvPr>
            <p:ph type="sldNum" sz="quarter" idx="4294967295"/>
          </p:nvPr>
        </p:nvSpPr>
        <p:spPr>
          <a:xfrm>
            <a:off x="8497902" y="6406785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pu theme final with copyright(S)">
  <a:themeElements>
    <a:clrScheme name="Lpu theme final with copyright(S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(S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(S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pu theme final with copyright(S)">
  <a:themeElements>
    <a:clrScheme name="Lpu theme final with copyright(S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(S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pu theme final with copyright(S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