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47440-2659-4F2E-881C-50404BD47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63A9D5-4094-4397-81F2-0CA53268DE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 Grids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8668" r="2967" b="13318"/>
          <a:stretch>
            <a:fillRect/>
          </a:stretch>
        </p:blipFill>
        <p:spPr bwMode="auto">
          <a:xfrm>
            <a:off x="546957" y="857232"/>
            <a:ext cx="78112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Navigation Bar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000108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If you don't like the style of the default navigation bar, Bootstrap provides an alternative, black </a:t>
            </a:r>
            <a:r>
              <a:rPr lang="en-GB" sz="2000" dirty="0" err="1"/>
              <a:t>navbar</a:t>
            </a:r>
            <a:r>
              <a:rPr lang="en-GB" sz="2000" dirty="0" smtClean="0"/>
              <a:t>:</a:t>
            </a:r>
          </a:p>
          <a:p>
            <a:r>
              <a:rPr lang="en-GB" sz="2000" dirty="0"/>
              <a:t>Just change the </a:t>
            </a:r>
            <a:r>
              <a:rPr lang="en-GB" sz="2000" dirty="0" smtClean="0"/>
              <a:t>.</a:t>
            </a:r>
            <a:r>
              <a:rPr lang="en-GB" sz="2000" b="1" dirty="0" err="1" smtClean="0">
                <a:solidFill>
                  <a:srgbClr val="FF0000"/>
                </a:solidFill>
              </a:rPr>
              <a:t>navbar</a:t>
            </a:r>
            <a:r>
              <a:rPr lang="en-GB" sz="2000" b="1" dirty="0" smtClean="0">
                <a:solidFill>
                  <a:srgbClr val="FF0000"/>
                </a:solidFill>
              </a:rPr>
              <a:t>-default</a:t>
            </a:r>
            <a:r>
              <a:rPr lang="en-GB" sz="2000" b="1" dirty="0">
                <a:solidFill>
                  <a:srgbClr val="FF0000"/>
                </a:solidFill>
              </a:rPr>
              <a:t> class into </a:t>
            </a:r>
            <a:r>
              <a:rPr lang="en-GB" sz="2000" b="1" dirty="0" smtClean="0">
                <a:solidFill>
                  <a:srgbClr val="FF0000"/>
                </a:solidFill>
              </a:rPr>
              <a:t>.</a:t>
            </a:r>
            <a:r>
              <a:rPr lang="en-GB" sz="2000" b="1" dirty="0" err="1" smtClean="0">
                <a:solidFill>
                  <a:srgbClr val="FF0000"/>
                </a:solidFill>
              </a:rPr>
              <a:t>navbar</a:t>
            </a:r>
            <a:r>
              <a:rPr lang="en-GB" sz="2000" b="1" dirty="0" smtClean="0">
                <a:solidFill>
                  <a:srgbClr val="FF0000"/>
                </a:solidFill>
              </a:rPr>
              <a:t>-inverse</a:t>
            </a:r>
            <a:r>
              <a:rPr lang="en-GB" sz="2000" dirty="0"/>
              <a:t>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43042" y="2214554"/>
            <a:ext cx="6143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-inverse"&gt;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class="container-fluid"&gt;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&lt;div class="</a:t>
            </a:r>
            <a:r>
              <a:rPr lang="en-US" dirty="0" err="1"/>
              <a:t>navbar</a:t>
            </a:r>
            <a:r>
              <a:rPr lang="en-US" dirty="0"/>
              <a:t>-header"&gt;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&lt;a class="</a:t>
            </a:r>
            <a:r>
              <a:rPr lang="en-US" dirty="0" err="1"/>
              <a:t>navbar</a:t>
            </a:r>
            <a:r>
              <a:rPr lang="en-US" dirty="0"/>
              <a:t>-brand" 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 dirty="0" err="1"/>
              <a:t>WebSiteName</a:t>
            </a:r>
            <a:r>
              <a:rPr lang="en-US" dirty="0"/>
              <a:t>&lt;/a&gt;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err="1"/>
              <a:t>ul</a:t>
            </a:r>
            <a:r>
              <a:rPr lang="en-US" dirty="0"/>
              <a:t> 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navbar-nav</a:t>
            </a:r>
            <a:r>
              <a:rPr lang="en-US" dirty="0"/>
              <a:t>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 class="active"&gt;&lt;a </a:t>
            </a:r>
            <a:r>
              <a:rPr lang="en-US" dirty="0" err="1"/>
              <a:t>href</a:t>
            </a:r>
            <a:r>
              <a:rPr lang="en-US" dirty="0"/>
              <a:t>="#"&gt;Home&lt;/a&gt;&lt;/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&gt;&lt;a </a:t>
            </a:r>
            <a:r>
              <a:rPr lang="en-US" dirty="0" err="1"/>
              <a:t>href</a:t>
            </a:r>
            <a:r>
              <a:rPr lang="en-US" dirty="0"/>
              <a:t>="#"&gt;Page 1&lt;/a&gt;&lt;/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&gt;&lt;a </a:t>
            </a:r>
            <a:r>
              <a:rPr lang="en-US" dirty="0" err="1"/>
              <a:t>href</a:t>
            </a:r>
            <a:r>
              <a:rPr lang="en-US" dirty="0"/>
              <a:t>="#"&gt;Page 2&lt;/a&gt;&lt;/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&gt;&lt;a </a:t>
            </a:r>
            <a:r>
              <a:rPr lang="en-US" dirty="0" err="1"/>
              <a:t>href</a:t>
            </a:r>
            <a:r>
              <a:rPr lang="en-US" dirty="0"/>
              <a:t>="#"&gt;Page 3&lt;/a&gt;&lt;/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&lt;/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8694" r="-368" b="6296"/>
          <a:stretch>
            <a:fillRect/>
          </a:stretch>
        </p:blipFill>
        <p:spPr bwMode="auto">
          <a:xfrm>
            <a:off x="914400" y="571480"/>
            <a:ext cx="780100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64291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Navigation Bar With Dropdown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/>
          <a:lstStyle/>
          <a:p>
            <a:r>
              <a:rPr lang="en-GB" sz="2400" dirty="0" smtClean="0"/>
              <a:t>Navigation bars can also hold dropdown menus.</a:t>
            </a:r>
          </a:p>
          <a:p>
            <a:r>
              <a:rPr lang="en-GB" sz="2400" dirty="0" smtClean="0"/>
              <a:t>The following example adds a dropdown menu for the "Page 1" button: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62" y="1928802"/>
            <a:ext cx="735811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&lt;</a:t>
            </a:r>
            <a:r>
              <a:rPr lang="en-GB" sz="1400" dirty="0" err="1"/>
              <a:t>nav</a:t>
            </a:r>
            <a:r>
              <a:rPr lang="en-GB" sz="1400" dirty="0"/>
              <a:t> class="</a:t>
            </a:r>
            <a:r>
              <a:rPr lang="en-GB" sz="1400" dirty="0" err="1"/>
              <a:t>navbar</a:t>
            </a:r>
            <a:r>
              <a:rPr lang="en-GB" sz="1400" dirty="0"/>
              <a:t> </a:t>
            </a:r>
            <a:r>
              <a:rPr lang="en-GB" sz="1400" dirty="0" err="1"/>
              <a:t>navbar</a:t>
            </a:r>
            <a:r>
              <a:rPr lang="en-GB" sz="1400" dirty="0"/>
              <a:t>-inverse"&gt;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&lt;div class="container-fluid"&gt;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&lt;div class="</a:t>
            </a:r>
            <a:r>
              <a:rPr lang="en-GB" sz="1400" dirty="0" err="1"/>
              <a:t>navbar</a:t>
            </a:r>
            <a:r>
              <a:rPr lang="en-GB" sz="1400" dirty="0"/>
              <a:t>-header"&gt;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&lt;a class="</a:t>
            </a:r>
            <a:r>
              <a:rPr lang="en-GB" sz="1400" dirty="0" err="1"/>
              <a:t>navbar</a:t>
            </a:r>
            <a:r>
              <a:rPr lang="en-GB" sz="1400" dirty="0"/>
              <a:t>-brand" </a:t>
            </a:r>
            <a:r>
              <a:rPr lang="en-GB" sz="1400" dirty="0" err="1"/>
              <a:t>href</a:t>
            </a:r>
            <a:r>
              <a:rPr lang="en-GB" sz="1400" dirty="0"/>
              <a:t>="#"&gt;</a:t>
            </a:r>
            <a:r>
              <a:rPr lang="en-GB" sz="1400" dirty="0" err="1"/>
              <a:t>WebSiteName</a:t>
            </a:r>
            <a:r>
              <a:rPr lang="en-GB" sz="1400" dirty="0"/>
              <a:t>&lt;/a&gt;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&lt;/div&gt;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&lt;</a:t>
            </a:r>
            <a:r>
              <a:rPr lang="en-GB" sz="1400" dirty="0" err="1"/>
              <a:t>ul</a:t>
            </a:r>
            <a:r>
              <a:rPr lang="en-GB" sz="1400" dirty="0"/>
              <a:t> class="</a:t>
            </a:r>
            <a:r>
              <a:rPr lang="en-GB" sz="1400" dirty="0" err="1"/>
              <a:t>nav</a:t>
            </a:r>
            <a:r>
              <a:rPr lang="en-GB" sz="1400" dirty="0"/>
              <a:t> </a:t>
            </a:r>
            <a:r>
              <a:rPr lang="en-GB" sz="1400" dirty="0" err="1"/>
              <a:t>navbar-nav</a:t>
            </a:r>
            <a:r>
              <a:rPr lang="en-GB" sz="1400" dirty="0"/>
              <a:t>"&gt;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&lt;</a:t>
            </a:r>
            <a:r>
              <a:rPr lang="en-GB" sz="1400" dirty="0" err="1"/>
              <a:t>li</a:t>
            </a:r>
            <a:r>
              <a:rPr lang="en-GB" sz="1400" dirty="0"/>
              <a:t> class="active"&gt;&lt;a </a:t>
            </a:r>
            <a:r>
              <a:rPr lang="en-GB" sz="1400" dirty="0" err="1"/>
              <a:t>href</a:t>
            </a:r>
            <a:r>
              <a:rPr lang="en-GB" sz="1400" dirty="0"/>
              <a:t>="#"&gt;Home&lt;/a&gt;&lt;/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&lt;</a:t>
            </a:r>
            <a:r>
              <a:rPr lang="en-GB" sz="1400" dirty="0" err="1"/>
              <a:t>li</a:t>
            </a:r>
            <a:r>
              <a:rPr lang="en-GB" sz="1400" dirty="0"/>
              <a:t> class="dropdown"&gt;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&lt;a class="dropdown-toggle" data-toggle="dropdown" </a:t>
            </a:r>
            <a:r>
              <a:rPr lang="en-GB" sz="1400" dirty="0" err="1"/>
              <a:t>href</a:t>
            </a:r>
            <a:r>
              <a:rPr lang="en-GB" sz="1400" dirty="0"/>
              <a:t>="#"&gt;Page 1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&lt;span class="caret"&gt;&lt;/span&gt;&lt;/a&gt;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&lt;</a:t>
            </a:r>
            <a:r>
              <a:rPr lang="en-GB" sz="1400" dirty="0" err="1"/>
              <a:t>ul</a:t>
            </a:r>
            <a:r>
              <a:rPr lang="en-GB" sz="1400" dirty="0"/>
              <a:t> class="dropdown-menu"&gt;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  &lt;</a:t>
            </a:r>
            <a:r>
              <a:rPr lang="en-GB" sz="1400" dirty="0" err="1"/>
              <a:t>li</a:t>
            </a:r>
            <a:r>
              <a:rPr lang="en-GB" sz="1400" dirty="0"/>
              <a:t>&gt;&lt;a </a:t>
            </a:r>
            <a:r>
              <a:rPr lang="en-GB" sz="1400" dirty="0" err="1"/>
              <a:t>href</a:t>
            </a:r>
            <a:r>
              <a:rPr lang="en-GB" sz="1400" dirty="0"/>
              <a:t>="#"&gt;Page 1-1&lt;/a&gt;&lt;/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  &lt;</a:t>
            </a:r>
            <a:r>
              <a:rPr lang="en-GB" sz="1400" dirty="0" err="1"/>
              <a:t>li</a:t>
            </a:r>
            <a:r>
              <a:rPr lang="en-GB" sz="1400" dirty="0"/>
              <a:t>&gt;&lt;a </a:t>
            </a:r>
            <a:r>
              <a:rPr lang="en-GB" sz="1400" dirty="0" err="1"/>
              <a:t>href</a:t>
            </a:r>
            <a:r>
              <a:rPr lang="en-GB" sz="1400" dirty="0"/>
              <a:t>="#"&gt;Page 1-2&lt;/a&gt;&lt;/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  &lt;</a:t>
            </a:r>
            <a:r>
              <a:rPr lang="en-GB" sz="1400" dirty="0" err="1"/>
              <a:t>li</a:t>
            </a:r>
            <a:r>
              <a:rPr lang="en-GB" sz="1400" dirty="0"/>
              <a:t>&gt;&lt;a </a:t>
            </a:r>
            <a:r>
              <a:rPr lang="en-GB" sz="1400" dirty="0" err="1"/>
              <a:t>href</a:t>
            </a:r>
            <a:r>
              <a:rPr lang="en-GB" sz="1400" dirty="0"/>
              <a:t>="#"&gt;Page 1-3&lt;/a&gt;&lt;/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  &lt;/</a:t>
            </a:r>
            <a:r>
              <a:rPr lang="en-GB" sz="1400" dirty="0" err="1"/>
              <a:t>ul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&lt;</a:t>
            </a:r>
            <a:r>
              <a:rPr lang="en-GB" sz="1400" dirty="0" err="1"/>
              <a:t>li</a:t>
            </a:r>
            <a:r>
              <a:rPr lang="en-GB" sz="1400" dirty="0"/>
              <a:t>&gt;&lt;a </a:t>
            </a:r>
            <a:r>
              <a:rPr lang="en-GB" sz="1400" dirty="0" err="1"/>
              <a:t>href</a:t>
            </a:r>
            <a:r>
              <a:rPr lang="en-GB" sz="1400" dirty="0"/>
              <a:t>="#"&gt;Page 2&lt;/a&gt;&lt;/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  &lt;</a:t>
            </a:r>
            <a:r>
              <a:rPr lang="en-GB" sz="1400" dirty="0" err="1"/>
              <a:t>li</a:t>
            </a:r>
            <a:r>
              <a:rPr lang="en-GB" sz="1400" dirty="0"/>
              <a:t>&gt;&lt;a </a:t>
            </a:r>
            <a:r>
              <a:rPr lang="en-GB" sz="1400" dirty="0" err="1"/>
              <a:t>href</a:t>
            </a:r>
            <a:r>
              <a:rPr lang="en-GB" sz="1400" dirty="0"/>
              <a:t>="#"&gt;Page 3&lt;/a&gt;&lt;/</a:t>
            </a:r>
            <a:r>
              <a:rPr lang="en-GB" sz="1400" dirty="0" err="1"/>
              <a:t>li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  &lt;/</a:t>
            </a:r>
            <a:r>
              <a:rPr lang="en-GB" sz="1400" dirty="0" err="1"/>
              <a:t>ul</a:t>
            </a:r>
            <a:r>
              <a:rPr lang="en-GB" sz="1400" dirty="0"/>
              <a:t>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  &lt;/div&gt;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>&lt;/</a:t>
            </a:r>
            <a:r>
              <a:rPr lang="en-GB" sz="1400" dirty="0" err="1"/>
              <a:t>nav</a:t>
            </a:r>
            <a:r>
              <a:rPr lang="en-GB" sz="1400" dirty="0"/>
              <a:t>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724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Right-Aligned Navigation Bar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8329642" cy="5091130"/>
          </a:xfrm>
        </p:spPr>
        <p:txBody>
          <a:bodyPr/>
          <a:lstStyle/>
          <a:p>
            <a:r>
              <a:rPr lang="en-GB" sz="2000" dirty="0" smtClean="0"/>
              <a:t>The .</a:t>
            </a:r>
            <a:r>
              <a:rPr lang="en-GB" sz="2000" dirty="0" err="1" smtClean="0"/>
              <a:t>navbar</a:t>
            </a:r>
            <a:r>
              <a:rPr lang="en-GB" sz="2000" dirty="0" smtClean="0"/>
              <a:t>-right class is used to right-align navigation bar buttons.</a:t>
            </a:r>
          </a:p>
          <a:p>
            <a:r>
              <a:rPr lang="en-GB" sz="2000" dirty="0" smtClean="0"/>
              <a:t>In the following example we insert a "Sign Up" button and a "Login" button to the right in the navigation bar. We also add a </a:t>
            </a:r>
            <a:r>
              <a:rPr lang="en-GB" sz="2000" dirty="0" err="1" smtClean="0"/>
              <a:t>glyphicon</a:t>
            </a:r>
            <a:r>
              <a:rPr lang="en-GB" sz="2000" dirty="0" smtClean="0"/>
              <a:t> on each of the two new buttons: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000240"/>
            <a:ext cx="7072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nav</a:t>
            </a:r>
            <a:r>
              <a:rPr lang="en-US" sz="1600" dirty="0"/>
              <a:t> class="</a:t>
            </a:r>
            <a:r>
              <a:rPr lang="en-US" sz="1600" dirty="0" err="1"/>
              <a:t>navbar</a:t>
            </a:r>
            <a:r>
              <a:rPr lang="en-US" sz="1600" dirty="0"/>
              <a:t> </a:t>
            </a:r>
            <a:r>
              <a:rPr lang="en-US" sz="1600" dirty="0" err="1"/>
              <a:t>navbar</a:t>
            </a:r>
            <a:r>
              <a:rPr lang="en-US" sz="1600" dirty="0"/>
              <a:t>-inverse"&gt;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&lt;div class="container-fluid"&gt;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&lt;div class="</a:t>
            </a:r>
            <a:r>
              <a:rPr lang="en-US" sz="1600" dirty="0" err="1"/>
              <a:t>navbar</a:t>
            </a:r>
            <a:r>
              <a:rPr lang="en-US" sz="1600" dirty="0"/>
              <a:t>-header"&gt;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&lt;a class="</a:t>
            </a:r>
            <a:r>
              <a:rPr lang="en-US" sz="1600" dirty="0" err="1"/>
              <a:t>navbar</a:t>
            </a:r>
            <a:r>
              <a:rPr lang="en-US" sz="1600" dirty="0"/>
              <a:t>-brand" </a:t>
            </a:r>
            <a:r>
              <a:rPr lang="en-US" sz="1600" dirty="0" err="1"/>
              <a:t>href</a:t>
            </a:r>
            <a:r>
              <a:rPr lang="en-US" sz="1600" dirty="0"/>
              <a:t>="#"&gt;</a:t>
            </a:r>
            <a:r>
              <a:rPr lang="en-US" sz="1600" dirty="0" err="1"/>
              <a:t>WebSiteName</a:t>
            </a:r>
            <a:r>
              <a:rPr lang="en-US" sz="1600" dirty="0"/>
              <a:t>&lt;/a&gt;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&lt;/div&gt;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&lt;</a:t>
            </a:r>
            <a:r>
              <a:rPr lang="en-US" sz="1600" dirty="0" err="1"/>
              <a:t>ul</a:t>
            </a:r>
            <a:r>
              <a:rPr lang="en-US" sz="1600" dirty="0"/>
              <a:t> class="</a:t>
            </a:r>
            <a:r>
              <a:rPr lang="en-US" sz="1600" dirty="0" err="1"/>
              <a:t>nav</a:t>
            </a:r>
            <a:r>
              <a:rPr lang="en-US" sz="1600" dirty="0"/>
              <a:t> </a:t>
            </a:r>
            <a:r>
              <a:rPr lang="en-US" sz="1600" dirty="0" err="1"/>
              <a:t>navbar-nav</a:t>
            </a:r>
            <a:r>
              <a:rPr lang="en-US" sz="1600" dirty="0"/>
              <a:t>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&lt;</a:t>
            </a:r>
            <a:r>
              <a:rPr lang="en-US" sz="1600" dirty="0" err="1"/>
              <a:t>li</a:t>
            </a:r>
            <a:r>
              <a:rPr lang="en-US" sz="1600" dirty="0"/>
              <a:t> class="active"&gt;&lt;a </a:t>
            </a:r>
            <a:r>
              <a:rPr lang="en-US" sz="1600" dirty="0" err="1"/>
              <a:t>href</a:t>
            </a:r>
            <a:r>
              <a:rPr lang="en-US" sz="1600" dirty="0"/>
              <a:t>="#"&gt;Home&lt;/a&gt;&lt;/</a:t>
            </a:r>
            <a:r>
              <a:rPr lang="en-US" sz="1600" dirty="0" err="1"/>
              <a:t>li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&lt;</a:t>
            </a:r>
            <a:r>
              <a:rPr lang="en-US" sz="1600" dirty="0" err="1"/>
              <a:t>li</a:t>
            </a:r>
            <a:r>
              <a:rPr lang="en-US" sz="1600" dirty="0"/>
              <a:t>&gt;&lt;a </a:t>
            </a:r>
            <a:r>
              <a:rPr lang="en-US" sz="1600" dirty="0" err="1"/>
              <a:t>href</a:t>
            </a:r>
            <a:r>
              <a:rPr lang="en-US" sz="1600" dirty="0"/>
              <a:t>="#"&gt;Page 1&lt;/a&gt;&lt;/</a:t>
            </a:r>
            <a:r>
              <a:rPr lang="en-US" sz="1600" dirty="0" err="1"/>
              <a:t>li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&lt;</a:t>
            </a:r>
            <a:r>
              <a:rPr lang="en-US" sz="1600" dirty="0" err="1"/>
              <a:t>li</a:t>
            </a:r>
            <a:r>
              <a:rPr lang="en-US" sz="1600" dirty="0"/>
              <a:t>&gt;&lt;a </a:t>
            </a:r>
            <a:r>
              <a:rPr lang="en-US" sz="1600" dirty="0" err="1"/>
              <a:t>href</a:t>
            </a:r>
            <a:r>
              <a:rPr lang="en-US" sz="1600" dirty="0"/>
              <a:t>="#"&gt;Page 2&lt;/a&gt;&lt;/</a:t>
            </a:r>
            <a:r>
              <a:rPr lang="en-US" sz="1600" dirty="0" err="1"/>
              <a:t>li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&lt;</a:t>
            </a:r>
            <a:r>
              <a:rPr lang="en-US" sz="1600" dirty="0" err="1"/>
              <a:t>ul</a:t>
            </a:r>
            <a:r>
              <a:rPr lang="en-US" sz="1600" dirty="0"/>
              <a:t> class="</a:t>
            </a:r>
            <a:r>
              <a:rPr lang="en-US" sz="1600" dirty="0" err="1"/>
              <a:t>nav</a:t>
            </a:r>
            <a:r>
              <a:rPr lang="en-US" sz="1600" dirty="0"/>
              <a:t> </a:t>
            </a:r>
            <a:r>
              <a:rPr lang="en-US" sz="1600" dirty="0" err="1"/>
              <a:t>navbar-nav</a:t>
            </a:r>
            <a:r>
              <a:rPr lang="en-US" sz="1600" dirty="0"/>
              <a:t> </a:t>
            </a:r>
            <a:r>
              <a:rPr lang="en-US" sz="1600" dirty="0" err="1"/>
              <a:t>navbar</a:t>
            </a:r>
            <a:r>
              <a:rPr lang="en-US" sz="1600" dirty="0"/>
              <a:t>-right"&gt;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&lt;</a:t>
            </a:r>
            <a:r>
              <a:rPr lang="en-US" sz="1600" dirty="0" err="1"/>
              <a:t>li</a:t>
            </a:r>
            <a:r>
              <a:rPr lang="en-US" sz="1600" dirty="0"/>
              <a:t>&gt;&lt;a </a:t>
            </a:r>
            <a:r>
              <a:rPr lang="en-US" sz="1600" dirty="0" err="1"/>
              <a:t>href</a:t>
            </a:r>
            <a:r>
              <a:rPr lang="en-US" sz="1600" dirty="0"/>
              <a:t>="#"&gt;&lt;span class="</a:t>
            </a:r>
            <a:r>
              <a:rPr lang="en-US" sz="1600" dirty="0" err="1"/>
              <a:t>glyphicon</a:t>
            </a:r>
            <a:r>
              <a:rPr lang="en-US" sz="1600" dirty="0"/>
              <a:t> </a:t>
            </a:r>
            <a:r>
              <a:rPr lang="en-US" sz="1600" dirty="0" err="1"/>
              <a:t>glyphicon</a:t>
            </a:r>
            <a:r>
              <a:rPr lang="en-US" sz="1600" dirty="0"/>
              <a:t>-user"&gt;&lt;/span&gt; Sign Up&lt;/a&gt;&lt;/</a:t>
            </a:r>
            <a:r>
              <a:rPr lang="en-US" sz="1600" dirty="0" err="1"/>
              <a:t>li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&lt;</a:t>
            </a:r>
            <a:r>
              <a:rPr lang="en-US" sz="1600" dirty="0" err="1"/>
              <a:t>li</a:t>
            </a:r>
            <a:r>
              <a:rPr lang="en-US" sz="1600" dirty="0"/>
              <a:t>&gt;&lt;a </a:t>
            </a:r>
            <a:r>
              <a:rPr lang="en-US" sz="1600" dirty="0" err="1"/>
              <a:t>href</a:t>
            </a:r>
            <a:r>
              <a:rPr lang="en-US" sz="1600" dirty="0"/>
              <a:t>="#"&gt;&lt;span class="</a:t>
            </a:r>
            <a:r>
              <a:rPr lang="en-US" sz="1600" dirty="0" err="1"/>
              <a:t>glyphicon</a:t>
            </a:r>
            <a:r>
              <a:rPr lang="en-US" sz="1600" dirty="0"/>
              <a:t> </a:t>
            </a:r>
            <a:r>
              <a:rPr lang="en-US" sz="1600" dirty="0" err="1"/>
              <a:t>glyphicon</a:t>
            </a:r>
            <a:r>
              <a:rPr lang="en-US" sz="1600" dirty="0"/>
              <a:t>-log-in"&gt;&lt;/span&gt; Login&lt;/a&gt;&lt;/</a:t>
            </a:r>
            <a:r>
              <a:rPr lang="en-US" sz="1600" dirty="0" err="1"/>
              <a:t>li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&lt;/div&gt;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&lt;/</a:t>
            </a:r>
            <a:r>
              <a:rPr lang="en-US" sz="1600" dirty="0" err="1"/>
              <a:t>nav</a:t>
            </a:r>
            <a:r>
              <a:rPr lang="en-US" sz="1600" dirty="0"/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Grid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 Narrow" pitchFamily="34" charset="0"/>
              </a:rPr>
              <a:t>Bootstrap's grid system allows up to 12 columns across the page</a:t>
            </a:r>
            <a:r>
              <a:rPr lang="en-GB" sz="2000" dirty="0" smtClean="0">
                <a:latin typeface="Arial Narrow" pitchFamily="34" charset="0"/>
              </a:rPr>
              <a:t>.</a:t>
            </a:r>
          </a:p>
          <a:p>
            <a:r>
              <a:rPr lang="en-GB" sz="2000" dirty="0">
                <a:latin typeface="Arial Narrow" pitchFamily="34" charset="0"/>
              </a:rPr>
              <a:t>If you do not want to use all 12 columns individually, you can group the columns together to create wider columns</a:t>
            </a:r>
            <a:endParaRPr lang="en-US" sz="2000" dirty="0">
              <a:latin typeface="Arial Narrow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28" y="2549222"/>
          <a:ext cx="7858188" cy="2451415"/>
        </p:xfrm>
        <a:graphic>
          <a:graphicData uri="http://schemas.openxmlformats.org/drawingml/2006/table">
            <a:tbl>
              <a:tblPr/>
              <a:tblGrid>
                <a:gridCol w="654849"/>
                <a:gridCol w="654849"/>
                <a:gridCol w="654849"/>
                <a:gridCol w="654849"/>
                <a:gridCol w="654849"/>
                <a:gridCol w="654849"/>
                <a:gridCol w="654849"/>
                <a:gridCol w="654849"/>
                <a:gridCol w="654849"/>
                <a:gridCol w="654849"/>
                <a:gridCol w="654849"/>
                <a:gridCol w="654849"/>
              </a:tblGrid>
              <a:tr h="7137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/>
                        <a:t>span 1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3442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 span 4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 span 4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 span 4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42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300"/>
                        <a:t>span 4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8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428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6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6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428">
                <a:tc gridSpan="12">
                  <a:txBody>
                    <a:bodyPr/>
                    <a:lstStyle/>
                    <a:p>
                      <a:pPr algn="ctr" fontAlgn="t"/>
                      <a:r>
                        <a:rPr lang="en-US" sz="1300" dirty="0"/>
                        <a:t>span 12</a:t>
                      </a:r>
                    </a:p>
                  </a:txBody>
                  <a:tcPr marL="55682" marR="55682" marT="55682" marB="556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4348" y="5429264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Bootstrap's grid system is responsive, and the columns will re-arrange automatically depending on the screen size.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Grid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en-GB" dirty="0"/>
              <a:t>The Bootstrap grid system has four classes</a:t>
            </a:r>
            <a:r>
              <a:rPr lang="en-GB" dirty="0" smtClean="0"/>
              <a:t>:</a:t>
            </a:r>
          </a:p>
          <a:p>
            <a:pPr>
              <a:buNone/>
            </a:pPr>
            <a:endParaRPr lang="en-GB" dirty="0"/>
          </a:p>
          <a:p>
            <a:r>
              <a:rPr lang="en-GB" sz="2000" dirty="0" err="1"/>
              <a:t>xs</a:t>
            </a:r>
            <a:r>
              <a:rPr lang="en-GB" sz="2000" dirty="0"/>
              <a:t> (for phones - screens less than 768px wide)</a:t>
            </a:r>
          </a:p>
          <a:p>
            <a:r>
              <a:rPr lang="en-GB" sz="2000" dirty="0" err="1"/>
              <a:t>sm</a:t>
            </a:r>
            <a:r>
              <a:rPr lang="en-GB" sz="2000" dirty="0"/>
              <a:t> (for tablets - screens equal to or greater than 768px wide)</a:t>
            </a:r>
          </a:p>
          <a:p>
            <a:r>
              <a:rPr lang="en-GB" sz="2000" dirty="0" err="1"/>
              <a:t>md</a:t>
            </a:r>
            <a:r>
              <a:rPr lang="en-GB" sz="2000" dirty="0"/>
              <a:t> (for small laptops - screens equal to or greater than 992px wide)</a:t>
            </a:r>
          </a:p>
          <a:p>
            <a:r>
              <a:rPr lang="en-GB" sz="2000" dirty="0" err="1"/>
              <a:t>lg</a:t>
            </a:r>
            <a:r>
              <a:rPr lang="en-GB" sz="2000" dirty="0"/>
              <a:t> (for laptops and desktops - screens equal to or greater than 1200px wide)</a:t>
            </a:r>
          </a:p>
          <a:p>
            <a:pPr algn="just">
              <a:buNone/>
            </a:pPr>
            <a:r>
              <a:rPr lang="en-GB" sz="2800" dirty="0"/>
              <a:t>The classes above can be combined to create more dynamic and flexible layouts.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GB" dirty="0"/>
              <a:t>Basic Structure of a Bootstrap Grid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GB" sz="2800" dirty="0"/>
              <a:t>The following is a basic structure of a Bootstrap grid: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71604" y="1720840"/>
            <a:ext cx="52863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&lt;div class="row"&gt;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</a:t>
            </a:r>
            <a:r>
              <a:rPr lang="en-GB" dirty="0" err="1"/>
              <a:t>col</a:t>
            </a:r>
            <a:r>
              <a:rPr lang="en-GB" dirty="0"/>
              <a:t>-*-*"&gt;&lt;/div&gt;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</a:t>
            </a:r>
            <a:r>
              <a:rPr lang="en-GB" dirty="0" err="1"/>
              <a:t>col</a:t>
            </a:r>
            <a:r>
              <a:rPr lang="en-GB" dirty="0"/>
              <a:t>-*-*"&gt;&lt;/div&gt;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&lt;div class="row"&gt;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</a:t>
            </a:r>
            <a:r>
              <a:rPr lang="en-GB" dirty="0" err="1"/>
              <a:t>col</a:t>
            </a:r>
            <a:r>
              <a:rPr lang="en-GB" dirty="0"/>
              <a:t>-*-*"&gt;&lt;/div&gt;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</a:t>
            </a:r>
            <a:r>
              <a:rPr lang="en-GB" dirty="0" err="1"/>
              <a:t>col</a:t>
            </a:r>
            <a:r>
              <a:rPr lang="en-GB" dirty="0"/>
              <a:t>-*-*"&gt;&lt;/div&gt;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</a:t>
            </a:r>
            <a:r>
              <a:rPr lang="en-GB" dirty="0" err="1"/>
              <a:t>col</a:t>
            </a:r>
            <a:r>
              <a:rPr lang="en-GB" dirty="0"/>
              <a:t>-*-*"&gt;&lt;/div&gt;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&lt;div class="row"&gt;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 ...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endParaRPr lang="en-US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8596" y="5357826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First; create a row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&lt;div class="row"&gt;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). Then, add the desired number of columns (tags with appropriate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-*-*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classes). Note that numbers in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-*-*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should always add up to 12 for each row.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Equal Columns</a:t>
            </a:r>
            <a:br>
              <a:rPr lang="en-US" dirty="0"/>
            </a:br>
            <a:endParaRPr 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 l="18119" t="34180" r="18191" b="56055"/>
          <a:stretch>
            <a:fillRect/>
          </a:stretch>
        </p:blipFill>
        <p:spPr bwMode="auto">
          <a:xfrm>
            <a:off x="714348" y="1214422"/>
            <a:ext cx="828680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71670" y="2428868"/>
            <a:ext cx="4572000" cy="278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&lt;div class="row"&gt;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class="col-sm-4"&gt;.col-sm-4&lt;/div&gt;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class="col-sm-4"&gt;.col-sm-4&lt;/div&gt;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class="col-sm-4"&gt;.col-sm-4&lt;/div&gt;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Unequal Columns</a:t>
            </a:r>
            <a:br>
              <a:rPr lang="en-US" dirty="0"/>
            </a:b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8940" t="37249" r="14503" b="51702"/>
          <a:stretch>
            <a:fillRect/>
          </a:stretch>
        </p:blipFill>
        <p:spPr bwMode="auto">
          <a:xfrm>
            <a:off x="1857356" y="1214422"/>
            <a:ext cx="628654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2428868"/>
            <a:ext cx="521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/>
              <a:t>&lt;div class="row"&gt;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class="col-sm-4"&gt;.col-sm-4&lt;/div&gt;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  &lt;div class="col-sm-8"&gt;.</a:t>
            </a:r>
            <a:r>
              <a:rPr lang="en-GB" dirty="0" err="1"/>
              <a:t>col-sm</a:t>
            </a:r>
            <a:r>
              <a:rPr lang="en-GB" dirty="0"/>
              <a:t>-8&lt;/div&gt;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Navbar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GB" sz="2400" dirty="0" smtClean="0"/>
              <a:t>   The </a:t>
            </a:r>
            <a:r>
              <a:rPr lang="en-GB" sz="2400" dirty="0" err="1"/>
              <a:t>navbar</a:t>
            </a:r>
            <a:r>
              <a:rPr lang="en-GB" sz="2400" dirty="0"/>
              <a:t> is one of the prominent features of Bootstrap sites. </a:t>
            </a:r>
            <a:r>
              <a:rPr lang="en-GB" sz="2400" dirty="0" err="1"/>
              <a:t>Navbars</a:t>
            </a:r>
            <a:r>
              <a:rPr lang="en-GB" sz="2400" dirty="0"/>
              <a:t> are responsive 'meta' components that serve as navigation headers for your application or site. </a:t>
            </a:r>
            <a:r>
              <a:rPr lang="en-GB" sz="2400" dirty="0" err="1"/>
              <a:t>Navbars</a:t>
            </a:r>
            <a:r>
              <a:rPr lang="en-GB" sz="2400" dirty="0"/>
              <a:t> collapse in mobile views and become horizontal as the available viewport width increases. At its core, the </a:t>
            </a:r>
            <a:r>
              <a:rPr lang="en-GB" sz="2400" dirty="0" err="1"/>
              <a:t>navbar</a:t>
            </a:r>
            <a:r>
              <a:rPr lang="en-GB" sz="2400" dirty="0"/>
              <a:t> includes styling for site names and basic navigation.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create a default </a:t>
            </a:r>
            <a:r>
              <a:rPr lang="en-GB" dirty="0" err="1"/>
              <a:t>navbar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Add the classes </a:t>
            </a:r>
            <a:r>
              <a:rPr lang="en-GB" sz="2400" b="1" dirty="0"/>
              <a:t>.</a:t>
            </a:r>
            <a:r>
              <a:rPr lang="en-GB" sz="2400" b="1" dirty="0" err="1"/>
              <a:t>navbar</a:t>
            </a:r>
            <a:r>
              <a:rPr lang="en-GB" sz="2400" b="1" dirty="0"/>
              <a:t>, .</a:t>
            </a:r>
            <a:r>
              <a:rPr lang="en-GB" sz="2400" b="1" dirty="0" err="1"/>
              <a:t>navbar</a:t>
            </a:r>
            <a:r>
              <a:rPr lang="en-GB" sz="2400" b="1" dirty="0"/>
              <a:t>-default</a:t>
            </a:r>
            <a:r>
              <a:rPr lang="en-GB" sz="2400" dirty="0"/>
              <a:t> to the &lt;</a:t>
            </a:r>
            <a:r>
              <a:rPr lang="en-GB" sz="2400" dirty="0" err="1"/>
              <a:t>nav</a:t>
            </a:r>
            <a:r>
              <a:rPr lang="en-GB" sz="2400" dirty="0"/>
              <a:t>&gt; tag.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Add </a:t>
            </a:r>
            <a:r>
              <a:rPr lang="en-GB" sz="2400" b="1" dirty="0"/>
              <a:t>role = "navigation"</a:t>
            </a:r>
            <a:r>
              <a:rPr lang="en-GB" sz="2400" dirty="0"/>
              <a:t> to the above element, to help with accessibility.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Add a header class </a:t>
            </a:r>
            <a:r>
              <a:rPr lang="en-GB" sz="2400" b="1" dirty="0"/>
              <a:t>.</a:t>
            </a:r>
            <a:r>
              <a:rPr lang="en-GB" sz="2400" b="1" dirty="0" err="1"/>
              <a:t>navbar</a:t>
            </a:r>
            <a:r>
              <a:rPr lang="en-GB" sz="2400" b="1" dirty="0"/>
              <a:t>-header</a:t>
            </a:r>
            <a:r>
              <a:rPr lang="en-GB" sz="2400" dirty="0"/>
              <a:t> to the &lt;div&gt; element. Include an &lt;a&gt; element with class </a:t>
            </a:r>
            <a:r>
              <a:rPr lang="en-GB" sz="2400" b="1" dirty="0" err="1"/>
              <a:t>navbar</a:t>
            </a:r>
            <a:r>
              <a:rPr lang="en-GB" sz="2400" b="1" dirty="0"/>
              <a:t>-brand</a:t>
            </a:r>
            <a:r>
              <a:rPr lang="en-GB" sz="2400" dirty="0"/>
              <a:t>. This will give the text a slightly larger size.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To add links to the </a:t>
            </a:r>
            <a:r>
              <a:rPr lang="en-GB" sz="2400" dirty="0" err="1"/>
              <a:t>navbar</a:t>
            </a:r>
            <a:r>
              <a:rPr lang="en-GB" sz="2400" dirty="0"/>
              <a:t>, simply add an unordered list with the classes of </a:t>
            </a:r>
            <a:r>
              <a:rPr lang="en-GB" sz="2400" b="1" dirty="0"/>
              <a:t>.</a:t>
            </a:r>
            <a:r>
              <a:rPr lang="en-GB" sz="2400" b="1" dirty="0" err="1"/>
              <a:t>nav</a:t>
            </a:r>
            <a:r>
              <a:rPr lang="en-GB" sz="2400" b="1" dirty="0"/>
              <a:t>, .</a:t>
            </a:r>
            <a:r>
              <a:rPr lang="en-GB" sz="2400" b="1" dirty="0" err="1"/>
              <a:t>navbar-nav</a:t>
            </a:r>
            <a:r>
              <a:rPr lang="en-GB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class="container-fluid"&gt;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&lt;div class="</a:t>
            </a:r>
            <a:r>
              <a:rPr lang="en-US" dirty="0" err="1"/>
              <a:t>navbar</a:t>
            </a:r>
            <a:r>
              <a:rPr lang="en-US" dirty="0"/>
              <a:t>-header"&gt;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&lt;a class="</a:t>
            </a:r>
            <a:r>
              <a:rPr lang="en-US" dirty="0" err="1"/>
              <a:t>navbar</a:t>
            </a:r>
            <a:r>
              <a:rPr lang="en-US" dirty="0"/>
              <a:t>-brand" 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 dirty="0" err="1"/>
              <a:t>WebSiteName</a:t>
            </a:r>
            <a:r>
              <a:rPr lang="en-US" dirty="0"/>
              <a:t>&lt;/a&gt;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err="1"/>
              <a:t>ul</a:t>
            </a:r>
            <a:r>
              <a:rPr lang="en-US" dirty="0"/>
              <a:t> 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navbar-nav</a:t>
            </a:r>
            <a:r>
              <a:rPr lang="en-US" dirty="0"/>
              <a:t>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 class="active"&gt;&lt;a </a:t>
            </a:r>
            <a:r>
              <a:rPr lang="en-US" dirty="0" err="1"/>
              <a:t>href</a:t>
            </a:r>
            <a:r>
              <a:rPr lang="en-US" dirty="0"/>
              <a:t>="#"&gt;Home&lt;/a&gt;&lt;/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&gt;&lt;a </a:t>
            </a:r>
            <a:r>
              <a:rPr lang="en-US" dirty="0" err="1"/>
              <a:t>href</a:t>
            </a:r>
            <a:r>
              <a:rPr lang="en-US" dirty="0"/>
              <a:t>="#"&gt;Page 1&lt;/a&gt;&lt;/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&gt;&lt;a </a:t>
            </a:r>
            <a:r>
              <a:rPr lang="en-US" dirty="0" err="1"/>
              <a:t>href</a:t>
            </a:r>
            <a:r>
              <a:rPr lang="en-US" dirty="0"/>
              <a:t>="#"&gt;Page 2&lt;/a&gt;&lt;/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</a:t>
            </a:r>
            <a:r>
              <a:rPr lang="en-US" dirty="0" err="1"/>
              <a:t>li</a:t>
            </a:r>
            <a:r>
              <a:rPr lang="en-US" dirty="0"/>
              <a:t>&gt;&lt;a </a:t>
            </a:r>
            <a:r>
              <a:rPr lang="en-US" dirty="0" err="1"/>
              <a:t>href</a:t>
            </a:r>
            <a:r>
              <a:rPr lang="en-US" dirty="0"/>
              <a:t>="#"&gt;Page 3&lt;/a&gt;&lt;/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&lt;/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287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Bootstrap Grids </vt:lpstr>
      <vt:lpstr>Bootstrap Grid System </vt:lpstr>
      <vt:lpstr>Grid Classes </vt:lpstr>
      <vt:lpstr>Basic Structure of a Bootstrap Grid </vt:lpstr>
      <vt:lpstr>Three Equal Columns </vt:lpstr>
      <vt:lpstr>Two Unequal Columns </vt:lpstr>
      <vt:lpstr>Navbar </vt:lpstr>
      <vt:lpstr>To create a default navbar </vt:lpstr>
      <vt:lpstr>Slide 9</vt:lpstr>
      <vt:lpstr>Slide 10</vt:lpstr>
      <vt:lpstr>Inverted Navigation Bar </vt:lpstr>
      <vt:lpstr>Slide 12</vt:lpstr>
      <vt:lpstr>Navigation Bar With Dropdown </vt:lpstr>
      <vt:lpstr>Right-Aligned Navigation Bar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 Grids </dc:title>
  <dc:creator>b</dc:creator>
  <cp:lastModifiedBy>b</cp:lastModifiedBy>
  <cp:revision>4</cp:revision>
  <dcterms:created xsi:type="dcterms:W3CDTF">2023-02-21T15:51:29Z</dcterms:created>
  <dcterms:modified xsi:type="dcterms:W3CDTF">2023-02-21T17:05:41Z</dcterms:modified>
</cp:coreProperties>
</file>